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45" r:id="rId1"/>
  </p:sldMasterIdLst>
  <p:notesMasterIdLst>
    <p:notesMasterId r:id="rId18"/>
  </p:notesMasterIdLst>
  <p:sldIdLst>
    <p:sldId id="444" r:id="rId2"/>
    <p:sldId id="443" r:id="rId3"/>
    <p:sldId id="439" r:id="rId4"/>
    <p:sldId id="440" r:id="rId5"/>
    <p:sldId id="435" r:id="rId6"/>
    <p:sldId id="441" r:id="rId7"/>
    <p:sldId id="436" r:id="rId8"/>
    <p:sldId id="434" r:id="rId9"/>
    <p:sldId id="437" r:id="rId10"/>
    <p:sldId id="428" r:id="rId11"/>
    <p:sldId id="429" r:id="rId12"/>
    <p:sldId id="416" r:id="rId13"/>
    <p:sldId id="438" r:id="rId14"/>
    <p:sldId id="426" r:id="rId15"/>
    <p:sldId id="442" r:id="rId16"/>
    <p:sldId id="424" r:id="rId17"/>
  </p:sldIdLst>
  <p:sldSz cx="12185650" cy="7019925"/>
  <p:notesSz cx="6858000" cy="9144000"/>
  <p:custDataLst>
    <p:tags r:id="rId1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D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C1579F-8F44-41B9-B955-CEC99D94FAA9}">
  <a:tblStyle styleId="{61C1579F-8F44-41B9-B955-CEC99D94FA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3103" autoAdjust="0"/>
  </p:normalViewPr>
  <p:slideViewPr>
    <p:cSldViewPr>
      <p:cViewPr varScale="1">
        <p:scale>
          <a:sx n="68" d="100"/>
          <a:sy n="68" d="100"/>
        </p:scale>
        <p:origin x="804" y="72"/>
      </p:cViewPr>
      <p:guideLst>
        <p:guide orient="horz" pos="2211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685800"/>
            <a:ext cx="5953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23785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82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011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619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9985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117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3"/>
            <a:ext cx="9139238" cy="2443974"/>
          </a:xfrm>
        </p:spPr>
        <p:txBody>
          <a:bodyPr anchor="b"/>
          <a:lstStyle>
            <a:lvl1pPr algn="ctr"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6"/>
            <a:ext cx="9139238" cy="1694856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71" indent="0" algn="ctr">
              <a:buNone/>
              <a:defRPr sz="1999"/>
            </a:lvl2pPr>
            <a:lvl3pPr marL="913943" indent="0" algn="ctr">
              <a:buNone/>
              <a:defRPr sz="1799"/>
            </a:lvl3pPr>
            <a:lvl4pPr marL="1370914" indent="0" algn="ctr">
              <a:buNone/>
              <a:defRPr sz="1599"/>
            </a:lvl4pPr>
            <a:lvl5pPr marL="1827886" indent="0" algn="ctr">
              <a:buNone/>
              <a:defRPr sz="1599"/>
            </a:lvl5pPr>
            <a:lvl6pPr marL="2284857" indent="0" algn="ctr">
              <a:buNone/>
              <a:defRPr sz="1599"/>
            </a:lvl6pPr>
            <a:lvl7pPr marL="2741828" indent="0" algn="ctr">
              <a:buNone/>
              <a:defRPr sz="1599"/>
            </a:lvl7pPr>
            <a:lvl8pPr marL="3198800" indent="0" algn="ctr">
              <a:buNone/>
              <a:defRPr sz="1599"/>
            </a:lvl8pPr>
            <a:lvl9pPr marL="3655771" indent="0" algn="ctr">
              <a:buNone/>
              <a:defRPr sz="1599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8912649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271870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6" y="373746"/>
            <a:ext cx="2627531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3" y="373746"/>
            <a:ext cx="7730272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8794389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4907" y="3258154"/>
            <a:ext cx="4846275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319394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4902673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7" y="1750107"/>
            <a:ext cx="10510123" cy="2920093"/>
          </a:xfrm>
        </p:spPr>
        <p:txBody>
          <a:bodyPr anchor="b"/>
          <a:lstStyle>
            <a:lvl1pPr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7" y="4697826"/>
            <a:ext cx="10510123" cy="153560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71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4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1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88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857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82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80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77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2415705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5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8945278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373747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7"/>
            <a:ext cx="5155101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3"/>
            <a:ext cx="5155101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7"/>
            <a:ext cx="5180488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3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560046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9B5F4-7EF8-4C17-AAAE-D0E3427959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6316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282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>
              <a:defRPr sz="3198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0496207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89" y="1010740"/>
            <a:ext cx="6168985" cy="4988697"/>
          </a:xfrm>
        </p:spPr>
        <p:txBody>
          <a:bodyPr anchor="t"/>
          <a:lstStyle>
            <a:lvl1pPr marL="0" indent="0">
              <a:buNone/>
              <a:defRPr sz="3198"/>
            </a:lvl1pPr>
            <a:lvl2pPr marL="456971" indent="0">
              <a:buNone/>
              <a:defRPr sz="2799"/>
            </a:lvl2pPr>
            <a:lvl3pPr marL="913943" indent="0">
              <a:buNone/>
              <a:defRPr sz="2399"/>
            </a:lvl3pPr>
            <a:lvl4pPr marL="1370914" indent="0">
              <a:buNone/>
              <a:defRPr sz="1999"/>
            </a:lvl4pPr>
            <a:lvl5pPr marL="1827886" indent="0">
              <a:buNone/>
              <a:defRPr sz="1999"/>
            </a:lvl5pPr>
            <a:lvl6pPr marL="2284857" indent="0">
              <a:buNone/>
              <a:defRPr sz="1999"/>
            </a:lvl6pPr>
            <a:lvl7pPr marL="2741828" indent="0">
              <a:buNone/>
              <a:defRPr sz="1999"/>
            </a:lvl7pPr>
            <a:lvl8pPr marL="3198800" indent="0">
              <a:buNone/>
              <a:defRPr sz="1999"/>
            </a:lvl8pPr>
            <a:lvl9pPr marL="3655771" indent="0">
              <a:buNone/>
              <a:defRPr sz="199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A963-490E-4E6A-88A7-9BB0CFA9B743}" type="datetimeFigureOut">
              <a:rPr lang="ru-RU" smtClean="0"/>
              <a:pPr/>
              <a:t>25.03.2021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0951801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4" y="373747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solidFill>
                <a:srgbClr val="4C4C4C"/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en-US" kern="1200">
              <a:solidFill>
                <a:srgbClr val="4C4C4C"/>
              </a:solidFill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727EAE27-DFDE-445D-8780-878FC3F2AB75}" type="slidenum">
              <a:rPr lang="en-US" altLang="en-US" kern="1200" smtClean="0">
                <a:solidFill>
                  <a:srgbClr val="4C4C4C"/>
                </a:solidFill>
                <a:ea typeface="+mn-ea"/>
                <a:cs typeface="+mn-cs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‹#›</a:t>
            </a:fld>
            <a:endParaRPr lang="en-US" altLang="en-US" kern="1200" smtClean="0">
              <a:solidFill>
                <a:srgbClr val="4C4C4C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11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1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0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0.png"/><Relationship Id="rId4" Type="http://schemas.openxmlformats.org/officeDocument/2006/relationships/image" Target="../media/image1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1286"/>
            <a:ext cx="12167616" cy="175425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28529" y="181629"/>
            <a:ext cx="5048937" cy="1046285"/>
          </a:xfrm>
          <a:prstGeom prst="rect">
            <a:avLst/>
          </a:prstGeom>
        </p:spPr>
        <p:txBody>
          <a:bodyPr vert="horz" wrap="square" lIns="0" tIns="30850" rIns="0" bIns="0" rtlCol="0" anchor="ctr">
            <a:spAutoFit/>
          </a:bodyPr>
          <a:lstStyle/>
          <a:p>
            <a:pPr marL="26828">
              <a:lnSpc>
                <a:spcPct val="100000"/>
              </a:lnSpc>
              <a:spcBef>
                <a:spcPts val="241"/>
              </a:spcBef>
            </a:pPr>
            <a:r>
              <a:rPr lang="en-US" sz="6597" b="1" spc="1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sz="659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74933" y="2126005"/>
            <a:ext cx="7092910" cy="3858155"/>
          </a:xfrm>
          <a:prstGeom prst="rect">
            <a:avLst/>
          </a:prstGeom>
        </p:spPr>
        <p:txBody>
          <a:bodyPr vert="horz" wrap="square" lIns="0" tIns="29511" rIns="0" bIns="0" rtlCol="0">
            <a:spAutoFit/>
          </a:bodyPr>
          <a:lstStyle/>
          <a:p>
            <a:pPr marL="38901">
              <a:lnSpc>
                <a:spcPts val="4130"/>
              </a:lnSpc>
              <a:spcBef>
                <a:spcPts val="232"/>
              </a:spcBef>
            </a:pPr>
            <a:r>
              <a:rPr sz="4398" b="1" dirty="0">
                <a:solidFill>
                  <a:schemeClr val="accent1">
                    <a:lumMod val="50000"/>
                  </a:schemeClr>
                </a:solidFill>
              </a:rPr>
              <a:t>Mavzu:</a:t>
            </a:r>
          </a:p>
          <a:p>
            <a:r>
              <a:rPr lang="en-US" sz="4398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398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97" b="1" dirty="0">
                <a:latin typeface="Arial" panose="020B0604020202020204" pitchFamily="34" charset="0"/>
                <a:cs typeface="Arial" panose="020B0604020202020204" pitchFamily="34" charset="0"/>
              </a:rPr>
              <a:t>7-sinf  </a:t>
            </a:r>
            <a:r>
              <a:rPr lang="en-US" sz="5397" b="1" dirty="0" smtClean="0">
                <a:latin typeface="Arial" panose="020B0604020202020204" pitchFamily="34" charset="0"/>
                <a:cs typeface="Arial" panose="020B0604020202020204" pitchFamily="34" charset="0"/>
              </a:rPr>
              <a:t>’’</a:t>
            </a:r>
            <a:r>
              <a:rPr lang="en-US" sz="5397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en-US" sz="5397" b="1" dirty="0" smtClean="0">
                <a:latin typeface="Arial" panose="020B0604020202020204" pitchFamily="34" charset="0"/>
                <a:cs typeface="Arial" panose="020B0604020202020204" pitchFamily="34" charset="0"/>
              </a:rPr>
              <a:t>’’</a:t>
            </a:r>
            <a:endParaRPr lang="en-US" sz="5397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5397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397" b="1" dirty="0" err="1">
                <a:latin typeface="Arial" panose="020B0604020202020204" pitchFamily="34" charset="0"/>
                <a:cs typeface="Arial" panose="020B0604020202020204" pitchFamily="34" charset="0"/>
              </a:rPr>
              <a:t>kursini</a:t>
            </a:r>
            <a:r>
              <a:rPr lang="en-US" sz="5397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97" b="1" dirty="0" err="1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5397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">
              <a:lnSpc>
                <a:spcPts val="5904"/>
              </a:lnSpc>
            </a:pPr>
            <a:endParaRPr sz="5175" dirty="0"/>
          </a:p>
          <a:p>
            <a:pPr marL="68410">
              <a:lnSpc>
                <a:spcPts val="4288"/>
              </a:lnSpc>
              <a:spcBef>
                <a:spcPts val="2599"/>
              </a:spcBef>
            </a:pPr>
            <a:endParaRPr sz="3697" dirty="0"/>
          </a:p>
        </p:txBody>
      </p:sp>
      <p:sp>
        <p:nvSpPr>
          <p:cNvPr id="5" name="object 5"/>
          <p:cNvSpPr/>
          <p:nvPr/>
        </p:nvSpPr>
        <p:spPr>
          <a:xfrm>
            <a:off x="476201" y="2449948"/>
            <a:ext cx="727025" cy="143795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2"/>
          </a:p>
        </p:txBody>
      </p:sp>
      <p:sp>
        <p:nvSpPr>
          <p:cNvPr id="6" name="object 6"/>
          <p:cNvSpPr/>
          <p:nvPr/>
        </p:nvSpPr>
        <p:spPr>
          <a:xfrm>
            <a:off x="731260" y="4806106"/>
            <a:ext cx="727025" cy="143795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2"/>
          </a:p>
        </p:txBody>
      </p:sp>
      <p:grpSp>
        <p:nvGrpSpPr>
          <p:cNvPr id="7" name="object 7"/>
          <p:cNvGrpSpPr/>
          <p:nvPr/>
        </p:nvGrpSpPr>
        <p:grpSpPr>
          <a:xfrm>
            <a:off x="927768" y="379469"/>
            <a:ext cx="10870722" cy="1275647"/>
            <a:chOff x="439458" y="228104"/>
            <a:chExt cx="4789951" cy="60388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2"/>
            </a:p>
          </p:txBody>
        </p:sp>
        <p:sp>
          <p:nvSpPr>
            <p:cNvPr id="9" name="object 9"/>
            <p:cNvSpPr/>
            <p:nvPr/>
          </p:nvSpPr>
          <p:spPr>
            <a:xfrm>
              <a:off x="4592102" y="228104"/>
              <a:ext cx="637307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2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92102" y="228104"/>
              <a:ext cx="603885" cy="59628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2"/>
            </a:p>
          </p:txBody>
        </p:sp>
      </p:grpSp>
      <p:sp>
        <p:nvSpPr>
          <p:cNvPr id="11" name="object 11"/>
          <p:cNvSpPr/>
          <p:nvPr/>
        </p:nvSpPr>
        <p:spPr>
          <a:xfrm>
            <a:off x="8901138" y="2091654"/>
            <a:ext cx="3096344" cy="32705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2"/>
          </a:p>
        </p:txBody>
      </p:sp>
      <p:sp>
        <p:nvSpPr>
          <p:cNvPr id="12" name="object 12"/>
          <p:cNvSpPr txBox="1"/>
          <p:nvPr/>
        </p:nvSpPr>
        <p:spPr>
          <a:xfrm>
            <a:off x="10427983" y="502825"/>
            <a:ext cx="679706" cy="765219"/>
          </a:xfrm>
          <a:prstGeom prst="rect">
            <a:avLst/>
          </a:prstGeom>
        </p:spPr>
        <p:txBody>
          <a:bodyPr vert="horz" wrap="square" lIns="0" tIns="33535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ru-RU" sz="4753" b="1" spc="21" dirty="0">
                <a:solidFill>
                  <a:srgbClr val="FEFEFE"/>
                </a:solidFill>
              </a:rPr>
              <a:t>8</a:t>
            </a:r>
            <a:r>
              <a:rPr lang="en-US" sz="4753" spc="21" dirty="0">
                <a:solidFill>
                  <a:srgbClr val="FEFEFE"/>
                </a:solidFill>
              </a:rPr>
              <a:t>-</a:t>
            </a:r>
            <a:endParaRPr sz="4753" dirty="0"/>
          </a:p>
        </p:txBody>
      </p:sp>
      <p:sp>
        <p:nvSpPr>
          <p:cNvPr id="13" name="object 13"/>
          <p:cNvSpPr txBox="1"/>
          <p:nvPr/>
        </p:nvSpPr>
        <p:spPr>
          <a:xfrm>
            <a:off x="11031837" y="734920"/>
            <a:ext cx="690802" cy="456397"/>
          </a:xfrm>
          <a:prstGeom prst="rect">
            <a:avLst/>
          </a:prstGeom>
        </p:spPr>
        <p:txBody>
          <a:bodyPr vert="horz" wrap="square" lIns="0" tIns="25486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99" spc="-11" dirty="0">
                <a:solidFill>
                  <a:srgbClr val="FEFEFE"/>
                </a:solidFill>
              </a:rPr>
              <a:t>sinf</a:t>
            </a:r>
            <a:endParaRPr sz="2799" dirty="0"/>
          </a:p>
        </p:txBody>
      </p:sp>
      <p:sp>
        <p:nvSpPr>
          <p:cNvPr id="14" name="TextBox 13"/>
          <p:cNvSpPr txBox="1"/>
          <p:nvPr/>
        </p:nvSpPr>
        <p:spPr>
          <a:xfrm>
            <a:off x="2022010" y="5821535"/>
            <a:ext cx="9647193" cy="523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99" b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799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799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2799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99" b="1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79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99" b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r>
              <a:rPr lang="en-US" sz="2799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9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3287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10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3046413" y="1881505"/>
            <a:ext cx="6092825" cy="6897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"/>
            <a:ext cx="12185650" cy="1205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-bet, 2-masala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0197" y="1713677"/>
            <a:ext cx="1174545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     </a:t>
            </a:r>
            <a:r>
              <a:rPr lang="en-US" sz="5400" dirty="0" err="1" smtClean="0"/>
              <a:t>Perimetri</a:t>
            </a:r>
            <a:r>
              <a:rPr lang="en-US" sz="5400" dirty="0" smtClean="0"/>
              <a:t>  18 </a:t>
            </a:r>
            <a:r>
              <a:rPr lang="en-US" sz="5400" dirty="0" err="1" smtClean="0"/>
              <a:t>sm</a:t>
            </a:r>
            <a:r>
              <a:rPr lang="en-US" sz="5400" dirty="0" smtClean="0"/>
              <a:t> </a:t>
            </a:r>
            <a:r>
              <a:rPr lang="en-US" sz="5400" dirty="0" err="1" smtClean="0"/>
              <a:t>ga</a:t>
            </a:r>
            <a:r>
              <a:rPr lang="en-US" sz="5400" dirty="0" smtClean="0"/>
              <a:t> </a:t>
            </a:r>
            <a:r>
              <a:rPr lang="en-US" sz="5400" dirty="0" err="1" smtClean="0"/>
              <a:t>teng</a:t>
            </a:r>
            <a:r>
              <a:rPr lang="en-US" sz="5400" dirty="0" smtClean="0"/>
              <a:t> </a:t>
            </a:r>
            <a:r>
              <a:rPr lang="en-US" sz="5400" dirty="0" err="1" smtClean="0"/>
              <a:t>bo‘lgan</a:t>
            </a:r>
            <a:r>
              <a:rPr lang="en-US" sz="5400" dirty="0" smtClean="0"/>
              <a:t> </a:t>
            </a:r>
            <a:r>
              <a:rPr lang="en-US" sz="5400" dirty="0" err="1" smtClean="0"/>
              <a:t>uchburchakning</a:t>
            </a:r>
            <a:r>
              <a:rPr lang="en-US" sz="5400" dirty="0" smtClean="0"/>
              <a:t> </a:t>
            </a:r>
            <a:r>
              <a:rPr lang="en-US" sz="5400" dirty="0" err="1" smtClean="0"/>
              <a:t>bissektrisasi</a:t>
            </a:r>
            <a:r>
              <a:rPr lang="en-US" sz="5400" dirty="0" smtClean="0"/>
              <a:t> </a:t>
            </a:r>
            <a:r>
              <a:rPr lang="en-US" sz="5400" dirty="0" err="1" smtClean="0"/>
              <a:t>uni</a:t>
            </a:r>
            <a:r>
              <a:rPr lang="en-US" sz="5400" dirty="0" smtClean="0"/>
              <a:t> </a:t>
            </a:r>
            <a:r>
              <a:rPr lang="en-US" sz="5400" dirty="0" err="1" smtClean="0"/>
              <a:t>perimetri</a:t>
            </a:r>
            <a:r>
              <a:rPr lang="en-US" sz="5400" dirty="0" smtClean="0"/>
              <a:t> 12 </a:t>
            </a:r>
            <a:r>
              <a:rPr lang="en-US" sz="5400" dirty="0" err="1" smtClean="0"/>
              <a:t>va</a:t>
            </a:r>
            <a:r>
              <a:rPr lang="en-US" sz="5400" dirty="0" smtClean="0"/>
              <a:t> 15 </a:t>
            </a:r>
            <a:r>
              <a:rPr lang="en-US" sz="5400" dirty="0" err="1" smtClean="0"/>
              <a:t>sm</a:t>
            </a:r>
            <a:r>
              <a:rPr lang="en-US" sz="5400" dirty="0" smtClean="0"/>
              <a:t> </a:t>
            </a:r>
            <a:r>
              <a:rPr lang="en-US" sz="5400" dirty="0" err="1" smtClean="0"/>
              <a:t>ga</a:t>
            </a:r>
            <a:r>
              <a:rPr lang="en-US" sz="5400" dirty="0" smtClean="0"/>
              <a:t> </a:t>
            </a:r>
            <a:r>
              <a:rPr lang="en-US" sz="5400" dirty="0" err="1" smtClean="0"/>
              <a:t>teng</a:t>
            </a:r>
            <a:r>
              <a:rPr lang="en-US" sz="5400" dirty="0" smtClean="0"/>
              <a:t> </a:t>
            </a:r>
            <a:r>
              <a:rPr lang="en-US" sz="5400" dirty="0" err="1" smtClean="0"/>
              <a:t>bo‘lgan</a:t>
            </a:r>
            <a:r>
              <a:rPr lang="en-US" sz="5400" dirty="0" smtClean="0"/>
              <a:t> </a:t>
            </a:r>
            <a:r>
              <a:rPr lang="en-US" sz="5400" dirty="0" err="1" smtClean="0"/>
              <a:t>uchburchaklarga</a:t>
            </a:r>
            <a:r>
              <a:rPr lang="en-US" sz="5400" dirty="0" smtClean="0"/>
              <a:t> </a:t>
            </a:r>
            <a:r>
              <a:rPr lang="en-US" sz="5400" dirty="0" err="1" smtClean="0"/>
              <a:t>ajratadi</a:t>
            </a:r>
            <a:r>
              <a:rPr lang="en-US" sz="4800" dirty="0" smtClean="0"/>
              <a:t>. </a:t>
            </a:r>
            <a:r>
              <a:rPr lang="en-US" sz="5400" dirty="0" err="1" smtClean="0"/>
              <a:t>Uchburchak</a:t>
            </a:r>
            <a:r>
              <a:rPr lang="en-US" sz="4800" dirty="0" smtClean="0"/>
              <a:t> </a:t>
            </a:r>
            <a:r>
              <a:rPr lang="en-US" sz="5400" dirty="0" err="1" smtClean="0"/>
              <a:t>bissektrisasini</a:t>
            </a:r>
            <a:r>
              <a:rPr lang="en-US" sz="5400" dirty="0" smtClean="0"/>
              <a:t> toping. 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4115304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11</a:t>
            </a:fld>
            <a:endParaRPr lang="en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836241" y="617448"/>
            <a:ext cx="5040560" cy="2520280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288025" y="617448"/>
            <a:ext cx="1058770" cy="252028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flipH="1">
            <a:off x="2045723" y="-9043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82046" y="2921704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B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0755" y="2921704"/>
            <a:ext cx="5294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C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97816" y="3137728"/>
            <a:ext cx="10494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E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19034" y="233640"/>
                <a:ext cx="5184576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 smtClean="0"/>
                  <a:t>Berilgan:</a:t>
                </a:r>
                <a:endParaRPr lang="en-US" sz="4000" b="1" i="1" dirty="0"/>
              </a:p>
              <a:p>
                <a:r>
                  <a:rPr lang="en-US" sz="4000" i="1" dirty="0" smtClean="0"/>
                  <a:t>∆ABC-</a:t>
                </a:r>
                <a:r>
                  <a:rPr lang="en-US" sz="4000" i="1" dirty="0" err="1" smtClean="0"/>
                  <a:t>ixtiyoriy</a:t>
                </a:r>
                <a:endParaRPr lang="en-US" sz="4000" i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</m:oMath>
                </a14:m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18 cm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 cm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𝐸𝐵</m:t>
                        </m:r>
                      </m:sub>
                    </m:sSub>
                  </m:oMath>
                </a14:m>
                <a:r>
                  <a:rPr lang="en-US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15 cm</a:t>
                </a:r>
                <a:endParaRPr lang="ru-RU" sz="4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 -? </a:t>
                </a: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0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034" y="233640"/>
                <a:ext cx="5184576" cy="5632311"/>
              </a:xfrm>
              <a:prstGeom prst="rect">
                <a:avLst/>
              </a:prstGeom>
              <a:blipFill>
                <a:blip r:embed="rId3"/>
                <a:stretch>
                  <a:fillRect l="-4113" t="-19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2117724" y="964533"/>
            <a:ext cx="405834" cy="135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85742" y="3484813"/>
                <a:ext cx="11147567" cy="3231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/>
                  <a:t>Yechish: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ABC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i="1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i="1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m:rPr>
                            <m:sty m:val="p"/>
                          </m:rPr>
                          <a:rPr lang="en-US" sz="4000" i="1">
                            <a:latin typeface="Cambria Math" panose="02040503050406030204" pitchFamily="18" charset="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i="1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i="1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-2AE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18= 12+15 -2AE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2AE=27- 18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AE=9:2=4,5(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m)     </a:t>
                </a:r>
                <a:r>
                  <a:rPr lang="en-US" sz="4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4,5 cm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42" y="3484813"/>
                <a:ext cx="11147567" cy="3231654"/>
              </a:xfrm>
              <a:prstGeom prst="rect">
                <a:avLst/>
              </a:prstGeom>
              <a:blipFill>
                <a:blip r:embed="rId4"/>
                <a:stretch>
                  <a:fillRect l="-1914" t="-3396" b="-7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V="1">
            <a:off x="2528803" y="1042988"/>
            <a:ext cx="300122" cy="1208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288025" y="964533"/>
            <a:ext cx="31697" cy="199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589555" y="964533"/>
            <a:ext cx="174781" cy="199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340961" y="1611242"/>
                <a:ext cx="4838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ru-RU" sz="2000" b="1" i="1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961" y="1611242"/>
                <a:ext cx="483850" cy="400110"/>
              </a:xfrm>
              <a:prstGeom prst="rect">
                <a:avLst/>
              </a:prstGeom>
              <a:blipFill>
                <a:blip r:embed="rId5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685567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12</a:t>
            </a:fld>
            <a:endParaRPr lang="en" dirty="0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199" b="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12</a:t>
            </a:fld>
            <a:endParaRPr kumimoji="0" lang="en" sz="1199" b="0" i="0" u="none" strike="noStrike" kern="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" y="0"/>
            <a:ext cx="12185650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49289" y="-15007"/>
            <a:ext cx="112363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</a:rPr>
              <a:t>3</a:t>
            </a:r>
            <a:r>
              <a:rPr lang="en-US" sz="7200" b="1" dirty="0" smtClean="0">
                <a:solidFill>
                  <a:schemeClr val="bg1"/>
                </a:solidFill>
              </a:rPr>
              <a:t>-bet, 3-masala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686" y="1709762"/>
            <a:ext cx="10801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900113" algn="just"/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asosiga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tushirilgan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medianasi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perimetri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18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24sm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8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48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uchburchakka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ajratadi.Berilgan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yon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tomoni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teng.</a:t>
            </a:r>
            <a:r>
              <a:rPr lang="en-US" sz="4800" kern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ning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yon </a:t>
            </a:r>
            <a:r>
              <a:rPr lang="en-US" sz="4800" kern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tomonini</a:t>
            </a:r>
            <a:r>
              <a:rPr lang="en-US" sz="4800" kern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4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607390" y="423148"/>
            <a:ext cx="5040560" cy="2520280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053005" y="423148"/>
            <a:ext cx="1103910" cy="252550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flipH="1">
            <a:off x="1336076" y="88143"/>
            <a:ext cx="462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82046" y="2921704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B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0755" y="2921704"/>
            <a:ext cx="5294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C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97816" y="3137728"/>
            <a:ext cx="10494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E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671103" y="158050"/>
                <a:ext cx="4322390" cy="5201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smtClean="0"/>
                  <a:t>Berilgan:</a:t>
                </a:r>
                <a:endParaRPr lang="en-US" sz="3600" b="1" u="sng" dirty="0"/>
              </a:p>
              <a:p>
                <a:r>
                  <a:rPr lang="en-US" sz="3600" dirty="0" smtClean="0"/>
                  <a:t>∆ABC-</a:t>
                </a:r>
                <a:r>
                  <a:rPr lang="en-US" sz="3600" dirty="0" err="1" smtClean="0"/>
                  <a:t>ixtiyoriy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18sm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𝐸𝐵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24sm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 6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sm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AB-? </a:t>
                </a:r>
              </a:p>
              <a:p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0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1103" y="158050"/>
                <a:ext cx="4322390" cy="5201424"/>
              </a:xfrm>
              <a:prstGeom prst="rect">
                <a:avLst/>
              </a:prstGeom>
              <a:blipFill>
                <a:blip r:embed="rId3"/>
                <a:stretch>
                  <a:fillRect l="-4231" t="-1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>
            <a:off x="2280927" y="2699731"/>
            <a:ext cx="16824" cy="43799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64633" y="2699731"/>
            <a:ext cx="0" cy="43799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59949" y="1452455"/>
                <a:ext cx="7135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949" y="1452455"/>
                <a:ext cx="713592" cy="461665"/>
              </a:xfrm>
              <a:prstGeom prst="rect">
                <a:avLst/>
              </a:prstGeom>
              <a:blipFill>
                <a:blip r:embed="rId4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421874" y="3961360"/>
                <a:ext cx="4248471" cy="23557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2) </m:t>
                        </m:r>
                        <m:r>
                          <m:rPr>
                            <m:sty m:val="p"/>
                          </m:rPr>
                          <a:rPr lang="en-US" sz="4000" i="1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i="1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𝐸𝐵</m:t>
                        </m:r>
                      </m:sub>
                    </m:sSub>
                  </m:oMath>
                </a14:m>
                <a:r>
                  <a:rPr lang="en-US" sz="3600" dirty="0" smtClean="0"/>
                  <a:t>= </a:t>
                </a:r>
                <a:r>
                  <a:rPr lang="en-US" sz="3600" dirty="0" err="1" smtClean="0"/>
                  <a:t>m+x+AB</a:t>
                </a:r>
                <a:endParaRPr lang="en-US" sz="3600" dirty="0" smtClean="0"/>
              </a:p>
              <a:p>
                <a:r>
                  <a:rPr lang="en-US" sz="3600" dirty="0"/>
                  <a:t> </a:t>
                </a:r>
                <a:r>
                  <a:rPr lang="en-US" sz="3600" dirty="0" smtClean="0"/>
                  <a:t>   24 = 12</a:t>
                </a:r>
                <a:r>
                  <a:rPr lang="en-US" sz="3600" dirty="0" smtClean="0">
                    <a:solidFill>
                      <a:srgbClr val="C00000"/>
                    </a:solidFill>
                  </a:rPr>
                  <a:t>-x+x</a:t>
                </a:r>
                <a:r>
                  <a:rPr lang="en-US" sz="3600" dirty="0" smtClean="0"/>
                  <a:t>+AB</a:t>
                </a:r>
              </a:p>
              <a:p>
                <a:r>
                  <a:rPr lang="en-US" sz="3600" dirty="0" smtClean="0"/>
                  <a:t>    AB= 24-12</a:t>
                </a:r>
              </a:p>
              <a:p>
                <a:r>
                  <a:rPr lang="en-US" sz="3600" dirty="0" smtClean="0"/>
                  <a:t>    AB =12</a:t>
                </a:r>
                <a:endParaRPr lang="ru-RU" sz="36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874" y="3961360"/>
                <a:ext cx="4248471" cy="2355709"/>
              </a:xfrm>
              <a:prstGeom prst="rect">
                <a:avLst/>
              </a:prstGeom>
              <a:blipFill>
                <a:blip r:embed="rId5"/>
                <a:stretch>
                  <a:fillRect t="-2591" b="-90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54712" y="3811934"/>
                <a:ext cx="3700496" cy="310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u="sng" dirty="0" err="1" smtClean="0"/>
                  <a:t>Yechish</a:t>
                </a:r>
                <a:r>
                  <a:rPr lang="en-US" sz="3600" b="1" u="sng" dirty="0" smtClean="0"/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1)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𝐴𝐸𝐶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=6+x+m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18=6+x+m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m=18-6-x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m=12-x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712" y="3811934"/>
                <a:ext cx="3700496" cy="3108543"/>
              </a:xfrm>
              <a:prstGeom prst="rect">
                <a:avLst/>
              </a:prstGeom>
              <a:blipFill>
                <a:blip r:embed="rId6"/>
                <a:stretch>
                  <a:fillRect l="-5107" t="-2941" r="-3460" b="-7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798808" y="1076789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6</a:t>
            </a:r>
            <a:endParaRPr lang="ru-RU" sz="32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052260" y="2508749"/>
            <a:ext cx="319318" cy="3819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x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41437" y="2511059"/>
            <a:ext cx="319318" cy="3819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x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45126" y="5993904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</a:rPr>
              <a:t>Javob</a:t>
            </a:r>
            <a:r>
              <a:rPr lang="en-US" sz="3600" b="1" dirty="0" smtClean="0">
                <a:solidFill>
                  <a:srgbClr val="C00000"/>
                </a:solidFill>
              </a:rPr>
              <a:t>: 12 </a:t>
            </a:r>
            <a:r>
              <a:rPr lang="en-US" sz="3600" b="1" dirty="0" err="1" smtClean="0">
                <a:solidFill>
                  <a:srgbClr val="C00000"/>
                </a:solidFill>
              </a:rPr>
              <a:t>sm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" name="Волна 1"/>
          <p:cNvSpPr/>
          <p:nvPr/>
        </p:nvSpPr>
        <p:spPr>
          <a:xfrm>
            <a:off x="3644553" y="158050"/>
            <a:ext cx="2054892" cy="615608"/>
          </a:xfrm>
          <a:prstGeom prst="wav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53319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047" y="-26219"/>
            <a:ext cx="12185650" cy="137185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8- 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masala(4- bet)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33629" y="-11679"/>
            <a:ext cx="2474820" cy="16222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728388" y="1618880"/>
            <a:ext cx="103210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9138" algn="just"/>
            <a:r>
              <a:rPr lang="en-US" sz="4800" dirty="0" err="1" smtClean="0"/>
              <a:t>Teng</a:t>
            </a:r>
            <a:r>
              <a:rPr lang="en-US" sz="4800" dirty="0" smtClean="0"/>
              <a:t> </a:t>
            </a:r>
            <a:r>
              <a:rPr lang="en-US" sz="4800" dirty="0" err="1" smtClean="0"/>
              <a:t>yonli</a:t>
            </a:r>
            <a:r>
              <a:rPr lang="en-US" sz="4800" dirty="0" smtClean="0"/>
              <a:t> </a:t>
            </a:r>
            <a:r>
              <a:rPr lang="en-US" sz="4800" dirty="0" err="1" smtClean="0"/>
              <a:t>uchburchakning</a:t>
            </a:r>
            <a:r>
              <a:rPr lang="en-US" sz="4800" dirty="0" smtClean="0"/>
              <a:t> </a:t>
            </a:r>
            <a:r>
              <a:rPr lang="en-US" sz="4800" dirty="0" err="1" smtClean="0"/>
              <a:t>perimetri</a:t>
            </a:r>
            <a:r>
              <a:rPr lang="en-US" sz="4800" dirty="0" smtClean="0"/>
              <a:t> 22,5 </a:t>
            </a:r>
            <a:r>
              <a:rPr lang="en-US" sz="4800" dirty="0" err="1" smtClean="0"/>
              <a:t>sm</a:t>
            </a:r>
            <a:r>
              <a:rPr lang="en-US" sz="4800" dirty="0" smtClean="0"/>
              <a:t>, yon </a:t>
            </a:r>
            <a:r>
              <a:rPr lang="en-US" sz="4800" dirty="0" err="1" smtClean="0"/>
              <a:t>tomoni</a:t>
            </a:r>
            <a:r>
              <a:rPr lang="en-US" sz="4800" dirty="0" smtClean="0"/>
              <a:t> </a:t>
            </a:r>
            <a:r>
              <a:rPr lang="en-US" sz="4800" dirty="0" err="1" smtClean="0"/>
              <a:t>esa</a:t>
            </a:r>
            <a:r>
              <a:rPr lang="en-US" sz="4800" dirty="0" smtClean="0"/>
              <a:t> 0,6 dm. Shu </a:t>
            </a:r>
            <a:r>
              <a:rPr lang="en-US" sz="4800" dirty="0" err="1" smtClean="0"/>
              <a:t>uchburchakning</a:t>
            </a:r>
            <a:r>
              <a:rPr lang="en-US" sz="4800" dirty="0" smtClean="0"/>
              <a:t> </a:t>
            </a:r>
            <a:r>
              <a:rPr lang="en-US" sz="4800" dirty="0" err="1" smtClean="0"/>
              <a:t>asosini</a:t>
            </a:r>
            <a:r>
              <a:rPr lang="en-US" sz="4800" dirty="0" smtClean="0"/>
              <a:t> toping.</a:t>
            </a:r>
            <a:endParaRPr lang="ru-RU" sz="4800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882433" y="4305481"/>
            <a:ext cx="5092055" cy="2412498"/>
          </a:xfrm>
          <a:prstGeom prst="triangle">
            <a:avLst>
              <a:gd name="adj" fmla="val 44631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1049447" y="6373594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97406" y="6402476"/>
            <a:ext cx="5294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C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903372" y="5374562"/>
            <a:ext cx="213108" cy="37972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9567668" y="5511730"/>
            <a:ext cx="216024" cy="25101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410155" y="401309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A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410155" y="6028797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?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7863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94654" y="1593025"/>
            <a:ext cx="5092055" cy="2412498"/>
          </a:xfrm>
          <a:prstGeom prst="triangle">
            <a:avLst>
              <a:gd name="adj" fmla="val 44631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flipH="1">
            <a:off x="3102267" y="1048954"/>
            <a:ext cx="462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51454" y="3242699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B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363" y="3482491"/>
            <a:ext cx="5294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C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91546" y="1205706"/>
                <a:ext cx="432239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smtClean="0"/>
                  <a:t>Berilgan:</a:t>
                </a:r>
                <a:endParaRPr lang="en-US" sz="3600" b="1" u="sng" dirty="0"/>
              </a:p>
              <a:p>
                <a:r>
                  <a:rPr lang="en-US" sz="3600" dirty="0" smtClean="0"/>
                  <a:t>∆ABC-</a:t>
                </a:r>
                <a:r>
                  <a:rPr lang="en-US" sz="3600" dirty="0"/>
                  <a:t> </a:t>
                </a:r>
                <a:r>
                  <a:rPr lang="en-US" sz="3600" dirty="0" err="1" smtClean="0"/>
                  <a:t>teng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yonli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m:rPr>
                            <m:sty m:val="p"/>
                          </m:rPr>
                          <a:rPr lang="en-US" sz="3600" b="0" i="1">
                            <a:latin typeface="Cambria Math" panose="02040503050406030204" pitchFamily="18" charset="0"/>
                          </a:rPr>
                          <m:t>C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22,5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sm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 0,6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6sm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= ?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sm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0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1546" y="1205706"/>
                <a:ext cx="4322390" cy="5262979"/>
              </a:xfrm>
              <a:prstGeom prst="rect">
                <a:avLst/>
              </a:prstGeom>
              <a:blipFill>
                <a:blip r:embed="rId3"/>
                <a:stretch>
                  <a:fillRect l="-4372" t="-18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>
            <a:stCxn id="16" idx="2"/>
          </p:cNvCxnSpPr>
          <p:nvPr/>
        </p:nvCxnSpPr>
        <p:spPr>
          <a:xfrm>
            <a:off x="1606041" y="2540912"/>
            <a:ext cx="307404" cy="35425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076601" y="2611199"/>
            <a:ext cx="216024" cy="25101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51852" y="3710078"/>
                <a:ext cx="6791231" cy="310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sz="3600" b="1" u="sng" dirty="0" smtClean="0"/>
              </a:p>
              <a:p>
                <a:r>
                  <a:rPr lang="en-US" sz="3600" b="1" u="sng" dirty="0" smtClean="0"/>
                  <a:t>   </a:t>
                </a:r>
                <a:r>
                  <a:rPr lang="en-US" sz="3600" b="1" u="sng" dirty="0" err="1" smtClean="0"/>
                  <a:t>Yechish</a:t>
                </a:r>
                <a:r>
                  <a:rPr lang="en-US" sz="3600" b="1" u="sng" dirty="0" smtClean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1)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2AC+BC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22,5 = 2∙6+BC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BC = 22,5 - 12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BC = 10,5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852" y="3710078"/>
                <a:ext cx="6791231" cy="3108543"/>
              </a:xfrm>
              <a:prstGeom prst="rect">
                <a:avLst/>
              </a:prstGeom>
              <a:blipFill>
                <a:blip r:embed="rId4"/>
                <a:stretch>
                  <a:fillRect r="-180" b="-7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 rot="19092506">
            <a:off x="770299" y="2084252"/>
            <a:ext cx="1322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0,6 </a:t>
            </a:r>
            <a:r>
              <a:rPr lang="en-US" sz="2800" b="1" dirty="0" err="1" smtClean="0"/>
              <a:t>dm</a:t>
            </a:r>
            <a:endParaRPr lang="ru-RU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8105804" y="5286424"/>
            <a:ext cx="349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</a:rPr>
              <a:t>Javob</a:t>
            </a:r>
            <a:r>
              <a:rPr lang="en-US" sz="3600" b="1" dirty="0" smtClean="0">
                <a:solidFill>
                  <a:srgbClr val="C00000"/>
                </a:solidFill>
              </a:rPr>
              <a:t>: 10,5 </a:t>
            </a:r>
            <a:r>
              <a:rPr lang="en-US" sz="3600" b="1" dirty="0" err="1" smtClean="0">
                <a:solidFill>
                  <a:srgbClr val="C00000"/>
                </a:solidFill>
              </a:rPr>
              <a:t>sm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-12388" y="-5729"/>
            <a:ext cx="12185650" cy="10546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48879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06115" y="6565240"/>
            <a:ext cx="2741771" cy="373746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16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85650" cy="134972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vazifalar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9200" y="1962222"/>
            <a:ext cx="107291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/>
              <a:t>    </a:t>
            </a:r>
            <a:r>
              <a:rPr lang="en-US" sz="7200" dirty="0" err="1"/>
              <a:t>Darslikning</a:t>
            </a:r>
            <a:r>
              <a:rPr lang="en-US" sz="7200" dirty="0"/>
              <a:t> </a:t>
            </a:r>
            <a:r>
              <a:rPr lang="en-US" sz="7200" dirty="0" smtClean="0"/>
              <a:t>3-betid</a:t>
            </a:r>
            <a:r>
              <a:rPr lang="en-US" sz="7200" dirty="0" smtClean="0">
                <a:solidFill>
                  <a:schemeClr val="tx1"/>
                </a:solidFill>
              </a:rPr>
              <a:t>a</a:t>
            </a:r>
            <a:r>
              <a:rPr lang="en-US" sz="7200" dirty="0" smtClean="0"/>
              <a:t>gi 5, 7 </a:t>
            </a:r>
            <a:r>
              <a:rPr lang="en-US" sz="7200" dirty="0" err="1" smtClean="0"/>
              <a:t>va</a:t>
            </a:r>
            <a:r>
              <a:rPr lang="en-US" sz="7200" dirty="0" smtClean="0"/>
              <a:t> 9- </a:t>
            </a:r>
            <a:r>
              <a:rPr lang="en-US" sz="7200" dirty="0" err="1" smtClean="0"/>
              <a:t>masalalarni</a:t>
            </a:r>
            <a:r>
              <a:rPr lang="en-US" sz="7200" dirty="0" smtClean="0"/>
              <a:t> </a:t>
            </a:r>
            <a:r>
              <a:rPr lang="en-US" sz="7200" dirty="0" err="1" smtClean="0"/>
              <a:t>yechish</a:t>
            </a:r>
            <a:r>
              <a:rPr lang="en-US" sz="7200" dirty="0" smtClean="0"/>
              <a:t>.</a:t>
            </a:r>
            <a:endParaRPr lang="en-US" sz="6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1981" y="0"/>
            <a:ext cx="12146835" cy="1179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684195" y="62223"/>
            <a:ext cx="6835797" cy="1159846"/>
          </a:xfrm>
          <a:prstGeom prst="rect">
            <a:avLst/>
          </a:prstGeom>
        </p:spPr>
        <p:txBody>
          <a:bodyPr spcFirstLastPara="1" vert="horz" wrap="square" lIns="0" tIns="25949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565" algn="ctr">
              <a:lnSpc>
                <a:spcPct val="100000"/>
              </a:lnSpc>
              <a:spcBef>
                <a:spcPts val="203"/>
              </a:spcBef>
              <a:buFontTx/>
            </a:pPr>
            <a:r>
              <a:rPr lang="en-US" sz="7200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7200" dirty="0" err="1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7200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en-US" sz="7200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38746" y="1321085"/>
            <a:ext cx="1044116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bog‘lanishlarga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5675722" y="4993178"/>
            <a:ext cx="4742666" cy="1321527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8426503" y="4993178"/>
            <a:ext cx="842501" cy="13182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416677" y="639202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30353" y="6311450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08410" y="639202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D</a:t>
            </a:r>
            <a:endParaRPr lang="ru-RU" sz="3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566882" y="5728302"/>
                <a:ext cx="6537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6882" y="5728302"/>
                <a:ext cx="65376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8806694" y="5241349"/>
                <a:ext cx="88139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6694" y="5241349"/>
                <a:ext cx="88139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8009592" y="5272126"/>
                <a:ext cx="7611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9592" y="5272126"/>
                <a:ext cx="76116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883802" y="4368102"/>
            <a:ext cx="3587592" cy="22972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9974079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85650" cy="11336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perimerti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254504">
            <a:off x="807792" y="1130314"/>
            <a:ext cx="5798471" cy="252464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23081" y="1275453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12705" y="2067297"/>
            <a:ext cx="497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b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10125" y="3309113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c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03021" y="5228251"/>
                <a:ext cx="3999428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6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ru-RU" sz="60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△</m:t>
                        </m:r>
                      </m:sub>
                    </m:sSub>
                  </m:oMath>
                </a14:m>
                <a:r>
                  <a:rPr lang="en-US" sz="6000" b="1" dirty="0" smtClean="0"/>
                  <a:t>= a+b+c</a:t>
                </a:r>
                <a:endParaRPr lang="ru-RU" sz="7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021" y="5228251"/>
                <a:ext cx="3999428" cy="1015663"/>
              </a:xfrm>
              <a:prstGeom prst="rect">
                <a:avLst/>
              </a:prstGeom>
              <a:blipFill>
                <a:blip r:embed="rId2"/>
                <a:stretch>
                  <a:fillRect t="-18675" r="-8384" b="-40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0800000">
            <a:off x="318443" y="-21593"/>
            <a:ext cx="1639638" cy="11768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439040" y="2116771"/>
                <a:ext cx="3154903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ru-RU" sz="54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△</m:t>
                        </m:r>
                      </m:sub>
                    </m:sSub>
                  </m:oMath>
                </a14:m>
                <a:r>
                  <a:rPr lang="en-US" sz="5400" b="1" dirty="0"/>
                  <a:t>=2a+b</a:t>
                </a:r>
                <a:endParaRPr lang="ru-RU" b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9040" y="2116771"/>
                <a:ext cx="3154903" cy="923330"/>
              </a:xfrm>
              <a:prstGeom prst="rect">
                <a:avLst/>
              </a:prstGeom>
              <a:blipFill>
                <a:blip r:embed="rId4"/>
                <a:stretch>
                  <a:fillRect t="-18421" r="-8494" b="-38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7095612" y="4420040"/>
                <a:ext cx="2989793" cy="1107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ru-RU" sz="66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△</m:t>
                        </m:r>
                      </m:sub>
                    </m:sSub>
                  </m:oMath>
                </a14:m>
                <a:r>
                  <a:rPr lang="en-US" sz="6600" b="1" dirty="0" smtClean="0"/>
                  <a:t>= 3a</a:t>
                </a:r>
                <a:endParaRPr lang="ru-RU" sz="6000" b="1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612" y="4420040"/>
                <a:ext cx="2989793" cy="1107996"/>
              </a:xfrm>
              <a:prstGeom prst="rect">
                <a:avLst/>
              </a:prstGeom>
              <a:blipFill>
                <a:blip r:embed="rId5"/>
                <a:stretch>
                  <a:fillRect t="-19231" r="-13061" b="-406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10135" y="4552659"/>
            <a:ext cx="572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</a:rPr>
              <a:t>Turli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tomonli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uchburchak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92825" y="1381055"/>
            <a:ext cx="5237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</a:rPr>
              <a:t>Teng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yonli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uchburchak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88444" y="3684324"/>
            <a:ext cx="5186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</a:rPr>
              <a:t>Muntazam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</a:rPr>
              <a:t>uchburchak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38109" y="2116771"/>
            <a:ext cx="16129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P =…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59488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" y="-20142"/>
            <a:ext cx="12199287" cy="142535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7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Asosiy</a:t>
            </a:r>
            <a:r>
              <a:rPr lang="en-US" sz="7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elementlar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8445" y="47331"/>
            <a:ext cx="11753850" cy="115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000" algn="ctr">
              <a:spcBef>
                <a:spcPts val="0"/>
              </a:spcBef>
              <a:buClrTx/>
              <a:buFontTx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4473" y="1637754"/>
            <a:ext cx="90730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Uchburchakning</a:t>
            </a:r>
            <a:r>
              <a:rPr lang="en-US" sz="5400" dirty="0" smtClean="0"/>
              <a:t> </a:t>
            </a:r>
            <a:r>
              <a:rPr lang="en-US" sz="5400" dirty="0" err="1" smtClean="0"/>
              <a:t>asosiy</a:t>
            </a:r>
            <a:r>
              <a:rPr lang="en-US" sz="5400" dirty="0" smtClean="0"/>
              <a:t> </a:t>
            </a:r>
            <a:r>
              <a:rPr lang="en-US" sz="5400" dirty="0" err="1" smtClean="0"/>
              <a:t>elementlari</a:t>
            </a:r>
            <a:r>
              <a:rPr lang="en-US" sz="5400" dirty="0" smtClean="0"/>
              <a:t> </a:t>
            </a:r>
            <a:r>
              <a:rPr lang="en-US" sz="5400" dirty="0" err="1" smtClean="0"/>
              <a:t>qanday</a:t>
            </a:r>
            <a:r>
              <a:rPr lang="en-US" sz="5400" dirty="0" smtClean="0"/>
              <a:t> </a:t>
            </a:r>
            <a:r>
              <a:rPr lang="en-US" sz="5400" dirty="0" err="1" smtClean="0"/>
              <a:t>nomlanadi</a:t>
            </a:r>
            <a:r>
              <a:rPr lang="en-US" sz="5400" dirty="0" smtClean="0"/>
              <a:t>?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 rot="19731309">
            <a:off x="3953861" y="4584041"/>
            <a:ext cx="42915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0070C0"/>
                </a:solidFill>
              </a:rPr>
              <a:t>Bissektrisa</a:t>
            </a: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04193" y="1925785"/>
            <a:ext cx="2304256" cy="22972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 rot="19671369">
            <a:off x="944348" y="4925227"/>
            <a:ext cx="360387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err="1" smtClean="0">
                <a:solidFill>
                  <a:srgbClr val="00B050"/>
                </a:solidFill>
              </a:rPr>
              <a:t>Balandlik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9477946">
            <a:off x="7655608" y="4767027"/>
            <a:ext cx="32624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err="1" smtClean="0">
                <a:solidFill>
                  <a:srgbClr val="C00000"/>
                </a:solidFill>
              </a:rPr>
              <a:t>Mediana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3126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13637" y="16993"/>
            <a:ext cx="12199287" cy="12909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7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Bissektrisa</a:t>
            </a:r>
            <a:r>
              <a:rPr lang="en-US" sz="7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8445" y="47331"/>
            <a:ext cx="11753850" cy="115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000" algn="ctr">
              <a:spcBef>
                <a:spcPts val="0"/>
              </a:spcBef>
              <a:buClrTx/>
              <a:buFontTx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72836" y="1376689"/>
            <a:ext cx="632179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Uchburchakning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biror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uchidan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chiqib</a:t>
            </a:r>
            <a:r>
              <a:rPr lang="en-US" sz="4800" dirty="0" smtClean="0">
                <a:solidFill>
                  <a:schemeClr val="tx1"/>
                </a:solidFill>
              </a:rPr>
              <a:t>, </a:t>
            </a:r>
            <a:r>
              <a:rPr lang="en-US" sz="4800" dirty="0" err="1" smtClean="0">
                <a:solidFill>
                  <a:schemeClr val="tx1"/>
                </a:solidFill>
              </a:rPr>
              <a:t>shu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burchakni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teng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ikkiga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bo‘luvchi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nurga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b="1" i="1" dirty="0" err="1" smtClean="0">
                <a:solidFill>
                  <a:schemeClr val="tx1"/>
                </a:solidFill>
              </a:rPr>
              <a:t>bissektrisa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deyiladi</a:t>
            </a:r>
            <a:r>
              <a:rPr lang="en-US" sz="4800" dirty="0" smtClean="0">
                <a:solidFill>
                  <a:schemeClr val="tx1"/>
                </a:solidFill>
              </a:rPr>
              <a:t>. </a:t>
            </a:r>
            <a:endParaRPr lang="ru-RU" sz="5400" dirty="0">
              <a:solidFill>
                <a:schemeClr val="tx1"/>
              </a:solidFill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8209" y="47331"/>
            <a:ext cx="1285884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Равнобедренный треугольник 7"/>
          <p:cNvSpPr/>
          <p:nvPr/>
        </p:nvSpPr>
        <p:spPr>
          <a:xfrm>
            <a:off x="447214" y="2095185"/>
            <a:ext cx="4742666" cy="2880320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3197993" y="2105029"/>
            <a:ext cx="842503" cy="286722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87762" y="142173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A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8169" y="505282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01845" y="4972249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79902" y="505282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D</a:t>
            </a:r>
            <a:endParaRPr lang="ru-RU" sz="3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463905" y="3535345"/>
                <a:ext cx="6537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905" y="3535345"/>
                <a:ext cx="65376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Дуга 30"/>
          <p:cNvSpPr/>
          <p:nvPr/>
        </p:nvSpPr>
        <p:spPr>
          <a:xfrm rot="8898037">
            <a:off x="3599893" y="1777377"/>
            <a:ext cx="855499" cy="768912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23" name="Прямая соединительная линия 5122"/>
          <p:cNvCxnSpPr/>
          <p:nvPr/>
        </p:nvCxnSpPr>
        <p:spPr>
          <a:xfrm flipH="1">
            <a:off x="3682499" y="2353538"/>
            <a:ext cx="201788" cy="2854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5" name="Прямая соединительная линия 5124"/>
          <p:cNvCxnSpPr/>
          <p:nvPr/>
        </p:nvCxnSpPr>
        <p:spPr>
          <a:xfrm>
            <a:off x="4040496" y="2402815"/>
            <a:ext cx="63860" cy="32073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27" name="Прямоугольник 5126"/>
              <p:cNvSpPr/>
              <p:nvPr/>
            </p:nvSpPr>
            <p:spPr>
              <a:xfrm>
                <a:off x="5256805" y="5662482"/>
                <a:ext cx="4292650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800" b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𝐁𝐀</m:t>
                    </m:r>
                    <m:r>
                      <a:rPr lang="en-US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𝐃</m:t>
                    </m:r>
                    <m:r>
                      <a:rPr lang="en-US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4800" b="1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𝐂</m:t>
                    </m:r>
                    <m:r>
                      <a:rPr lang="en-US" sz="4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𝐀𝐃</m:t>
                    </m:r>
                  </m:oMath>
                </a14:m>
                <a:endParaRPr lang="ru-RU" sz="4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27" name="Прямоугольник 5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805" y="5662482"/>
                <a:ext cx="4292650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Равнобедренный треугольник 17"/>
          <p:cNvSpPr/>
          <p:nvPr/>
        </p:nvSpPr>
        <p:spPr>
          <a:xfrm>
            <a:off x="599614" y="2247585"/>
            <a:ext cx="4742666" cy="2880320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3350393" y="2257429"/>
            <a:ext cx="842503" cy="286722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40569" y="520522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54245" y="5124649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32302" y="520522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D</a:t>
            </a:r>
            <a:endParaRPr lang="ru-RU" sz="3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616305" y="3687745"/>
                <a:ext cx="65376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𝒍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305" y="3687745"/>
                <a:ext cx="65376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 flipH="1">
            <a:off x="3834899" y="2505938"/>
            <a:ext cx="201788" cy="2854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192896" y="2555215"/>
            <a:ext cx="63860" cy="32073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20071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45140"/>
            <a:ext cx="12199287" cy="142535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7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Mediana</a:t>
            </a:r>
            <a:r>
              <a:rPr lang="en-US" sz="7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8445" y="47331"/>
            <a:ext cx="11753850" cy="115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000" algn="ctr">
              <a:spcBef>
                <a:spcPts val="0"/>
              </a:spcBef>
              <a:buClrTx/>
              <a:buFontTx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0178" y="1333215"/>
            <a:ext cx="94111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chemeClr val="tx1"/>
                </a:solidFill>
              </a:rPr>
              <a:t>Mediana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bu</a:t>
            </a:r>
            <a:r>
              <a:rPr lang="en-US" sz="5400" dirty="0" smtClean="0">
                <a:solidFill>
                  <a:schemeClr val="tx1"/>
                </a:solidFill>
              </a:rPr>
              <a:t> - </a:t>
            </a:r>
            <a:r>
              <a:rPr lang="en-US" sz="5400" dirty="0" err="1" smtClean="0">
                <a:solidFill>
                  <a:schemeClr val="tx1"/>
                </a:solidFill>
              </a:rPr>
              <a:t>uchburchak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uchidan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shu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uch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qarshisidagi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tomonni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teng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ikkiga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ajratuvchi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kesmaga</a:t>
            </a:r>
            <a:r>
              <a:rPr lang="en-US" sz="5400" dirty="0" smtClean="0">
                <a:solidFill>
                  <a:schemeClr val="tx1"/>
                </a:solidFill>
              </a:rPr>
              <a:t>  </a:t>
            </a:r>
            <a:r>
              <a:rPr lang="en-US" sz="5400" dirty="0" err="1" smtClean="0">
                <a:solidFill>
                  <a:schemeClr val="tx1"/>
                </a:solidFill>
              </a:rPr>
              <a:t>aytiladi</a:t>
            </a:r>
            <a:r>
              <a:rPr lang="en-US" sz="5400" dirty="0" smtClean="0">
                <a:solidFill>
                  <a:schemeClr val="tx1"/>
                </a:solidFill>
              </a:rPr>
              <a:t>. </a:t>
            </a:r>
            <a:endParaRPr lang="ru-RU" sz="5400" dirty="0">
              <a:solidFill>
                <a:schemeClr val="tx1"/>
              </a:solidFill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8209" y="47331"/>
            <a:ext cx="1285884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Равнобедренный треугольник 4"/>
          <p:cNvSpPr/>
          <p:nvPr/>
        </p:nvSpPr>
        <p:spPr>
          <a:xfrm>
            <a:off x="7175758" y="2987879"/>
            <a:ext cx="4742666" cy="2880320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9621217" y="3012182"/>
            <a:ext cx="1170132" cy="28635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0324103" y="232888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A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924510" y="595997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1438186" y="5879402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9153225" y="5975750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D</a:t>
            </a:r>
            <a:endParaRPr lang="ru-RU" sz="3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0032794" y="4428039"/>
                <a:ext cx="88139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2794" y="4428039"/>
                <a:ext cx="881395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H="1">
            <a:off x="8613105" y="5596523"/>
            <a:ext cx="72008" cy="5057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10788807" y="5666825"/>
            <a:ext cx="88245" cy="435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88344" y="5402348"/>
            <a:ext cx="28487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BD = DC</a:t>
            </a:r>
            <a:endParaRPr lang="ru-RU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287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45140"/>
            <a:ext cx="12199287" cy="142535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7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Balandlik</a:t>
            </a:r>
            <a:r>
              <a:rPr lang="en-US" sz="7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8445" y="47331"/>
            <a:ext cx="11753850" cy="115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000" algn="ctr">
              <a:spcBef>
                <a:spcPts val="0"/>
              </a:spcBef>
              <a:buClrTx/>
              <a:buFontTx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0178" y="1472682"/>
            <a:ext cx="86409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chemeClr val="tx1"/>
                </a:solidFill>
              </a:rPr>
              <a:t>Balandlik</a:t>
            </a:r>
            <a:r>
              <a:rPr lang="en-US" sz="5400" b="1" i="1" dirty="0" smtClean="0">
                <a:solidFill>
                  <a:schemeClr val="tx1"/>
                </a:solidFill>
              </a:rPr>
              <a:t> </a:t>
            </a:r>
            <a:r>
              <a:rPr lang="en-US" sz="5400" dirty="0" smtClean="0">
                <a:solidFill>
                  <a:schemeClr val="tx1"/>
                </a:solidFill>
              </a:rPr>
              <a:t>- </a:t>
            </a:r>
            <a:r>
              <a:rPr lang="en-US" sz="5400" dirty="0" err="1" smtClean="0">
                <a:solidFill>
                  <a:schemeClr val="tx1"/>
                </a:solidFill>
              </a:rPr>
              <a:t>uchburchak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uchidan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shu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uch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qarshisi-dagi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tomonga</a:t>
            </a:r>
            <a:r>
              <a:rPr lang="en-US" sz="5400" dirty="0" smtClean="0">
                <a:solidFill>
                  <a:schemeClr val="tx1"/>
                </a:solidFill>
              </a:rPr>
              <a:t>   </a:t>
            </a:r>
            <a:r>
              <a:rPr lang="en-US" sz="5400" dirty="0" err="1" smtClean="0">
                <a:solidFill>
                  <a:schemeClr val="tx1"/>
                </a:solidFill>
              </a:rPr>
              <a:t>tushirilgan</a:t>
            </a: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</a:rPr>
              <a:t>perpendikulyardir</a:t>
            </a:r>
            <a:r>
              <a:rPr lang="en-US" sz="5400" dirty="0" smtClean="0">
                <a:solidFill>
                  <a:schemeClr val="tx1"/>
                </a:solidFill>
              </a:rPr>
              <a:t>. </a:t>
            </a:r>
            <a:endParaRPr lang="ru-RU" sz="5400" dirty="0">
              <a:solidFill>
                <a:schemeClr val="tx1"/>
              </a:solidFill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8209" y="47331"/>
            <a:ext cx="1285884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Равнобедренный треугольник 4"/>
          <p:cNvSpPr/>
          <p:nvPr/>
        </p:nvSpPr>
        <p:spPr>
          <a:xfrm>
            <a:off x="7183556" y="2999082"/>
            <a:ext cx="4742666" cy="2880320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791349" y="3012182"/>
            <a:ext cx="0" cy="288032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0625199" y="5591370"/>
            <a:ext cx="159748" cy="2712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0324103" y="232888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A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924510" y="5959975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1438186" y="5879402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0532303" y="5875708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D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0326901" y="4371996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h</a:t>
            </a:r>
            <a:endParaRPr lang="ru-RU" sz="32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857032" y="5478787"/>
                <a:ext cx="306968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𝐀𝐃𝐁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𝟗𝟎</m:t>
                    </m:r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</a:rPr>
                  <a:t>⁰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032" y="5478787"/>
                <a:ext cx="3069686" cy="707886"/>
              </a:xfrm>
              <a:prstGeom prst="rect">
                <a:avLst/>
              </a:prstGeom>
              <a:blipFill>
                <a:blip r:embed="rId3"/>
                <a:stretch>
                  <a:fillRect t="-15517" r="-4970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491105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8</a:t>
            </a:fld>
            <a:endParaRPr lang="en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1" y="-20142"/>
            <a:ext cx="12199287" cy="142535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72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SAVOL…</a:t>
            </a:r>
            <a:endParaRPr lang="ru-RU" sz="7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8445" y="47331"/>
            <a:ext cx="11753850" cy="1150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000" algn="ctr">
              <a:spcBef>
                <a:spcPts val="0"/>
              </a:spcBef>
              <a:buClrTx/>
              <a:buFontTx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Свойства биссектрис треугольника | Формулы с пример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61" y="1637754"/>
            <a:ext cx="5793219" cy="340332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212347" y="1637754"/>
            <a:ext cx="57851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Chizmadagi</a:t>
            </a:r>
            <a:r>
              <a:rPr lang="en-US" sz="5400" dirty="0" smtClean="0"/>
              <a:t> </a:t>
            </a:r>
            <a:r>
              <a:rPr lang="en-US" sz="5400" dirty="0" err="1" smtClean="0"/>
              <a:t>bir</a:t>
            </a:r>
            <a:endParaRPr lang="en-US" sz="5400" dirty="0" smtClean="0"/>
          </a:p>
          <a:p>
            <a:r>
              <a:rPr lang="en-US" sz="5400" dirty="0" err="1" smtClean="0"/>
              <a:t>nuqtada</a:t>
            </a:r>
            <a:r>
              <a:rPr lang="en-US" sz="5400" dirty="0" smtClean="0"/>
              <a:t> </a:t>
            </a:r>
            <a:r>
              <a:rPr lang="en-US" sz="5400" dirty="0" err="1" smtClean="0"/>
              <a:t>kesish-gan</a:t>
            </a:r>
            <a:r>
              <a:rPr lang="en-US" sz="5400" dirty="0" smtClean="0"/>
              <a:t> </a:t>
            </a:r>
            <a:r>
              <a:rPr lang="en-US" sz="5400" dirty="0" err="1" smtClean="0"/>
              <a:t>to‘g‘ri</a:t>
            </a:r>
            <a:r>
              <a:rPr lang="en-US" sz="5400" dirty="0" smtClean="0"/>
              <a:t> </a:t>
            </a:r>
            <a:r>
              <a:rPr lang="en-US" sz="5400" dirty="0" err="1" smtClean="0"/>
              <a:t>chiziq-lar</a:t>
            </a:r>
            <a:r>
              <a:rPr lang="en-US" sz="5400" dirty="0" smtClean="0"/>
              <a:t> </a:t>
            </a:r>
            <a:r>
              <a:rPr lang="en-US" sz="5400" dirty="0" err="1" smtClean="0"/>
              <a:t>nomini</a:t>
            </a:r>
            <a:r>
              <a:rPr lang="en-US" sz="5400" dirty="0" smtClean="0"/>
              <a:t> toping?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5909380" y="5493321"/>
            <a:ext cx="3877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0070C0"/>
                </a:solidFill>
              </a:rPr>
              <a:t>Bissektrisa</a:t>
            </a:r>
            <a:endParaRPr lang="ru-RU" sz="5400" b="1" dirty="0">
              <a:solidFill>
                <a:srgbClr val="0070C0"/>
              </a:solidFill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48209" y="47331"/>
            <a:ext cx="1285884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0591633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9</a:t>
            </a:fld>
            <a:endParaRPr lang="en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1" y="-20142"/>
            <a:ext cx="12199287" cy="14253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SAVOL…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36241" y="119325"/>
            <a:ext cx="2952328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0" name="Picture 2" descr="Окружность: описанная около многоугольн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93" y="2121779"/>
            <a:ext cx="4076700" cy="337185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449751" y="2081202"/>
            <a:ext cx="72866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/>
            <a:r>
              <a:rPr lang="en-US" sz="4400" b="1" dirty="0" err="1" smtClean="0"/>
              <a:t>Chizmadagi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bir</a:t>
            </a:r>
            <a:r>
              <a:rPr lang="en-US" sz="4400" b="1" dirty="0" smtClean="0"/>
              <a:t>  </a:t>
            </a:r>
            <a:r>
              <a:rPr lang="en-US" sz="4400" b="1" dirty="0" err="1" smtClean="0"/>
              <a:t>nuqtada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kesishgan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to‘g‘ri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chiziqlar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nomi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qanday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nomlanadi</a:t>
            </a:r>
            <a:r>
              <a:rPr lang="en-US" sz="4400" b="1" dirty="0" smtClean="0"/>
              <a:t>? </a:t>
            </a:r>
            <a:endParaRPr lang="ru-RU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78380" y="5081598"/>
            <a:ext cx="7000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/>
              <a:t>O‘rta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perpendikulyar</a:t>
            </a:r>
            <a:r>
              <a:rPr lang="en-US" sz="4000" b="1" dirty="0" smtClean="0"/>
              <a:t>   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76256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de96312ad38e1655168be3d0fbeb6df26d49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4561</TotalTime>
  <Words>332</Words>
  <Application>Microsoft Office PowerPoint</Application>
  <PresentationFormat>Произвольный</PresentationFormat>
  <Paragraphs>153</Paragraphs>
  <Slides>16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(OR SLIDEDOC) TITLE</dc:title>
  <dc:creator>Iroda</dc:creator>
  <cp:lastModifiedBy>Админ</cp:lastModifiedBy>
  <cp:revision>335</cp:revision>
  <dcterms:modified xsi:type="dcterms:W3CDTF">2021-03-25T10:44:46Z</dcterms:modified>
</cp:coreProperties>
</file>