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0" r:id="rId1"/>
  </p:sldMasterIdLst>
  <p:notesMasterIdLst>
    <p:notesMasterId r:id="rId17"/>
  </p:notesMasterIdLst>
  <p:sldIdLst>
    <p:sldId id="277" r:id="rId2"/>
    <p:sldId id="271" r:id="rId3"/>
    <p:sldId id="257" r:id="rId4"/>
    <p:sldId id="275" r:id="rId5"/>
    <p:sldId id="276" r:id="rId6"/>
    <p:sldId id="272" r:id="rId7"/>
    <p:sldId id="267" r:id="rId8"/>
    <p:sldId id="268" r:id="rId9"/>
    <p:sldId id="269" r:id="rId10"/>
    <p:sldId id="270" r:id="rId11"/>
    <p:sldId id="274" r:id="rId12"/>
    <p:sldId id="273" r:id="rId13"/>
    <p:sldId id="260" r:id="rId14"/>
    <p:sldId id="263" r:id="rId15"/>
    <p:sldId id="266" r:id="rId16"/>
  </p:sldIdLst>
  <p:sldSz cx="9144000" cy="5143500" type="screen16x9"/>
  <p:notesSz cx="5765800" cy="3244850"/>
  <p:defaultTextStyle>
    <a:defPPr>
      <a:defRPr lang="ru-RU"/>
    </a:defPPr>
    <a:lvl1pPr marL="0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1pPr>
    <a:lvl2pPr marL="724936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2pPr>
    <a:lvl3pPr marL="1449873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3pPr>
    <a:lvl4pPr marL="2174809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4pPr>
    <a:lvl5pPr marL="2899745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5pPr>
    <a:lvl6pPr marL="3624682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6pPr>
    <a:lvl7pPr marL="4349618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7pPr>
    <a:lvl8pPr marL="5074554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8pPr>
    <a:lvl9pPr marL="5799491" algn="l" defTabSz="1449873" rtl="0" eaLnBrk="1" latinLnBrk="0" hangingPunct="1">
      <a:defRPr sz="285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65" userDrawn="1">
          <p15:clr>
            <a:srgbClr val="A4A3A4"/>
          </p15:clr>
        </p15:guide>
        <p15:guide id="2" pos="342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3AF6A1"/>
    <a:srgbClr val="D5E34D"/>
    <a:srgbClr val="6CF4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3091" autoAdjust="0"/>
  </p:normalViewPr>
  <p:slideViewPr>
    <p:cSldViewPr>
      <p:cViewPr varScale="1">
        <p:scale>
          <a:sx n="98" d="100"/>
          <a:sy n="98" d="100"/>
        </p:scale>
        <p:origin x="228" y="72"/>
      </p:cViewPr>
      <p:guideLst>
        <p:guide orient="horz" pos="4565"/>
        <p:guide pos="34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0FF6E7-A000-4BD0-BC72-5CB57113EEF6}" type="doc">
      <dgm:prSet loTypeId="urn:microsoft.com/office/officeart/2005/8/layout/arrow6" loCatId="process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76BE9AAB-B7DA-46BE-8EAA-48525DCDA925}">
      <dgm:prSet/>
      <dgm:spPr>
        <a:xfrm>
          <a:off x="1060373" y="1518713"/>
          <a:ext cx="2916026" cy="1731943"/>
        </a:xfrm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pPr rtl="0"/>
          <a:endParaRPr lang="ru-RU" dirty="0">
            <a:latin typeface="Calibri"/>
            <a:ea typeface="+mn-ea"/>
            <a:cs typeface="+mn-cs"/>
          </a:endParaRPr>
        </a:p>
      </dgm:t>
    </dgm:pt>
    <dgm:pt modelId="{ED61D89F-E399-4D73-B4A0-26B9F47D19BA}" type="parTrans" cxnId="{B6ACBD01-4911-4478-A3C1-624A8B2B46EF}">
      <dgm:prSet/>
      <dgm:spPr/>
      <dgm:t>
        <a:bodyPr/>
        <a:lstStyle/>
        <a:p>
          <a:endParaRPr lang="ru-RU"/>
        </a:p>
      </dgm:t>
    </dgm:pt>
    <dgm:pt modelId="{4718D2A9-B5DD-4333-8DF5-08982531831C}" type="sibTrans" cxnId="{B6ACBD01-4911-4478-A3C1-624A8B2B46EF}">
      <dgm:prSet/>
      <dgm:spPr/>
      <dgm:t>
        <a:bodyPr/>
        <a:lstStyle/>
        <a:p>
          <a:endParaRPr lang="ru-RU"/>
        </a:p>
      </dgm:t>
    </dgm:pt>
    <dgm:pt modelId="{E81669E4-52D3-4B61-8473-904FE57D5879}">
      <dgm:prSet custT="1"/>
      <dgm:spPr>
        <a:xfrm>
          <a:off x="4418222" y="2084245"/>
          <a:ext cx="3446213" cy="1731943"/>
        </a:xfrm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gm:spPr>
      <dgm:t>
        <a:bodyPr/>
        <a:lstStyle/>
        <a:p>
          <a:pPr rtl="0"/>
          <a:endParaRPr lang="en-US" sz="2800" dirty="0" smtClean="0">
            <a:solidFill>
              <a:schemeClr val="tx1"/>
            </a:solidFill>
            <a:effectLst/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rtl="0"/>
          <a:r>
            <a:rPr lang="en-US" sz="2800" b="1" i="1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145-bet</a:t>
          </a:r>
        </a:p>
      </dgm:t>
    </dgm:pt>
    <dgm:pt modelId="{8EC970CB-9C40-4E5F-BBC9-9B26AEA5CDF3}" type="parTrans" cxnId="{DF8C9ED3-D41D-41E3-A519-15CC228CC5B7}">
      <dgm:prSet/>
      <dgm:spPr/>
      <dgm:t>
        <a:bodyPr/>
        <a:lstStyle/>
        <a:p>
          <a:endParaRPr lang="ru-RU"/>
        </a:p>
      </dgm:t>
    </dgm:pt>
    <dgm:pt modelId="{1A6C6B84-F2DF-425D-8EE4-6B6BD787A06D}" type="sibTrans" cxnId="{DF8C9ED3-D41D-41E3-A519-15CC228CC5B7}">
      <dgm:prSet/>
      <dgm:spPr/>
      <dgm:t>
        <a:bodyPr/>
        <a:lstStyle/>
        <a:p>
          <a:endParaRPr lang="ru-RU"/>
        </a:p>
      </dgm:t>
    </dgm:pt>
    <dgm:pt modelId="{50FB4C71-2F3A-414B-9592-7BDA7CD7CBAF}" type="pres">
      <dgm:prSet presAssocID="{480FF6E7-A000-4BD0-BC72-5CB57113EEF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B46ED6-C6A7-4730-BD26-B4C5E586631F}" type="pres">
      <dgm:prSet presAssocID="{480FF6E7-A000-4BD0-BC72-5CB57113EEF6}" presName="ribbon" presStyleLbl="node1" presStyleIdx="0" presStyleCnt="1" custScaleY="111629" custLinFactNeighborX="4784" custLinFactNeighborY="20230"/>
      <dgm:spPr>
        <a:xfrm>
          <a:off x="0" y="900162"/>
          <a:ext cx="8836443" cy="3534577"/>
        </a:xfrm>
        <a:prstGeom prst="leftRightRibbon">
          <a:avLst/>
        </a:prstGeom>
        <a:gradFill flip="none" rotWithShape="0">
          <a:gsLst>
            <a:gs pos="0">
              <a:srgbClr val="0070C0">
                <a:tint val="66000"/>
                <a:satMod val="160000"/>
              </a:srgbClr>
            </a:gs>
            <a:gs pos="50000">
              <a:srgbClr val="0070C0">
                <a:tint val="44500"/>
                <a:satMod val="160000"/>
              </a:srgbClr>
            </a:gs>
            <a:gs pos="100000">
              <a:srgbClr val="0070C0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endParaRPr lang="ru-RU"/>
        </a:p>
      </dgm:t>
    </dgm:pt>
    <dgm:pt modelId="{074C05BF-78CA-4ABC-A518-039026BF015D}" type="pres">
      <dgm:prSet presAssocID="{480FF6E7-A000-4BD0-BC72-5CB57113EEF6}" presName="leftArrowText" presStyleLbl="node1" presStyleIdx="0" presStyleCnt="1" custLinFactNeighborX="2742" custLinFactNeighborY="1243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3DCFD969-7412-4F48-8DD5-D51514F5E442}" type="pres">
      <dgm:prSet presAssocID="{480FF6E7-A000-4BD0-BC72-5CB57113EEF6}" presName="rightArrowText" presStyleLbl="node1" presStyleIdx="0" presStyleCnt="1" custScaleX="132067" custScaleY="109248" custLinFactNeighborX="1381" custLinFactNeighborY="21192">
        <dgm:presLayoutVars>
          <dgm:chMax val="0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</dgm:ptLst>
  <dgm:cxnLst>
    <dgm:cxn modelId="{6B5231B8-916A-4FCB-8C37-410F9DD9611D}" type="presOf" srcId="{480FF6E7-A000-4BD0-BC72-5CB57113EEF6}" destId="{50FB4C71-2F3A-414B-9592-7BDA7CD7CBAF}" srcOrd="0" destOrd="0" presId="urn:microsoft.com/office/officeart/2005/8/layout/arrow6"/>
    <dgm:cxn modelId="{DF8C9ED3-D41D-41E3-A519-15CC228CC5B7}" srcId="{480FF6E7-A000-4BD0-BC72-5CB57113EEF6}" destId="{E81669E4-52D3-4B61-8473-904FE57D5879}" srcOrd="1" destOrd="0" parTransId="{8EC970CB-9C40-4E5F-BBC9-9B26AEA5CDF3}" sibTransId="{1A6C6B84-F2DF-425D-8EE4-6B6BD787A06D}"/>
    <dgm:cxn modelId="{8E09499F-D003-4325-B944-DACC0113FEC7}" type="presOf" srcId="{76BE9AAB-B7DA-46BE-8EAA-48525DCDA925}" destId="{074C05BF-78CA-4ABC-A518-039026BF015D}" srcOrd="0" destOrd="0" presId="urn:microsoft.com/office/officeart/2005/8/layout/arrow6"/>
    <dgm:cxn modelId="{B6ACBD01-4911-4478-A3C1-624A8B2B46EF}" srcId="{480FF6E7-A000-4BD0-BC72-5CB57113EEF6}" destId="{76BE9AAB-B7DA-46BE-8EAA-48525DCDA925}" srcOrd="0" destOrd="0" parTransId="{ED61D89F-E399-4D73-B4A0-26B9F47D19BA}" sibTransId="{4718D2A9-B5DD-4333-8DF5-08982531831C}"/>
    <dgm:cxn modelId="{F988A500-AE9A-463B-A7DF-42386814A2A7}" type="presOf" srcId="{E81669E4-52D3-4B61-8473-904FE57D5879}" destId="{3DCFD969-7412-4F48-8DD5-D51514F5E442}" srcOrd="0" destOrd="0" presId="urn:microsoft.com/office/officeart/2005/8/layout/arrow6"/>
    <dgm:cxn modelId="{5FA842AC-6CE2-4C5F-BC71-64C7C0635266}" type="presParOf" srcId="{50FB4C71-2F3A-414B-9592-7BDA7CD7CBAF}" destId="{02B46ED6-C6A7-4730-BD26-B4C5E586631F}" srcOrd="0" destOrd="0" presId="urn:microsoft.com/office/officeart/2005/8/layout/arrow6"/>
    <dgm:cxn modelId="{D36A1692-C2A8-4F21-A1A6-247E3880A726}" type="presParOf" srcId="{50FB4C71-2F3A-414B-9592-7BDA7CD7CBAF}" destId="{074C05BF-78CA-4ABC-A518-039026BF015D}" srcOrd="1" destOrd="0" presId="urn:microsoft.com/office/officeart/2005/8/layout/arrow6"/>
    <dgm:cxn modelId="{BB4C73A9-9EAD-488F-BE60-72E613B58D99}" type="presParOf" srcId="{50FB4C71-2F3A-414B-9592-7BDA7CD7CBAF}" destId="{3DCFD969-7412-4F48-8DD5-D51514F5E442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B46ED6-C6A7-4730-BD26-B4C5E586631F}">
      <dsp:nvSpPr>
        <dsp:cNvPr id="0" name=""/>
        <dsp:cNvSpPr/>
      </dsp:nvSpPr>
      <dsp:spPr>
        <a:xfrm>
          <a:off x="0" y="309849"/>
          <a:ext cx="5334000" cy="2381716"/>
        </a:xfrm>
        <a:prstGeom prst="leftRightRibbon">
          <a:avLst/>
        </a:prstGeom>
        <a:gradFill flip="none" rotWithShape="0">
          <a:gsLst>
            <a:gs pos="0">
              <a:srgbClr val="0070C0">
                <a:tint val="66000"/>
                <a:satMod val="160000"/>
              </a:srgbClr>
            </a:gs>
            <a:gs pos="50000">
              <a:srgbClr val="0070C0">
                <a:tint val="44500"/>
                <a:satMod val="160000"/>
              </a:srgbClr>
            </a:gs>
            <a:gs pos="100000">
              <a:srgbClr val="0070C0">
                <a:tint val="23500"/>
                <a:satMod val="160000"/>
              </a:srgb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74C05BF-78CA-4ABC-A518-039026BF015D}">
      <dsp:nvSpPr>
        <dsp:cNvPr id="0" name=""/>
        <dsp:cNvSpPr/>
      </dsp:nvSpPr>
      <dsp:spPr>
        <a:xfrm>
          <a:off x="688345" y="665358"/>
          <a:ext cx="1760220" cy="1045464"/>
        </a:xfrm>
        <a:prstGeom prst="rect">
          <a:avLst/>
        </a:prstGeom>
        <a:noFill/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174244" rIns="0" bIns="186690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900" kern="1200" dirty="0">
            <a:latin typeface="Calibri"/>
            <a:ea typeface="+mn-ea"/>
            <a:cs typeface="+mn-cs"/>
          </a:endParaRPr>
        </a:p>
      </dsp:txBody>
      <dsp:txXfrm>
        <a:off x="688345" y="665358"/>
        <a:ext cx="1760220" cy="1045464"/>
      </dsp:txXfrm>
    </dsp:sp>
    <dsp:sp modelId="{3DCFD969-7412-4F48-8DD5-D51514F5E442}">
      <dsp:nvSpPr>
        <dsp:cNvPr id="0" name=""/>
        <dsp:cNvSpPr/>
      </dsp:nvSpPr>
      <dsp:spPr>
        <a:xfrm>
          <a:off x="2362189" y="1166951"/>
          <a:ext cx="2747336" cy="1142148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99568" rIns="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 smtClean="0">
            <a:solidFill>
              <a:schemeClr val="tx1"/>
            </a:solidFill>
            <a:effectLst/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145-bet</a:t>
          </a:r>
        </a:p>
      </dsp:txBody>
      <dsp:txXfrm>
        <a:off x="2362189" y="1166951"/>
        <a:ext cx="2747336" cy="1142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A726B-8BD2-48B4-A50B-208B1ADCB3E6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39BD8-99EE-4713-9F89-7A33BD8424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802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832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720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15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680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25472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68925" y="2387250"/>
            <a:ext cx="3636600" cy="22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831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38208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506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481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38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809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823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17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323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99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839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3731" y="1"/>
            <a:ext cx="8831167" cy="116261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74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805927" y="-48459"/>
            <a:ext cx="4840178" cy="1208173"/>
          </a:xfrm>
          <a:prstGeom prst="rect">
            <a:avLst/>
          </a:prstGeom>
        </p:spPr>
        <p:txBody>
          <a:bodyPr spcFirstLastPara="1" vert="horz" wrap="square" lIns="0" tIns="18373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15977" algn="ctr">
              <a:lnSpc>
                <a:spcPct val="150000"/>
              </a:lnSpc>
              <a:spcBef>
                <a:spcPts val="144"/>
              </a:spcBef>
            </a:pPr>
            <a:r>
              <a:rPr lang="en-US" sz="509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5" name="object 11"/>
          <p:cNvSpPr/>
          <p:nvPr/>
        </p:nvSpPr>
        <p:spPr>
          <a:xfrm>
            <a:off x="7001575" y="1674826"/>
            <a:ext cx="1750513" cy="180055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76"/>
          </a:p>
        </p:txBody>
      </p:sp>
      <p:sp>
        <p:nvSpPr>
          <p:cNvPr id="16" name="TextBox 15"/>
          <p:cNvSpPr txBox="1"/>
          <p:nvPr/>
        </p:nvSpPr>
        <p:spPr>
          <a:xfrm>
            <a:off x="975005" y="1384254"/>
            <a:ext cx="5909150" cy="2295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517" b="1" dirty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3517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517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GEOMETRIK MASALALARNI</a:t>
            </a:r>
          </a:p>
          <a:p>
            <a:pPr lvl="0"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YECHISH BOSQICHLARI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517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517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56625" y="298020"/>
            <a:ext cx="1394934" cy="680636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ru-RU" sz="382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82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189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189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3711" y="1427781"/>
            <a:ext cx="474842" cy="98568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763"/>
          </a:p>
        </p:txBody>
      </p:sp>
      <p:sp>
        <p:nvSpPr>
          <p:cNvPr id="9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763872" y="265162"/>
            <a:ext cx="682877" cy="72171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69981"/>
            <a:endParaRPr sz="1319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3711" y="2694130"/>
            <a:ext cx="474842" cy="98568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763"/>
          </a:p>
        </p:txBody>
      </p:sp>
    </p:spTree>
    <p:extLst>
      <p:ext uri="{BB962C8B-B14F-4D97-AF65-F5344CB8AC3E}">
        <p14:creationId xmlns:p14="http://schemas.microsoft.com/office/powerpoint/2010/main" val="373875483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3140379" y="829218"/>
                <a:ext cx="5438462" cy="36009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432603">
                  <a:defRPr/>
                </a:pPr>
                <a:endParaRPr lang="en-US" sz="2800" b="1" kern="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432603">
                  <a:defRPr/>
                </a:pPr>
                <a:r>
                  <a:rPr lang="en-US" sz="2000" i="1" kern="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000" i="1" kern="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lang="en-US" sz="2000" i="1" kern="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=AK=KB=BN=NC=CL 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shartga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ko‘ra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defTabSz="432603">
                  <a:defRPr/>
                </a:pPr>
                <a14:m>
                  <m:oMath xmlns:m="http://schemas.openxmlformats.org/officeDocument/2006/math">
                    <m:r>
                      <a:rPr lang="en-US" sz="2000" i="1" kern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000" i="1" kern="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2000" i="1" kern="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ker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 </m:t>
                    </m:r>
                  </m:oMath>
                </a14:m>
                <a:r>
                  <a:rPr lang="en-US" sz="2000" i="1" kern="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B,</a:t>
                </a:r>
                <a:r>
                  <a:rPr lang="en-US" sz="2000" kern="0" dirty="0">
                    <a:solidFill>
                      <a:prstClr val="black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000" kern="0" dirty="0" smtClean="0">
                    <a:solidFill>
                      <a:prstClr val="black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ker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000" i="1" kern="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60°li </a:t>
                </a:r>
                <a:r>
                  <a:rPr lang="en-US" sz="2000" i="1" kern="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bo‘lgani</a:t>
                </a:r>
                <a:r>
                  <a:rPr lang="en-US" sz="2000" i="1" kern="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     </a:t>
                </a:r>
              </a:p>
              <a:p>
                <a:pPr defTabSz="432603">
                  <a:defRPr/>
                </a:pP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∆ LAK da, AL, AK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A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burchagi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mos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∆ LNC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ning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LC , NC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C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burchagiga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hamda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∆ BNK da ,BN, BK 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burchagiga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  <a:endParaRPr lang="en-US" sz="2000" i="1" kern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432603">
                  <a:defRPr/>
                </a:pPr>
                <a:r>
                  <a:rPr lang="en-US" sz="2000" i="1" kern="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Demak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∆LAK= ∆LNC= ∆KBN</a:t>
                </a:r>
              </a:p>
              <a:p>
                <a:pPr defTabSz="432603">
                  <a:defRPr/>
                </a:pP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uchburchaklarning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i="1" kern="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uchinchi</a:t>
                </a:r>
                <a:r>
                  <a:rPr lang="en-US" sz="2000" i="1" kern="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000" i="1" kern="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ya’ni</a:t>
                </a:r>
                <a:r>
                  <a:rPr lang="en-US" sz="2000" i="1" kern="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KL</a:t>
                </a:r>
                <a:r>
                  <a:rPr lang="en-US" sz="2000" i="1" kern="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KN = NL   </a:t>
                </a:r>
                <a:endParaRPr lang="en-US" sz="2000" i="1" kern="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432603">
                  <a:defRPr/>
                </a:pPr>
                <a:r>
                  <a:rPr lang="en-US" sz="2000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∆ KNL </a:t>
                </a:r>
                <a:r>
                  <a:rPr lang="en-US" sz="2000" b="1" i="1" kern="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n-US" sz="2000" b="1" i="1" kern="0" dirty="0" err="1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000" b="1" i="1" kern="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i="1" kern="0" dirty="0" err="1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tomonli</a:t>
                </a:r>
                <a:r>
                  <a:rPr lang="en-US" sz="2000" b="1" i="1" kern="0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. </a:t>
                </a: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0379" y="829218"/>
                <a:ext cx="5438462" cy="3600986"/>
              </a:xfrm>
              <a:prstGeom prst="rect">
                <a:avLst/>
              </a:prstGeom>
              <a:blipFill rotWithShape="0">
                <a:blip r:embed="rId2"/>
                <a:stretch>
                  <a:fillRect l="-1121" r="-5605" b="-22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Группа 19"/>
          <p:cNvGrpSpPr/>
          <p:nvPr/>
        </p:nvGrpSpPr>
        <p:grpSpPr>
          <a:xfrm>
            <a:off x="139616" y="1157028"/>
            <a:ext cx="2825478" cy="2673232"/>
            <a:chOff x="139616" y="742950"/>
            <a:chExt cx="2825478" cy="2673232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139616" y="742950"/>
              <a:ext cx="2825478" cy="2673232"/>
              <a:chOff x="149795" y="1150620"/>
              <a:chExt cx="2068382" cy="1956931"/>
            </a:xfrm>
          </p:grpSpPr>
          <p:sp>
            <p:nvSpPr>
              <p:cNvPr id="43" name="TextBox 42"/>
              <p:cNvSpPr txBox="1"/>
              <p:nvPr/>
            </p:nvSpPr>
            <p:spPr>
              <a:xfrm>
                <a:off x="1015935" y="1150620"/>
                <a:ext cx="432000" cy="3379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49795" y="2657573"/>
                <a:ext cx="432000" cy="3379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A</a:t>
                </a:r>
                <a:endParaRPr lang="ru-RU" sz="2400" b="1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919880" y="2657573"/>
                <a:ext cx="298297" cy="337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448113" y="1920581"/>
                <a:ext cx="258399" cy="337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>
                    <a:solidFill>
                      <a:srgbClr val="C00000"/>
                    </a:solidFill>
                  </a:rPr>
                  <a:t>K</a:t>
                </a:r>
                <a:endParaRPr lang="ru-RU" sz="2400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549014" y="1920581"/>
                <a:ext cx="432000" cy="3379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C00000"/>
                    </a:solidFill>
                  </a:rPr>
                  <a:t>N</a:t>
                </a:r>
                <a:endParaRPr lang="ru-RU" sz="2400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1035645" y="2769591"/>
                <a:ext cx="432000" cy="3379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rgbClr val="C00000"/>
                    </a:solidFill>
                  </a:rPr>
                  <a:t>L</a:t>
                </a:r>
                <a:endParaRPr lang="ru-RU" sz="2400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29" name="Группа 28"/>
            <p:cNvGrpSpPr/>
            <p:nvPr/>
          </p:nvGrpSpPr>
          <p:grpSpPr>
            <a:xfrm>
              <a:off x="506997" y="1230630"/>
              <a:ext cx="2044970" cy="1762906"/>
              <a:chOff x="3217773" y="953816"/>
              <a:chExt cx="4267200" cy="3678620"/>
            </a:xfrm>
          </p:grpSpPr>
          <p:sp>
            <p:nvSpPr>
              <p:cNvPr id="40" name="Равнобедренный треугольник 39"/>
              <p:cNvSpPr/>
              <p:nvPr/>
            </p:nvSpPr>
            <p:spPr>
              <a:xfrm>
                <a:off x="3217773" y="953816"/>
                <a:ext cx="4267200" cy="3678620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2" name="Равнобедренный треугольник 41"/>
              <p:cNvSpPr/>
              <p:nvPr/>
            </p:nvSpPr>
            <p:spPr>
              <a:xfrm flipV="1">
                <a:off x="4301946" y="2819794"/>
                <a:ext cx="2098854" cy="1809356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0" name="Равнобедренный треугольник 29"/>
            <p:cNvSpPr/>
            <p:nvPr/>
          </p:nvSpPr>
          <p:spPr>
            <a:xfrm>
              <a:off x="1383741" y="1261732"/>
              <a:ext cx="284377" cy="24515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1275601" y="1453545"/>
              <a:ext cx="53412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i="1" dirty="0">
                  <a:latin typeface="Arial" panose="020B0604020202020204" pitchFamily="34" charset="0"/>
                  <a:cs typeface="Arial" panose="020B0604020202020204" pitchFamily="34" charset="0"/>
                </a:rPr>
                <a:t>60°</a:t>
              </a:r>
              <a:endParaRPr lang="ru-RU" sz="1800" dirty="0"/>
            </a:p>
          </p:txBody>
        </p:sp>
        <p:sp>
          <p:nvSpPr>
            <p:cNvPr id="33" name="Равнобедренный треугольник 32"/>
            <p:cNvSpPr/>
            <p:nvPr/>
          </p:nvSpPr>
          <p:spPr>
            <a:xfrm>
              <a:off x="2242801" y="2735580"/>
              <a:ext cx="284377" cy="24515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1913314" y="2617803"/>
              <a:ext cx="53412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i="1" dirty="0">
                  <a:latin typeface="Arial" panose="020B0604020202020204" pitchFamily="34" charset="0"/>
                  <a:cs typeface="Arial" panose="020B0604020202020204" pitchFamily="34" charset="0"/>
                </a:rPr>
                <a:t>60°</a:t>
              </a:r>
              <a:endParaRPr lang="ru-RU" sz="1800" dirty="0"/>
            </a:p>
          </p:txBody>
        </p:sp>
        <p:sp>
          <p:nvSpPr>
            <p:cNvPr id="36" name="Равнобедренный треугольник 35"/>
            <p:cNvSpPr/>
            <p:nvPr/>
          </p:nvSpPr>
          <p:spPr>
            <a:xfrm>
              <a:off x="518972" y="2741982"/>
              <a:ext cx="284377" cy="24515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12906" y="2629711"/>
              <a:ext cx="53412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i="1" dirty="0">
                  <a:latin typeface="Arial" panose="020B0604020202020204" pitchFamily="34" charset="0"/>
                  <a:cs typeface="Arial" panose="020B0604020202020204" pitchFamily="34" charset="0"/>
                </a:rPr>
                <a:t>60°</a:t>
              </a:r>
              <a:endParaRPr lang="ru-RU" sz="1800" dirty="0"/>
            </a:p>
          </p:txBody>
        </p:sp>
      </p:grpSp>
      <p:cxnSp>
        <p:nvCxnSpPr>
          <p:cNvPr id="6" name="Прямая соединительная линия 5"/>
          <p:cNvCxnSpPr/>
          <p:nvPr/>
        </p:nvCxnSpPr>
        <p:spPr>
          <a:xfrm>
            <a:off x="1137255" y="2071428"/>
            <a:ext cx="185537" cy="16552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764923" y="2758771"/>
            <a:ext cx="185537" cy="16552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1753823" y="2106066"/>
            <a:ext cx="185537" cy="16552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2150032" y="2769416"/>
            <a:ext cx="185537" cy="165527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1831641" y="3307915"/>
            <a:ext cx="99653" cy="19023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1174957" y="3296491"/>
            <a:ext cx="119524" cy="22547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ject 2"/>
          <p:cNvSpPr/>
          <p:nvPr/>
        </p:nvSpPr>
        <p:spPr>
          <a:xfrm>
            <a:off x="76200" y="57150"/>
            <a:ext cx="8982248" cy="76210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3. (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Isbotlash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bosqichi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09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6934200" y="1276350"/>
            <a:ext cx="2057400" cy="20574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81000" y="971550"/>
            <a:ext cx="69435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2603">
              <a:defRPr/>
            </a:pPr>
            <a:r>
              <a:rPr lang="en-US" sz="3200" i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</a:t>
            </a:r>
            <a:r>
              <a:rPr lang="en-US" sz="3200" i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isbotlandi</a:t>
            </a:r>
            <a:r>
              <a:rPr lang="en-US" sz="3200" i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432603">
              <a:defRPr/>
            </a:pPr>
            <a:r>
              <a:rPr lang="en-US" sz="32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XULOSA:</a:t>
            </a:r>
          </a:p>
          <a:p>
            <a:pPr defTabSz="432603">
              <a:defRPr/>
            </a:pPr>
            <a:r>
              <a:rPr lang="en-US" sz="2800" b="1" i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Demak</a:t>
            </a:r>
            <a:r>
              <a:rPr lang="en-US" sz="2800" b="1" i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i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tomonli</a:t>
            </a:r>
            <a:r>
              <a:rPr lang="en-US" sz="2800" b="1" i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2800" b="1" i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o‘rtalarini</a:t>
            </a:r>
            <a:r>
              <a:rPr lang="en-US" sz="2800" b="1" i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tutashtiruvchi</a:t>
            </a:r>
            <a:r>
              <a:rPr lang="en-US" sz="2800" b="1" i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kesmalar</a:t>
            </a:r>
            <a:r>
              <a:rPr lang="en-US" sz="2800" b="1" i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tutashuvidan</a:t>
            </a:r>
            <a:r>
              <a:rPr lang="en-US" sz="2800" b="1" i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i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i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i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tomonlidir</a:t>
            </a:r>
            <a:r>
              <a:rPr lang="en-US" sz="2800" b="1" i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432603">
              <a:defRPr/>
            </a:pPr>
            <a:r>
              <a:rPr lang="en-US" sz="3200" b="1" i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i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dirty="0"/>
          </a:p>
        </p:txBody>
      </p:sp>
      <p:sp>
        <p:nvSpPr>
          <p:cNvPr id="9" name="object 2"/>
          <p:cNvSpPr/>
          <p:nvPr/>
        </p:nvSpPr>
        <p:spPr>
          <a:xfrm>
            <a:off x="0" y="0"/>
            <a:ext cx="9144000" cy="81915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algn="ctr" defTabSz="432603">
              <a:lnSpc>
                <a:spcPct val="150000"/>
              </a:lnSpc>
              <a:defRPr/>
            </a:pPr>
            <a:r>
              <a:rPr lang="en-US" sz="28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4.TAHLIL  BOSQICHI</a:t>
            </a:r>
          </a:p>
        </p:txBody>
      </p:sp>
    </p:spTree>
    <p:extLst>
      <p:ext uri="{BB962C8B-B14F-4D97-AF65-F5344CB8AC3E}">
        <p14:creationId xmlns:p14="http://schemas.microsoft.com/office/powerpoint/2010/main" val="3743856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276350"/>
            <a:ext cx="54864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32603">
              <a:defRPr/>
            </a:pPr>
            <a:endParaRPr lang="en-US" sz="4000" b="1" i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32603">
              <a:defRPr/>
            </a:pPr>
            <a:r>
              <a:rPr lang="en-US" sz="3600" b="1" i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</a:t>
            </a:r>
            <a:r>
              <a:rPr lang="en-US" sz="3600" b="1" i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b="1" i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3600" b="1" i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600" b="1" i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i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i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b="1" i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o‘rinlimi</a:t>
            </a:r>
            <a:r>
              <a:rPr lang="en-US" sz="3600" b="1" i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b="1" i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600" dirty="0"/>
          </a:p>
        </p:txBody>
      </p:sp>
      <p:pic>
        <p:nvPicPr>
          <p:cNvPr id="24" name="Picture 2" descr="C:\Users\tkozlova\Desktop\ссобой\картинки\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671451"/>
            <a:ext cx="2679698" cy="2590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ject 2"/>
          <p:cNvSpPr/>
          <p:nvPr/>
        </p:nvSpPr>
        <p:spPr>
          <a:xfrm>
            <a:off x="375337" y="374541"/>
            <a:ext cx="8360870" cy="684336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pPr algn="ctr" defTabSz="432603">
              <a:defRPr/>
            </a:pPr>
            <a:r>
              <a:rPr lang="en-US" sz="36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O‘ylab</a:t>
            </a:r>
            <a:r>
              <a:rPr lang="en-US" sz="3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en-US" sz="3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28889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AutoShape 8"/>
          <p:cNvSpPr>
            <a:spLocks noChangeAspect="1" noChangeArrowheads="1" noTextEdit="1"/>
          </p:cNvSpPr>
          <p:nvPr/>
        </p:nvSpPr>
        <p:spPr bwMode="gray">
          <a:xfrm flipH="1">
            <a:off x="6510775" y="4127054"/>
            <a:ext cx="704662" cy="964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 Box 19"/>
          <p:cNvSpPr txBox="1">
            <a:spLocks noChangeArrowheads="1"/>
          </p:cNvSpPr>
          <p:nvPr/>
        </p:nvSpPr>
        <p:spPr bwMode="auto">
          <a:xfrm>
            <a:off x="5943600" y="555277"/>
            <a:ext cx="3048000" cy="4024967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38100" sx="101000" sy="101000" algn="ctr" rotWithShape="0">
              <a:prstClr val="black">
                <a:alpha val="40000"/>
              </a:prstClr>
            </a:outerShdw>
          </a:effectLst>
          <a:extLst/>
        </p:spPr>
        <p:txBody>
          <a:bodyPr wrap="square">
            <a:spAutoFit/>
          </a:bodyPr>
          <a:lstStyle/>
          <a:p>
            <a:pPr algn="ctr"/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Masalaga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chizmani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chiza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chizmalarni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topa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yarmini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demakdir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67929" y="771672"/>
            <a:ext cx="2590800" cy="3592175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  <a:effectLst>
            <a:outerShdw blurRad="38100" sx="101000" sy="101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yechishni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‘rganish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ko‘proq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Выноска со стрелками влево/вправо 1"/>
          <p:cNvSpPr/>
          <p:nvPr/>
        </p:nvSpPr>
        <p:spPr>
          <a:xfrm>
            <a:off x="2762865" y="1352550"/>
            <a:ext cx="3276600" cy="2057400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65985"/>
            </a:avLst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Eslatma</a:t>
            </a:r>
            <a:r>
              <a:rPr 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Блок-схема: перфолента 28"/>
          <p:cNvSpPr/>
          <p:nvPr/>
        </p:nvSpPr>
        <p:spPr>
          <a:xfrm>
            <a:off x="208225" y="51458"/>
            <a:ext cx="1806655" cy="428717"/>
          </a:xfrm>
          <a:prstGeom prst="flowChartPunchedTap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7752" y="1508659"/>
            <a:ext cx="7886701" cy="423193"/>
          </a:xfrm>
          <a:prstGeom prst="rect">
            <a:avLst/>
          </a:prstGeom>
        </p:spPr>
        <p:txBody>
          <a:bodyPr vert="horz" wrap="square" lIns="0" tIns="15240" rIns="0" bIns="0" rtlCol="0" anchor="ctr">
            <a:spAutoFit/>
          </a:bodyPr>
          <a:lstStyle/>
          <a:p>
            <a:pPr marL="39370">
              <a:lnSpc>
                <a:spcPct val="100000"/>
              </a:lnSpc>
              <a:spcBef>
                <a:spcPts val="120"/>
              </a:spcBef>
            </a:pPr>
            <a:r>
              <a:rPr spc="15" dirty="0"/>
              <a:t>RAHM</a:t>
            </a:r>
            <a:r>
              <a:rPr spc="-185" dirty="0"/>
              <a:t>A</a:t>
            </a:r>
            <a:r>
              <a:rPr spc="10" dirty="0"/>
              <a:t>T!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146301" y="1180420"/>
            <a:ext cx="5365410" cy="66881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4324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50" b="1" i="0" kern="120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/>
              <a:t>Masala</a:t>
            </a:r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721263" y="1428750"/>
            <a:ext cx="3561259" cy="2648316"/>
          </a:xfrm>
          <a:prstGeom prst="rect">
            <a:avLst/>
          </a:prstGeom>
        </p:spPr>
        <p:txBody>
          <a:bodyPr>
            <a:noAutofit/>
          </a:bodyPr>
          <a:lstStyle>
            <a:lvl1pPr marL="108105" indent="-108105" algn="l" defTabSz="432420" rtl="0" eaLnBrk="1" latinLnBrk="0" hangingPunct="1">
              <a:lnSpc>
                <a:spcPct val="90000"/>
              </a:lnSpc>
              <a:spcBef>
                <a:spcPts val="473"/>
              </a:spcBef>
              <a:buFont typeface="Arial" panose="020B0604020202020204" pitchFamily="34" charset="0"/>
              <a:buChar char="•"/>
              <a:defRPr sz="13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315" indent="-108105" algn="l" defTabSz="432420" rtl="0" eaLnBrk="1" latinLnBrk="0" hangingPunct="1">
              <a:lnSpc>
                <a:spcPct val="90000"/>
              </a:lnSpc>
              <a:spcBef>
                <a:spcPts val="236"/>
              </a:spcBef>
              <a:buFont typeface="Arial" panose="020B0604020202020204" pitchFamily="34" charset="0"/>
              <a:buChar char="•"/>
              <a:defRPr sz="11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525" indent="-108105" algn="l" defTabSz="432420" rtl="0" eaLnBrk="1" latinLnBrk="0" hangingPunct="1">
              <a:lnSpc>
                <a:spcPct val="90000"/>
              </a:lnSpc>
              <a:spcBef>
                <a:spcPts val="236"/>
              </a:spcBef>
              <a:buFont typeface="Arial" panose="020B0604020202020204" pitchFamily="34" charset="0"/>
              <a:buChar char="•"/>
              <a:defRPr sz="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56735" indent="-108105" algn="l" defTabSz="432420" rtl="0" eaLnBrk="1" latinLnBrk="0" hangingPunct="1">
              <a:lnSpc>
                <a:spcPct val="90000"/>
              </a:lnSpc>
              <a:spcBef>
                <a:spcPts val="236"/>
              </a:spcBef>
              <a:buFont typeface="Arial" panose="020B0604020202020204" pitchFamily="34" charset="0"/>
              <a:buChar char="•"/>
              <a:defRPr sz="8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2944" indent="-108105" algn="l" defTabSz="432420" rtl="0" eaLnBrk="1" latinLnBrk="0" hangingPunct="1">
              <a:lnSpc>
                <a:spcPct val="90000"/>
              </a:lnSpc>
              <a:spcBef>
                <a:spcPts val="236"/>
              </a:spcBef>
              <a:buFont typeface="Arial" panose="020B0604020202020204" pitchFamily="34" charset="0"/>
              <a:buChar char="•"/>
              <a:defRPr sz="8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89154" indent="-108105" algn="l" defTabSz="432420" rtl="0" eaLnBrk="1" latinLnBrk="0" hangingPunct="1">
              <a:lnSpc>
                <a:spcPct val="90000"/>
              </a:lnSpc>
              <a:spcBef>
                <a:spcPts val="236"/>
              </a:spcBef>
              <a:buFont typeface="Arial" panose="020B0604020202020204" pitchFamily="34" charset="0"/>
              <a:buChar char="•"/>
              <a:defRPr sz="8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05364" indent="-108105" algn="l" defTabSz="432420" rtl="0" eaLnBrk="1" latinLnBrk="0" hangingPunct="1">
              <a:lnSpc>
                <a:spcPct val="90000"/>
              </a:lnSpc>
              <a:spcBef>
                <a:spcPts val="236"/>
              </a:spcBef>
              <a:buFont typeface="Arial" panose="020B0604020202020204" pitchFamily="34" charset="0"/>
              <a:buChar char="•"/>
              <a:defRPr sz="8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1574" indent="-108105" algn="l" defTabSz="432420" rtl="0" eaLnBrk="1" latinLnBrk="0" hangingPunct="1">
              <a:lnSpc>
                <a:spcPct val="90000"/>
              </a:lnSpc>
              <a:spcBef>
                <a:spcPts val="236"/>
              </a:spcBef>
              <a:buFont typeface="Arial" panose="020B0604020202020204" pitchFamily="34" charset="0"/>
              <a:buChar char="•"/>
              <a:defRPr sz="8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37784" indent="-108105" algn="l" defTabSz="432420" rtl="0" eaLnBrk="1" latinLnBrk="0" hangingPunct="1">
              <a:lnSpc>
                <a:spcPct val="90000"/>
              </a:lnSpc>
              <a:spcBef>
                <a:spcPts val="236"/>
              </a:spcBef>
              <a:buFont typeface="Arial" panose="020B0604020202020204" pitchFamily="34" charset="0"/>
              <a:buChar char="•"/>
              <a:defRPr sz="8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375348"/>
            <a:ext cx="8839200" cy="158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parallel </a:t>
            </a:r>
            <a:r>
              <a:rPr lang="en-US" sz="2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chiziqni</a:t>
            </a:r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kesuvchi</a:t>
            </a:r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kesganda</a:t>
            </a:r>
            <a:r>
              <a:rPr lang="en-US" sz="2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burchaklaridan</a:t>
            </a:r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ikkinchisidan</a:t>
            </a:r>
            <a:r>
              <a:rPr lang="en-US" sz="2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en-US" sz="2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burchaklarni</a:t>
            </a:r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toping</a:t>
            </a:r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990600" y="2123452"/>
            <a:ext cx="228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042692" y="2731305"/>
            <a:ext cx="2286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1295400" y="1692534"/>
            <a:ext cx="1447800" cy="149095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368959" y="150709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6933" y="2387295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4146" y="172334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476407" y="1503899"/>
                <a:ext cx="4572000" cy="224676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 defTabSz="432603">
                  <a:defRPr/>
                </a:pPr>
                <a:r>
                  <a:rPr lang="en-US" sz="2000" b="1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2000" b="1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algn="ctr" defTabSz="432603">
                  <a:defRPr/>
                </a:pPr>
                <a:r>
                  <a:rPr lang="en-US" sz="20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14:m>
                  <m:oMath xmlns:m="http://schemas.openxmlformats.org/officeDocument/2006/math">
                    <m:r>
                      <a:rPr lang="en-US" sz="200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∥</m:t>
                    </m:r>
                  </m:oMath>
                </a14:m>
                <a:r>
                  <a:rPr lang="en-US" sz="20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b, c – </a:t>
                </a:r>
                <a:r>
                  <a:rPr lang="en-US" sz="2000" i="1" kern="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kesuvchi</a:t>
                </a:r>
                <a:r>
                  <a:rPr lang="en-US" sz="20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ctr" defTabSz="432603">
                  <a:defRPr/>
                </a:pPr>
                <a14:m>
                  <m:oMath xmlns:m="http://schemas.openxmlformats.org/officeDocument/2006/math">
                    <m:r>
                      <a:rPr lang="en-US" sz="200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0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</m:oMath>
                </a14:m>
                <a:r>
                  <a:rPr lang="en-US" sz="20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x, </a:t>
                </a:r>
                <a14:m>
                  <m:oMath xmlns:m="http://schemas.openxmlformats.org/officeDocument/2006/math">
                    <m:r>
                      <a:rPr lang="en-US" sz="200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0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 = 8x.</a:t>
                </a:r>
              </a:p>
              <a:p>
                <a:pPr algn="ctr" defTabSz="432603">
                  <a:defRPr/>
                </a:pPr>
                <a:r>
                  <a:rPr lang="en-US" sz="2000" b="1" i="1" kern="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2000" b="1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b="1" i="1" kern="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2000" b="1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algn="ctr" defTabSz="432603">
                  <a:defRPr/>
                </a:pPr>
                <a14:m>
                  <m:oMath xmlns:m="http://schemas.openxmlformats.org/officeDocument/2006/math">
                    <m:r>
                      <a:rPr lang="en-US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2000" b="1" kern="0" dirty="0">
                    <a:solidFill>
                      <a:srgbClr val="C0000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ker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2000" b="1" kern="0" dirty="0">
                    <a:solidFill>
                      <a:srgbClr val="C0000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ker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2000" b="1" kern="0" dirty="0">
                    <a:solidFill>
                      <a:srgbClr val="C0000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ker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2000" b="1" kern="0" dirty="0">
                    <a:solidFill>
                      <a:srgbClr val="C0000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ker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US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2000" b="1" kern="0" dirty="0">
                    <a:solidFill>
                      <a:srgbClr val="C0000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ker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US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2000" b="1" kern="0" dirty="0">
                    <a:solidFill>
                      <a:srgbClr val="C0000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ker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𝟕</m:t>
                    </m:r>
                    <m:r>
                      <a:rPr lang="en-US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2000" b="1" kern="0" dirty="0">
                    <a:solidFill>
                      <a:srgbClr val="C0000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ker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000" b="1" i="1" kern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𝟖</m:t>
                    </m:r>
                  </m:oMath>
                </a14:m>
                <a:r>
                  <a:rPr lang="en-US" sz="2000" b="1" i="1" kern="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?</a:t>
                </a:r>
              </a:p>
              <a:p>
                <a:pPr algn="ctr" defTabSz="432603">
                  <a:defRPr/>
                </a:pPr>
                <a:endParaRPr lang="en-US" sz="2000" b="1" i="1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 defTabSz="432603">
                  <a:defRPr/>
                </a:pPr>
                <a:endParaRPr lang="en-US" sz="2000" i="1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6407" y="1503899"/>
                <a:ext cx="4572000" cy="2246769"/>
              </a:xfrm>
              <a:prstGeom prst="rect">
                <a:avLst/>
              </a:prstGeom>
              <a:blipFill rotWithShape="0">
                <a:blip r:embed="rId2"/>
                <a:stretch>
                  <a:fillRect t="-13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207159" y="209969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01640" y="2075747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27587" y="182392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14881" y="181865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14692" y="269929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09173" y="267535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45004" y="244444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22432" y="241948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567448" y="3402556"/>
                <a:ext cx="6214352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432603">
                  <a:defRPr/>
                </a:pPr>
                <a:r>
                  <a:rPr lang="en-US" sz="2000" b="1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endParaRPr lang="en-US" sz="2000" b="1" i="1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432603">
                  <a:defRPr/>
                </a:pPr>
                <a:r>
                  <a:rPr lang="en-US" sz="20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14:m>
                  <m:oMath xmlns:m="http://schemas.openxmlformats.org/officeDocument/2006/math">
                    <m:r>
                      <a:rPr lang="en-US" sz="2000" i="1" ker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∥</m:t>
                    </m:r>
                  </m:oMath>
                </a14:m>
                <a:r>
                  <a:rPr lang="en-US" sz="20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20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i="1" kern="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20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2000" kern="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ker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∠1</m:t>
                    </m:r>
                  </m:oMath>
                </a14:m>
                <a:r>
                  <a:rPr lang="en-US" sz="20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0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0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US" sz="20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2000" kern="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ker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0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5 </m:t>
                    </m:r>
                  </m:oMath>
                </a14:m>
                <a:r>
                  <a:rPr lang="en-US" sz="20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0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0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</m:oMath>
                </a14:m>
                <a:r>
                  <a:rPr lang="en-US" sz="20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va </a:t>
                </a:r>
                <a14:m>
                  <m:oMath xmlns:m="http://schemas.openxmlformats.org/officeDocument/2006/math">
                    <m:r>
                      <a:rPr lang="en-US" sz="2000" i="1" ker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0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US" sz="20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0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0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</m:oMath>
                </a14:m>
                <a:r>
                  <a:rPr lang="en-US" sz="20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2000" kern="0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ker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0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6 </m:t>
                    </m:r>
                  </m:oMath>
                </a14:m>
                <a:r>
                  <a:rPr lang="en-US" sz="20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20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000" b="0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8</m:t>
                    </m:r>
                  </m:oMath>
                </a14:m>
                <a:endParaRPr lang="en-US" sz="2000" i="1" kern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432603">
                  <a:defRPr/>
                </a:pPr>
                <a:r>
                  <a:rPr lang="en-US" sz="20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x + 8x = 180º</a:t>
                </a:r>
              </a:p>
              <a:p>
                <a:pPr defTabSz="432603">
                  <a:defRPr/>
                </a:pPr>
                <a:r>
                  <a:rPr lang="en-US" sz="20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en-US" sz="20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20⁰,</a:t>
                </a:r>
              </a:p>
              <a:p>
                <a:pPr defTabSz="432603">
                  <a:defRPr/>
                </a:pPr>
                <a:endParaRPr lang="en-US" sz="2000" i="1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 defTabSz="432603">
                  <a:defRPr/>
                </a:pPr>
                <a:endParaRPr lang="en-US" sz="2000" i="1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48" y="3402556"/>
                <a:ext cx="6214352" cy="1938992"/>
              </a:xfrm>
              <a:prstGeom prst="rect">
                <a:avLst/>
              </a:prstGeom>
              <a:blipFill rotWithShape="0">
                <a:blip r:embed="rId3"/>
                <a:stretch>
                  <a:fillRect l="-980" t="-12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2207159" y="3186718"/>
                <a:ext cx="2316147" cy="461665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pPr algn="ctr" defTabSz="432603">
                  <a:defRPr/>
                </a:pPr>
                <a14:m>
                  <m:oMath xmlns:m="http://schemas.openxmlformats.org/officeDocument/2006/math">
                    <m:r>
                      <a:rPr lang="en-US" sz="2400" b="1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2400" b="1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</m:oMath>
                </a14:m>
                <a:r>
                  <a:rPr lang="en-US" sz="2400" b="1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i="1" kern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2400" b="1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180º</a:t>
                </a:r>
                <a:endParaRPr lang="en-US" sz="2400" b="1" i="1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159" y="3186718"/>
                <a:ext cx="2316147" cy="461665"/>
              </a:xfrm>
              <a:prstGeom prst="rect">
                <a:avLst/>
              </a:prstGeom>
              <a:blipFill rotWithShape="0">
                <a:blip r:embed="rId4"/>
                <a:stretch>
                  <a:fillRect t="-7792" r="-3403" b="-29870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1913172" y="4320200"/>
                <a:ext cx="241123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defTabSz="432603">
                  <a:defRPr/>
                </a:pPr>
                <a14:m>
                  <m:oMath xmlns:m="http://schemas.openxmlformats.org/officeDocument/2006/math">
                    <m:r>
                      <a:rPr lang="en-US" sz="2000" i="1" ker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∠1</m:t>
                    </m:r>
                  </m:oMath>
                </a14:m>
                <a:r>
                  <a:rPr lang="en-US" sz="20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000" b="1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20⁰</a:t>
                </a:r>
                <a:r>
                  <a:rPr lang="en-US" sz="20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000" i="1" kern="0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0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2 = </a:t>
                </a:r>
                <a:r>
                  <a:rPr lang="en-US" sz="2000" b="1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160⁰</a:t>
                </a:r>
                <a:r>
                  <a:rPr lang="en-US" sz="2000" i="1" kern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000" i="1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172" y="4320200"/>
                <a:ext cx="2411238" cy="400110"/>
              </a:xfrm>
              <a:prstGeom prst="rect">
                <a:avLst/>
              </a:prstGeom>
              <a:blipFill rotWithShape="0">
                <a:blip r:embed="rId5"/>
                <a:stretch>
                  <a:fillRect t="-7692" r="-2025" b="-292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Прямоугольник 26"/>
          <p:cNvSpPr/>
          <p:nvPr/>
        </p:nvSpPr>
        <p:spPr>
          <a:xfrm>
            <a:off x="4523306" y="4284904"/>
            <a:ext cx="29225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32603">
              <a:defRPr/>
            </a:pPr>
            <a:r>
              <a:rPr lang="en-US" sz="2400" b="1" i="1" kern="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400" b="1" i="1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20⁰ </a:t>
            </a:r>
            <a:r>
              <a:rPr lang="en-US" sz="2400" b="1" i="1" kern="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i="1" kern="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160⁰.</a:t>
            </a:r>
            <a:endParaRPr lang="en-US" sz="2400" b="1" i="1" kern="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48991" y="76615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MASALA.</a:t>
            </a:r>
            <a:endParaRPr lang="ru-RU" sz="18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 animBg="1"/>
      <p:bldP spid="26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4109091"/>
              </p:ext>
            </p:extLst>
          </p:nvPr>
        </p:nvGraphicFramePr>
        <p:xfrm>
          <a:off x="1905000" y="1207524"/>
          <a:ext cx="5334000" cy="2691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0" y="2114550"/>
            <a:ext cx="3429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3-, 5-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7- </a:t>
            </a:r>
            <a:r>
              <a:rPr 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8-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12192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200000"/>
              </a:lnSpc>
            </a:pPr>
            <a:r>
              <a:rPr lang="en-US" sz="32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2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32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32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7"/>
          <a:stretch>
            <a:fillRect/>
          </a:stretch>
        </p:blipFill>
        <p:spPr bwMode="auto">
          <a:xfrm>
            <a:off x="381000" y="2114550"/>
            <a:ext cx="1447800" cy="13716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440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"/>
          <p:cNvSpPr/>
          <p:nvPr/>
        </p:nvSpPr>
        <p:spPr>
          <a:xfrm>
            <a:off x="533400" y="285750"/>
            <a:ext cx="7772400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qo‘yilishi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mohiyatiga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qarab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uchga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bo‘linadi</a:t>
            </a:r>
            <a:endParaRPr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657350"/>
            <a:ext cx="7772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Hisoblashga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Isbotlashga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71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6946266" y="1108698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3" y="0"/>
                </a:moveTo>
                <a:lnTo>
                  <a:pt x="0" y="0"/>
                </a:lnTo>
                <a:lnTo>
                  <a:pt x="0" y="252463"/>
                </a:lnTo>
                <a:lnTo>
                  <a:pt x="252463" y="252463"/>
                </a:lnTo>
                <a:lnTo>
                  <a:pt x="252463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Блок-схема: дисплей 5"/>
          <p:cNvSpPr/>
          <p:nvPr/>
        </p:nvSpPr>
        <p:spPr>
          <a:xfrm>
            <a:off x="77860" y="2080250"/>
            <a:ext cx="4480578" cy="1710700"/>
          </a:xfrm>
          <a:prstGeom prst="flowChartDisplay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Geometriyaning</a:t>
            </a:r>
            <a:endParaRPr lang="en-US" sz="24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tushunchalari</a:t>
            </a:r>
            <a:endParaRPr lang="ru-RU" sz="24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277677" y="4019550"/>
            <a:ext cx="8561524" cy="990600"/>
          </a:xfrm>
          <a:prstGeom prst="flowChartAlternateProcess">
            <a:avLst/>
          </a:prstGeom>
          <a:gradFill flip="none" rotWithShape="1">
            <a:gsLst>
              <a:gs pos="0">
                <a:srgbClr val="00A859">
                  <a:tint val="66000"/>
                  <a:satMod val="160000"/>
                </a:srgbClr>
              </a:gs>
              <a:gs pos="50000">
                <a:srgbClr val="00A859">
                  <a:tint val="44500"/>
                  <a:satMod val="160000"/>
                </a:srgbClr>
              </a:gs>
              <a:gs pos="100000">
                <a:srgbClr val="00A859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</a:t>
            </a:r>
            <a:r>
              <a:rPr lang="en-US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haqidagi</a:t>
            </a:r>
            <a:r>
              <a:rPr lang="en-US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teoremalarning</a:t>
            </a:r>
            <a:endParaRPr lang="ru-RU" sz="2400" b="1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sz="2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isbotlash</a:t>
            </a:r>
            <a:r>
              <a:rPr lang="en-US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endParaRPr lang="ru-RU" sz="24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дисплей 7"/>
          <p:cNvSpPr/>
          <p:nvPr/>
        </p:nvSpPr>
        <p:spPr>
          <a:xfrm>
            <a:off x="4721072" y="2048910"/>
            <a:ext cx="4391609" cy="1710700"/>
          </a:xfrm>
          <a:prstGeom prst="flowChartDisplay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mohiyatini</a:t>
            </a:r>
            <a:r>
              <a:rPr lang="en-US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tushunish</a:t>
            </a:r>
            <a:endParaRPr lang="ru-RU" sz="24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304800" y="158820"/>
            <a:ext cx="8507279" cy="1041330"/>
          </a:xfrm>
          <a:prstGeom prst="flowChartProcess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32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yechishda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ahamiyatli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tushunchalar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dirty="0">
              <a:solidFill>
                <a:schemeClr val="bg1"/>
              </a:solidFill>
            </a:endParaRPr>
          </a:p>
        </p:txBody>
      </p:sp>
      <p:cxnSp>
        <p:nvCxnSpPr>
          <p:cNvPr id="15" name="Соединительная линия уступом 14"/>
          <p:cNvCxnSpPr>
            <a:stCxn id="13" idx="2"/>
          </p:cNvCxnSpPr>
          <p:nvPr/>
        </p:nvCxnSpPr>
        <p:spPr>
          <a:xfrm rot="5400000">
            <a:off x="2918240" y="440050"/>
            <a:ext cx="880100" cy="2400301"/>
          </a:xfrm>
          <a:prstGeom prst="bentConnector3">
            <a:avLst>
              <a:gd name="adj1" fmla="val 50000"/>
            </a:avLst>
          </a:prstGeom>
          <a:ln w="28575">
            <a:prstDash val="solid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>
            <a:stCxn id="13" idx="2"/>
          </p:cNvCxnSpPr>
          <p:nvPr/>
        </p:nvCxnSpPr>
        <p:spPr>
          <a:xfrm rot="16200000" flipH="1">
            <a:off x="5325320" y="433269"/>
            <a:ext cx="880100" cy="2413861"/>
          </a:xfrm>
          <a:prstGeom prst="bentConnector3">
            <a:avLst>
              <a:gd name="adj1" fmla="val 50000"/>
            </a:avLst>
          </a:prstGeom>
          <a:ln w="28575">
            <a:prstDash val="solid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3" idx="2"/>
          </p:cNvCxnSpPr>
          <p:nvPr/>
        </p:nvCxnSpPr>
        <p:spPr>
          <a:xfrm flipH="1">
            <a:off x="4558439" y="1200150"/>
            <a:ext cx="1" cy="2819400"/>
          </a:xfrm>
          <a:prstGeom prst="line">
            <a:avLst/>
          </a:prstGeom>
          <a:ln w="28575">
            <a:prstDash val="solid"/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"/>
          <p:cNvSpPr/>
          <p:nvPr/>
        </p:nvSpPr>
        <p:spPr>
          <a:xfrm>
            <a:off x="0" y="112440"/>
            <a:ext cx="9144000" cy="1322666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bosqichlari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399" y="1435106"/>
            <a:ext cx="7848601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tushunish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Rejalashtirish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1" y="3943351"/>
            <a:ext cx="230549" cy="199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93285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ятиугольник 5"/>
          <p:cNvSpPr/>
          <p:nvPr/>
        </p:nvSpPr>
        <p:spPr>
          <a:xfrm>
            <a:off x="5334000" y="938467"/>
            <a:ext cx="3522406" cy="3744218"/>
          </a:xfrm>
          <a:prstGeom prst="homePlate">
            <a:avLst>
              <a:gd name="adj" fmla="val 0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25400" algn="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2000" b="1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</a:t>
            </a:r>
            <a:endParaRPr lang="en-US" sz="2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20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REJALASHTIRISH</a:t>
            </a:r>
          </a:p>
          <a:p>
            <a:pPr algn="r"/>
            <a:r>
              <a:rPr lang="en-US" sz="2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tanlanadi</a:t>
            </a:r>
            <a:r>
              <a:rPr lang="en-US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r"/>
            <a:r>
              <a:rPr lang="en-US" sz="2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yordamchi</a:t>
            </a:r>
            <a:r>
              <a:rPr lang="en-US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</a:t>
            </a:r>
            <a:endParaRPr lang="en-US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chiziladi</a:t>
            </a:r>
            <a:r>
              <a:rPr 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2667000" y="668930"/>
            <a:ext cx="3733800" cy="4049018"/>
          </a:xfrm>
          <a:prstGeom prst="homePlate">
            <a:avLst>
              <a:gd name="adj" fmla="val 15555"/>
            </a:avLst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0800000" scaled="1"/>
            <a:tileRect/>
          </a:gradFill>
          <a:ln>
            <a:noFill/>
          </a:ln>
          <a:effectLst>
            <a:outerShdw blurRad="50800" dist="25400" algn="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kern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–</a:t>
            </a:r>
            <a:r>
              <a:rPr lang="en-US" sz="2000" b="1" kern="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</a:t>
            </a:r>
            <a:r>
              <a:rPr lang="en-US" sz="2000" b="1" kern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i="1" kern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 TUSHUNISH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i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Sharti</a:t>
            </a:r>
            <a:r>
              <a:rPr lang="en-US" sz="20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0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xulosasi</a:t>
            </a:r>
            <a:endParaRPr lang="en-US" sz="2000" i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ajratiladi.Qisqa</a:t>
            </a:r>
            <a:r>
              <a:rPr lang="en-US" sz="20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i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20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tuziladi</a:t>
            </a:r>
            <a:r>
              <a:rPr lang="en-US" sz="20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i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Masalaga</a:t>
            </a:r>
            <a:r>
              <a:rPr lang="en-US" sz="20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20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endParaRPr lang="en-US" sz="2000" i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chiziladi</a:t>
            </a:r>
            <a:r>
              <a:rPr lang="en-US" sz="20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0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ma’lumot</a:t>
            </a:r>
            <a:r>
              <a:rPr lang="en-US" sz="20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 </a:t>
            </a:r>
            <a:r>
              <a:rPr lang="en-US" sz="2000" i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chizmada</a:t>
            </a:r>
            <a:r>
              <a:rPr lang="en-US" sz="20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i="1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belgilaniladi</a:t>
            </a:r>
            <a:r>
              <a:rPr lang="en-US" sz="2000" i="1" kern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i="1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-12290" y="541726"/>
            <a:ext cx="3195484" cy="4176222"/>
          </a:xfrm>
          <a:prstGeom prst="homePlate">
            <a:avLst>
              <a:gd name="adj" fmla="val 1978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2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bosqichlari</a:t>
            </a:r>
            <a:endParaRPr lang="ru-RU" sz="3200" b="1" i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4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 со стрелкой вниз 2"/>
          <p:cNvSpPr/>
          <p:nvPr/>
        </p:nvSpPr>
        <p:spPr>
          <a:xfrm>
            <a:off x="95438" y="209550"/>
            <a:ext cx="4320000" cy="1823188"/>
          </a:xfrm>
          <a:prstGeom prst="downArrowCallout">
            <a:avLst>
              <a:gd name="adj1" fmla="val 57658"/>
              <a:gd name="adj2" fmla="val 43079"/>
              <a:gd name="adj3" fmla="val 12753"/>
              <a:gd name="adj4" fmla="val 79557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63500" sx="101000" sy="101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</a:t>
            </a:r>
            <a:r>
              <a:rPr lang="en-US" b="1" kern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</a:t>
            </a:r>
            <a:r>
              <a:rPr lang="en-US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kern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еврон 3"/>
          <p:cNvSpPr/>
          <p:nvPr/>
        </p:nvSpPr>
        <p:spPr>
          <a:xfrm rot="5400000">
            <a:off x="907391" y="1588160"/>
            <a:ext cx="2760819" cy="3204000"/>
          </a:xfrm>
          <a:prstGeom prst="chevron">
            <a:avLst>
              <a:gd name="adj" fmla="val 16092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i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2400" i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400" i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i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2400" i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2400" i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i="1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yechiladi</a:t>
            </a:r>
            <a:r>
              <a:rPr lang="en-US" sz="2400" i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i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Выноска со стрелкой вниз 11"/>
          <p:cNvSpPr/>
          <p:nvPr/>
        </p:nvSpPr>
        <p:spPr>
          <a:xfrm>
            <a:off x="4726534" y="209550"/>
            <a:ext cx="4320000" cy="1823188"/>
          </a:xfrm>
          <a:prstGeom prst="downArrowCallout">
            <a:avLst>
              <a:gd name="adj1" fmla="val 57658"/>
              <a:gd name="adj2" fmla="val 43079"/>
              <a:gd name="adj3" fmla="val 12753"/>
              <a:gd name="adj4" fmla="val 7955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63500" sx="101000" sy="101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 </a:t>
            </a:r>
            <a:r>
              <a:rPr lang="en-US" b="1" kern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</a:t>
            </a:r>
            <a:r>
              <a:rPr lang="en-US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kern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b="1" kern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ekshirish</a:t>
            </a:r>
            <a:endParaRPr lang="ru-RU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Шеврон 13"/>
          <p:cNvSpPr/>
          <p:nvPr/>
        </p:nvSpPr>
        <p:spPr>
          <a:xfrm rot="5400000">
            <a:off x="5538487" y="1641807"/>
            <a:ext cx="2760819" cy="3204000"/>
          </a:xfrm>
          <a:prstGeom prst="chevron">
            <a:avLst>
              <a:gd name="adj" fmla="val 16092"/>
            </a:avLst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schemeClr val="tx1">
                <a:lumMod val="65000"/>
                <a:lumOff val="3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400" i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24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US" sz="2400" i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topilgan</a:t>
            </a:r>
            <a:r>
              <a:rPr lang="en-US" sz="24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r>
              <a:rPr lang="en-US" sz="24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tekshiriladi</a:t>
            </a:r>
            <a:r>
              <a:rPr lang="en-US" sz="24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javobga</a:t>
            </a:r>
            <a:r>
              <a:rPr lang="en-US" sz="2400" i="1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kern="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erishiladi</a:t>
            </a:r>
            <a:r>
              <a:rPr lang="en-US" sz="2400" i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5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1399" y="1581150"/>
            <a:ext cx="2547319" cy="533400"/>
          </a:xfrm>
        </p:spPr>
        <p:txBody>
          <a:bodyPr>
            <a:noAutofit/>
          </a:bodyPr>
          <a:lstStyle/>
          <a:p>
            <a:r>
              <a:rPr lang="en-US" sz="1703" b="1" dirty="0" err="1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1703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990600" y="871582"/>
            <a:ext cx="7162800" cy="3366948"/>
          </a:xfrm>
          <a:prstGeom prst="horizontalScroll">
            <a:avLst>
              <a:gd name="adj" fmla="val 10463"/>
            </a:avLst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prstDash val="dash"/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algn="just"/>
            <a:r>
              <a:rPr lang="en-US" sz="2800" b="1" i="1" kern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i="1" kern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tomonli</a:t>
            </a:r>
            <a:r>
              <a:rPr lang="en-US" sz="2800" b="1" i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i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i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i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i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1" kern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Tomonlarining</a:t>
            </a:r>
            <a:r>
              <a:rPr lang="en-US" sz="2800" b="1" i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o‘rtalari</a:t>
            </a:r>
            <a:r>
              <a:rPr lang="en-US" sz="2800" b="1" i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kesmalar</a:t>
            </a:r>
            <a:r>
              <a:rPr lang="en-US" sz="2800" b="1" i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i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i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1" kern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tutashtirilsa</a:t>
            </a:r>
            <a:r>
              <a:rPr lang="en-US" sz="2800" b="1" i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i="1" kern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2800" b="1" i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2800" b="1" i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tomonli</a:t>
            </a:r>
            <a:r>
              <a:rPr lang="en-US" sz="2800" b="1" i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b="1" i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1" kern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2800" b="1" i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2800" b="1" i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kern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qilishini</a:t>
            </a:r>
            <a:r>
              <a:rPr lang="en-US" sz="2800" b="1" i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i="1" kern="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r>
              <a:rPr lang="en-US" sz="1600" b="1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b="1" kern="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0" y="312987"/>
            <a:ext cx="2667000" cy="533400"/>
          </a:xfrm>
          <a:prstGeom prst="homePlate">
            <a:avLst>
              <a:gd name="adj" fmla="val 3285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1803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3063279" y="759920"/>
            <a:ext cx="5720493" cy="2727670"/>
            <a:chOff x="3291402" y="759920"/>
            <a:chExt cx="5720493" cy="272767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3291402" y="759920"/>
              <a:ext cx="5720493" cy="27276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432603">
                <a:defRPr/>
              </a:pPr>
              <a:endParaRPr lang="en-US" kern="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432603">
                <a:defRPr/>
              </a:pPr>
              <a:r>
                <a:rPr lang="en-US" b="1" i="1" kern="0" dirty="0" err="1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Berilgan</a:t>
              </a:r>
              <a:r>
                <a:rPr lang="en-US" b="1" i="1" kern="0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en-US" b="1" i="1" kern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432603">
                <a:defRPr/>
              </a:pPr>
              <a:r>
                <a:rPr lang="en-US" i="1" kern="0" dirty="0">
                  <a:latin typeface="Arial" panose="020B0604020202020204" pitchFamily="34" charset="0"/>
                  <a:cs typeface="Arial" panose="020B0604020202020204" pitchFamily="34" charset="0"/>
                </a:rPr>
                <a:t>ABC- </a:t>
              </a:r>
              <a:r>
                <a:rPr lang="en-US" i="1" kern="0" dirty="0" err="1">
                  <a:latin typeface="Arial" panose="020B0604020202020204" pitchFamily="34" charset="0"/>
                  <a:cs typeface="Arial" panose="020B0604020202020204" pitchFamily="34" charset="0"/>
                </a:rPr>
                <a:t>teng</a:t>
              </a:r>
              <a:r>
                <a:rPr lang="en-US" i="1" kern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i="1" kern="0" dirty="0" err="1">
                  <a:latin typeface="Arial" panose="020B0604020202020204" pitchFamily="34" charset="0"/>
                  <a:cs typeface="Arial" panose="020B0604020202020204" pitchFamily="34" charset="0"/>
                </a:rPr>
                <a:t>tomonli</a:t>
              </a:r>
              <a:endParaRPr lang="en-US" i="1" kern="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432603">
                <a:defRPr/>
              </a:pPr>
              <a:r>
                <a:rPr lang="en-US" i="1" kern="0" dirty="0">
                  <a:latin typeface="Arial" panose="020B0604020202020204" pitchFamily="34" charset="0"/>
                  <a:cs typeface="Arial" panose="020B0604020202020204" pitchFamily="34" charset="0"/>
                </a:rPr>
                <a:t>K- </a:t>
              </a:r>
              <a:r>
                <a:rPr lang="en-US" i="1" kern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AB, N-BC, L- AC  </a:t>
              </a:r>
              <a:r>
                <a:rPr lang="en-US" i="1" kern="0" dirty="0" err="1">
                  <a:latin typeface="Arial" panose="020B0604020202020204" pitchFamily="34" charset="0"/>
                  <a:cs typeface="Arial" panose="020B0604020202020204" pitchFamily="34" charset="0"/>
                </a:rPr>
                <a:t>tomon</a:t>
              </a:r>
              <a:r>
                <a:rPr lang="en-US" i="1" kern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i="1" kern="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o‘rtasi</a:t>
              </a:r>
              <a:r>
                <a:rPr lang="en-US" i="1" kern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endParaRPr lang="en-US" i="1" kern="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432603">
                <a:defRPr/>
              </a:pPr>
              <a:r>
                <a:rPr lang="en-US" b="1" i="1" kern="0" dirty="0" err="1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Isbot</a:t>
              </a:r>
              <a:r>
                <a:rPr lang="en-US" b="1" i="1" kern="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1" i="1" kern="0" dirty="0" err="1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qilish</a:t>
              </a:r>
              <a:r>
                <a:rPr lang="en-US" b="1" i="1" kern="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1" i="1" kern="0" dirty="0" err="1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kerak</a:t>
              </a:r>
              <a:r>
                <a:rPr lang="en-US" b="1" i="1" kern="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</a:p>
            <a:p>
              <a:pPr algn="ctr" defTabSz="432603">
                <a:defRPr/>
              </a:pPr>
              <a:r>
                <a:rPr lang="en-US" i="1" kern="0" dirty="0">
                  <a:latin typeface="Arial" panose="020B0604020202020204" pitchFamily="34" charset="0"/>
                  <a:cs typeface="Arial" panose="020B0604020202020204" pitchFamily="34" charset="0"/>
                </a:rPr>
                <a:t>KLN –</a:t>
              </a:r>
              <a:r>
                <a:rPr lang="en-US" i="1" kern="0" dirty="0" err="1">
                  <a:latin typeface="Arial" panose="020B0604020202020204" pitchFamily="34" charset="0"/>
                  <a:cs typeface="Arial" panose="020B0604020202020204" pitchFamily="34" charset="0"/>
                </a:rPr>
                <a:t>teng</a:t>
              </a:r>
              <a:r>
                <a:rPr lang="en-US" i="1" kern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i="1" kern="0" dirty="0" err="1">
                  <a:latin typeface="Arial" panose="020B0604020202020204" pitchFamily="34" charset="0"/>
                  <a:cs typeface="Arial" panose="020B0604020202020204" pitchFamily="34" charset="0"/>
                </a:rPr>
                <a:t>tomonli</a:t>
              </a:r>
              <a:r>
                <a:rPr lang="en-US" i="1" kern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i="1" kern="0" dirty="0" err="1">
                  <a:latin typeface="Arial" panose="020B0604020202020204" pitchFamily="34" charset="0"/>
                  <a:cs typeface="Arial" panose="020B0604020202020204" pitchFamily="34" charset="0"/>
                </a:rPr>
                <a:t>uchburchak</a:t>
              </a:r>
              <a:endParaRPr lang="en-US" i="1" kern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Равнобедренный треугольник 57"/>
            <p:cNvSpPr/>
            <p:nvPr/>
          </p:nvSpPr>
          <p:spPr>
            <a:xfrm>
              <a:off x="4495323" y="1839566"/>
              <a:ext cx="152400" cy="150551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Равнобедренный треугольник 58"/>
            <p:cNvSpPr/>
            <p:nvPr/>
          </p:nvSpPr>
          <p:spPr>
            <a:xfrm>
              <a:off x="3411257" y="3123323"/>
              <a:ext cx="152400" cy="150551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389340" y="1233068"/>
            <a:ext cx="2509991" cy="2512756"/>
            <a:chOff x="1127850" y="1967349"/>
            <a:chExt cx="1812576" cy="1831989"/>
          </a:xfrm>
        </p:grpSpPr>
        <p:sp>
          <p:nvSpPr>
            <p:cNvPr id="7" name="Равнобедренный треугольник 6"/>
            <p:cNvSpPr/>
            <p:nvPr/>
          </p:nvSpPr>
          <p:spPr>
            <a:xfrm>
              <a:off x="1424826" y="2324390"/>
              <a:ext cx="1295400" cy="1141413"/>
            </a:xfrm>
            <a:prstGeom prst="triangl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852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Равнобедренный треугольник 1"/>
            <p:cNvSpPr/>
            <p:nvPr/>
          </p:nvSpPr>
          <p:spPr>
            <a:xfrm rot="10800000">
              <a:off x="1729716" y="2926144"/>
              <a:ext cx="685800" cy="531669"/>
            </a:xfrm>
            <a:prstGeom prst="triangl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951429" y="1967349"/>
              <a:ext cx="381001" cy="387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B</a:t>
              </a:r>
              <a:endParaRPr lang="ru-RU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27850" y="3245392"/>
              <a:ext cx="269114" cy="387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A</a:t>
              </a:r>
              <a:endParaRPr lang="ru-RU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667000" y="3270687"/>
              <a:ext cx="273426" cy="3875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C</a:t>
              </a:r>
              <a:endParaRPr lang="ru-RU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516787" y="2616727"/>
              <a:ext cx="278056" cy="3875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0070C0"/>
                  </a:solidFill>
                </a:rPr>
                <a:t>K</a:t>
              </a:r>
              <a:endParaRPr lang="ru-RU" sz="2800" b="1" dirty="0">
                <a:solidFill>
                  <a:srgbClr val="0070C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372848" y="2634016"/>
              <a:ext cx="304710" cy="387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0070C0"/>
                  </a:solidFill>
                </a:rPr>
                <a:t>N</a:t>
              </a:r>
              <a:endParaRPr lang="ru-RU" sz="2800" b="1" dirty="0">
                <a:solidFill>
                  <a:srgbClr val="0070C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905000" y="3411794"/>
              <a:ext cx="228602" cy="387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0070C0"/>
                  </a:solidFill>
                </a:rPr>
                <a:t>L</a:t>
              </a:r>
              <a:endParaRPr lang="ru-RU" sz="2800" b="1" dirty="0">
                <a:solidFill>
                  <a:srgbClr val="0070C0"/>
                </a:solidFill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-75723" y="67913"/>
            <a:ext cx="9144000" cy="531556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 defTabSz="432603">
              <a:defRPr/>
            </a:pPr>
            <a:r>
              <a:rPr lang="en-US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</a:t>
            </a:r>
            <a:r>
              <a:rPr lang="en-US" b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tushunish</a:t>
            </a:r>
            <a:r>
              <a:rPr lang="en-US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bosqichi</a:t>
            </a:r>
            <a:r>
              <a:rPr lang="en-US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9200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"/>
          <p:cNvSpPr/>
          <p:nvPr/>
        </p:nvSpPr>
        <p:spPr>
          <a:xfrm>
            <a:off x="76200" y="57150"/>
            <a:ext cx="8982248" cy="804174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668118" y="235700"/>
            <a:ext cx="6245052" cy="54080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b="1" kern="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8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REJALASHTIRISH BOSQICHI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03487" y="1067841"/>
            <a:ext cx="5698085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Chizmadagi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kesmalar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60°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li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uchburchaklar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tengligining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TBT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alomatiga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177599" y="1289382"/>
            <a:ext cx="2911371" cy="2806368"/>
            <a:chOff x="177599" y="799103"/>
            <a:chExt cx="2911371" cy="2806368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177599" y="799103"/>
              <a:ext cx="2911371" cy="2806368"/>
              <a:chOff x="177600" y="1191727"/>
              <a:chExt cx="2131260" cy="2054393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994073" y="1191727"/>
                <a:ext cx="432000" cy="5315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77600" y="2649794"/>
                <a:ext cx="432000" cy="5315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</a:t>
                </a:r>
                <a:endParaRPr lang="ru-RU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876860" y="2649794"/>
                <a:ext cx="432000" cy="531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</a:t>
                </a:r>
                <a:endParaRPr lang="ru-RU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448113" y="1920581"/>
                <a:ext cx="432000" cy="531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K</a:t>
                </a:r>
                <a:endParaRPr lang="ru-RU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591113" y="1920581"/>
                <a:ext cx="432000" cy="5315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N</a:t>
                </a:r>
                <a:endParaRPr lang="ru-RU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043818" y="2714564"/>
                <a:ext cx="432000" cy="5315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L</a:t>
                </a:r>
                <a:endParaRPr lang="ru-RU" dirty="0"/>
              </a:p>
            </p:txBody>
          </p:sp>
        </p:grpSp>
        <p:grpSp>
          <p:nvGrpSpPr>
            <p:cNvPr id="8" name="Группа 7"/>
            <p:cNvGrpSpPr/>
            <p:nvPr/>
          </p:nvGrpSpPr>
          <p:grpSpPr>
            <a:xfrm>
              <a:off x="506997" y="1230630"/>
              <a:ext cx="2044970" cy="1762906"/>
              <a:chOff x="3217773" y="953816"/>
              <a:chExt cx="4267200" cy="3678620"/>
            </a:xfrm>
          </p:grpSpPr>
          <p:sp>
            <p:nvSpPr>
              <p:cNvPr id="6" name="Равнобедренный треугольник 5"/>
              <p:cNvSpPr/>
              <p:nvPr/>
            </p:nvSpPr>
            <p:spPr>
              <a:xfrm>
                <a:off x="3217773" y="953816"/>
                <a:ext cx="4267200" cy="3678620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5" name="Равнобедренный треугольник 14"/>
              <p:cNvSpPr/>
              <p:nvPr/>
            </p:nvSpPr>
            <p:spPr>
              <a:xfrm flipV="1">
                <a:off x="4301946" y="2819794"/>
                <a:ext cx="2098854" cy="1809356"/>
              </a:xfrm>
              <a:prstGeom prst="triangle">
                <a:avLst/>
              </a:prstGeom>
              <a:solidFill>
                <a:schemeClr val="bg1"/>
              </a:solidFill>
              <a:ln w="12700"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9" name="Равнобедренный треугольник 8"/>
            <p:cNvSpPr/>
            <p:nvPr/>
          </p:nvSpPr>
          <p:spPr>
            <a:xfrm>
              <a:off x="1383741" y="1261732"/>
              <a:ext cx="284377" cy="24515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275601" y="1453545"/>
              <a:ext cx="53412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i="1" dirty="0">
                  <a:latin typeface="Arial" panose="020B0604020202020204" pitchFamily="34" charset="0"/>
                  <a:cs typeface="Arial" panose="020B0604020202020204" pitchFamily="34" charset="0"/>
                </a:rPr>
                <a:t>60°</a:t>
              </a:r>
              <a:endParaRPr lang="ru-RU" sz="1800" dirty="0"/>
            </a:p>
          </p:txBody>
        </p:sp>
        <p:sp>
          <p:nvSpPr>
            <p:cNvPr id="19" name="Равнобедренный треугольник 18"/>
            <p:cNvSpPr/>
            <p:nvPr/>
          </p:nvSpPr>
          <p:spPr>
            <a:xfrm>
              <a:off x="2242801" y="2735580"/>
              <a:ext cx="284377" cy="24515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1913314" y="2617803"/>
              <a:ext cx="53412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i="1" dirty="0">
                  <a:latin typeface="Arial" panose="020B0604020202020204" pitchFamily="34" charset="0"/>
                  <a:cs typeface="Arial" panose="020B0604020202020204" pitchFamily="34" charset="0"/>
                </a:rPr>
                <a:t>60°</a:t>
              </a:r>
              <a:endParaRPr lang="ru-RU" sz="1800" dirty="0"/>
            </a:p>
          </p:txBody>
        </p:sp>
        <p:sp>
          <p:nvSpPr>
            <p:cNvPr id="21" name="Равнобедренный треугольник 20"/>
            <p:cNvSpPr/>
            <p:nvPr/>
          </p:nvSpPr>
          <p:spPr>
            <a:xfrm>
              <a:off x="528071" y="2735579"/>
              <a:ext cx="284377" cy="24515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712906" y="2629711"/>
              <a:ext cx="53412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i="1" dirty="0">
                  <a:latin typeface="Arial" panose="020B0604020202020204" pitchFamily="34" charset="0"/>
                  <a:cs typeface="Arial" panose="020B0604020202020204" pitchFamily="34" charset="0"/>
                </a:rPr>
                <a:t>60°</a:t>
              </a:r>
              <a:endParaRPr lang="ru-RU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5808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1256</TotalTime>
  <Words>541</Words>
  <Application>Microsoft Office PowerPoint</Application>
  <PresentationFormat>Экран (16:9)</PresentationFormat>
  <Paragraphs>143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Masala</vt:lpstr>
      <vt:lpstr>Презентация PowerPoint</vt:lpstr>
      <vt:lpstr>     2. REJALASHTIRISH BOSQICHI</vt:lpstr>
      <vt:lpstr>Презентация PowerPoint</vt:lpstr>
      <vt:lpstr>Презентация PowerPoint</vt:lpstr>
      <vt:lpstr>Презентация PowerPoint</vt:lpstr>
      <vt:lpstr>Презентация PowerPoint</vt:lpstr>
      <vt:lpstr>RAHMAT!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Админ</cp:lastModifiedBy>
  <cp:revision>116</cp:revision>
  <dcterms:created xsi:type="dcterms:W3CDTF">2020-04-09T07:32:19Z</dcterms:created>
  <dcterms:modified xsi:type="dcterms:W3CDTF">2021-03-15T14:27:09Z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