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15"/>
  </p:notesMasterIdLst>
  <p:sldIdLst>
    <p:sldId id="277" r:id="rId2"/>
    <p:sldId id="271" r:id="rId3"/>
    <p:sldId id="278" r:id="rId4"/>
    <p:sldId id="279" r:id="rId5"/>
    <p:sldId id="281" r:id="rId6"/>
    <p:sldId id="286" r:id="rId7"/>
    <p:sldId id="287" r:id="rId8"/>
    <p:sldId id="282" r:id="rId9"/>
    <p:sldId id="288" r:id="rId10"/>
    <p:sldId id="289" r:id="rId11"/>
    <p:sldId id="284" r:id="rId12"/>
    <p:sldId id="283" r:id="rId13"/>
    <p:sldId id="266" r:id="rId14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3AF6A1"/>
    <a:srgbClr val="D5E34D"/>
    <a:srgbClr val="6CF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85099" autoAdjust="0"/>
  </p:normalViewPr>
  <p:slideViewPr>
    <p:cSldViewPr>
      <p:cViewPr varScale="1">
        <p:scale>
          <a:sx n="84" d="100"/>
          <a:sy n="84" d="100"/>
        </p:scale>
        <p:origin x="324" y="54"/>
      </p:cViewPr>
      <p:guideLst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FF6E7-A000-4BD0-BC72-5CB57113EEF6}" type="doc">
      <dgm:prSet loTypeId="urn:microsoft.com/office/officeart/2005/8/layout/arrow6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6BE9AAB-B7DA-46BE-8EAA-48525DCDA925}">
      <dgm:prSet/>
      <dgm:spPr>
        <a:xfrm>
          <a:off x="1060373" y="1518713"/>
          <a:ext cx="2916026" cy="173194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rtl="0"/>
          <a:endParaRPr lang="ru-RU" dirty="0">
            <a:latin typeface="Calibri"/>
            <a:ea typeface="+mn-ea"/>
            <a:cs typeface="+mn-cs"/>
          </a:endParaRPr>
        </a:p>
      </dgm:t>
    </dgm:pt>
    <dgm:pt modelId="{ED61D89F-E399-4D73-B4A0-26B9F47D19BA}" type="parTrans" cxnId="{B6ACBD01-4911-4478-A3C1-624A8B2B46EF}">
      <dgm:prSet/>
      <dgm:spPr/>
      <dgm:t>
        <a:bodyPr/>
        <a:lstStyle/>
        <a:p>
          <a:endParaRPr lang="ru-RU"/>
        </a:p>
      </dgm:t>
    </dgm:pt>
    <dgm:pt modelId="{4718D2A9-B5DD-4333-8DF5-08982531831C}" type="sibTrans" cxnId="{B6ACBD01-4911-4478-A3C1-624A8B2B46EF}">
      <dgm:prSet/>
      <dgm:spPr/>
      <dgm:t>
        <a:bodyPr/>
        <a:lstStyle/>
        <a:p>
          <a:endParaRPr lang="ru-RU"/>
        </a:p>
      </dgm:t>
    </dgm:pt>
    <dgm:pt modelId="{E81669E4-52D3-4B61-8473-904FE57D5879}">
      <dgm:prSet custT="1"/>
      <dgm:spPr>
        <a:xfrm>
          <a:off x="4418222" y="2084245"/>
          <a:ext cx="3446213" cy="1731943"/>
        </a:xfrm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ctr" rtl="0"/>
          <a:endParaRPr lang="en-US" sz="2800" dirty="0" smtClean="0">
            <a:solidFill>
              <a:schemeClr val="tx1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algn="l" rtl="0"/>
          <a:r>
            <a:rPr lang="en-US" sz="28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123-betdagi VI bob </a:t>
          </a:r>
          <a:r>
            <a:rPr lang="en-US" sz="2800" b="1" i="1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bo‘yicha</a:t>
          </a:r>
          <a:r>
            <a:rPr lang="en-US" sz="28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algn="l" rtl="0"/>
          <a:r>
            <a:rPr lang="en-US" sz="28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1-6 </a:t>
          </a:r>
          <a:r>
            <a:rPr lang="en-US" sz="2800" b="1" i="1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topshiriqlarni</a:t>
          </a:r>
          <a:r>
            <a:rPr lang="en-US" sz="28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bajarish</a:t>
          </a:r>
          <a:r>
            <a:rPr lang="en-US" sz="2000" b="0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</a:t>
          </a:r>
        </a:p>
        <a:p>
          <a:pPr algn="l" rtl="0"/>
          <a:r>
            <a:rPr lang="en-US" sz="2000" b="0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                          (137- bet)</a:t>
          </a:r>
        </a:p>
      </dgm:t>
    </dgm:pt>
    <dgm:pt modelId="{8EC970CB-9C40-4E5F-BBC9-9B26AEA5CDF3}" type="parTrans" cxnId="{DF8C9ED3-D41D-41E3-A519-15CC228CC5B7}">
      <dgm:prSet/>
      <dgm:spPr/>
      <dgm:t>
        <a:bodyPr/>
        <a:lstStyle/>
        <a:p>
          <a:endParaRPr lang="ru-RU"/>
        </a:p>
      </dgm:t>
    </dgm:pt>
    <dgm:pt modelId="{1A6C6B84-F2DF-425D-8EE4-6B6BD787A06D}" type="sibTrans" cxnId="{DF8C9ED3-D41D-41E3-A519-15CC228CC5B7}">
      <dgm:prSet/>
      <dgm:spPr/>
      <dgm:t>
        <a:bodyPr/>
        <a:lstStyle/>
        <a:p>
          <a:endParaRPr lang="ru-RU"/>
        </a:p>
      </dgm:t>
    </dgm:pt>
    <dgm:pt modelId="{50FB4C71-2F3A-414B-9592-7BDA7CD7CBAF}" type="pres">
      <dgm:prSet presAssocID="{480FF6E7-A000-4BD0-BC72-5CB57113EEF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46ED6-C6A7-4730-BD26-B4C5E586631F}" type="pres">
      <dgm:prSet presAssocID="{480FF6E7-A000-4BD0-BC72-5CB57113EEF6}" presName="ribbon" presStyleLbl="node1" presStyleIdx="0" presStyleCnt="1" custScaleY="103889" custLinFactNeighborX="4784" custLinFactNeighborY="20230"/>
      <dgm:spPr>
        <a:xfrm>
          <a:off x="0" y="900162"/>
          <a:ext cx="8836443" cy="3534577"/>
        </a:xfrm>
        <a:prstGeom prst="leftRightRibbon">
          <a:avLst/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074C05BF-78CA-4ABC-A518-039026BF015D}" type="pres">
      <dgm:prSet presAssocID="{480FF6E7-A000-4BD0-BC72-5CB57113EEF6}" presName="leftArrowText" presStyleLbl="node1" presStyleIdx="0" presStyleCnt="1" custLinFactNeighborX="2742" custLinFactNeighborY="124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DCFD969-7412-4F48-8DD5-D51514F5E442}" type="pres">
      <dgm:prSet presAssocID="{480FF6E7-A000-4BD0-BC72-5CB57113EEF6}" presName="rightArrowText" presStyleLbl="node1" presStyleIdx="0" presStyleCnt="1" custScaleX="256410" custScaleY="109248" custLinFactNeighborX="-5942" custLinFactNeighborY="-19678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6B5231B8-916A-4FCB-8C37-410F9DD9611D}" type="presOf" srcId="{480FF6E7-A000-4BD0-BC72-5CB57113EEF6}" destId="{50FB4C71-2F3A-414B-9592-7BDA7CD7CBAF}" srcOrd="0" destOrd="0" presId="urn:microsoft.com/office/officeart/2005/8/layout/arrow6"/>
    <dgm:cxn modelId="{DF8C9ED3-D41D-41E3-A519-15CC228CC5B7}" srcId="{480FF6E7-A000-4BD0-BC72-5CB57113EEF6}" destId="{E81669E4-52D3-4B61-8473-904FE57D5879}" srcOrd="1" destOrd="0" parTransId="{8EC970CB-9C40-4E5F-BBC9-9B26AEA5CDF3}" sibTransId="{1A6C6B84-F2DF-425D-8EE4-6B6BD787A06D}"/>
    <dgm:cxn modelId="{8E09499F-D003-4325-B944-DACC0113FEC7}" type="presOf" srcId="{76BE9AAB-B7DA-46BE-8EAA-48525DCDA925}" destId="{074C05BF-78CA-4ABC-A518-039026BF015D}" srcOrd="0" destOrd="0" presId="urn:microsoft.com/office/officeart/2005/8/layout/arrow6"/>
    <dgm:cxn modelId="{B6ACBD01-4911-4478-A3C1-624A8B2B46EF}" srcId="{480FF6E7-A000-4BD0-BC72-5CB57113EEF6}" destId="{76BE9AAB-B7DA-46BE-8EAA-48525DCDA925}" srcOrd="0" destOrd="0" parTransId="{ED61D89F-E399-4D73-B4A0-26B9F47D19BA}" sibTransId="{4718D2A9-B5DD-4333-8DF5-08982531831C}"/>
    <dgm:cxn modelId="{F988A500-AE9A-463B-A7DF-42386814A2A7}" type="presOf" srcId="{E81669E4-52D3-4B61-8473-904FE57D5879}" destId="{3DCFD969-7412-4F48-8DD5-D51514F5E442}" srcOrd="0" destOrd="0" presId="urn:microsoft.com/office/officeart/2005/8/layout/arrow6"/>
    <dgm:cxn modelId="{5FA842AC-6CE2-4C5F-BC71-64C7C0635266}" type="presParOf" srcId="{50FB4C71-2F3A-414B-9592-7BDA7CD7CBAF}" destId="{02B46ED6-C6A7-4730-BD26-B4C5E586631F}" srcOrd="0" destOrd="0" presId="urn:microsoft.com/office/officeart/2005/8/layout/arrow6"/>
    <dgm:cxn modelId="{D36A1692-C2A8-4F21-A1A6-247E3880A726}" type="presParOf" srcId="{50FB4C71-2F3A-414B-9592-7BDA7CD7CBAF}" destId="{074C05BF-78CA-4ABC-A518-039026BF015D}" srcOrd="1" destOrd="0" presId="urn:microsoft.com/office/officeart/2005/8/layout/arrow6"/>
    <dgm:cxn modelId="{BB4C73A9-9EAD-488F-BE60-72E613B58D99}" type="presParOf" srcId="{50FB4C71-2F3A-414B-9592-7BDA7CD7CBAF}" destId="{3DCFD969-7412-4F48-8DD5-D51514F5E44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46ED6-C6A7-4730-BD26-B4C5E586631F}">
      <dsp:nvSpPr>
        <dsp:cNvPr id="0" name=""/>
        <dsp:cNvSpPr/>
      </dsp:nvSpPr>
      <dsp:spPr>
        <a:xfrm>
          <a:off x="-156116" y="-48035"/>
          <a:ext cx="6175850" cy="2566411"/>
        </a:xfrm>
        <a:prstGeom prst="leftRightRibbon">
          <a:avLst/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4C05BF-78CA-4ABC-A518-039026BF015D}">
      <dsp:nvSpPr>
        <dsp:cNvPr id="0" name=""/>
        <dsp:cNvSpPr/>
      </dsp:nvSpPr>
      <dsp:spPr>
        <a:xfrm>
          <a:off x="345415" y="447355"/>
          <a:ext cx="2038030" cy="1210466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99136" rIns="0" bIns="2133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600" kern="1200" dirty="0">
            <a:latin typeface="Calibri"/>
            <a:ea typeface="+mn-ea"/>
            <a:cs typeface="+mn-cs"/>
          </a:endParaRPr>
        </a:p>
      </dsp:txBody>
      <dsp:txXfrm>
        <a:off x="345415" y="447355"/>
        <a:ext cx="2038030" cy="1210466"/>
      </dsp:txXfrm>
    </dsp:sp>
    <dsp:sp modelId="{3DCFD969-7412-4F48-8DD5-D51514F5E442}">
      <dsp:nvSpPr>
        <dsp:cNvPr id="0" name=""/>
        <dsp:cNvSpPr/>
      </dsp:nvSpPr>
      <dsp:spPr>
        <a:xfrm>
          <a:off x="609607" y="533396"/>
          <a:ext cx="6175843" cy="132241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1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123-betdagi VI bob </a:t>
          </a:r>
          <a:r>
            <a:rPr lang="en-US" sz="2800" b="1" i="1" kern="1200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bo‘yicha</a:t>
          </a:r>
          <a:r>
            <a:rPr lang="en-US" sz="28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1-6 </a:t>
          </a:r>
          <a:r>
            <a:rPr lang="en-US" sz="2800" b="1" i="1" kern="1200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topshiriqlarni</a:t>
          </a:r>
          <a:r>
            <a:rPr lang="en-US" sz="28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bajarish</a:t>
          </a:r>
          <a:r>
            <a:rPr lang="en-US" sz="20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                          (137- bet)</a:t>
          </a:r>
        </a:p>
      </dsp:txBody>
      <dsp:txXfrm>
        <a:off x="609607" y="533396"/>
        <a:ext cx="6175843" cy="132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726B-8BD2-48B4-A50B-208B1ADCB3E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9BD8-99EE-4713-9F89-7A33BD842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0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68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8208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0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8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0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7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9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3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31" y="1"/>
            <a:ext cx="8831167" cy="116261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4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805927" y="-48459"/>
            <a:ext cx="4840178" cy="1208173"/>
          </a:xfrm>
          <a:prstGeom prst="rect">
            <a:avLst/>
          </a:prstGeom>
        </p:spPr>
        <p:txBody>
          <a:bodyPr spcFirstLastPara="1" vert="horz" wrap="square" lIns="0" tIns="1837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5977" algn="ctr">
              <a:lnSpc>
                <a:spcPct val="150000"/>
              </a:lnSpc>
              <a:spcBef>
                <a:spcPts val="144"/>
              </a:spcBef>
            </a:pPr>
            <a:r>
              <a:rPr lang="en-US" sz="509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6461194" y="1885950"/>
            <a:ext cx="1890365" cy="1845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76"/>
          </a:p>
        </p:txBody>
      </p:sp>
      <p:sp>
        <p:nvSpPr>
          <p:cNvPr id="16" name="TextBox 15"/>
          <p:cNvSpPr txBox="1"/>
          <p:nvPr/>
        </p:nvSpPr>
        <p:spPr>
          <a:xfrm>
            <a:off x="1271441" y="1717545"/>
            <a:ext cx="5909150" cy="2480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MUSTAHKAMLASH DARSI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517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517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6625" y="298020"/>
            <a:ext cx="1394934" cy="68063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18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18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711" y="1586061"/>
            <a:ext cx="474842" cy="9856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763872" y="265162"/>
            <a:ext cx="682877" cy="72171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69981"/>
            <a:endParaRPr sz="131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711" y="2957661"/>
            <a:ext cx="474842" cy="98568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</p:spTree>
    <p:extLst>
      <p:ext uri="{BB962C8B-B14F-4D97-AF65-F5344CB8AC3E}">
        <p14:creationId xmlns:p14="http://schemas.microsoft.com/office/powerpoint/2010/main" val="37387548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614" y="1108132"/>
            <a:ext cx="89857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BC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 -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BHC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perimetrlari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2933080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62174" y="2933080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3638736"/>
            <a:ext cx="1702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 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88114" y="3637921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75" y="3456300"/>
            <a:ext cx="739039" cy="8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30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444" y="2743100"/>
            <a:ext cx="8610600" cy="163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Go‘niyadan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liklarini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payqadingiz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Tajribani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bajarib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aniqlangan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xossani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faraz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 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444" y="1072430"/>
            <a:ext cx="84864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Transportirdan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bissektrisalarini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payqadingiz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Tajribani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bajarib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aniqlangan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xossani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faraz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 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3736" y="112395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payqadingiz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Tajribani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bajarib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aniqlanga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faraz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05000" y="2961134"/>
            <a:ext cx="3867190" cy="1600200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5" name="Прямая соединительная линия 4"/>
          <p:cNvCxnSpPr>
            <a:stCxn id="4" idx="0"/>
          </p:cNvCxnSpPr>
          <p:nvPr/>
        </p:nvCxnSpPr>
        <p:spPr>
          <a:xfrm flipH="1">
            <a:off x="3733454" y="2961134"/>
            <a:ext cx="1113356" cy="1600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4"/>
            <a:endCxn id="4" idx="1"/>
          </p:cNvCxnSpPr>
          <p:nvPr/>
        </p:nvCxnSpPr>
        <p:spPr>
          <a:xfrm flipH="1" flipV="1">
            <a:off x="3375905" y="3761234"/>
            <a:ext cx="2396285" cy="8001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5"/>
            <a:endCxn id="4" idx="2"/>
          </p:cNvCxnSpPr>
          <p:nvPr/>
        </p:nvCxnSpPr>
        <p:spPr>
          <a:xfrm flipH="1">
            <a:off x="1905000" y="3761234"/>
            <a:ext cx="3404500" cy="8001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3962400" y="3910812"/>
            <a:ext cx="253446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4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883888"/>
              </p:ext>
            </p:extLst>
          </p:nvPr>
        </p:nvGraphicFramePr>
        <p:xfrm>
          <a:off x="762000" y="1428750"/>
          <a:ext cx="6477000" cy="247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5"/>
          <p:cNvSpPr/>
          <p:nvPr/>
        </p:nvSpPr>
        <p:spPr>
          <a:xfrm>
            <a:off x="0" y="0"/>
            <a:ext cx="9144000" cy="89535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340" y="928830"/>
            <a:ext cx="960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qiymatlarida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kesmalardan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985" y="1937631"/>
            <a:ext cx="367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A) a = 1, b = 2, c = 3;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1910099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B) a = 2, b = 3, c = 4;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446" y="2509568"/>
            <a:ext cx="3215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D) a = 3, b = 4, c = 5;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0486" y="2441980"/>
            <a:ext cx="3095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E) a = 6, b = 4, c = 3.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3970428" y="3374852"/>
                <a:ext cx="1371215" cy="410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902" tIns="39451" rIns="78902" bIns="39451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ru-RU" sz="2148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1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+ </a:t>
                </a:r>
                <a:r>
                  <a:rPr kumimoji="0" lang="ru-RU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2</a:t>
                </a:r>
                <a:endParaRPr kumimoji="0" lang="ru-RU" sz="2148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0428" y="3374852"/>
                <a:ext cx="1371215" cy="410212"/>
              </a:xfrm>
              <a:prstGeom prst="rect">
                <a:avLst/>
              </a:prstGeom>
              <a:blipFill rotWithShape="0">
                <a:blip r:embed="rId2"/>
                <a:stretch>
                  <a:fillRect l="-889" t="-10448" r="-5778" b="-328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6142500" y="3374103"/>
                <a:ext cx="1372819" cy="410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902" tIns="39451" rIns="78902" bIns="39451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US" sz="2148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2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+ 3</a:t>
                </a:r>
                <a:endParaRPr kumimoji="0" lang="ru-RU" sz="2148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2500" y="3374103"/>
                <a:ext cx="1372819" cy="410212"/>
              </a:xfrm>
              <a:prstGeom prst="rect">
                <a:avLst/>
              </a:prstGeom>
              <a:blipFill rotWithShape="0">
                <a:blip r:embed="rId3"/>
                <a:stretch>
                  <a:fillRect l="-1333" t="-8824" r="-5778" b="-308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3984335" y="3818232"/>
                <a:ext cx="1372819" cy="410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902" tIns="39451" rIns="78902" bIns="39451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5</a:t>
                </a:r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148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3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+ </a:t>
                </a:r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4</a:t>
                </a:r>
                <a:endParaRPr kumimoji="0" lang="ru-RU" sz="2148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4335" y="3818232"/>
                <a:ext cx="1372819" cy="410212"/>
              </a:xfrm>
              <a:prstGeom prst="rect">
                <a:avLst/>
              </a:prstGeom>
              <a:blipFill rotWithShape="0">
                <a:blip r:embed="rId4"/>
                <a:stretch>
                  <a:fillRect l="-1333" t="-8824" r="-5778" b="-308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6180948" y="3817378"/>
                <a:ext cx="1372819" cy="410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902" tIns="39451" rIns="78902" bIns="39451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r>
                  <a:rPr kumimoji="0" lang="ru-RU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6</a:t>
                </a:r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148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kumimoji="0" lang="en-US" sz="2148" b="1" dirty="0" smtClean="0">
                    <a:solidFill>
                      <a:srgbClr val="002060"/>
                    </a:solidFill>
                    <a:latin typeface="Arial" pitchFamily="34" charset="0"/>
                  </a:rPr>
                  <a:t> 4 </a:t>
                </a:r>
                <a:r>
                  <a:rPr kumimoji="0" lang="en-US" sz="2148" b="1" dirty="0">
                    <a:solidFill>
                      <a:srgbClr val="002060"/>
                    </a:solidFill>
                    <a:latin typeface="Arial" pitchFamily="34" charset="0"/>
                  </a:rPr>
                  <a:t>+ 3</a:t>
                </a:r>
                <a:endParaRPr kumimoji="0" lang="ru-RU" sz="2148" b="1" dirty="0">
                  <a:solidFill>
                    <a:srgbClr val="002060"/>
                  </a:solidFill>
                  <a:latin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0948" y="3817378"/>
                <a:ext cx="1372819" cy="410212"/>
              </a:xfrm>
              <a:prstGeom prst="rect">
                <a:avLst/>
              </a:prstGeom>
              <a:blipFill rotWithShape="0">
                <a:blip r:embed="rId5"/>
                <a:stretch>
                  <a:fillRect l="-1333" t="-8824" r="-5778" b="-308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Равнобедренный треугольник 12"/>
          <p:cNvSpPr/>
          <p:nvPr/>
        </p:nvSpPr>
        <p:spPr>
          <a:xfrm>
            <a:off x="779228" y="3379870"/>
            <a:ext cx="2649771" cy="1020680"/>
          </a:xfrm>
          <a:prstGeom prst="triangle">
            <a:avLst>
              <a:gd name="adj" fmla="val 8257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53739" y="440343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4047" y="341997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5411" y="34537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08996" y="3822018"/>
            <a:ext cx="1263815" cy="4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902" tIns="39451" rIns="78902" bIns="39451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kumimoji="0" lang="en-US" sz="2148" b="1" dirty="0">
                <a:solidFill>
                  <a:srgbClr val="002060"/>
                </a:solidFill>
                <a:latin typeface="Arial" pitchFamily="34" charset="0"/>
              </a:rPr>
              <a:t>a</a:t>
            </a:r>
            <a:r>
              <a:rPr kumimoji="0" lang="ru-RU" sz="2148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en-US" sz="2148" b="1" dirty="0">
                <a:solidFill>
                  <a:srgbClr val="002060"/>
                </a:solidFill>
                <a:latin typeface="Arial" pitchFamily="34" charset="0"/>
              </a:rPr>
              <a:t>&lt;</a:t>
            </a:r>
            <a:r>
              <a:rPr kumimoji="0" lang="ru-RU" sz="2148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en-US" sz="2148" b="1" dirty="0">
                <a:solidFill>
                  <a:srgbClr val="002060"/>
                </a:solidFill>
                <a:latin typeface="Arial" pitchFamily="34" charset="0"/>
              </a:rPr>
              <a:t>b</a:t>
            </a:r>
            <a:r>
              <a:rPr kumimoji="0" lang="ru-RU" sz="2148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ru-RU" sz="2148" b="1" dirty="0">
                <a:solidFill>
                  <a:srgbClr val="002060"/>
                </a:solidFill>
                <a:latin typeface="Arial" pitchFamily="34" charset="0"/>
              </a:rPr>
              <a:t>+ </a:t>
            </a:r>
            <a:r>
              <a:rPr kumimoji="0" lang="en-US" sz="2148" b="1" dirty="0" smtClean="0">
                <a:solidFill>
                  <a:srgbClr val="002060"/>
                </a:solidFill>
                <a:latin typeface="Arial" pitchFamily="34" charset="0"/>
              </a:rPr>
              <a:t>c</a:t>
            </a:r>
            <a:endParaRPr kumimoji="0" lang="ru-RU" sz="2148" b="1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39" y="1813654"/>
            <a:ext cx="739039" cy="8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7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" y="1177432"/>
            <a:ext cx="9144000" cy="1410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yasashlarni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qurollaridan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foydalanishga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ruxsat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6351" y="2312632"/>
            <a:ext cx="2333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0379" y="2356600"/>
            <a:ext cx="3800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7595" y="2977537"/>
            <a:ext cx="3121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chizg‘ich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0379" y="2950517"/>
            <a:ext cx="3226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Sirkul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5" y="2774297"/>
            <a:ext cx="739039" cy="8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54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42367"/>
            <a:ext cx="9220200" cy="97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yasashlarni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bajarishda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chizg‘ichdan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bajarishga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ruxsat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2005365"/>
            <a:ext cx="82227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o‘lchashga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2585964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chizishga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7268" y="3234944"/>
            <a:ext cx="8161506" cy="127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chamalab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chizishga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4138594"/>
            <a:ext cx="8597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o‘lchab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o‘rtasini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topishga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55" y="2352369"/>
            <a:ext cx="739039" cy="8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0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" y="1096793"/>
            <a:ext cx="9220200" cy="1410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16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8039" y="2734075"/>
            <a:ext cx="1931939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A) 12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24400" y="2848730"/>
            <a:ext cx="1830950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B) 13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8039" y="3445855"/>
            <a:ext cx="1830950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D) 15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3460672"/>
            <a:ext cx="1789272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E) 16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cm.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1631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09550"/>
            <a:ext cx="9220200" cy="127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16 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67200" y="1666121"/>
            <a:ext cx="2649771" cy="1020680"/>
          </a:xfrm>
          <a:prstGeom prst="triangle">
            <a:avLst>
              <a:gd name="adj" fmla="val 8257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31043" y="2243477"/>
            <a:ext cx="1225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P -14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2382" y="16573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2085" y="26188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0846" y="1657733"/>
            <a:ext cx="1937909" cy="44900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902" tIns="39451" rIns="78902" bIns="39451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kumimoji="0" lang="en-US" b="1" dirty="0" smtClean="0">
                <a:solidFill>
                  <a:srgbClr val="002060"/>
                </a:solidFill>
                <a:latin typeface="Arial" pitchFamily="34" charset="0"/>
              </a:rPr>
              <a:t>P = a</a:t>
            </a:r>
            <a:r>
              <a:rPr kumimoji="0" lang="ru-RU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en-US" b="1" dirty="0">
                <a:solidFill>
                  <a:srgbClr val="002060"/>
                </a:solidFill>
                <a:latin typeface="Arial" pitchFamily="34" charset="0"/>
              </a:rPr>
              <a:t>+</a:t>
            </a:r>
            <a:r>
              <a:rPr kumimoji="0" lang="ru-RU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en-US" b="1" dirty="0">
                <a:solidFill>
                  <a:srgbClr val="002060"/>
                </a:solidFill>
                <a:latin typeface="Arial" pitchFamily="34" charset="0"/>
              </a:rPr>
              <a:t>b</a:t>
            </a:r>
            <a:r>
              <a:rPr kumimoji="0" lang="ru-RU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ru-RU" b="1" dirty="0">
                <a:solidFill>
                  <a:srgbClr val="002060"/>
                </a:solidFill>
                <a:latin typeface="Arial" pitchFamily="34" charset="0"/>
              </a:rPr>
              <a:t>+ </a:t>
            </a:r>
            <a:r>
              <a:rPr kumimoji="0" lang="en-US" b="1" dirty="0" smtClean="0">
                <a:solidFill>
                  <a:srgbClr val="002060"/>
                </a:solidFill>
                <a:latin typeface="Arial" pitchFamily="34" charset="0"/>
              </a:rPr>
              <a:t>c</a:t>
            </a:r>
            <a:endParaRPr kumimoji="0" lang="ru-RU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408" y="2609534"/>
            <a:ext cx="1239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= P -16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8680" y="2931112"/>
            <a:ext cx="1247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 = P -24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0862" y="187590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368" y="2665334"/>
            <a:ext cx="367408" cy="53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3474207"/>
            <a:ext cx="3244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27- 14 = 13 (cm), </a:t>
            </a:r>
          </a:p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= 27- 16 = 11 (cm),</a:t>
            </a:r>
          </a:p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27 – 24 = 3 (cm).  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846" y="3022529"/>
            <a:ext cx="167885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= 3P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2P = 54</a:t>
            </a:r>
          </a:p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54:2</a:t>
            </a:r>
          </a:p>
          <a:p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= 27 (cm)  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4" grpId="0"/>
      <p:bldP spid="7" grpId="0"/>
      <p:bldP spid="1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" y="1096793"/>
            <a:ext cx="9220200" cy="1410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16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c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8039" y="2734075"/>
            <a:ext cx="1931939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A) 12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734075"/>
            <a:ext cx="1830950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B) 13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8533" y="3647662"/>
            <a:ext cx="1830950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D) 15 c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647662"/>
            <a:ext cx="1789272" cy="5315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E) 16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cm.</a:t>
            </a:r>
            <a:endParaRPr lang="ru-RU" b="1" i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8729"/>
            <a:ext cx="739039" cy="8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4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614" y="1108132"/>
            <a:ext cx="89857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BC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 -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BHC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perimetrlari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2933080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62174" y="2933080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3638736"/>
            <a:ext cx="1702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 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88114" y="3637921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478" y="93863"/>
            <a:ext cx="89857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BC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 -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BHC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perimetrlari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BH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balandlikning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801009" y="2395116"/>
            <a:ext cx="3655209" cy="1559837"/>
          </a:xfrm>
          <a:prstGeom prst="triangle">
            <a:avLst>
              <a:gd name="adj" fmla="val 45229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4" dirty="0"/>
          </a:p>
        </p:txBody>
      </p:sp>
      <p:cxnSp>
        <p:nvCxnSpPr>
          <p:cNvPr id="9" name="Прямая соединительная линия 8"/>
          <p:cNvCxnSpPr>
            <a:stCxn id="8" idx="0"/>
          </p:cNvCxnSpPr>
          <p:nvPr/>
        </p:nvCxnSpPr>
        <p:spPr>
          <a:xfrm>
            <a:off x="2454223" y="2395116"/>
            <a:ext cx="26553" cy="1559837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flipH="1">
            <a:off x="463794" y="3946166"/>
            <a:ext cx="365521" cy="53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1" b="1" dirty="0"/>
              <a:t>A</a:t>
            </a:r>
            <a:endParaRPr lang="ru-RU" sz="2901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4248" y="1856378"/>
            <a:ext cx="393056" cy="5387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1" b="1" dirty="0"/>
              <a:t>B</a:t>
            </a:r>
            <a:endParaRPr lang="ru-RU" sz="2901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64236" y="4014213"/>
            <a:ext cx="383964" cy="53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1" b="1" dirty="0"/>
              <a:t>C</a:t>
            </a:r>
            <a:endParaRPr lang="ru-RU" sz="2901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6944" y="3952246"/>
            <a:ext cx="375424" cy="4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52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052" dirty="0"/>
          </a:p>
        </p:txBody>
      </p:sp>
      <p:sp>
        <p:nvSpPr>
          <p:cNvPr id="15" name="TextBox 14"/>
          <p:cNvSpPr txBox="1"/>
          <p:nvPr/>
        </p:nvSpPr>
        <p:spPr>
          <a:xfrm>
            <a:off x="2510922" y="2909256"/>
            <a:ext cx="352982" cy="53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876800" y="2229599"/>
                <a:ext cx="3810000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ru-RU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𝑩𝑯𝑪</m:t>
                        </m:r>
                      </m:sub>
                    </m:sSub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2x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48 = 2∙32 - 2x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8</a:t>
                </a:r>
                <a:r>
                  <a:rPr lang="ru-RU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(cm) 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229599"/>
                <a:ext cx="3810000" cy="1661993"/>
              </a:xfrm>
              <a:prstGeom prst="rect">
                <a:avLst/>
              </a:prstGeom>
              <a:blipFill rotWithShape="0">
                <a:blip r:embed="rId2"/>
                <a:stretch>
                  <a:fillRect l="-3200" t="-4779" r="-480" b="-9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800600" y="1594767"/>
                <a:ext cx="3366627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𝑨𝑩𝑪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ru-RU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594767"/>
                <a:ext cx="3366627" cy="573427"/>
              </a:xfrm>
              <a:prstGeom prst="rect">
                <a:avLst/>
              </a:prstGeom>
              <a:blipFill rotWithShape="0">
                <a:blip r:embed="rId3"/>
                <a:stretch>
                  <a:fillRect t="-5319" r="-2536" b="-27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8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648</Words>
  <Application>Microsoft Office PowerPoint</Application>
  <PresentationFormat>Экран (16:9)</PresentationFormat>
  <Paragraphs>101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138</cp:revision>
  <dcterms:created xsi:type="dcterms:W3CDTF">2020-04-09T07:32:19Z</dcterms:created>
  <dcterms:modified xsi:type="dcterms:W3CDTF">2021-03-15T14:20:06Z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