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notesMasterIdLst>
    <p:notesMasterId r:id="rId14"/>
  </p:notesMasterIdLst>
  <p:sldIdLst>
    <p:sldId id="277" r:id="rId2"/>
    <p:sldId id="271" r:id="rId3"/>
    <p:sldId id="278" r:id="rId4"/>
    <p:sldId id="288" r:id="rId5"/>
    <p:sldId id="289" r:id="rId6"/>
    <p:sldId id="286" r:id="rId7"/>
    <p:sldId id="287" r:id="rId8"/>
    <p:sldId id="283" r:id="rId9"/>
    <p:sldId id="282" r:id="rId10"/>
    <p:sldId id="290" r:id="rId11"/>
    <p:sldId id="284" r:id="rId12"/>
    <p:sldId id="285" r:id="rId13"/>
  </p:sldIdLst>
  <p:sldSz cx="9144000" cy="5143500" type="screen16x9"/>
  <p:notesSz cx="5765800" cy="3244850"/>
  <p:defaultTextStyle>
    <a:defPPr>
      <a:defRPr lang="ru-RU"/>
    </a:defPPr>
    <a:lvl1pPr marL="0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1pPr>
    <a:lvl2pPr marL="724936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2pPr>
    <a:lvl3pPr marL="1449873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3pPr>
    <a:lvl4pPr marL="2174809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4pPr>
    <a:lvl5pPr marL="2899745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5pPr>
    <a:lvl6pPr marL="3624682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6pPr>
    <a:lvl7pPr marL="4349618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7pPr>
    <a:lvl8pPr marL="5074554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8pPr>
    <a:lvl9pPr marL="5799491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65" userDrawn="1">
          <p15:clr>
            <a:srgbClr val="A4A3A4"/>
          </p15:clr>
        </p15:guide>
        <p15:guide id="2" pos="342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00A859"/>
    <a:srgbClr val="3AF6A1"/>
    <a:srgbClr val="D5E34D"/>
    <a:srgbClr val="6CF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3091" autoAdjust="0"/>
  </p:normalViewPr>
  <p:slideViewPr>
    <p:cSldViewPr>
      <p:cViewPr varScale="1">
        <p:scale>
          <a:sx n="98" d="100"/>
          <a:sy n="98" d="100"/>
        </p:scale>
        <p:origin x="474" y="84"/>
      </p:cViewPr>
      <p:guideLst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A726B-8BD2-48B4-A50B-208B1ADCB3E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39BD8-99EE-4713-9F89-7A33BD842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80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83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72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680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38208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50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8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3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0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17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23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99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83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731" y="1"/>
            <a:ext cx="8831167" cy="116261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4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805927" y="-48459"/>
            <a:ext cx="4840178" cy="1208173"/>
          </a:xfrm>
          <a:prstGeom prst="rect">
            <a:avLst/>
          </a:prstGeom>
        </p:spPr>
        <p:txBody>
          <a:bodyPr spcFirstLastPara="1" vert="horz" wrap="square" lIns="0" tIns="1837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5977" algn="ctr">
              <a:lnSpc>
                <a:spcPct val="150000"/>
              </a:lnSpc>
              <a:spcBef>
                <a:spcPts val="144"/>
              </a:spcBef>
            </a:pPr>
            <a:r>
              <a:rPr lang="en-US" sz="509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7120458" y="2142975"/>
            <a:ext cx="1602431" cy="1556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76"/>
          </a:p>
        </p:txBody>
      </p:sp>
      <p:sp>
        <p:nvSpPr>
          <p:cNvPr id="16" name="TextBox 15"/>
          <p:cNvSpPr txBox="1"/>
          <p:nvPr/>
        </p:nvSpPr>
        <p:spPr>
          <a:xfrm>
            <a:off x="1105310" y="1856805"/>
            <a:ext cx="59091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56625" y="298020"/>
            <a:ext cx="1394934" cy="68063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382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82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18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18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711" y="1738461"/>
            <a:ext cx="474842" cy="9856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763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763872" y="265162"/>
            <a:ext cx="682877" cy="72171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69981"/>
            <a:endParaRPr sz="131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711" y="3110061"/>
            <a:ext cx="474842" cy="98568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763"/>
          </a:p>
        </p:txBody>
      </p:sp>
    </p:spTree>
    <p:extLst>
      <p:ext uri="{BB962C8B-B14F-4D97-AF65-F5344CB8AC3E}">
        <p14:creationId xmlns:p14="http://schemas.microsoft.com/office/powerpoint/2010/main" val="373875483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18635" y="49724"/>
            <a:ext cx="9406460" cy="742930"/>
          </a:xfrm>
          <a:noFill/>
        </p:spPr>
        <p:txBody>
          <a:bodyPr>
            <a:noAutofit/>
          </a:bodyPr>
          <a:lstStyle/>
          <a:p>
            <a:pPr>
              <a:defRPr/>
            </a:pPr>
            <a:r>
              <a:rPr lang="en-US" altLang="uz-Cyrl-UZ" sz="2994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altLang="uz-Cyrl-UZ" sz="2994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1091393"/>
            <a:ext cx="7391400" cy="9182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82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en-US" sz="4082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4082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082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82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en-US" sz="4082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4082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082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82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82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(136-bet).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587" y="2266950"/>
            <a:ext cx="3874908" cy="176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4769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2466975" y="1814513"/>
            <a:ext cx="210621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sz="2141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250282" y="1545432"/>
            <a:ext cx="2322910" cy="264556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sz="2141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81288" y="1815704"/>
            <a:ext cx="5941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30</a:t>
            </a:r>
            <a:r>
              <a:rPr lang="en-US" sz="1800" b="1">
                <a:latin typeface="Garamond" panose="02020404030301010803" pitchFamily="18" charset="0"/>
              </a:rPr>
              <a:t>°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141935" y="1760935"/>
            <a:ext cx="5405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 В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356498" y="1437085"/>
            <a:ext cx="5405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А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464844" y="3758804"/>
            <a:ext cx="3774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а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114676" y="1490663"/>
            <a:ext cx="7548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60 см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166123" y="1545431"/>
            <a:ext cx="24836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700" b="1" dirty="0"/>
              <a:t>Найти расстояние от точки А </a:t>
            </a:r>
            <a:r>
              <a:rPr lang="ru-RU" sz="2700" b="1" dirty="0" smtClean="0"/>
              <a:t>до прямой а.</a:t>
            </a:r>
            <a:endParaRPr lang="ru-RU" sz="27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aosida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39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1278732" y="1599010"/>
            <a:ext cx="523160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sz="2141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flipV="1">
            <a:off x="1547813" y="1599011"/>
            <a:ext cx="4104085" cy="2106215"/>
          </a:xfrm>
          <a:prstGeom prst="triangle">
            <a:avLst>
              <a:gd name="adj" fmla="val 50000"/>
            </a:avLst>
          </a:prstGeom>
          <a:noFill/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 sz="2141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871663" y="1600200"/>
            <a:ext cx="726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45</a:t>
            </a:r>
            <a:r>
              <a:rPr lang="en-US" sz="1800" b="1">
                <a:latin typeface="Garamond" panose="02020404030301010803" pitchFamily="18" charset="0"/>
              </a:rPr>
              <a:t>°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058966" y="1600200"/>
            <a:ext cx="8036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45</a:t>
            </a:r>
            <a:r>
              <a:rPr lang="en-US" sz="1800" b="1">
                <a:latin typeface="Garamond" panose="02020404030301010803" pitchFamily="18" charset="0"/>
              </a:rPr>
              <a:t>°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093282" y="1164388"/>
            <a:ext cx="16894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 dirty="0">
                <a:latin typeface="Garamond" panose="02020404030301010803" pitchFamily="18" charset="0"/>
              </a:rPr>
              <a:t>28 см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385888" y="1275160"/>
            <a:ext cx="8858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В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544741" y="1276350"/>
            <a:ext cx="9655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С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438526" y="3706416"/>
            <a:ext cx="8036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 b="1">
                <a:latin typeface="Garamond" panose="02020404030301010803" pitchFamily="18" charset="0"/>
              </a:rPr>
              <a:t>А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516166" y="1869281"/>
            <a:ext cx="248483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700" b="1" dirty="0"/>
              <a:t>Найти расстояние от точки А до прямой а.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aosida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70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497" y="821128"/>
            <a:ext cx="83058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uchburchakda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= BC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asosdagi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75⁰, AK - 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BK = 10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sm. K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asosigacha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toping.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55" y="0"/>
            <a:ext cx="9144000" cy="8953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01852" y="4219641"/>
            <a:ext cx="439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75⁰</a:t>
            </a:r>
            <a:endParaRPr lang="ru-RU" sz="1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88503" y="3382988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>
            <a:stCxn id="48" idx="2"/>
          </p:cNvCxnSpPr>
          <p:nvPr/>
        </p:nvCxnSpPr>
        <p:spPr>
          <a:xfrm flipV="1">
            <a:off x="1352942" y="3095321"/>
            <a:ext cx="2133003" cy="1398606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19456575">
            <a:off x="2384340" y="282458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10</a:t>
            </a:r>
            <a:r>
              <a:rPr lang="en-US" sz="1800" dirty="0" smtClean="0"/>
              <a:t> </a:t>
            </a:r>
            <a:endParaRPr lang="ru-RU" sz="1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615448" y="3663408"/>
            <a:ext cx="9728" cy="85169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Равнобедренный треугольник 47"/>
          <p:cNvSpPr/>
          <p:nvPr/>
        </p:nvSpPr>
        <p:spPr>
          <a:xfrm>
            <a:off x="1352942" y="2510380"/>
            <a:ext cx="1632391" cy="1983547"/>
          </a:xfrm>
          <a:prstGeom prst="triangle">
            <a:avLst>
              <a:gd name="adj" fmla="val 49999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877211" y="4327363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788532" y="2343150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39401" y="4360930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66626" y="2758262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</a:rPr>
              <a:t>30</a:t>
            </a:r>
            <a:r>
              <a:rPr lang="en-US" sz="1200" b="1" dirty="0" smtClean="0">
                <a:solidFill>
                  <a:srgbClr val="002060"/>
                </a:solidFill>
              </a:rPr>
              <a:t>⁰</a:t>
            </a:r>
            <a:endParaRPr lang="ru-RU" sz="1200" b="1" dirty="0">
              <a:solidFill>
                <a:srgbClr val="002060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1829444" y="3382577"/>
            <a:ext cx="815888" cy="28083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 rot="1157611">
            <a:off x="1857456" y="3278459"/>
            <a:ext cx="107691" cy="1155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4247839" y="2059676"/>
                <a:ext cx="4572000" cy="210038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24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</m:t>
                    </m:r>
                  </m:oMath>
                </a14:m>
                <a:endParaRPr lang="en-US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US" sz="2400" b="1" dirty="0"/>
                  <a:t> = </a:t>
                </a:r>
                <a:r>
                  <a:rPr lang="en-US" sz="2400" b="1" dirty="0" smtClean="0"/>
                  <a:t>180</a:t>
                </a:r>
                <a:r>
                  <a:rPr lang="en-US" sz="2400" b="1" dirty="0"/>
                  <a:t>⁰ - </a:t>
                </a:r>
                <a:r>
                  <a:rPr lang="en-US" sz="2400" b="1" dirty="0" smtClean="0"/>
                  <a:t>(75⁰+75⁰) </a:t>
                </a:r>
                <a:r>
                  <a:rPr lang="en-US" sz="2400" b="1" dirty="0"/>
                  <a:t>= 30⁰</a:t>
                </a:r>
              </a:p>
              <a:p>
                <a:r>
                  <a:rPr lang="ru-RU" sz="2400" b="1" dirty="0" smtClean="0"/>
                  <a:t>∆</a:t>
                </a:r>
                <a:r>
                  <a:rPr lang="en-US" sz="2400" b="1" dirty="0" smtClean="0"/>
                  <a:t>BFK </a:t>
                </a:r>
                <a:r>
                  <a:rPr lang="en-US" sz="2400" b="1" dirty="0"/>
                  <a:t>- 90⁰ li</a:t>
                </a:r>
              </a:p>
              <a:p>
                <a:r>
                  <a:rPr lang="en-US" sz="2400" b="1" dirty="0"/>
                  <a:t> </a:t>
                </a:r>
                <a:r>
                  <a:rPr lang="en-US" sz="2400" b="1" dirty="0" smtClean="0"/>
                  <a:t>KF </a:t>
                </a:r>
                <a:r>
                  <a:rPr lang="en-US" sz="24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𝑲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/>
                  <a:t> = </a:t>
                </a:r>
                <a:r>
                  <a:rPr lang="en-US" sz="2400" b="1" dirty="0" smtClean="0"/>
                  <a:t>5 </a:t>
                </a:r>
                <a:endParaRPr lang="en-US" sz="2400" b="1" dirty="0"/>
              </a:p>
              <a:p>
                <a:r>
                  <a:rPr lang="en-US" sz="2400" b="1" dirty="0" smtClean="0"/>
                  <a:t> KF </a:t>
                </a:r>
                <a:r>
                  <a:rPr lang="en-US" sz="2400" b="1" dirty="0"/>
                  <a:t>= KE = </a:t>
                </a:r>
                <a:r>
                  <a:rPr lang="en-US" sz="2400" b="1" dirty="0" smtClean="0"/>
                  <a:t>5 (</a:t>
                </a:r>
                <a:r>
                  <a:rPr lang="en-US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cm)</a:t>
                </a:r>
                <a:endParaRPr lang="en-US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839" y="2059676"/>
                <a:ext cx="4572000" cy="2100383"/>
              </a:xfrm>
              <a:prstGeom prst="rect">
                <a:avLst/>
              </a:prstGeom>
              <a:blipFill rotWithShape="0">
                <a:blip r:embed="rId2"/>
                <a:stretch>
                  <a:fillRect l="-2133" t="-2326" b="-58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2447082" y="4452748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38707" y="3019864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9016" y="4124045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1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/>
      <p:bldP spid="30" grpId="0"/>
      <p:bldP spid="48" grpId="0" animBg="1"/>
      <p:bldP spid="54" grpId="0"/>
      <p:bldP spid="55" grpId="0"/>
      <p:bldP spid="56" grpId="0"/>
      <p:bldP spid="18" grpId="0"/>
      <p:bldP spid="37" grpId="0" animBg="1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953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296" y="972637"/>
            <a:ext cx="8610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= BC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uchidagi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120⁰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CK - 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AK =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14sm.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BC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chiziqqacha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Группа 24"/>
          <p:cNvGrpSpPr/>
          <p:nvPr/>
        </p:nvGrpSpPr>
        <p:grpSpPr>
          <a:xfrm>
            <a:off x="810407" y="2556577"/>
            <a:ext cx="3627488" cy="1687704"/>
            <a:chOff x="3424093" y="2193890"/>
            <a:chExt cx="5033891" cy="2363871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3779890" y="2654874"/>
              <a:ext cx="4245457" cy="1569547"/>
              <a:chOff x="3779890" y="2654874"/>
              <a:chExt cx="4245457" cy="1569547"/>
            </a:xfrm>
          </p:grpSpPr>
          <p:grpSp>
            <p:nvGrpSpPr>
              <p:cNvPr id="11" name="Группа 34"/>
              <p:cNvGrpSpPr/>
              <p:nvPr/>
            </p:nvGrpSpPr>
            <p:grpSpPr>
              <a:xfrm>
                <a:off x="3779890" y="2654874"/>
                <a:ext cx="4245457" cy="1569547"/>
                <a:chOff x="3779890" y="2678727"/>
                <a:chExt cx="4245457" cy="1569547"/>
              </a:xfrm>
            </p:grpSpPr>
            <p:sp>
              <p:nvSpPr>
                <p:cNvPr id="13" name="Равнобедренный треугольник 12"/>
                <p:cNvSpPr/>
                <p:nvPr/>
              </p:nvSpPr>
              <p:spPr>
                <a:xfrm>
                  <a:off x="4153552" y="2713627"/>
                  <a:ext cx="3871795" cy="1476780"/>
                </a:xfrm>
                <a:prstGeom prst="triangle">
                  <a:avLst>
                    <a:gd name="adj" fmla="val 47765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902" dirty="0"/>
                </a:p>
              </p:txBody>
            </p:sp>
            <p:grpSp>
              <p:nvGrpSpPr>
                <p:cNvPr id="14" name="Группа 15"/>
                <p:cNvGrpSpPr/>
                <p:nvPr/>
              </p:nvGrpSpPr>
              <p:grpSpPr>
                <a:xfrm>
                  <a:off x="3779890" y="2678727"/>
                  <a:ext cx="4176580" cy="1569547"/>
                  <a:chOff x="899490" y="3356798"/>
                  <a:chExt cx="4176580" cy="1569547"/>
                </a:xfrm>
              </p:grpSpPr>
              <p:grpSp>
                <p:nvGrpSpPr>
                  <p:cNvPr id="15" name="Группа 5"/>
                  <p:cNvGrpSpPr/>
                  <p:nvPr/>
                </p:nvGrpSpPr>
                <p:grpSpPr>
                  <a:xfrm>
                    <a:off x="899490" y="4149100"/>
                    <a:ext cx="4176580" cy="747266"/>
                    <a:chOff x="611450" y="3630040"/>
                    <a:chExt cx="4176580" cy="747266"/>
                  </a:xfrm>
                </p:grpSpPr>
                <p:sp>
                  <p:nvSpPr>
                    <p:cNvPr id="21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1" y="4331963"/>
                      <a:ext cx="3960549" cy="45343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2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1450" y="3630040"/>
                      <a:ext cx="184731" cy="59644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ru-RU" sz="3276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6" name="Группа 10"/>
                  <p:cNvGrpSpPr/>
                  <p:nvPr/>
                </p:nvGrpSpPr>
                <p:grpSpPr>
                  <a:xfrm>
                    <a:off x="899490" y="3356798"/>
                    <a:ext cx="3122138" cy="1569547"/>
                    <a:chOff x="611450" y="2807757"/>
                    <a:chExt cx="3122138" cy="1569547"/>
                  </a:xfrm>
                </p:grpSpPr>
                <p:sp>
                  <p:nvSpPr>
                    <p:cNvPr id="17" name="Line 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7483" y="2807757"/>
                      <a:ext cx="2004716" cy="1569547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sz="3902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grpSp>
                  <p:nvGrpSpPr>
                    <p:cNvPr id="18" name="Группа 12"/>
                    <p:cNvGrpSpPr/>
                    <p:nvPr/>
                  </p:nvGrpSpPr>
                  <p:grpSpPr>
                    <a:xfrm>
                      <a:off x="611450" y="3386787"/>
                      <a:ext cx="3122138" cy="839698"/>
                      <a:chOff x="1143000" y="1053735"/>
                      <a:chExt cx="3122138" cy="839698"/>
                    </a:xfrm>
                  </p:grpSpPr>
                  <p:sp>
                    <p:nvSpPr>
                      <p:cNvPr id="19" name="Text Box 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43000" y="1296988"/>
                        <a:ext cx="184731" cy="5964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ru-RU" sz="3276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0" name="Oval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48598" y="1053735"/>
                        <a:ext cx="116540" cy="137622"/>
                      </a:xfrm>
                      <a:prstGeom prst="ellipse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ru-RU" sz="3902" b="1" i="1" dirty="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12" name="Line 41"/>
              <p:cNvSpPr>
                <a:spLocks noChangeShapeType="1"/>
              </p:cNvSpPr>
              <p:nvPr/>
            </p:nvSpPr>
            <p:spPr bwMode="auto">
              <a:xfrm>
                <a:off x="5981519" y="2672321"/>
                <a:ext cx="1974952" cy="147678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3902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Группа 19"/>
            <p:cNvGrpSpPr/>
            <p:nvPr/>
          </p:nvGrpSpPr>
          <p:grpSpPr>
            <a:xfrm>
              <a:off x="3424093" y="2193890"/>
              <a:ext cx="5033891" cy="2363871"/>
              <a:chOff x="3424093" y="2193890"/>
              <a:chExt cx="5033891" cy="2363871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3424093" y="3911133"/>
                <a:ext cx="484159" cy="646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418785" y="2193890"/>
                <a:ext cx="540998" cy="646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916986" y="3871129"/>
                <a:ext cx="540998" cy="646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2359366" y="2995297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 smtClean="0"/>
              <a:t>120⁰</a:t>
            </a:r>
            <a:endParaRPr lang="ru-RU" sz="1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227196" y="2979578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>
            <a:stCxn id="21" idx="0"/>
          </p:cNvCxnSpPr>
          <p:nvPr/>
        </p:nvCxnSpPr>
        <p:spPr>
          <a:xfrm flipV="1">
            <a:off x="1222474" y="3064329"/>
            <a:ext cx="2820545" cy="920557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2165073">
            <a:off x="3653806" y="3336382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</a:t>
            </a:r>
            <a:r>
              <a:rPr lang="ru-RU" sz="1600" b="1" dirty="0" smtClean="0"/>
              <a:t>4</a:t>
            </a:r>
            <a:r>
              <a:rPr lang="en-US" sz="1600" b="1" dirty="0" smtClean="0"/>
              <a:t> </a:t>
            </a:r>
            <a:endParaRPr lang="ru-RU" sz="1600" b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223314" y="3342126"/>
            <a:ext cx="16526" cy="6417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42686" y="3705671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30⁰</a:t>
            </a:r>
            <a:endParaRPr lang="ru-RU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3096568" y="3988365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32712" y="2289749"/>
                <a:ext cx="4174541" cy="2469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400" b="1" dirty="0" smtClean="0"/>
                  <a:t>A = </a:t>
                </a:r>
                <a14:m>
                  <m:oMath xmlns:m="http://schemas.openxmlformats.org/officeDocument/2006/math">
                    <m:r>
                      <a:rPr lang="ru-RU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𝐂</m:t>
                    </m:r>
                  </m:oMath>
                </a14:m>
                <a:r>
                  <a:rPr lang="en-US" sz="2400" b="1" dirty="0" smtClean="0"/>
                  <a:t> = (180⁰ - 120⁰) :2 = 30⁰</a:t>
                </a:r>
                <a:endParaRPr lang="en-US" sz="2400" b="1" dirty="0"/>
              </a:p>
              <a:p>
                <a:r>
                  <a:rPr lang="ru-RU" sz="2400" b="1" dirty="0" smtClean="0"/>
                  <a:t>∆</a:t>
                </a:r>
                <a:r>
                  <a:rPr lang="en-US" sz="2400" b="1" dirty="0" smtClean="0"/>
                  <a:t>AKE - 90⁰ li</a:t>
                </a:r>
              </a:p>
              <a:p>
                <a:r>
                  <a:rPr lang="en-US" sz="2400" b="1" dirty="0"/>
                  <a:t>FK = KE</a:t>
                </a:r>
                <a:endParaRPr lang="en-US" sz="2400" b="1" dirty="0" smtClean="0"/>
              </a:p>
              <a:p>
                <a:r>
                  <a:rPr lang="en-US" sz="2400" b="1" dirty="0" smtClean="0"/>
                  <a:t> KE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𝑨𝑲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/>
                  <a:t> = 7 </a:t>
                </a:r>
              </a:p>
              <a:p>
                <a:r>
                  <a:rPr lang="en-US" sz="2400" b="1" dirty="0" smtClean="0"/>
                  <a:t> FK =7 </a:t>
                </a:r>
                <a:r>
                  <a:rPr lang="en-US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cm</a:t>
                </a:r>
              </a:p>
              <a:p>
                <a:endParaRPr lang="ru-RU" sz="24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712" y="2289749"/>
                <a:ext cx="4174541" cy="2469715"/>
              </a:xfrm>
              <a:prstGeom prst="rect">
                <a:avLst/>
              </a:prstGeom>
              <a:blipFill rotWithShape="0">
                <a:blip r:embed="rId2"/>
                <a:stretch>
                  <a:fillRect l="-2336" t="-1975" r="-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>
            <a:off x="2889378" y="2715502"/>
            <a:ext cx="324431" cy="58237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685346" y="2351351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33838" y="265655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Line 41"/>
          <p:cNvSpPr>
            <a:spLocks noChangeShapeType="1"/>
          </p:cNvSpPr>
          <p:nvPr/>
        </p:nvSpPr>
        <p:spPr bwMode="auto">
          <a:xfrm flipV="1">
            <a:off x="2577614" y="2528015"/>
            <a:ext cx="545753" cy="42793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3902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0" y="4388475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7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31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  <p:bldP spid="28" grpId="0"/>
      <p:bldP spid="39" grpId="0"/>
      <p:bldP spid="42" grpId="0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6413488" y="4767263"/>
            <a:ext cx="2008896" cy="273844"/>
          </a:xfrm>
          <a:prstGeom prst="rect">
            <a:avLst/>
          </a:prstGeom>
        </p:spPr>
        <p:txBody>
          <a:bodyPr vert="horz" lIns="66998" tIns="33499" rIns="66998" bIns="33499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879"/>
              <a:pPr/>
              <a:t>4</a:t>
            </a:fld>
            <a:endParaRPr lang="en" sz="87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06093" y="997372"/>
                <a:ext cx="8441643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   </a:t>
                </a:r>
                <a:r>
                  <a:rPr lang="en-US" sz="2800" dirty="0"/>
                  <a:t>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ABC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uchburchakda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24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ru-RU" sz="2400" b="1" i="1"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A 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uchidagi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tashqi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24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120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 AC + AB = 18  </a:t>
                </a:r>
                <a:r>
                  <a:rPr lang="en-US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sm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24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uchburchakning</a:t>
                </a:r>
                <a:r>
                  <a:rPr lang="ru-RU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gipotenuzasini</a:t>
                </a:r>
                <a:r>
                  <a:rPr lang="ru-RU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toping</a:t>
                </a:r>
                <a:r>
                  <a:rPr lang="ru-RU" sz="2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093" y="997372"/>
                <a:ext cx="8441643" cy="1631216"/>
              </a:xfrm>
              <a:prstGeom prst="rect">
                <a:avLst/>
              </a:prstGeom>
              <a:blipFill rotWithShape="0">
                <a:blip r:embed="rId2"/>
                <a:stretch>
                  <a:fillRect l="-1083" t="-375" b="-82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0" y="-17446"/>
            <a:ext cx="9143999" cy="9829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38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801899" y="126094"/>
            <a:ext cx="7700769" cy="994172"/>
          </a:xfrm>
          <a:prstGeom prst="rect">
            <a:avLst/>
          </a:prstGeom>
        </p:spPr>
        <p:txBody>
          <a:bodyPr spcFirstLastPara="1" vert="horz" wrap="square" lIns="66987" tIns="66987" rIns="66987" bIns="66987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439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39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ый треугольник 6"/>
          <p:cNvSpPr/>
          <p:nvPr/>
        </p:nvSpPr>
        <p:spPr>
          <a:xfrm rot="9003539">
            <a:off x="1892876" y="3649156"/>
            <a:ext cx="2664042" cy="1794276"/>
          </a:xfrm>
          <a:prstGeom prst="rtTriangle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91" dirty="0"/>
          </a:p>
        </p:txBody>
      </p:sp>
      <p:sp>
        <p:nvSpPr>
          <p:cNvPr id="8" name="TextBox 7"/>
          <p:cNvSpPr txBox="1"/>
          <p:nvPr/>
        </p:nvSpPr>
        <p:spPr>
          <a:xfrm rot="14403539" flipH="1">
            <a:off x="2004601" y="5844376"/>
            <a:ext cx="541798" cy="543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1" b="1" dirty="0"/>
              <a:t>A</a:t>
            </a:r>
            <a:endParaRPr lang="ru-RU" sz="2931" b="1" dirty="0"/>
          </a:p>
        </p:txBody>
      </p:sp>
      <p:sp>
        <p:nvSpPr>
          <p:cNvPr id="9" name="Прямоугольник 8"/>
          <p:cNvSpPr/>
          <p:nvPr/>
        </p:nvSpPr>
        <p:spPr>
          <a:xfrm rot="14403539">
            <a:off x="4174294" y="5748483"/>
            <a:ext cx="383438" cy="5433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931" b="1" dirty="0"/>
              <a:t>C</a:t>
            </a:r>
            <a:endParaRPr lang="ru-RU" sz="2931" b="1" dirty="0"/>
          </a:p>
        </p:txBody>
      </p:sp>
      <p:sp>
        <p:nvSpPr>
          <p:cNvPr id="13" name="Прямоугольник 12"/>
          <p:cNvSpPr/>
          <p:nvPr/>
        </p:nvSpPr>
        <p:spPr>
          <a:xfrm rot="14403539">
            <a:off x="3889409" y="5642268"/>
            <a:ext cx="210425" cy="202109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91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4403539">
            <a:off x="1852916" y="5878315"/>
            <a:ext cx="474843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 rot="14403539">
            <a:off x="1852084" y="5480550"/>
            <a:ext cx="603050" cy="3628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58" b="1" dirty="0"/>
              <a:t>120°</a:t>
            </a:r>
            <a:endParaRPr lang="ru-RU" sz="1758" b="1" dirty="0"/>
          </a:p>
        </p:txBody>
      </p:sp>
      <p:sp>
        <p:nvSpPr>
          <p:cNvPr id="16" name="Прямоугольник 15"/>
          <p:cNvSpPr/>
          <p:nvPr/>
        </p:nvSpPr>
        <p:spPr>
          <a:xfrm rot="14403539">
            <a:off x="3287417" y="5889479"/>
            <a:ext cx="369012" cy="453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45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endParaRPr lang="ru-RU" sz="2052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 flipH="1">
            <a:off x="3913054" y="2573939"/>
            <a:ext cx="2437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234505">
            <a:off x="1183130" y="3984656"/>
            <a:ext cx="649537" cy="3628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58" b="1" dirty="0" smtClean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r>
              <a:rPr lang="en-US" sz="1758" b="1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ru-RU" sz="1465" b="1" dirty="0"/>
          </a:p>
        </p:txBody>
      </p:sp>
      <p:sp>
        <p:nvSpPr>
          <p:cNvPr id="19" name="Прямоугольник 18"/>
          <p:cNvSpPr/>
          <p:nvPr/>
        </p:nvSpPr>
        <p:spPr>
          <a:xfrm rot="14403539">
            <a:off x="2472849" y="5520613"/>
            <a:ext cx="524503" cy="3628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58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60°</a:t>
            </a:r>
            <a:endParaRPr lang="ru-RU" sz="1465" b="1" dirty="0">
              <a:solidFill>
                <a:srgbClr val="C00000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7" idx="4"/>
          </p:cNvCxnSpPr>
          <p:nvPr/>
        </p:nvCxnSpPr>
        <p:spPr>
          <a:xfrm flipH="1" flipV="1">
            <a:off x="914399" y="4400550"/>
            <a:ext cx="708480" cy="331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 flipH="1">
            <a:off x="1303811" y="4378019"/>
            <a:ext cx="2437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 flipH="1">
            <a:off x="4839884" y="4409429"/>
            <a:ext cx="2437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9944298">
            <a:off x="3734826" y="3174520"/>
            <a:ext cx="281090" cy="2466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3339105" y="4005419"/>
            <a:ext cx="354584" cy="531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?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  <p:sp>
        <p:nvSpPr>
          <p:cNvPr id="4" name="Прямоугольный треугольник 3"/>
          <p:cNvSpPr/>
          <p:nvPr/>
        </p:nvSpPr>
        <p:spPr>
          <a:xfrm rot="16200000">
            <a:off x="574192" y="796834"/>
            <a:ext cx="2511641" cy="1794276"/>
          </a:xfrm>
          <a:prstGeom prst="rtTriangle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91"/>
          </a:p>
        </p:txBody>
      </p:sp>
      <p:sp>
        <p:nvSpPr>
          <p:cNvPr id="5" name="TextBox 4"/>
          <p:cNvSpPr txBox="1"/>
          <p:nvPr/>
        </p:nvSpPr>
        <p:spPr>
          <a:xfrm flipH="1">
            <a:off x="609717" y="2915854"/>
            <a:ext cx="541798" cy="543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1" b="1" dirty="0"/>
              <a:t>A</a:t>
            </a:r>
            <a:endParaRPr lang="ru-RU" sz="2931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9410" y="2819961"/>
            <a:ext cx="383438" cy="5433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931" b="1" dirty="0"/>
              <a:t>C</a:t>
            </a:r>
            <a:endParaRPr lang="ru-RU" sz="2931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27149" y="285752"/>
            <a:ext cx="373820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38" b="1" dirty="0"/>
              <a:t>B</a:t>
            </a:r>
            <a:endParaRPr lang="ru-RU" sz="2638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94525" y="2713746"/>
            <a:ext cx="210425" cy="202109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91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58032" y="2949793"/>
            <a:ext cx="474843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57200" y="2552028"/>
            <a:ext cx="603050" cy="3628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58" b="1" dirty="0"/>
              <a:t>120°</a:t>
            </a:r>
            <a:endParaRPr lang="ru-RU" sz="1758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54191" y="138595"/>
                <a:ext cx="4339714" cy="1692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ABC - 90°li,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120°;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+ AB =18 cm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2800" b="1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= c =?</a:t>
                </a:r>
                <a:endParaRPr lang="ru-RU" sz="2800" b="1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191" y="138595"/>
                <a:ext cx="4339714" cy="1692771"/>
              </a:xfrm>
              <a:prstGeom prst="rect">
                <a:avLst/>
              </a:prstGeom>
              <a:blipFill rotWithShape="0">
                <a:blip r:embed="rId2"/>
                <a:stretch>
                  <a:fillRect l="-2809" t="-2527" r="-1826" b="-93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04093" y="1960683"/>
                <a:ext cx="5198544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</a:t>
                </a:r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180°-120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°= 60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°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ru-RU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=90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ru-RU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30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⟹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c=2b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b+ c = 18;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 + 2b=18</a:t>
                </a:r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;↔ 3b =18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b = 6 cm;     </a:t>
                </a:r>
                <a:r>
                  <a:rPr lang="en-US" sz="24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c=2·6=12(cm</a:t>
                </a:r>
                <a:r>
                  <a:rPr lang="en-US" sz="2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24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093" y="1960683"/>
                <a:ext cx="5198544" cy="2000548"/>
              </a:xfrm>
              <a:prstGeom prst="rect">
                <a:avLst/>
              </a:prstGeom>
              <a:blipFill rotWithShape="0">
                <a:blip r:embed="rId3"/>
                <a:stretch>
                  <a:fillRect l="-1758" t="-2134" b="-7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1892533" y="2960957"/>
            <a:ext cx="369012" cy="453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45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endParaRPr lang="ru-RU" sz="2052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535639" y="1154010"/>
            <a:ext cx="243701" cy="498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38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1465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09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12736" y="3854687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261545" y="903336"/>
            <a:ext cx="524503" cy="3628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58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30°</a:t>
            </a:r>
            <a:endParaRPr lang="ru-RU" sz="1465" b="1" dirty="0">
              <a:solidFill>
                <a:srgbClr val="C0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77965" y="2592091"/>
            <a:ext cx="524503" cy="3628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58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60°</a:t>
            </a:r>
            <a:endParaRPr lang="ru-RU" sz="1465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26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29158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asala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28378" y="3546769"/>
            <a:ext cx="278608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3471584" y="3546769"/>
            <a:ext cx="28575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685502" y="3546769"/>
            <a:ext cx="28575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1685634" y="3546769"/>
            <a:ext cx="142876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3461" y="3531960"/>
            <a:ext cx="54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00604" y="359745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94555" y="359745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267660" y="3451966"/>
            <a:ext cx="278608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910866" y="3492244"/>
            <a:ext cx="28575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124784" y="3492244"/>
            <a:ext cx="28575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7025511" y="3350162"/>
            <a:ext cx="1" cy="22184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58000" y="3564476"/>
            <a:ext cx="54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052948" y="356447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957008" y="352999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2859782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2859782"/>
            <a:ext cx="546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91892" y="2440859"/>
                <a:ext cx="1459054" cy="646331"/>
              </a:xfrm>
              <a:prstGeom prst="rect">
                <a:avLst/>
              </a:prstGeom>
              <a:noFill/>
              <a:ln>
                <a:solidFill>
                  <a:srgbClr val="00A859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</a:rPr>
                  <a:t>C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</a:rPr>
                  <a:t>AB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892" y="2440859"/>
                <a:ext cx="1459054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12448" t="-12963" r="-11203" b="-33333"/>
                </a:stretch>
              </a:blipFill>
              <a:ln>
                <a:solidFill>
                  <a:srgbClr val="00A859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489513" y="2406468"/>
                <a:ext cx="1535998" cy="646331"/>
              </a:xfrm>
              <a:prstGeom prst="rect">
                <a:avLst/>
              </a:prstGeom>
              <a:ln>
                <a:solidFill>
                  <a:srgbClr val="00A859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</a:rPr>
                  <a:t>A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36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</a:rPr>
                  <a:t>C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513" y="2406468"/>
                <a:ext cx="1535998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11858" t="-13889" r="-10672" b="-33333"/>
                </a:stretch>
              </a:blipFill>
              <a:ln>
                <a:solidFill>
                  <a:srgbClr val="00A859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57793" y="950686"/>
            <a:ext cx="7980783" cy="14972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A, B, C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yotadi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Agar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AB = 2,7 m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AC=3,2 m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BC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Masala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328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2" grpId="0"/>
      <p:bldP spid="23" grpId="0"/>
      <p:bldP spid="24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828378" y="547671"/>
            <a:ext cx="278608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3471584" y="547671"/>
            <a:ext cx="28575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685502" y="547671"/>
            <a:ext cx="28575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1685634" y="547671"/>
            <a:ext cx="142876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3461" y="532862"/>
            <a:ext cx="54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26022" y="58288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04114" y="59140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266866" y="596123"/>
            <a:ext cx="278608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910866" y="597693"/>
            <a:ext cx="28575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124784" y="597693"/>
            <a:ext cx="285752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24599" y="455611"/>
            <a:ext cx="1" cy="22184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41430" y="676588"/>
            <a:ext cx="54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052948" y="66992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896384" y="67306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231" y="291231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33508" y="366478"/>
            <a:ext cx="546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5963" y="1277443"/>
            <a:ext cx="343235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 = 2,7 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 = 3,2 m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BC =?</a:t>
            </a:r>
          </a:p>
          <a:p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 – AB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 = 3,2 – 2,7 = 0,6 m.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74963" y="122846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2,7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3,2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?</a:t>
            </a:r>
          </a:p>
          <a:p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AB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AC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 =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2,7+ 3,2 = 5,9 m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70383" y="4127658"/>
            <a:ext cx="3621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0,6 m </a:t>
            </a:r>
            <a:r>
              <a:rPr lang="en-US" sz="24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5,9 m</a:t>
            </a:r>
            <a:endParaRPr lang="ru-RU" sz="2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4626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2" grpId="0"/>
      <p:bldP spid="23" grpId="0"/>
      <p:bldP spid="24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249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2400" y="697707"/>
            <a:ext cx="9220200" cy="127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kesishishidan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burchaklardan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yig‘indisidan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birining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kattaligini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toping.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38200" y="3575293"/>
            <a:ext cx="2662610" cy="605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 flipV="1">
            <a:off x="1445605" y="3028950"/>
            <a:ext cx="1447800" cy="15842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369992" y="3575292"/>
            <a:ext cx="34608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140⁰ </a:t>
            </a:r>
            <a:r>
              <a:rPr lang="en-US" sz="2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40⁰. </a:t>
            </a:r>
          </a:p>
          <a:p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775900" y="3878085"/>
                <a:ext cx="5388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900" y="3878085"/>
                <a:ext cx="538887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733800" y="2164952"/>
                <a:ext cx="4572000" cy="100136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∠</m:t>
                    </m:r>
                    <m:r>
                      <a:rPr lang="ru-RU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𝜷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𝜷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ru-RU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180⁰-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ru-RU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𝜷</m:t>
                    </m:r>
                  </m:oMath>
                </a14:m>
                <a:r>
                  <a:rPr lang="en-US" sz="2400" dirty="0" smtClean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164952"/>
                <a:ext cx="4572000" cy="1001364"/>
              </a:xfrm>
              <a:prstGeom prst="rect">
                <a:avLst/>
              </a:prstGeom>
              <a:blipFill rotWithShape="0">
                <a:blip r:embed="rId3"/>
                <a:stretch>
                  <a:fillRect b="-134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314787" y="3381461"/>
                <a:ext cx="5388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787" y="3381461"/>
                <a:ext cx="538887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460994" y="3308429"/>
                <a:ext cx="4154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𝜷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994" y="3308429"/>
                <a:ext cx="415498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685414" y="4055611"/>
                <a:ext cx="4154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𝜷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414" y="4055611"/>
                <a:ext cx="415498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254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953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" y="1123950"/>
            <a:ext cx="82677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uchburchakda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AK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BM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balandliklar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72⁰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60⁰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AOB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toping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303783" y="2876550"/>
            <a:ext cx="3352800" cy="1524000"/>
          </a:xfrm>
          <a:prstGeom prst="triangle">
            <a:avLst>
              <a:gd name="adj" fmla="val 3537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3" idx="3"/>
          </p:cNvCxnSpPr>
          <p:nvPr/>
        </p:nvCxnSpPr>
        <p:spPr>
          <a:xfrm flipV="1">
            <a:off x="2489836" y="2913748"/>
            <a:ext cx="14872" cy="1486802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303783" y="3276339"/>
            <a:ext cx="1676400" cy="1124213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453445" y="4038047"/>
            <a:ext cx="5549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72⁰</a:t>
            </a:r>
            <a:endParaRPr lang="ru-RU" sz="20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261106" y="2971483"/>
            <a:ext cx="5549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  <a:endParaRPr lang="ru-RU" sz="20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914400" y="4044375"/>
            <a:ext cx="635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251765" y="2425470"/>
            <a:ext cx="635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4362890" y="3913597"/>
            <a:ext cx="635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2459384" y="3506852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758415" y="2763775"/>
            <a:ext cx="635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24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081933" y="4291102"/>
            <a:ext cx="635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2195166" y="3219632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A0000"/>
                </a:solidFill>
              </a:rPr>
              <a:t>x</a:t>
            </a:r>
            <a:endParaRPr lang="ru-RU" sz="2400" b="1" dirty="0">
              <a:solidFill>
                <a:srgbClr val="7A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233170" y="3638550"/>
            <a:ext cx="2196435" cy="531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132⁰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29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1588</TotalTime>
  <Words>558</Words>
  <Application>Microsoft Office PowerPoint</Application>
  <PresentationFormat>Экран (16:9)</PresentationFormat>
  <Paragraphs>150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Garamond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Masala</vt:lpstr>
      <vt:lpstr>Презентация PowerPoint</vt:lpstr>
      <vt:lpstr>Презентация PowerPoint</vt:lpstr>
      <vt:lpstr>Презентация PowerPoint</vt:lpstr>
      <vt:lpstr>MUSTAQIL BAJARISH UCHUN TOPSHIRIQLAR: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160</cp:revision>
  <dcterms:created xsi:type="dcterms:W3CDTF">2020-04-09T07:32:19Z</dcterms:created>
  <dcterms:modified xsi:type="dcterms:W3CDTF">2021-03-15T14:11:16Z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