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14"/>
  </p:notesMasterIdLst>
  <p:sldIdLst>
    <p:sldId id="366" r:id="rId2"/>
    <p:sldId id="558" r:id="rId3"/>
    <p:sldId id="545" r:id="rId4"/>
    <p:sldId id="540" r:id="rId5"/>
    <p:sldId id="541" r:id="rId6"/>
    <p:sldId id="556" r:id="rId7"/>
    <p:sldId id="554" r:id="rId8"/>
    <p:sldId id="555" r:id="rId9"/>
    <p:sldId id="552" r:id="rId10"/>
    <p:sldId id="553" r:id="rId11"/>
    <p:sldId id="470" r:id="rId12"/>
    <p:sldId id="539" r:id="rId13"/>
  </p:sldIdLst>
  <p:sldSz cx="12060238" cy="7019925"/>
  <p:notesSz cx="5765800" cy="3244850"/>
  <p:defaultTextStyle>
    <a:defPPr>
      <a:defRPr lang="ru-RU"/>
    </a:defPPr>
    <a:lvl1pPr marL="0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1pPr>
    <a:lvl2pPr marL="968121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2pPr>
    <a:lvl3pPr marL="1936242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3pPr>
    <a:lvl4pPr marL="2904363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4pPr>
    <a:lvl5pPr marL="3872484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5pPr>
    <a:lvl6pPr marL="4840605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6pPr>
    <a:lvl7pPr marL="5808726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7pPr>
    <a:lvl8pPr marL="6776847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8pPr>
    <a:lvl9pPr marL="7744968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0000"/>
    <a:srgbClr val="820000"/>
    <a:srgbClr val="00A859"/>
    <a:srgbClr val="00339A"/>
    <a:srgbClr val="EE00B0"/>
    <a:srgbClr val="FF33CC"/>
    <a:srgbClr val="236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660"/>
  </p:normalViewPr>
  <p:slideViewPr>
    <p:cSldViewPr>
      <p:cViewPr varScale="1">
        <p:scale>
          <a:sx n="66" d="100"/>
          <a:sy n="66" d="100"/>
        </p:scale>
        <p:origin x="84" y="126"/>
      </p:cViewPr>
      <p:guideLst>
        <p:guide orient="horz" pos="6231"/>
        <p:guide pos="4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1AE95-3AE4-4A2E-AE9A-CBD60CE28A68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36738" y="242888"/>
            <a:ext cx="209232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355E9-C85C-451C-A3FC-35A439462B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43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2413" y="766763"/>
            <a:ext cx="65944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465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530" y="1148863"/>
            <a:ext cx="9045179" cy="2443974"/>
          </a:xfrm>
        </p:spPr>
        <p:txBody>
          <a:bodyPr anchor="b"/>
          <a:lstStyle>
            <a:lvl1pPr algn="ctr"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530" y="3687086"/>
            <a:ext cx="9045179" cy="1694856"/>
          </a:xfrm>
        </p:spPr>
        <p:txBody>
          <a:bodyPr/>
          <a:lstStyle>
            <a:lvl1pPr marL="0" indent="0" algn="ctr">
              <a:buNone/>
              <a:defRPr sz="2374"/>
            </a:lvl1pPr>
            <a:lvl2pPr marL="452262" indent="0" algn="ctr">
              <a:buNone/>
              <a:defRPr sz="1978"/>
            </a:lvl2pPr>
            <a:lvl3pPr marL="904524" indent="0" algn="ctr">
              <a:buNone/>
              <a:defRPr sz="1781"/>
            </a:lvl3pPr>
            <a:lvl4pPr marL="1356787" indent="0" algn="ctr">
              <a:buNone/>
              <a:defRPr sz="1583"/>
            </a:lvl4pPr>
            <a:lvl5pPr marL="1809049" indent="0" algn="ctr">
              <a:buNone/>
              <a:defRPr sz="1583"/>
            </a:lvl5pPr>
            <a:lvl6pPr marL="2261311" indent="0" algn="ctr">
              <a:buNone/>
              <a:defRPr sz="1583"/>
            </a:lvl6pPr>
            <a:lvl7pPr marL="2713573" indent="0" algn="ctr">
              <a:buNone/>
              <a:defRPr sz="1583"/>
            </a:lvl7pPr>
            <a:lvl8pPr marL="3165836" indent="0" algn="ctr">
              <a:buNone/>
              <a:defRPr sz="1583"/>
            </a:lvl8pPr>
            <a:lvl9pPr marL="3618098" indent="0" algn="ctr">
              <a:buNone/>
              <a:defRPr sz="1583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10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23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30608" y="373746"/>
            <a:ext cx="2600489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9142" y="373746"/>
            <a:ext cx="7650713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001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18476" y="3258154"/>
            <a:ext cx="4796398" cy="3083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17847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87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860" y="1750107"/>
            <a:ext cx="10401955" cy="2920093"/>
          </a:xfrm>
        </p:spPr>
        <p:txBody>
          <a:bodyPr anchor="b"/>
          <a:lstStyle>
            <a:lvl1pPr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860" y="4697826"/>
            <a:ext cx="10401955" cy="1535608"/>
          </a:xfrm>
        </p:spPr>
        <p:txBody>
          <a:bodyPr/>
          <a:lstStyle>
            <a:lvl1pPr marL="0" indent="0">
              <a:buNone/>
              <a:defRPr sz="2374">
                <a:solidFill>
                  <a:schemeClr val="tx1">
                    <a:tint val="75000"/>
                  </a:schemeClr>
                </a:solidFill>
              </a:defRPr>
            </a:lvl1pPr>
            <a:lvl2pPr marL="452262" indent="0">
              <a:buNone/>
              <a:defRPr sz="1978">
                <a:solidFill>
                  <a:schemeClr val="tx1">
                    <a:tint val="75000"/>
                  </a:schemeClr>
                </a:solidFill>
              </a:defRPr>
            </a:lvl2pPr>
            <a:lvl3pPr marL="90452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3pPr>
            <a:lvl4pPr marL="1356787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4pPr>
            <a:lvl5pPr marL="1809049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5pPr>
            <a:lvl6pPr marL="2261311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6pPr>
            <a:lvl7pPr marL="2713573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7pPr>
            <a:lvl8pPr marL="3165836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8pPr>
            <a:lvl9pPr marL="3618098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99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9141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05496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6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2" y="373747"/>
            <a:ext cx="10401955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0712" y="1720857"/>
            <a:ext cx="5102046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0712" y="2564223"/>
            <a:ext cx="5102046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05495" y="1720857"/>
            <a:ext cx="5127172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05495" y="2564223"/>
            <a:ext cx="512717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96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21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18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>
              <a:defRPr sz="3165"/>
            </a:lvl1pPr>
            <a:lvl2pPr>
              <a:defRPr sz="2770"/>
            </a:lvl2pPr>
            <a:lvl3pPr>
              <a:defRPr sz="2374"/>
            </a:lvl3pPr>
            <a:lvl4pPr>
              <a:defRPr sz="1978"/>
            </a:lvl4pPr>
            <a:lvl5pPr>
              <a:defRPr sz="1978"/>
            </a:lvl5pPr>
            <a:lvl6pPr>
              <a:defRPr sz="1978"/>
            </a:lvl6pPr>
            <a:lvl7pPr>
              <a:defRPr sz="1978"/>
            </a:lvl7pPr>
            <a:lvl8pPr>
              <a:defRPr sz="1978"/>
            </a:lvl8pPr>
            <a:lvl9pPr>
              <a:defRPr sz="197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04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 marL="0" indent="0">
              <a:buNone/>
              <a:defRPr sz="3165"/>
            </a:lvl1pPr>
            <a:lvl2pPr marL="452262" indent="0">
              <a:buNone/>
              <a:defRPr sz="2770"/>
            </a:lvl2pPr>
            <a:lvl3pPr marL="904524" indent="0">
              <a:buNone/>
              <a:defRPr sz="2374"/>
            </a:lvl3pPr>
            <a:lvl4pPr marL="1356787" indent="0">
              <a:buNone/>
              <a:defRPr sz="1978"/>
            </a:lvl4pPr>
            <a:lvl5pPr marL="1809049" indent="0">
              <a:buNone/>
              <a:defRPr sz="1978"/>
            </a:lvl5pPr>
            <a:lvl6pPr marL="2261311" indent="0">
              <a:buNone/>
              <a:defRPr sz="1978"/>
            </a:lvl6pPr>
            <a:lvl7pPr marL="2713573" indent="0">
              <a:buNone/>
              <a:defRPr sz="1978"/>
            </a:lvl7pPr>
            <a:lvl8pPr marL="3165836" indent="0">
              <a:buNone/>
              <a:defRPr sz="1978"/>
            </a:lvl8pPr>
            <a:lvl9pPr marL="3618098" indent="0">
              <a:buNone/>
              <a:defRPr sz="197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9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142" y="373747"/>
            <a:ext cx="10401955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9142" y="1868730"/>
            <a:ext cx="10401955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29141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94954" y="6506431"/>
            <a:ext cx="407033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7543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94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04524" rtl="0" eaLnBrk="1" latinLnBrk="0" hangingPunct="1">
        <a:lnSpc>
          <a:spcPct val="90000"/>
        </a:lnSpc>
        <a:spcBef>
          <a:spcPct val="0"/>
        </a:spcBef>
        <a:buNone/>
        <a:defRPr sz="43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6131" indent="-226131" algn="l" defTabSz="904524" rtl="0" eaLnBrk="1" latinLnBrk="0" hangingPunct="1">
        <a:lnSpc>
          <a:spcPct val="90000"/>
        </a:lnSpc>
        <a:spcBef>
          <a:spcPts val="989"/>
        </a:spcBef>
        <a:buFont typeface="Arial" panose="020B0604020202020204" pitchFamily="34" charset="0"/>
        <a:buChar char="•"/>
        <a:defRPr sz="2770" kern="1200">
          <a:solidFill>
            <a:schemeClr val="tx1"/>
          </a:solidFill>
          <a:latin typeface="+mn-lt"/>
          <a:ea typeface="+mn-ea"/>
          <a:cs typeface="+mn-cs"/>
        </a:defRPr>
      </a:lvl1pPr>
      <a:lvl2pPr marL="678393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2374" kern="1200">
          <a:solidFill>
            <a:schemeClr val="tx1"/>
          </a:solidFill>
          <a:latin typeface="+mn-lt"/>
          <a:ea typeface="+mn-ea"/>
          <a:cs typeface="+mn-cs"/>
        </a:defRPr>
      </a:lvl2pPr>
      <a:lvl3pPr marL="1130656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978" kern="1200">
          <a:solidFill>
            <a:schemeClr val="tx1"/>
          </a:solidFill>
          <a:latin typeface="+mn-lt"/>
          <a:ea typeface="+mn-ea"/>
          <a:cs typeface="+mn-cs"/>
        </a:defRPr>
      </a:lvl3pPr>
      <a:lvl4pPr marL="1582918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2035180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487442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939705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391967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844229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1pPr>
      <a:lvl2pPr marL="452262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2pPr>
      <a:lvl3pPr marL="904524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3pPr>
      <a:lvl4pPr marL="1356787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1809049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261311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713573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165836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618098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622"/>
            <a:ext cx="12052908" cy="158675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39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254941" y="-70101"/>
            <a:ext cx="6605947" cy="1656858"/>
          </a:xfrm>
          <a:prstGeom prst="rect">
            <a:avLst/>
          </a:prstGeom>
        </p:spPr>
        <p:txBody>
          <a:bodyPr spcFirstLastPara="1" vert="horz" wrap="square" lIns="0" tIns="25076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806" algn="ctr">
              <a:lnSpc>
                <a:spcPct val="150000"/>
              </a:lnSpc>
              <a:spcBef>
                <a:spcPts val="196"/>
              </a:spcBef>
            </a:pPr>
            <a:r>
              <a:rPr lang="en-US" sz="695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8666" y="2157885"/>
            <a:ext cx="101531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Kesmani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endParaRPr lang="en-US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4658" y="1948654"/>
            <a:ext cx="648072" cy="13452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26295" y="343235"/>
            <a:ext cx="1888622" cy="864096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5"/>
          <p:cNvGrpSpPr>
            <a:grpSpLocks/>
          </p:cNvGrpSpPr>
          <p:nvPr/>
        </p:nvGrpSpPr>
        <p:grpSpPr bwMode="auto">
          <a:xfrm rot="3036591">
            <a:off x="8914552" y="3460317"/>
            <a:ext cx="1423485" cy="3282465"/>
            <a:chOff x="746" y="796"/>
            <a:chExt cx="903" cy="1999"/>
          </a:xfrm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799 w 1252"/>
                <a:gd name="T5" fmla="*/ 1552 h 3125"/>
                <a:gd name="T6" fmla="*/ 848 w 1252"/>
                <a:gd name="T7" fmla="*/ 1909 h 3125"/>
                <a:gd name="T8" fmla="*/ 645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3" name="Freeform 7"/>
            <p:cNvSpPr>
              <a:spLocks/>
            </p:cNvSpPr>
            <p:nvPr/>
          </p:nvSpPr>
          <p:spPr bwMode="auto">
            <a:xfrm rot="78698">
              <a:off x="1428" y="2354"/>
              <a:ext cx="212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14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grpSp>
          <p:nvGrpSpPr>
            <p:cNvPr id="17" name="Group 9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18" name="Freeform 10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587 w 1094"/>
                  <a:gd name="T1" fmla="*/ 1595 h 2612"/>
                  <a:gd name="T2" fmla="*/ 741 w 1094"/>
                  <a:gd name="T3" fmla="*/ 1540 h 2612"/>
                  <a:gd name="T4" fmla="*/ 688 w 1094"/>
                  <a:gd name="T5" fmla="*/ 1560 h 2612"/>
                  <a:gd name="T6" fmla="*/ 57 w 1094"/>
                  <a:gd name="T7" fmla="*/ 0 h 2612"/>
                  <a:gd name="T8" fmla="*/ 0 w 1094"/>
                  <a:gd name="T9" fmla="*/ 18 h 2612"/>
                  <a:gd name="T10" fmla="*/ 637 w 1094"/>
                  <a:gd name="T11" fmla="*/ 1578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19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20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21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ru-RU" sz="3902"/>
                </a:p>
              </p:txBody>
            </p:sp>
          </p:grpSp>
        </p:grpSp>
      </p:grpSp>
      <p:grpSp>
        <p:nvGrpSpPr>
          <p:cNvPr id="22" name="Group 33"/>
          <p:cNvGrpSpPr>
            <a:grpSpLocks/>
          </p:cNvGrpSpPr>
          <p:nvPr/>
        </p:nvGrpSpPr>
        <p:grpSpPr bwMode="auto">
          <a:xfrm rot="3659299" flipH="1">
            <a:off x="7568157" y="4151275"/>
            <a:ext cx="1384485" cy="3137841"/>
            <a:chOff x="3797" y="754"/>
            <a:chExt cx="852" cy="1931"/>
          </a:xfrm>
        </p:grpSpPr>
        <p:sp>
          <p:nvSpPr>
            <p:cNvPr id="23" name="Freeform 34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802 w 1252"/>
                <a:gd name="T5" fmla="*/ 1552 h 3125"/>
                <a:gd name="T6" fmla="*/ 852 w 1252"/>
                <a:gd name="T7" fmla="*/ 1909 h 3125"/>
                <a:gd name="T8" fmla="*/ 648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4" name="Freeform 35"/>
            <p:cNvSpPr>
              <a:spLocks/>
            </p:cNvSpPr>
            <p:nvPr/>
          </p:nvSpPr>
          <p:spPr bwMode="auto">
            <a:xfrm rot="78698">
              <a:off x="4429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25" name="Freeform 36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6" name="Freeform 37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590 w 1094"/>
                <a:gd name="T1" fmla="*/ 1595 h 2612"/>
                <a:gd name="T2" fmla="*/ 744 w 1094"/>
                <a:gd name="T3" fmla="*/ 1540 h 2612"/>
                <a:gd name="T4" fmla="*/ 691 w 1094"/>
                <a:gd name="T5" fmla="*/ 1560 h 2612"/>
                <a:gd name="T6" fmla="*/ 57 w 1094"/>
                <a:gd name="T7" fmla="*/ 0 h 2612"/>
                <a:gd name="T8" fmla="*/ 0 w 1094"/>
                <a:gd name="T9" fmla="*/ 18 h 2612"/>
                <a:gd name="T10" fmla="*/ 639 w 1094"/>
                <a:gd name="T11" fmla="*/ 1578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grpSp>
        <p:nvGrpSpPr>
          <p:cNvPr id="27" name="Group 28"/>
          <p:cNvGrpSpPr>
            <a:grpSpLocks/>
          </p:cNvGrpSpPr>
          <p:nvPr/>
        </p:nvGrpSpPr>
        <p:grpSpPr bwMode="auto">
          <a:xfrm rot="2763387" flipH="1">
            <a:off x="7679546" y="4533578"/>
            <a:ext cx="1384485" cy="3137841"/>
            <a:chOff x="3797" y="754"/>
            <a:chExt cx="852" cy="1931"/>
          </a:xfrm>
        </p:grpSpPr>
        <p:sp>
          <p:nvSpPr>
            <p:cNvPr id="28" name="Freeform 29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802 w 1252"/>
                <a:gd name="T5" fmla="*/ 1552 h 3125"/>
                <a:gd name="T6" fmla="*/ 852 w 1252"/>
                <a:gd name="T7" fmla="*/ 1909 h 3125"/>
                <a:gd name="T8" fmla="*/ 648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9" name="Freeform 30"/>
            <p:cNvSpPr>
              <a:spLocks/>
            </p:cNvSpPr>
            <p:nvPr/>
          </p:nvSpPr>
          <p:spPr bwMode="auto">
            <a:xfrm rot="78698">
              <a:off x="4430" y="2313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30" name="Freeform 31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31" name="Freeform 32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590 w 1094"/>
                <a:gd name="T1" fmla="*/ 1595 h 2612"/>
                <a:gd name="T2" fmla="*/ 744 w 1094"/>
                <a:gd name="T3" fmla="*/ 1540 h 2612"/>
                <a:gd name="T4" fmla="*/ 691 w 1094"/>
                <a:gd name="T5" fmla="*/ 1560 h 2612"/>
                <a:gd name="T6" fmla="*/ 57 w 1094"/>
                <a:gd name="T7" fmla="*/ 0 h 2612"/>
                <a:gd name="T8" fmla="*/ 0 w 1094"/>
                <a:gd name="T9" fmla="*/ 18 h 2612"/>
                <a:gd name="T10" fmla="*/ 639 w 1094"/>
                <a:gd name="T11" fmla="*/ 1578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sp>
        <p:nvSpPr>
          <p:cNvPr id="32" name="Freeform 24" descr="Папирус"/>
          <p:cNvSpPr>
            <a:spLocks/>
          </p:cNvSpPr>
          <p:nvPr/>
        </p:nvSpPr>
        <p:spPr bwMode="auto">
          <a:xfrm rot="850458">
            <a:off x="615026" y="5362377"/>
            <a:ext cx="6304933" cy="573619"/>
          </a:xfrm>
          <a:custGeom>
            <a:avLst/>
            <a:gdLst>
              <a:gd name="T0" fmla="*/ 0 w 3880"/>
              <a:gd name="T1" fmla="*/ 0 h 344"/>
              <a:gd name="T2" fmla="*/ 0 w 3880"/>
              <a:gd name="T3" fmla="*/ 560388 h 344"/>
              <a:gd name="T4" fmla="*/ 6146800 w 3880"/>
              <a:gd name="T5" fmla="*/ 560388 h 344"/>
              <a:gd name="T6" fmla="*/ 6159500 w 3880"/>
              <a:gd name="T7" fmla="*/ 0 h 344"/>
              <a:gd name="T8" fmla="*/ 0 w 3880"/>
              <a:gd name="T9" fmla="*/ 0 h 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80"/>
              <a:gd name="T16" fmla="*/ 0 h 344"/>
              <a:gd name="T17" fmla="*/ 3880 w 3880"/>
              <a:gd name="T18" fmla="*/ 344 h 3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80" h="344">
                <a:moveTo>
                  <a:pt x="0" y="0"/>
                </a:moveTo>
                <a:lnTo>
                  <a:pt x="0" y="344"/>
                </a:lnTo>
                <a:lnTo>
                  <a:pt x="3872" y="344"/>
                </a:lnTo>
                <a:lnTo>
                  <a:pt x="3880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 sz="3902"/>
          </a:p>
        </p:txBody>
      </p:sp>
      <p:sp>
        <p:nvSpPr>
          <p:cNvPr id="33" name="Oval 25"/>
          <p:cNvSpPr>
            <a:spLocks noChangeArrowheads="1"/>
          </p:cNvSpPr>
          <p:nvPr/>
        </p:nvSpPr>
        <p:spPr bwMode="auto">
          <a:xfrm rot="18426724">
            <a:off x="903461" y="5579313"/>
            <a:ext cx="152748" cy="144623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sz="3902"/>
          </a:p>
        </p:txBody>
      </p:sp>
      <p:sp>
        <p:nvSpPr>
          <p:cNvPr id="34" name="Text Box 26"/>
          <p:cNvSpPr txBox="1">
            <a:spLocks noChangeArrowheads="1"/>
          </p:cNvSpPr>
          <p:nvPr/>
        </p:nvSpPr>
        <p:spPr bwMode="auto">
          <a:xfrm rot="11650458">
            <a:off x="608527" y="5289642"/>
            <a:ext cx="6340682" cy="312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endParaRPr lang="ru-RU" sz="921" dirty="0">
              <a:solidFill>
                <a:srgbClr val="000000"/>
              </a:solidFill>
            </a:endParaRPr>
          </a:p>
        </p:txBody>
      </p:sp>
      <p:sp>
        <p:nvSpPr>
          <p:cNvPr id="35" name="Text Box 27"/>
          <p:cNvSpPr txBox="1">
            <a:spLocks noChangeArrowheads="1"/>
          </p:cNvSpPr>
          <p:nvPr/>
        </p:nvSpPr>
        <p:spPr bwMode="auto">
          <a:xfrm rot="850458">
            <a:off x="537027" y="5510251"/>
            <a:ext cx="6342307" cy="239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921" b="1" dirty="0">
                <a:solidFill>
                  <a:srgbClr val="000000"/>
                </a:solidFill>
              </a:rPr>
              <a:t>   </a:t>
            </a:r>
            <a:r>
              <a:rPr lang="en-US" sz="921" b="1" dirty="0">
                <a:solidFill>
                  <a:srgbClr val="000000"/>
                </a:solidFill>
              </a:rPr>
              <a:t>0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 1     </a:t>
            </a:r>
            <a:r>
              <a:rPr lang="ru-RU" sz="921" b="1" dirty="0">
                <a:solidFill>
                  <a:srgbClr val="000000"/>
                </a:solidFill>
              </a:rPr>
              <a:t>  </a:t>
            </a:r>
            <a:r>
              <a:rPr lang="en-US" sz="921" b="1" dirty="0">
                <a:solidFill>
                  <a:srgbClr val="000000"/>
                </a:solidFill>
              </a:rPr>
              <a:t>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2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 3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4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 5 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6        7        8 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9       10      11      12       13      14      15      16   </a:t>
            </a:r>
            <a:endParaRPr lang="ru-RU" sz="921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03003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" dur="5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-1"/>
            <a:ext cx="12060238" cy="11788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QIZIQARLI BOSHQOTIRMA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234577" y="1277714"/>
            <a:ext cx="12889432" cy="1581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n-US" sz="3276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”KVADRATLAR </a:t>
            </a:r>
            <a:r>
              <a:rPr lang="en-US" sz="3276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MASALASI</a:t>
            </a:r>
            <a:r>
              <a:rPr lang="en-US" sz="3276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”(16 </a:t>
            </a:r>
            <a:r>
              <a:rPr lang="en-US" sz="3276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tayoqcha</a:t>
            </a:r>
            <a:r>
              <a:rPr lang="en-US" sz="3276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3276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76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04525" lvl="2"/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kvadratdan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ta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tayoqchaning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almashtirib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04525" lvl="2"/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ta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781647" y="3581970"/>
            <a:ext cx="0" cy="27363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3073599" y="4941738"/>
            <a:ext cx="2583904" cy="8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489695" y="4950122"/>
            <a:ext cx="2583904" cy="8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077791" y="3581970"/>
            <a:ext cx="0" cy="27363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89695" y="4958506"/>
            <a:ext cx="8385" cy="13681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397362" y="3581970"/>
            <a:ext cx="8385" cy="13681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661694" y="3581970"/>
            <a:ext cx="8385" cy="13681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405747" y="3581970"/>
            <a:ext cx="12559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077792" y="3581970"/>
            <a:ext cx="131957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781647" y="3581970"/>
            <a:ext cx="12877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1781647" y="6318274"/>
            <a:ext cx="12877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85503" y="6318274"/>
            <a:ext cx="12877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7758311" y="3581970"/>
            <a:ext cx="0" cy="27363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9050263" y="4941738"/>
            <a:ext cx="2583904" cy="8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H="1">
            <a:off x="6466359" y="4950122"/>
            <a:ext cx="2583904" cy="8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9054455" y="3581970"/>
            <a:ext cx="0" cy="27363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6466359" y="4958506"/>
            <a:ext cx="8385" cy="13681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0374026" y="3581970"/>
            <a:ext cx="8385" cy="13681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1638358" y="3581970"/>
            <a:ext cx="8385" cy="13681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10382411" y="3581970"/>
            <a:ext cx="12559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9062840" y="3581970"/>
            <a:ext cx="131957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7758311" y="3581970"/>
            <a:ext cx="12877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7749926" y="6318274"/>
            <a:ext cx="12877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6462167" y="6318274"/>
            <a:ext cx="12877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10386400" y="4950122"/>
            <a:ext cx="0" cy="13765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946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66 3.60923E-6 L -0.00027 0.39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3" y="195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060238" cy="130371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73535" y="2208173"/>
            <a:ext cx="7822975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400" b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endParaRPr lang="en-US" sz="4400" b="1" dirty="0" smtClean="0">
              <a:solidFill>
                <a:srgbClr val="0033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(133 - bet).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 descr="BD0509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6366" y="1746439"/>
            <a:ext cx="2700188" cy="345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91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45477" y="1277714"/>
            <a:ext cx="115212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Kesmani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usulini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bilasiz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chizing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yarimtekislikda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kesmani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go‘niyadan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kesmani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gipotenuza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yasang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Asosi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yasang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32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060238" cy="106169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8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6810" y="1212967"/>
            <a:ext cx="9595436" cy="1232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Yasashga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muhimligining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sababi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060238" cy="989682"/>
          </a:xfrm>
          <a:prstGeom prst="rect">
            <a:avLst/>
          </a:prstGeom>
          <a:solidFill>
            <a:srgbClr val="2365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savollar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88357" y="3409216"/>
            <a:ext cx="117373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Yasashga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masalalarning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hos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25663" y="2635187"/>
            <a:ext cx="59650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3200" b="1" i="1" dirty="0" err="1" smtClean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antiqiy</a:t>
            </a:r>
            <a:r>
              <a:rPr lang="en-US" sz="3200" b="1" i="1" dirty="0" smtClean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fikrlashga</a:t>
            </a:r>
            <a:r>
              <a:rPr lang="en-US" sz="3200" b="1" i="1" dirty="0" smtClean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o‘rgatadi</a:t>
            </a:r>
            <a:r>
              <a:rPr lang="en-US" sz="3200" b="1" i="1" dirty="0" smtClean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i="1" dirty="0">
              <a:solidFill>
                <a:srgbClr val="82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84028" y="5083000"/>
            <a:ext cx="9001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3200" b="1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asbob</a:t>
            </a:r>
            <a:r>
              <a:rPr lang="en-US" sz="3200" b="1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200" b="1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bajariladi</a:t>
            </a:r>
            <a:r>
              <a:rPr lang="en-US" sz="3200" b="1" i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b="1" i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b="1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o‘lchashga</a:t>
            </a:r>
            <a:r>
              <a:rPr lang="en-US" sz="3200" b="1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ruxsat</a:t>
            </a:r>
            <a:r>
              <a:rPr lang="en-US" sz="3200" b="1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berilmaydi</a:t>
            </a:r>
            <a:r>
              <a:rPr lang="en-US" sz="3200" b="1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i="1" dirty="0">
              <a:solidFill>
                <a:srgbClr val="9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679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9479" y="917674"/>
            <a:ext cx="115212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1-qadam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markazlari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  <a:p>
            <a:pPr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nuqtalarda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chiziladi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2-qadam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kesishgan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tutashtiriladi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kesmaning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060238" cy="12057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Kesmani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5503" y="1349722"/>
            <a:ext cx="621195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629292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784505" y="870951"/>
            <a:ext cx="20279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latin typeface="Arial" panose="020B0604020202020204" pitchFamily="34" charset="0"/>
              </a:rPr>
              <a:t>Berilgan</a:t>
            </a:r>
            <a:r>
              <a:rPr lang="ru-RU" sz="2800" b="1" i="1" dirty="0" smtClean="0">
                <a:latin typeface="Arial" panose="020B0604020202020204" pitchFamily="34" charset="0"/>
              </a:rPr>
              <a:t>:</a:t>
            </a:r>
            <a:endParaRPr lang="ru-RU" sz="2800" b="1" i="1" dirty="0">
              <a:latin typeface="Arial" panose="020B0604020202020204" pitchFamily="34" charset="0"/>
            </a:endParaRP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827588" y="1488464"/>
            <a:ext cx="29884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АВ-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</a:rPr>
              <a:t>kesma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6966109" y="3197965"/>
            <a:ext cx="1637983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8604092" y="3119966"/>
            <a:ext cx="0" cy="155998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6966109" y="3119966"/>
            <a:ext cx="0" cy="155998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6513663" y="2993687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b="1" dirty="0">
                <a:solidFill>
                  <a:srgbClr val="7030A0"/>
                </a:solidFill>
                <a:latin typeface="Arial" panose="020B0604020202020204" pitchFamily="34" charset="0"/>
              </a:rPr>
              <a:t>А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827588" y="2223518"/>
            <a:ext cx="32044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latin typeface="Arial" panose="020B0604020202020204" pitchFamily="34" charset="0"/>
              </a:rPr>
              <a:t>Yasash</a:t>
            </a:r>
            <a:r>
              <a:rPr lang="en-US" sz="2800" b="1" i="1" dirty="0" smtClean="0">
                <a:latin typeface="Arial" panose="020B0604020202020204" pitchFamily="34" charset="0"/>
              </a:rPr>
              <a:t> </a:t>
            </a:r>
            <a:r>
              <a:rPr lang="en-US" sz="2800" b="1" i="1" dirty="0" err="1" smtClean="0">
                <a:latin typeface="Arial" panose="020B0604020202020204" pitchFamily="34" charset="0"/>
              </a:rPr>
              <a:t>kerak</a:t>
            </a:r>
            <a:r>
              <a:rPr lang="ru-RU" sz="2800" b="1" i="1" dirty="0" smtClean="0">
                <a:latin typeface="Arial" panose="020B0604020202020204" pitchFamily="34" charset="0"/>
              </a:rPr>
              <a:t>:</a:t>
            </a:r>
            <a:endParaRPr lang="ru-RU" sz="2800" b="1" i="1" dirty="0">
              <a:latin typeface="Arial" panose="020B0604020202020204" pitchFamily="34" charset="0"/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1932117" y="2882700"/>
            <a:ext cx="155998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</a:rPr>
              <a:t>О</a:t>
            </a:r>
            <a:r>
              <a:rPr lang="ru-RU" sz="2800" b="1" dirty="0">
                <a:latin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ru-RU" sz="2800" b="1" dirty="0">
                <a:solidFill>
                  <a:srgbClr val="009900"/>
                </a:solidFill>
                <a:latin typeface="Arial" panose="020B0604020202020204" pitchFamily="34" charset="0"/>
              </a:rPr>
              <a:t>АВ</a:t>
            </a:r>
            <a:endParaRPr lang="ru-RU" sz="28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</a:rPr>
              <a:t>О</a:t>
            </a:r>
            <a:r>
              <a:rPr lang="ru-RU" sz="2800" b="1" dirty="0">
                <a:solidFill>
                  <a:srgbClr val="009900"/>
                </a:solidFill>
                <a:latin typeface="Arial" panose="020B0604020202020204" pitchFamily="34" charset="0"/>
              </a:rPr>
              <a:t>А</a:t>
            </a:r>
            <a:r>
              <a:rPr lang="ru-RU" sz="2800" b="1" dirty="0">
                <a:latin typeface="Arial" panose="020B0604020202020204" pitchFamily="34" charset="0"/>
              </a:rPr>
              <a:t>=</a:t>
            </a: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</a:rPr>
              <a:t>О</a:t>
            </a:r>
            <a:r>
              <a:rPr lang="ru-RU" sz="2800" b="1" dirty="0">
                <a:solidFill>
                  <a:srgbClr val="009900"/>
                </a:solidFill>
                <a:latin typeface="Arial" panose="020B0604020202020204" pitchFamily="34" charset="0"/>
              </a:rPr>
              <a:t>В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1306274" y="3136919"/>
            <a:ext cx="5998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</a:rPr>
              <a:t>О</a:t>
            </a:r>
            <a:r>
              <a:rPr lang="ru-RU" sz="3200" b="1" dirty="0"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24590" name="Oval 14"/>
          <p:cNvSpPr>
            <a:spLocks noChangeArrowheads="1"/>
          </p:cNvSpPr>
          <p:nvPr/>
        </p:nvSpPr>
        <p:spPr bwMode="auto">
          <a:xfrm>
            <a:off x="6966109" y="1715981"/>
            <a:ext cx="3275965" cy="3041968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4591" name="Oval 15"/>
          <p:cNvSpPr>
            <a:spLocks noChangeArrowheads="1"/>
          </p:cNvSpPr>
          <p:nvPr/>
        </p:nvSpPr>
        <p:spPr bwMode="auto">
          <a:xfrm>
            <a:off x="5328127" y="1715981"/>
            <a:ext cx="3275965" cy="3041968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807093" y="3955131"/>
            <a:ext cx="37649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dirty="0">
                <a:latin typeface="Arial" panose="020B0604020202020204" pitchFamily="34" charset="0"/>
              </a:rPr>
              <a:t>1. </a:t>
            </a:r>
            <a:r>
              <a:rPr lang="en-US" sz="2800" dirty="0" err="1" smtClean="0">
                <a:latin typeface="Arial" panose="020B0604020202020204" pitchFamily="34" charset="0"/>
              </a:rPr>
              <a:t>aylana</a:t>
            </a:r>
            <a:r>
              <a:rPr lang="ru-RU" sz="2800" dirty="0" smtClean="0">
                <a:latin typeface="Arial" panose="020B0604020202020204" pitchFamily="34" charset="0"/>
              </a:rPr>
              <a:t>(А </a:t>
            </a:r>
            <a:r>
              <a:rPr lang="en-US" sz="2800" dirty="0">
                <a:latin typeface="Arial" panose="020B0604020202020204" pitchFamily="34" charset="0"/>
              </a:rPr>
              <a:t>;</a:t>
            </a:r>
            <a:r>
              <a:rPr lang="ru-RU" sz="2800" dirty="0">
                <a:latin typeface="Arial" panose="020B0604020202020204" pitchFamily="34" charset="0"/>
              </a:rPr>
              <a:t>АВ)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793795" y="4522013"/>
            <a:ext cx="29639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dirty="0">
                <a:latin typeface="Arial" panose="020B0604020202020204" pitchFamily="34" charset="0"/>
              </a:rPr>
              <a:t>2. </a:t>
            </a:r>
            <a:r>
              <a:rPr lang="en-US" sz="2800" dirty="0" err="1" smtClean="0">
                <a:latin typeface="Arial" panose="020B0604020202020204" pitchFamily="34" charset="0"/>
              </a:rPr>
              <a:t>aylana</a:t>
            </a:r>
            <a:r>
              <a:rPr lang="ru-RU" sz="2800" dirty="0" smtClean="0">
                <a:latin typeface="Arial" panose="020B0604020202020204" pitchFamily="34" charset="0"/>
              </a:rPr>
              <a:t>(В</a:t>
            </a:r>
            <a:r>
              <a:rPr lang="en-US" sz="2800" dirty="0">
                <a:latin typeface="Arial" panose="020B0604020202020204" pitchFamily="34" charset="0"/>
              </a:rPr>
              <a:t>;</a:t>
            </a:r>
            <a:r>
              <a:rPr lang="ru-RU" sz="2800" dirty="0">
                <a:latin typeface="Arial" panose="020B0604020202020204" pitchFamily="34" charset="0"/>
              </a:rPr>
              <a:t>ВА)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793795" y="5176151"/>
            <a:ext cx="72319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800" dirty="0">
                <a:latin typeface="Arial" panose="020B0604020202020204" pitchFamily="34" charset="0"/>
              </a:rPr>
              <a:t>3. </a:t>
            </a:r>
            <a:r>
              <a:rPr lang="en-US" sz="2800" dirty="0" err="1" smtClean="0">
                <a:latin typeface="Arial" panose="020B0604020202020204" pitchFamily="34" charset="0"/>
              </a:rPr>
              <a:t>aylana</a:t>
            </a:r>
            <a:r>
              <a:rPr lang="ru-RU" sz="2800" dirty="0" smtClean="0">
                <a:latin typeface="Arial" panose="020B0604020202020204" pitchFamily="34" charset="0"/>
              </a:rPr>
              <a:t>(А</a:t>
            </a:r>
            <a:r>
              <a:rPr lang="en-US" sz="2800" dirty="0">
                <a:latin typeface="Arial" panose="020B0604020202020204" pitchFamily="34" charset="0"/>
              </a:rPr>
              <a:t>;</a:t>
            </a:r>
            <a:r>
              <a:rPr lang="ru-RU" sz="2800" dirty="0">
                <a:latin typeface="Arial" panose="020B0604020202020204" pitchFamily="34" charset="0"/>
              </a:rPr>
              <a:t>АВ)</a:t>
            </a:r>
            <a:r>
              <a:rPr lang="ru-RU" sz="2800" dirty="0" smtClean="0">
                <a:latin typeface="Arial" panose="020B0604020202020204" pitchFamily="34" charset="0"/>
                <a:sym typeface="Symbol" panose="05050102010706020507" pitchFamily="18" charset="2"/>
              </a:rPr>
              <a:t></a:t>
            </a:r>
            <a:r>
              <a:rPr lang="en-US" sz="2800" dirty="0" err="1" smtClean="0">
                <a:latin typeface="Arial" panose="020B0604020202020204" pitchFamily="34" charset="0"/>
                <a:sym typeface="Symbol" panose="05050102010706020507" pitchFamily="18" charset="2"/>
              </a:rPr>
              <a:t>aylana</a:t>
            </a:r>
            <a:r>
              <a:rPr lang="ru-RU" sz="2800" dirty="0" smtClean="0">
                <a:latin typeface="Arial" panose="020B0604020202020204" pitchFamily="34" charset="0"/>
              </a:rPr>
              <a:t>(В</a:t>
            </a:r>
            <a:r>
              <a:rPr lang="en-US" sz="2800" dirty="0">
                <a:latin typeface="Arial" panose="020B0604020202020204" pitchFamily="34" charset="0"/>
              </a:rPr>
              <a:t>;</a:t>
            </a:r>
            <a:r>
              <a:rPr lang="ru-RU" sz="2800" dirty="0">
                <a:latin typeface="Arial" panose="020B0604020202020204" pitchFamily="34" charset="0"/>
              </a:rPr>
              <a:t>ВА)= </a:t>
            </a:r>
            <a:r>
              <a:rPr lang="ru-RU" sz="2800" dirty="0">
                <a:latin typeface="Arial" panose="020B0604020202020204" pitchFamily="34" charset="0"/>
                <a:sym typeface="Symbol" panose="05050102010706020507" pitchFamily="18" charset="2"/>
              </a:rPr>
              <a:t></a:t>
            </a:r>
            <a:r>
              <a:rPr lang="en-US" sz="2800" dirty="0">
                <a:latin typeface="Arial" panose="020B0604020202020204" pitchFamily="34" charset="0"/>
              </a:rPr>
              <a:t>P;Q</a:t>
            </a:r>
            <a:r>
              <a:rPr lang="ru-RU" sz="2800" dirty="0">
                <a:latin typeface="Arial" panose="020B0604020202020204" pitchFamily="34" charset="0"/>
                <a:sym typeface="Symbol" panose="05050102010706020507" pitchFamily="18" charset="2"/>
              </a:rPr>
              <a:t></a:t>
            </a:r>
            <a:endParaRPr lang="ru-RU" sz="2800" dirty="0">
              <a:latin typeface="Arial" panose="020B0604020202020204" pitchFamily="34" charset="0"/>
            </a:endParaRPr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815253" y="5722034"/>
            <a:ext cx="38429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dirty="0">
                <a:latin typeface="Arial" panose="020B0604020202020204" pitchFamily="34" charset="0"/>
              </a:rPr>
              <a:t>4. </a:t>
            </a:r>
            <a:r>
              <a:rPr lang="ru-RU" sz="2800" dirty="0" smtClean="0">
                <a:latin typeface="Arial" panose="020B0604020202020204" pitchFamily="34" charset="0"/>
              </a:rPr>
              <a:t>PQ-</a:t>
            </a:r>
            <a:r>
              <a:rPr lang="en-US" sz="2800" dirty="0" err="1" smtClean="0">
                <a:latin typeface="Arial" panose="020B0604020202020204" pitchFamily="34" charset="0"/>
              </a:rPr>
              <a:t>to‘g‘ri</a:t>
            </a:r>
            <a:r>
              <a:rPr lang="en-US" sz="2800" dirty="0" smtClean="0"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</a:rPr>
              <a:t>chiziq</a:t>
            </a:r>
            <a:endParaRPr lang="ru-RU" sz="2800" dirty="0">
              <a:latin typeface="Arial" panose="020B0604020202020204" pitchFamily="34" charset="0"/>
            </a:endParaRP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7674409" y="1096440"/>
            <a:ext cx="4235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 i="1" dirty="0">
                <a:solidFill>
                  <a:srgbClr val="7030A0"/>
                </a:solidFill>
                <a:latin typeface="Arial" panose="020B0604020202020204" pitchFamily="34" charset="0"/>
              </a:rPr>
              <a:t>P</a:t>
            </a:r>
            <a:endParaRPr lang="ru-RU" i="1" dirty="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7674409" y="4686886"/>
            <a:ext cx="5036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3200" i="1" dirty="0">
                <a:solidFill>
                  <a:srgbClr val="7030A0"/>
                </a:solidFill>
                <a:latin typeface="Arial" panose="020B0604020202020204" pitchFamily="34" charset="0"/>
              </a:rPr>
              <a:t>Q</a:t>
            </a:r>
            <a:endParaRPr lang="ru-RU" sz="2800" i="1" dirty="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 flipH="1">
            <a:off x="7788350" y="1715981"/>
            <a:ext cx="0" cy="2963968"/>
          </a:xfrm>
          <a:prstGeom prst="line">
            <a:avLst/>
          </a:prstGeom>
          <a:noFill/>
          <a:ln w="38100">
            <a:solidFill>
              <a:srgbClr val="00339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4995576" y="5822324"/>
            <a:ext cx="40980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 dirty="0">
                <a:latin typeface="Arial" panose="020B0604020202020204" pitchFamily="34" charset="0"/>
              </a:rPr>
              <a:t>5.</a:t>
            </a:r>
            <a:r>
              <a:rPr lang="ru-RU" sz="2800" dirty="0">
                <a:latin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</a:rPr>
              <a:t> PQ</a:t>
            </a:r>
            <a:r>
              <a:rPr lang="en-US" sz="2800" dirty="0">
                <a:latin typeface="Arial" panose="020B0604020202020204" pitchFamily="34" charset="0"/>
                <a:sym typeface="Symbol" panose="05050102010706020507" pitchFamily="18" charset="2"/>
              </a:rPr>
              <a:t></a:t>
            </a:r>
            <a:r>
              <a:rPr lang="en-US" sz="2800" dirty="0">
                <a:latin typeface="Arial" panose="020B0604020202020204" pitchFamily="34" charset="0"/>
              </a:rPr>
              <a:t>AB=</a:t>
            </a:r>
            <a:r>
              <a:rPr lang="en-US" sz="2800" dirty="0">
                <a:latin typeface="Arial" panose="020B0604020202020204" pitchFamily="34" charset="0"/>
                <a:sym typeface="Symbol" panose="05050102010706020507" pitchFamily="18" charset="2"/>
              </a:rPr>
              <a:t></a:t>
            </a:r>
            <a:r>
              <a:rPr lang="en-US" sz="2800" dirty="0">
                <a:latin typeface="Arial" panose="020B0604020202020204" pitchFamily="34" charset="0"/>
              </a:rPr>
              <a:t>O</a:t>
            </a:r>
            <a:r>
              <a:rPr lang="en-US" sz="2800" dirty="0">
                <a:latin typeface="Arial" panose="020B0604020202020204" pitchFamily="34" charset="0"/>
                <a:sym typeface="Symbol" panose="05050102010706020507" pitchFamily="18" charset="2"/>
              </a:rPr>
              <a:t></a:t>
            </a:r>
            <a:endParaRPr lang="ru-RU" sz="2800" dirty="0">
              <a:latin typeface="Arial" panose="020B0604020202020204" pitchFamily="34" charset="0"/>
            </a:endParaRPr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7822475" y="2806346"/>
            <a:ext cx="377725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latin typeface="Arial" panose="020B0604020202020204" pitchFamily="34" charset="0"/>
              </a:rPr>
              <a:t>О</a:t>
            </a:r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8363035" y="5424013"/>
            <a:ext cx="2376264" cy="52322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</a:rPr>
              <a:t>  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A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O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= BO</a:t>
            </a:r>
            <a:endParaRPr lang="ru-RU" sz="2800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24602" name="Oval 26"/>
          <p:cNvSpPr>
            <a:spLocks noChangeArrowheads="1"/>
          </p:cNvSpPr>
          <p:nvPr/>
        </p:nvSpPr>
        <p:spPr bwMode="auto">
          <a:xfrm flipV="1">
            <a:off x="7752601" y="3160591"/>
            <a:ext cx="77999" cy="77999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8669130" y="2993688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b="1" dirty="0">
                <a:solidFill>
                  <a:srgbClr val="7030A0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7814350" y="2807970"/>
            <a:ext cx="377725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 b="1">
                <a:solidFill>
                  <a:srgbClr val="FF3300"/>
                </a:solidFill>
                <a:latin typeface="Arial" panose="020B0604020202020204" pitchFamily="34" charset="0"/>
              </a:rPr>
              <a:t>O</a:t>
            </a:r>
            <a:endParaRPr lang="ru-RU" sz="1842" b="1">
              <a:latin typeface="Arial" panose="020B0604020202020204" pitchFamily="34" charset="0"/>
            </a:endParaRPr>
          </a:p>
        </p:txBody>
      </p:sp>
      <p:sp>
        <p:nvSpPr>
          <p:cNvPr id="24609" name="Oval 33"/>
          <p:cNvSpPr>
            <a:spLocks noChangeArrowheads="1"/>
          </p:cNvSpPr>
          <p:nvPr/>
        </p:nvSpPr>
        <p:spPr bwMode="auto">
          <a:xfrm>
            <a:off x="7752601" y="3160591"/>
            <a:ext cx="77999" cy="77999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30" name="Text Box 2"/>
          <p:cNvSpPr txBox="1">
            <a:spLocks noChangeArrowheads="1"/>
          </p:cNvSpPr>
          <p:nvPr/>
        </p:nvSpPr>
        <p:spPr bwMode="auto">
          <a:xfrm>
            <a:off x="3519339" y="260080"/>
            <a:ext cx="70505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1842" i="1" dirty="0" smtClean="0">
                <a:latin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</a:rPr>
              <a:t>Kesmani</a:t>
            </a:r>
            <a:r>
              <a:rPr lang="en-US" sz="3600" b="1" i="1" dirty="0" smtClean="0">
                <a:latin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</a:rPr>
              <a:t>teng</a:t>
            </a:r>
            <a:r>
              <a:rPr lang="en-US" sz="3600" b="1" i="1" dirty="0" smtClean="0">
                <a:latin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</a:rPr>
              <a:t>ikkiga</a:t>
            </a:r>
            <a:r>
              <a:rPr lang="en-US" sz="3600" b="1" i="1" dirty="0" smtClean="0">
                <a:latin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</a:rPr>
              <a:t>bo‘lish</a:t>
            </a:r>
            <a:endParaRPr lang="ru-RU" sz="3600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164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utoUpdateAnimBg="0"/>
      <p:bldP spid="24581" grpId="0" autoUpdateAnimBg="0"/>
      <p:bldP spid="24582" grpId="0" animBg="1"/>
      <p:bldP spid="24583" grpId="0" animBg="1"/>
      <p:bldP spid="24584" grpId="0" animBg="1"/>
      <p:bldP spid="24585" grpId="0" autoUpdateAnimBg="0"/>
      <p:bldP spid="24586" grpId="0" autoUpdateAnimBg="0"/>
      <p:bldP spid="24587" grpId="0" autoUpdateAnimBg="0"/>
      <p:bldP spid="24588" grpId="0" autoUpdateAnimBg="0"/>
      <p:bldP spid="24590" grpId="0" animBg="1"/>
      <p:bldP spid="24591" grpId="0" animBg="1"/>
      <p:bldP spid="24592" grpId="0" autoUpdateAnimBg="0"/>
      <p:bldP spid="24593" grpId="0" autoUpdateAnimBg="0"/>
      <p:bldP spid="24594" grpId="0" autoUpdateAnimBg="0"/>
      <p:bldP spid="24595" grpId="0" autoUpdateAnimBg="0"/>
      <p:bldP spid="24596" grpId="0" autoUpdateAnimBg="0"/>
      <p:bldP spid="24597" grpId="0" autoUpdateAnimBg="0"/>
      <p:bldP spid="24598" grpId="0" animBg="1"/>
      <p:bldP spid="24599" grpId="0" autoUpdateAnimBg="0"/>
      <p:bldP spid="24600" grpId="0" autoUpdateAnimBg="0"/>
      <p:bldP spid="24601" grpId="0" animBg="1" autoUpdateAnimBg="0"/>
      <p:bldP spid="24602" grpId="0" animBg="1"/>
      <p:bldP spid="24603" grpId="0" autoUpdateAnimBg="0"/>
      <p:bldP spid="24604" grpId="0" autoUpdateAnimBg="0"/>
      <p:bldP spid="24609" grpId="0" animBg="1"/>
      <p:bldP spid="3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6" name="Line 6"/>
          <p:cNvSpPr>
            <a:spLocks noChangeShapeType="1"/>
          </p:cNvSpPr>
          <p:nvPr/>
        </p:nvSpPr>
        <p:spPr bwMode="auto">
          <a:xfrm>
            <a:off x="8010738" y="3197965"/>
            <a:ext cx="1637983" cy="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087" name="Line 7"/>
          <p:cNvSpPr>
            <a:spLocks noChangeShapeType="1"/>
          </p:cNvSpPr>
          <p:nvPr/>
        </p:nvSpPr>
        <p:spPr bwMode="auto">
          <a:xfrm>
            <a:off x="9648721" y="3119966"/>
            <a:ext cx="0" cy="155998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088" name="Line 8"/>
          <p:cNvSpPr>
            <a:spLocks noChangeShapeType="1"/>
          </p:cNvSpPr>
          <p:nvPr/>
        </p:nvSpPr>
        <p:spPr bwMode="auto">
          <a:xfrm>
            <a:off x="8010738" y="3119966"/>
            <a:ext cx="0" cy="155998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7542743" y="3275965"/>
            <a:ext cx="349829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solidFill>
                  <a:srgbClr val="009900"/>
                </a:solidFill>
                <a:latin typeface="Arial" panose="020B0604020202020204" pitchFamily="34" charset="0"/>
              </a:rPr>
              <a:t>А</a:t>
            </a:r>
          </a:p>
        </p:txBody>
      </p:sp>
      <p:sp>
        <p:nvSpPr>
          <p:cNvPr id="46093" name="Oval 13"/>
          <p:cNvSpPr>
            <a:spLocks noChangeArrowheads="1"/>
          </p:cNvSpPr>
          <p:nvPr/>
        </p:nvSpPr>
        <p:spPr bwMode="auto">
          <a:xfrm>
            <a:off x="6372756" y="1715981"/>
            <a:ext cx="3275965" cy="3041968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6094" name="Oval 14"/>
          <p:cNvSpPr>
            <a:spLocks noChangeArrowheads="1"/>
          </p:cNvSpPr>
          <p:nvPr/>
        </p:nvSpPr>
        <p:spPr bwMode="auto">
          <a:xfrm>
            <a:off x="8010738" y="1715981"/>
            <a:ext cx="3275965" cy="3041968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8601570" y="1051316"/>
            <a:ext cx="4587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3200" dirty="0">
                <a:latin typeface="Arial" panose="020B0604020202020204" pitchFamily="34" charset="0"/>
              </a:rPr>
              <a:t>P</a:t>
            </a:r>
            <a:endParaRPr lang="ru-RU" sz="2800" dirty="0">
              <a:latin typeface="Arial" panose="020B0604020202020204" pitchFamily="34" charset="0"/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8613709" y="4686886"/>
            <a:ext cx="5036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3200" dirty="0">
                <a:latin typeface="Arial" panose="020B0604020202020204" pitchFamily="34" charset="0"/>
              </a:rPr>
              <a:t>Q</a:t>
            </a:r>
            <a:endParaRPr lang="ru-RU" sz="2800" dirty="0">
              <a:latin typeface="Arial" panose="020B0604020202020204" pitchFamily="34" charset="0"/>
            </a:endParaRPr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832979" y="1715981"/>
            <a:ext cx="0" cy="29639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8867104" y="2806346"/>
            <a:ext cx="377725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latin typeface="Arial" panose="020B0604020202020204" pitchFamily="34" charset="0"/>
              </a:rPr>
              <a:t>О</a:t>
            </a:r>
          </a:p>
        </p:txBody>
      </p:sp>
      <p:sp>
        <p:nvSpPr>
          <p:cNvPr id="46099" name="Oval 19"/>
          <p:cNvSpPr>
            <a:spLocks noChangeArrowheads="1"/>
          </p:cNvSpPr>
          <p:nvPr/>
        </p:nvSpPr>
        <p:spPr bwMode="auto">
          <a:xfrm flipV="1">
            <a:off x="8797230" y="3160591"/>
            <a:ext cx="77999" cy="77999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9788469" y="3236966"/>
            <a:ext cx="349829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solidFill>
                  <a:srgbClr val="009900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6101" name="Text Box 21"/>
          <p:cNvSpPr txBox="1">
            <a:spLocks noChangeArrowheads="1"/>
          </p:cNvSpPr>
          <p:nvPr/>
        </p:nvSpPr>
        <p:spPr bwMode="auto">
          <a:xfrm>
            <a:off x="8858979" y="2806346"/>
            <a:ext cx="377725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 b="1">
                <a:solidFill>
                  <a:srgbClr val="FF3300"/>
                </a:solidFill>
                <a:latin typeface="Arial" panose="020B0604020202020204" pitchFamily="34" charset="0"/>
              </a:rPr>
              <a:t>О</a:t>
            </a:r>
            <a:endParaRPr lang="ru-RU" sz="1842" b="1">
              <a:latin typeface="Arial" panose="020B0604020202020204" pitchFamily="34" charset="0"/>
            </a:endParaRPr>
          </a:p>
        </p:txBody>
      </p:sp>
      <p:sp>
        <p:nvSpPr>
          <p:cNvPr id="46106" name="Oval 26"/>
          <p:cNvSpPr>
            <a:spLocks noChangeArrowheads="1"/>
          </p:cNvSpPr>
          <p:nvPr/>
        </p:nvSpPr>
        <p:spPr bwMode="auto">
          <a:xfrm>
            <a:off x="8797230" y="3160591"/>
            <a:ext cx="77999" cy="77999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6107" name="Text Box 27"/>
          <p:cNvSpPr txBox="1">
            <a:spLocks noChangeArrowheads="1"/>
          </p:cNvSpPr>
          <p:nvPr/>
        </p:nvSpPr>
        <p:spPr bwMode="auto">
          <a:xfrm>
            <a:off x="228932" y="2865868"/>
            <a:ext cx="28079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3200" b="1" i="1" dirty="0" err="1" smtClean="0">
                <a:latin typeface="Arial" panose="020B0604020202020204" pitchFamily="34" charset="0"/>
              </a:rPr>
              <a:t>Isbot</a:t>
            </a:r>
            <a:r>
              <a:rPr lang="ru-RU" sz="3200" b="1" i="1" dirty="0" smtClean="0">
                <a:latin typeface="Arial" panose="020B0604020202020204" pitchFamily="34" charset="0"/>
              </a:rPr>
              <a:t>:</a:t>
            </a:r>
            <a:endParaRPr lang="ru-RU" sz="3200" b="1" i="1" dirty="0">
              <a:latin typeface="Arial" panose="020B0604020202020204" pitchFamily="34" charset="0"/>
            </a:endParaRPr>
          </a:p>
        </p:txBody>
      </p:sp>
      <p:sp>
        <p:nvSpPr>
          <p:cNvPr id="46108" name="Text Box 28"/>
          <p:cNvSpPr txBox="1">
            <a:spLocks noChangeArrowheads="1"/>
          </p:cNvSpPr>
          <p:nvPr/>
        </p:nvSpPr>
        <p:spPr bwMode="auto">
          <a:xfrm>
            <a:off x="1475123" y="2957652"/>
            <a:ext cx="5846858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b="1" dirty="0">
                <a:latin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en-US" b="1" dirty="0" smtClean="0">
                <a:latin typeface="Arial" panose="020B0604020202020204" pitchFamily="34" charset="0"/>
              </a:rPr>
              <a:t>APQ = </a:t>
            </a:r>
            <a:r>
              <a:rPr lang="ru-RU" b="1" dirty="0" smtClean="0">
                <a:latin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en-US" b="1" dirty="0" smtClean="0">
                <a:latin typeface="Arial" panose="020B0604020202020204" pitchFamily="34" charset="0"/>
              </a:rPr>
              <a:t>BPQ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 smtClean="0">
                <a:latin typeface="Arial" panose="020B0604020202020204" pitchFamily="34" charset="0"/>
              </a:rPr>
              <a:t>( </a:t>
            </a:r>
            <a:r>
              <a:rPr lang="en-US" dirty="0" err="1" smtClean="0">
                <a:latin typeface="Arial" panose="020B0604020202020204" pitchFamily="34" charset="0"/>
              </a:rPr>
              <a:t>uch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tomoniga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ko‘ra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42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sz="1842" dirty="0" smtClean="0">
                <a:solidFill>
                  <a:srgbClr val="002060"/>
                </a:solidFill>
                <a:latin typeface="Arial" panose="020B0604020202020204" pitchFamily="34" charset="0"/>
              </a:rPr>
              <a:t>             </a:t>
            </a:r>
            <a:r>
              <a:rPr lang="ru-RU" b="1" dirty="0" smtClean="0">
                <a:solidFill>
                  <a:srgbClr val="9A0000"/>
                </a:solidFill>
                <a:latin typeface="Arial" panose="020B0604020202020204" pitchFamily="34" charset="0"/>
              </a:rPr>
              <a:t>1</a:t>
            </a:r>
            <a:r>
              <a:rPr lang="ru-RU" sz="2800" b="1" dirty="0">
                <a:solidFill>
                  <a:srgbClr val="9A0000"/>
                </a:solidFill>
                <a:latin typeface="Arial" panose="020B0604020202020204" pitchFamily="34" charset="0"/>
              </a:rPr>
              <a:t>) </a:t>
            </a:r>
            <a:r>
              <a:rPr lang="en-US" b="1" dirty="0" smtClean="0">
                <a:solidFill>
                  <a:srgbClr val="9A0000"/>
                </a:solidFill>
                <a:latin typeface="Arial" panose="020B0604020202020204" pitchFamily="34" charset="0"/>
              </a:rPr>
              <a:t>AP = BP = </a:t>
            </a:r>
            <a:r>
              <a:rPr lang="en-US" b="1" dirty="0">
                <a:solidFill>
                  <a:srgbClr val="9A0000"/>
                </a:solidFill>
                <a:latin typeface="Arial" panose="020B0604020202020204" pitchFamily="34" charset="0"/>
              </a:rPr>
              <a:t>r</a:t>
            </a:r>
            <a:endParaRPr lang="ru-RU" b="1" dirty="0">
              <a:solidFill>
                <a:srgbClr val="9A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dirty="0">
                <a:solidFill>
                  <a:srgbClr val="9A0000"/>
                </a:solidFill>
                <a:latin typeface="Arial" panose="020B0604020202020204" pitchFamily="34" charset="0"/>
              </a:rPr>
              <a:t>           </a:t>
            </a:r>
            <a:r>
              <a:rPr lang="ru-RU" b="1" dirty="0" smtClean="0">
                <a:solidFill>
                  <a:srgbClr val="9A000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9A0000"/>
                </a:solidFill>
                <a:latin typeface="Arial" panose="020B0604020202020204" pitchFamily="34" charset="0"/>
              </a:rPr>
              <a:t>) </a:t>
            </a:r>
            <a:r>
              <a:rPr lang="en-US" b="1" dirty="0" smtClean="0">
                <a:solidFill>
                  <a:srgbClr val="9A0000"/>
                </a:solidFill>
                <a:latin typeface="Arial" panose="020B0604020202020204" pitchFamily="34" charset="0"/>
              </a:rPr>
              <a:t>AQ = BQ = </a:t>
            </a:r>
            <a:r>
              <a:rPr lang="en-US" b="1" dirty="0">
                <a:solidFill>
                  <a:srgbClr val="9A0000"/>
                </a:solidFill>
                <a:latin typeface="Arial" panose="020B0604020202020204" pitchFamily="34" charset="0"/>
              </a:rPr>
              <a:t>r</a:t>
            </a:r>
            <a:endParaRPr lang="ru-RU" b="1" dirty="0">
              <a:solidFill>
                <a:srgbClr val="9A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dirty="0">
                <a:solidFill>
                  <a:srgbClr val="9A0000"/>
                </a:solidFill>
                <a:latin typeface="Arial" panose="020B0604020202020204" pitchFamily="34" charset="0"/>
              </a:rPr>
              <a:t>           </a:t>
            </a:r>
            <a:r>
              <a:rPr lang="ru-RU" b="1" dirty="0" smtClean="0">
                <a:solidFill>
                  <a:srgbClr val="9A0000"/>
                </a:solidFill>
                <a:latin typeface="Arial" panose="020B0604020202020204" pitchFamily="34" charset="0"/>
              </a:rPr>
              <a:t>3</a:t>
            </a:r>
            <a:r>
              <a:rPr lang="ru-RU" b="1" dirty="0">
                <a:solidFill>
                  <a:srgbClr val="9A0000"/>
                </a:solidFill>
                <a:latin typeface="Arial" panose="020B0604020202020204" pitchFamily="34" charset="0"/>
              </a:rPr>
              <a:t>) </a:t>
            </a:r>
            <a:r>
              <a:rPr lang="en-US" b="1" dirty="0" smtClean="0">
                <a:solidFill>
                  <a:srgbClr val="9A0000"/>
                </a:solidFill>
                <a:latin typeface="Arial" panose="020B0604020202020204" pitchFamily="34" charset="0"/>
              </a:rPr>
              <a:t>PQ – </a:t>
            </a:r>
            <a:r>
              <a:rPr lang="en-US" b="1" dirty="0" err="1" smtClean="0">
                <a:solidFill>
                  <a:srgbClr val="9A0000"/>
                </a:solidFill>
                <a:latin typeface="Arial" panose="020B0604020202020204" pitchFamily="34" charset="0"/>
              </a:rPr>
              <a:t>umumiy</a:t>
            </a:r>
            <a:r>
              <a:rPr lang="en-US" b="1" dirty="0" smtClean="0">
                <a:solidFill>
                  <a:srgbClr val="9A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9A0000"/>
                </a:solidFill>
                <a:latin typeface="Arial" panose="020B0604020202020204" pitchFamily="34" charset="0"/>
              </a:rPr>
              <a:t>tomon</a:t>
            </a:r>
            <a:endParaRPr lang="ru-RU" b="1" dirty="0">
              <a:solidFill>
                <a:srgbClr val="9A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 err="1" smtClean="0">
                <a:latin typeface="Arial" panose="020B0604020202020204" pitchFamily="34" charset="0"/>
              </a:rPr>
              <a:t>Bundan</a:t>
            </a:r>
            <a:r>
              <a:rPr lang="ru-RU" b="1" dirty="0" smtClean="0">
                <a:latin typeface="Arial" panose="020B0604020202020204" pitchFamily="34" charset="0"/>
              </a:rPr>
              <a:t>,</a:t>
            </a:r>
            <a:r>
              <a:rPr lang="en-US" b="1" dirty="0" smtClean="0">
                <a:latin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chemeClr val="accent1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9A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</a:t>
            </a:r>
            <a:r>
              <a:rPr lang="ru-RU" b="1" dirty="0" smtClean="0">
                <a:solidFill>
                  <a:srgbClr val="9A0000"/>
                </a:solidFill>
                <a:latin typeface="Arial" panose="020B0604020202020204" pitchFamily="34" charset="0"/>
              </a:rPr>
              <a:t>1</a:t>
            </a:r>
            <a:r>
              <a:rPr lang="en-US" b="1" dirty="0" smtClean="0">
                <a:solidFill>
                  <a:srgbClr val="9A0000"/>
                </a:solidFill>
                <a:latin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9A0000"/>
                </a:solidFill>
                <a:latin typeface="Arial" panose="020B0604020202020204" pitchFamily="34" charset="0"/>
              </a:rPr>
              <a:t>=</a:t>
            </a:r>
            <a:r>
              <a:rPr lang="en-US" b="1" dirty="0" smtClean="0">
                <a:solidFill>
                  <a:srgbClr val="9A0000"/>
                </a:solidFill>
                <a:latin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9A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</a:t>
            </a:r>
            <a:r>
              <a:rPr lang="ru-RU" b="1" dirty="0">
                <a:solidFill>
                  <a:srgbClr val="9A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6109" name="Text Box 29"/>
          <p:cNvSpPr txBox="1">
            <a:spLocks noChangeArrowheads="1"/>
          </p:cNvSpPr>
          <p:nvPr/>
        </p:nvSpPr>
        <p:spPr bwMode="auto">
          <a:xfrm>
            <a:off x="557511" y="5439655"/>
            <a:ext cx="877852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 b="1" dirty="0" err="1" smtClean="0">
                <a:latin typeface="Arial" panose="020B0604020202020204" pitchFamily="34" charset="0"/>
              </a:rPr>
              <a:t>Demak</a:t>
            </a:r>
            <a:r>
              <a:rPr lang="ru-RU" sz="2800" b="1" dirty="0" smtClean="0">
                <a:latin typeface="Arial" panose="020B0604020202020204" pitchFamily="34" charset="0"/>
              </a:rPr>
              <a:t>, РО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  <a:r>
              <a:rPr lang="ru-RU" sz="2800" b="1" dirty="0" smtClean="0">
                <a:latin typeface="Arial" panose="020B0604020202020204" pitchFamily="34" charset="0"/>
              </a:rPr>
              <a:t>–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</a:rPr>
              <a:t>teng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</a:rPr>
              <a:t>yonli</a:t>
            </a:r>
            <a:r>
              <a:rPr lang="ru-RU" sz="2800" b="1" dirty="0" smtClean="0">
                <a:latin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ru-RU" sz="2800" b="1" dirty="0" smtClean="0">
                <a:latin typeface="Arial" panose="020B0604020202020204" pitchFamily="34" charset="0"/>
              </a:rPr>
              <a:t>АРВ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</a:rPr>
              <a:t>ning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 b="1" dirty="0" smtClean="0">
                <a:latin typeface="Arial" panose="020B0604020202020204" pitchFamily="34" charset="0"/>
              </a:rPr>
              <a:t>           </a:t>
            </a:r>
            <a:r>
              <a:rPr lang="en-US" sz="2800" b="1" dirty="0" err="1" smtClean="0">
                <a:latin typeface="Arial" panose="020B0604020202020204" pitchFamily="34" charset="0"/>
              </a:rPr>
              <a:t>bissektrissasi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</a:rPr>
              <a:t>va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</a:rPr>
              <a:t>medianasi</a:t>
            </a:r>
            <a:r>
              <a:rPr lang="en-US" sz="2800" b="1" dirty="0" smtClean="0">
                <a:latin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46110" name="Line 30"/>
          <p:cNvSpPr>
            <a:spLocks noChangeShapeType="1"/>
          </p:cNvSpPr>
          <p:nvPr/>
        </p:nvSpPr>
        <p:spPr bwMode="auto">
          <a:xfrm>
            <a:off x="8829729" y="1910979"/>
            <a:ext cx="0" cy="2651972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11" name="Line 31"/>
          <p:cNvSpPr>
            <a:spLocks noChangeShapeType="1"/>
          </p:cNvSpPr>
          <p:nvPr/>
        </p:nvSpPr>
        <p:spPr bwMode="auto">
          <a:xfrm>
            <a:off x="8322734" y="2417973"/>
            <a:ext cx="233998" cy="23399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12" name="Line 32"/>
          <p:cNvSpPr>
            <a:spLocks noChangeShapeType="1"/>
          </p:cNvSpPr>
          <p:nvPr/>
        </p:nvSpPr>
        <p:spPr bwMode="auto">
          <a:xfrm>
            <a:off x="9180725" y="3665960"/>
            <a:ext cx="233998" cy="23399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13" name="Line 33"/>
          <p:cNvSpPr>
            <a:spLocks noChangeShapeType="1"/>
          </p:cNvSpPr>
          <p:nvPr/>
        </p:nvSpPr>
        <p:spPr bwMode="auto">
          <a:xfrm flipV="1">
            <a:off x="9102726" y="2417973"/>
            <a:ext cx="233998" cy="23399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14" name="Line 34"/>
          <p:cNvSpPr>
            <a:spLocks noChangeShapeType="1"/>
          </p:cNvSpPr>
          <p:nvPr/>
        </p:nvSpPr>
        <p:spPr bwMode="auto">
          <a:xfrm flipV="1">
            <a:off x="8244735" y="3665960"/>
            <a:ext cx="233998" cy="23399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15" name="Text Box 35"/>
          <p:cNvSpPr txBox="1">
            <a:spLocks noChangeArrowheads="1"/>
          </p:cNvSpPr>
          <p:nvPr/>
        </p:nvSpPr>
        <p:spPr bwMode="auto">
          <a:xfrm>
            <a:off x="8556732" y="2183976"/>
            <a:ext cx="308809" cy="3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638">
                <a:solidFill>
                  <a:srgbClr val="009900"/>
                </a:solidFill>
                <a:latin typeface="Arial" panose="020B0604020202020204" pitchFamily="34" charset="0"/>
              </a:rPr>
              <a:t>1</a:t>
            </a:r>
            <a:endParaRPr lang="ru-RU" sz="1638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8790730" y="2183976"/>
            <a:ext cx="308809" cy="3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638">
                <a:solidFill>
                  <a:srgbClr val="009900"/>
                </a:solidFill>
                <a:latin typeface="Arial" panose="020B0604020202020204" pitchFamily="34" charset="0"/>
              </a:rPr>
              <a:t>2</a:t>
            </a: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6117" name="Line 37"/>
          <p:cNvSpPr>
            <a:spLocks noChangeShapeType="1"/>
          </p:cNvSpPr>
          <p:nvPr/>
        </p:nvSpPr>
        <p:spPr bwMode="auto">
          <a:xfrm>
            <a:off x="8056237" y="3197965"/>
            <a:ext cx="1637983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18" name="Line 38"/>
          <p:cNvSpPr>
            <a:spLocks noChangeShapeType="1"/>
          </p:cNvSpPr>
          <p:nvPr/>
        </p:nvSpPr>
        <p:spPr bwMode="auto">
          <a:xfrm>
            <a:off x="8405609" y="3085842"/>
            <a:ext cx="0" cy="23399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19" name="Line 39"/>
          <p:cNvSpPr>
            <a:spLocks noChangeShapeType="1"/>
          </p:cNvSpPr>
          <p:nvPr/>
        </p:nvSpPr>
        <p:spPr bwMode="auto">
          <a:xfrm>
            <a:off x="8478733" y="3085842"/>
            <a:ext cx="0" cy="23399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20" name="Line 40"/>
          <p:cNvSpPr>
            <a:spLocks noChangeShapeType="1"/>
          </p:cNvSpPr>
          <p:nvPr/>
        </p:nvSpPr>
        <p:spPr bwMode="auto">
          <a:xfrm flipH="1">
            <a:off x="9257100" y="3085842"/>
            <a:ext cx="4874" cy="23399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21" name="Line 41"/>
          <p:cNvSpPr>
            <a:spLocks noChangeShapeType="1"/>
          </p:cNvSpPr>
          <p:nvPr/>
        </p:nvSpPr>
        <p:spPr bwMode="auto">
          <a:xfrm>
            <a:off x="9179101" y="3085842"/>
            <a:ext cx="0" cy="23399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22" name="Oval 42"/>
          <p:cNvSpPr>
            <a:spLocks noChangeArrowheads="1"/>
          </p:cNvSpPr>
          <p:nvPr/>
        </p:nvSpPr>
        <p:spPr bwMode="auto">
          <a:xfrm>
            <a:off x="8797230" y="3160591"/>
            <a:ext cx="77999" cy="77999"/>
          </a:xfrm>
          <a:prstGeom prst="ellipse">
            <a:avLst/>
          </a:prstGeom>
          <a:solidFill>
            <a:srgbClr val="F50B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6123" name="AutoShape 43"/>
          <p:cNvSpPr>
            <a:spLocks noChangeArrowheads="1"/>
          </p:cNvSpPr>
          <p:nvPr/>
        </p:nvSpPr>
        <p:spPr bwMode="auto">
          <a:xfrm>
            <a:off x="8010738" y="1871979"/>
            <a:ext cx="1637983" cy="2651972"/>
          </a:xfrm>
          <a:prstGeom prst="diamond">
            <a:avLst/>
          </a:prstGeom>
          <a:noFill/>
          <a:ln w="571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6126" name="Text Box 46"/>
          <p:cNvSpPr txBox="1">
            <a:spLocks noChangeArrowheads="1"/>
          </p:cNvSpPr>
          <p:nvPr/>
        </p:nvSpPr>
        <p:spPr bwMode="auto">
          <a:xfrm>
            <a:off x="6935093" y="5370851"/>
            <a:ext cx="4725262" cy="95410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О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</a:rPr>
              <a:t>nuqta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АВ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</a:rPr>
              <a:t>kesmaning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     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</a:rPr>
              <a:t>o‘rtasi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1" name="Text Box 2"/>
          <p:cNvSpPr txBox="1">
            <a:spLocks noChangeArrowheads="1"/>
          </p:cNvSpPr>
          <p:nvPr/>
        </p:nvSpPr>
        <p:spPr bwMode="auto">
          <a:xfrm>
            <a:off x="3519339" y="260080"/>
            <a:ext cx="70505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1842" i="1" dirty="0" smtClean="0">
                <a:latin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</a:rPr>
              <a:t>Kesmani</a:t>
            </a:r>
            <a:r>
              <a:rPr lang="en-US" sz="3600" b="1" i="1" dirty="0" smtClean="0">
                <a:latin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</a:rPr>
              <a:t>teng</a:t>
            </a:r>
            <a:r>
              <a:rPr lang="en-US" sz="3600" b="1" i="1" dirty="0" smtClean="0">
                <a:latin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</a:rPr>
              <a:t>ikkiga</a:t>
            </a:r>
            <a:r>
              <a:rPr lang="en-US" sz="3600" b="1" i="1" dirty="0" smtClean="0">
                <a:latin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</a:rPr>
              <a:t>bo‘lish</a:t>
            </a:r>
            <a:endParaRPr lang="ru-RU" sz="3600" b="1" i="1" dirty="0">
              <a:latin typeface="Arial" panose="020B0604020202020204" pitchFamily="34" charset="0"/>
            </a:endParaRP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784505" y="870951"/>
            <a:ext cx="20279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latin typeface="Arial" panose="020B0604020202020204" pitchFamily="34" charset="0"/>
              </a:rPr>
              <a:t>Berilgan</a:t>
            </a:r>
            <a:r>
              <a:rPr lang="ru-RU" sz="2800" b="1" i="1" dirty="0" smtClean="0">
                <a:latin typeface="Arial" panose="020B0604020202020204" pitchFamily="34" charset="0"/>
              </a:rPr>
              <a:t>:</a:t>
            </a:r>
            <a:endParaRPr lang="ru-RU" sz="2800" b="1" i="1" dirty="0">
              <a:latin typeface="Arial" panose="020B0604020202020204" pitchFamily="34" charset="0"/>
            </a:endParaRPr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827588" y="1488464"/>
            <a:ext cx="29884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АВ-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kesma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297181" y="2170014"/>
            <a:ext cx="4806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latin typeface="Arial" panose="020B0604020202020204" pitchFamily="34" charset="0"/>
              </a:rPr>
              <a:t>Isbot</a:t>
            </a:r>
            <a:r>
              <a:rPr lang="en-US" sz="2800" b="1" i="1" dirty="0" smtClean="0">
                <a:latin typeface="Arial" panose="020B0604020202020204" pitchFamily="34" charset="0"/>
              </a:rPr>
              <a:t> </a:t>
            </a:r>
            <a:r>
              <a:rPr lang="en-US" sz="2800" b="1" i="1" dirty="0" err="1" smtClean="0">
                <a:latin typeface="Arial" panose="020B0604020202020204" pitchFamily="34" charset="0"/>
              </a:rPr>
              <a:t>qilish</a:t>
            </a:r>
            <a:r>
              <a:rPr lang="en-US" sz="2800" b="1" i="1" dirty="0" smtClean="0">
                <a:latin typeface="Arial" panose="020B0604020202020204" pitchFamily="34" charset="0"/>
              </a:rPr>
              <a:t> </a:t>
            </a:r>
            <a:r>
              <a:rPr lang="en-US" sz="2800" b="1" i="1" dirty="0" err="1" smtClean="0">
                <a:latin typeface="Arial" panose="020B0604020202020204" pitchFamily="34" charset="0"/>
              </a:rPr>
              <a:t>kerak</a:t>
            </a:r>
            <a:r>
              <a:rPr lang="ru-RU" sz="2800" b="1" i="1" dirty="0" smtClean="0">
                <a:latin typeface="Arial" panose="020B0604020202020204" pitchFamily="34" charset="0"/>
              </a:rPr>
              <a:t>:</a:t>
            </a:r>
            <a:endParaRPr lang="ru-RU" sz="2800" b="1" i="1" dirty="0">
              <a:latin typeface="Arial" panose="020B0604020202020204" pitchFamily="34" charset="0"/>
            </a:endParaRPr>
          </a:p>
        </p:txBody>
      </p:sp>
      <p:sp>
        <p:nvSpPr>
          <p:cNvPr id="45" name="Text Box 11"/>
          <p:cNvSpPr txBox="1">
            <a:spLocks noChangeArrowheads="1"/>
          </p:cNvSpPr>
          <p:nvPr/>
        </p:nvSpPr>
        <p:spPr bwMode="auto">
          <a:xfrm>
            <a:off x="4055707" y="2003545"/>
            <a:ext cx="155998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</a:rPr>
              <a:t>О</a:t>
            </a:r>
            <a:r>
              <a:rPr lang="ru-RU" sz="2800" b="1" dirty="0">
                <a:latin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ru-RU" sz="2800" b="1" dirty="0">
                <a:solidFill>
                  <a:srgbClr val="009900"/>
                </a:solidFill>
                <a:latin typeface="Arial" panose="020B0604020202020204" pitchFamily="34" charset="0"/>
              </a:rPr>
              <a:t>АВ</a:t>
            </a:r>
            <a:endParaRPr lang="ru-RU" sz="28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</a:rPr>
              <a:t>О</a:t>
            </a:r>
            <a:r>
              <a:rPr lang="ru-RU" sz="2800" b="1" dirty="0">
                <a:solidFill>
                  <a:srgbClr val="009900"/>
                </a:solidFill>
                <a:latin typeface="Arial" panose="020B0604020202020204" pitchFamily="34" charset="0"/>
              </a:rPr>
              <a:t>А</a:t>
            </a:r>
            <a:r>
              <a:rPr lang="ru-RU" sz="2800" b="1" dirty="0">
                <a:latin typeface="Arial" panose="020B0604020202020204" pitchFamily="34" charset="0"/>
              </a:rPr>
              <a:t>=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</a:rPr>
              <a:t>О</a:t>
            </a:r>
            <a:r>
              <a:rPr lang="ru-RU" sz="2800" b="1" dirty="0">
                <a:solidFill>
                  <a:srgbClr val="009900"/>
                </a:solidFill>
                <a:latin typeface="Arial" panose="020B0604020202020204" pitchFamily="34" charset="0"/>
              </a:rPr>
              <a:t>В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46" name="Text Box 12"/>
          <p:cNvSpPr txBox="1">
            <a:spLocks noChangeArrowheads="1"/>
          </p:cNvSpPr>
          <p:nvPr/>
        </p:nvSpPr>
        <p:spPr bwMode="auto">
          <a:xfrm>
            <a:off x="3420364" y="2132955"/>
            <a:ext cx="5998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</a:rPr>
              <a:t>О</a:t>
            </a:r>
            <a:r>
              <a:rPr lang="ru-RU" sz="3200" b="1" dirty="0">
                <a:latin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690630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6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6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6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6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1" dur="500"/>
                                        <p:tgtEl>
                                          <p:spTgt spid="46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3" dur="500"/>
                                        <p:tgtEl>
                                          <p:spTgt spid="46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500"/>
                                        <p:tgtEl>
                                          <p:spTgt spid="46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1" dur="500"/>
                                        <p:tgtEl>
                                          <p:spTgt spid="46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5" dur="500"/>
                                        <p:tgtEl>
                                          <p:spTgt spid="46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6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6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6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6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6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6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6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4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46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46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6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000"/>
                            </p:stCondLst>
                            <p:childTnLst>
                              <p:par>
                                <p:cTn id="1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6" grpId="0" animBg="1"/>
      <p:bldP spid="46087" grpId="0" animBg="1"/>
      <p:bldP spid="46088" grpId="0" animBg="1"/>
      <p:bldP spid="46089" grpId="0" autoUpdateAnimBg="0"/>
      <p:bldP spid="46093" grpId="0" animBg="1"/>
      <p:bldP spid="46094" grpId="0" animBg="1"/>
      <p:bldP spid="46095" grpId="0" autoUpdateAnimBg="0"/>
      <p:bldP spid="46096" grpId="0" autoUpdateAnimBg="0"/>
      <p:bldP spid="46097" grpId="0" animBg="1"/>
      <p:bldP spid="46098" grpId="0" autoUpdateAnimBg="0"/>
      <p:bldP spid="46099" grpId="0" animBg="1"/>
      <p:bldP spid="46100" grpId="0" autoUpdateAnimBg="0"/>
      <p:bldP spid="46101" grpId="0" autoUpdateAnimBg="0"/>
      <p:bldP spid="46106" grpId="0" animBg="1"/>
      <p:bldP spid="46107" grpId="0" autoUpdateAnimBg="0"/>
      <p:bldP spid="46108" grpId="0" autoUpdateAnimBg="0"/>
      <p:bldP spid="46109" grpId="0" autoUpdateAnimBg="0"/>
      <p:bldP spid="46110" grpId="0" animBg="1"/>
      <p:bldP spid="46111" grpId="0" animBg="1"/>
      <p:bldP spid="46112" grpId="0" animBg="1"/>
      <p:bldP spid="46113" grpId="0" animBg="1"/>
      <p:bldP spid="46114" grpId="0" animBg="1"/>
      <p:bldP spid="46115" grpId="0" autoUpdateAnimBg="0"/>
      <p:bldP spid="46116" grpId="0" autoUpdateAnimBg="0"/>
      <p:bldP spid="46117" grpId="0" animBg="1"/>
      <p:bldP spid="46118" grpId="0" animBg="1"/>
      <p:bldP spid="46119" grpId="0" animBg="1"/>
      <p:bldP spid="46120" grpId="0" animBg="1"/>
      <p:bldP spid="46121" grpId="0" animBg="1"/>
      <p:bldP spid="46122" grpId="0" animBg="1"/>
      <p:bldP spid="46123" grpId="0" animBg="1"/>
      <p:bldP spid="46126" grpId="0" animBg="1" autoUpdateAnimBg="0"/>
      <p:bldP spid="4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5755698" y="4425730"/>
            <a:ext cx="5012157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755698" y="4241459"/>
            <a:ext cx="0" cy="368541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0787779" y="4241459"/>
            <a:ext cx="0" cy="368541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877769" y="4610000"/>
            <a:ext cx="1415772" cy="692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902" dirty="0"/>
              <a:t>12 </a:t>
            </a:r>
            <a:r>
              <a:rPr lang="ru-RU" sz="3902" dirty="0" smtClean="0"/>
              <a:t>с</a:t>
            </a:r>
            <a:r>
              <a:rPr lang="en-US" sz="3902" dirty="0" smtClean="0"/>
              <a:t>m</a:t>
            </a:r>
            <a:endParaRPr lang="ru-RU" sz="3902" dirty="0"/>
          </a:p>
        </p:txBody>
      </p:sp>
      <p:pic>
        <p:nvPicPr>
          <p:cNvPr id="2062" name="Picture 14" descr="https://www.seekpng.com/png/full/429-4299234_this-icon-represents-a-drafting-compass-vetor-compass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7849" y="522609"/>
            <a:ext cx="3511009" cy="2004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5449920" y="3388464"/>
            <a:ext cx="609084" cy="965150"/>
          </a:xfrm>
          <a:prstGeom prst="rect">
            <a:avLst/>
          </a:prstGeom>
          <a:noFill/>
        </p:spPr>
        <p:txBody>
          <a:bodyPr wrap="none" lIns="93599" tIns="46799" rIns="93599" bIns="46799">
            <a:spAutoFit/>
          </a:bodyPr>
          <a:lstStyle/>
          <a:p>
            <a:pPr algn="ctr"/>
            <a:r>
              <a:rPr lang="en-US" sz="5527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ru-RU" sz="5527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558216" y="3388464"/>
            <a:ext cx="584471" cy="965150"/>
          </a:xfrm>
          <a:prstGeom prst="rect">
            <a:avLst/>
          </a:prstGeom>
          <a:noFill/>
        </p:spPr>
        <p:txBody>
          <a:bodyPr wrap="none" lIns="93599" tIns="46799" rIns="93599" bIns="46799">
            <a:spAutoFit/>
          </a:bodyPr>
          <a:lstStyle/>
          <a:p>
            <a:pPr algn="ctr"/>
            <a:r>
              <a:rPr lang="en-US" sz="5527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ru-RU" sz="5527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732830" y="3218758"/>
            <a:ext cx="3044903" cy="2975968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902"/>
          </a:p>
        </p:txBody>
      </p:sp>
      <p:pic>
        <p:nvPicPr>
          <p:cNvPr id="21" name="Picture 14" descr="https://www.seekpng.com/png/full/429-4299234_this-icon-represents-a-drafting-compass-vetor-compass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957" y="522609"/>
            <a:ext cx="3511009" cy="2004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Овал 12"/>
          <p:cNvSpPr/>
          <p:nvPr/>
        </p:nvSpPr>
        <p:spPr>
          <a:xfrm>
            <a:off x="7828416" y="3288008"/>
            <a:ext cx="3022036" cy="3022036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902"/>
          </a:p>
        </p:txBody>
      </p:sp>
      <p:grpSp>
        <p:nvGrpSpPr>
          <p:cNvPr id="15" name="Группа 14"/>
          <p:cNvGrpSpPr/>
          <p:nvPr/>
        </p:nvGrpSpPr>
        <p:grpSpPr>
          <a:xfrm>
            <a:off x="8114360" y="3559427"/>
            <a:ext cx="386537" cy="2399015"/>
            <a:chOff x="4427984" y="2510672"/>
            <a:chExt cx="377621" cy="2343678"/>
          </a:xfrm>
        </p:grpSpPr>
        <p:sp>
          <p:nvSpPr>
            <p:cNvPr id="14" name="Овал 13"/>
            <p:cNvSpPr/>
            <p:nvPr/>
          </p:nvSpPr>
          <p:spPr>
            <a:xfrm>
              <a:off x="4427984" y="4566318"/>
              <a:ext cx="288032" cy="288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902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4517573" y="2510672"/>
              <a:ext cx="288032" cy="288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902"/>
            </a:p>
          </p:txBody>
        </p:sp>
      </p:grpSp>
      <p:pic>
        <p:nvPicPr>
          <p:cNvPr id="2064" name="Picture 16" descr="https://cdn.pixabay.com/photo/2014/04/02/16/30/ruler-307475_128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388">
            <a:off x="6037527" y="3943227"/>
            <a:ext cx="3756342" cy="1884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https://cdn.pixabay.com/photo/2018/06/07/06/46/pencil-3459514_128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331" y="1905601"/>
            <a:ext cx="1991756" cy="2115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Прямая соединительная линия 17"/>
          <p:cNvCxnSpPr/>
          <p:nvPr/>
        </p:nvCxnSpPr>
        <p:spPr>
          <a:xfrm>
            <a:off x="8335484" y="3688648"/>
            <a:ext cx="0" cy="2137537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Овал 22"/>
          <p:cNvSpPr/>
          <p:nvPr/>
        </p:nvSpPr>
        <p:spPr>
          <a:xfrm>
            <a:off x="8214815" y="4292744"/>
            <a:ext cx="294833" cy="29483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902"/>
          </a:p>
        </p:txBody>
      </p:sp>
      <p:sp>
        <p:nvSpPr>
          <p:cNvPr id="2" name="TextBox 1"/>
          <p:cNvSpPr txBox="1"/>
          <p:nvPr/>
        </p:nvSpPr>
        <p:spPr>
          <a:xfrm>
            <a:off x="262088" y="647630"/>
            <a:ext cx="54669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cm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kesmani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bo‘ling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80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2835E-6 3.6635E-6 L -1.82835E-6 0.250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0182E-6 3.6635E-6 L 4.60182E-6 0.25011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7E-6 -1.00407E-6 L 0.00066 0.31321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156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845543" y="1178831"/>
            <a:ext cx="10401955" cy="1356861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masala </a:t>
            </a:r>
            <a:endParaRPr lang="ru-RU" sz="3600" b="1" i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1620" y="2285826"/>
            <a:ext cx="11753705" cy="445407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1ta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tayoqchaning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almashtirish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tenglik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845543" y="4095769"/>
            <a:ext cx="648072" cy="1790457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1493615" y="4116943"/>
            <a:ext cx="576064" cy="1769283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357711" y="4116943"/>
            <a:ext cx="0" cy="184129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764126" y="4806106"/>
            <a:ext cx="1714265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094015" y="4081910"/>
            <a:ext cx="648072" cy="1790457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5756616" y="4103084"/>
            <a:ext cx="576064" cy="1769283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877991" y="4095769"/>
            <a:ext cx="0" cy="184129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9090459" y="4031076"/>
            <a:ext cx="976031" cy="1790457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9090459" y="4014018"/>
            <a:ext cx="904023" cy="1739623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0350599" y="4031076"/>
            <a:ext cx="0" cy="1790457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861767" y="5049669"/>
            <a:ext cx="1714265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764126" y="5310162"/>
            <a:ext cx="1714265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68" name="Прямоугольник 7167"/>
          <p:cNvSpPr/>
          <p:nvPr/>
        </p:nvSpPr>
        <p:spPr>
          <a:xfrm>
            <a:off x="0" y="-1"/>
            <a:ext cx="12060238" cy="11788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QIZIQARLI BOSHQOTIRMA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611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5 1.22569E-6 L -0.01672 0.03912 C -0.02264 0.04794 -0.03159 0.05292 -0.04094 0.05292 C -0.0516 0.05292 -0.06002 0.04794 -0.06595 0.03912 L -0.09438 1.22569E-6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18" y="26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487" y="1234106"/>
            <a:ext cx="10401955" cy="4454078"/>
          </a:xfrm>
        </p:spPr>
        <p:txBody>
          <a:bodyPr/>
          <a:lstStyle/>
          <a:p>
            <a:pPr lvl="2" eaLnBrk="1" hangingPunct="1"/>
            <a:r>
              <a:rPr lang="en-US" sz="3276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”UYCHA MASALASI”</a:t>
            </a:r>
            <a:r>
              <a:rPr lang="ru-RU" sz="3276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76" b="1" i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04525" lvl="2" indent="0" eaLnBrk="1" hangingPunct="1">
              <a:buNone/>
            </a:pP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ta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tayoqchaning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almashtirish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uychani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qarama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o‘giring</a:t>
            </a:r>
            <a:endParaRPr lang="ru-RU" sz="32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-1"/>
            <a:ext cx="12060238" cy="11788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QIZIQARLI BOSHQOTIRMA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246143" y="4620999"/>
            <a:ext cx="0" cy="184129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789759" y="4620999"/>
            <a:ext cx="0" cy="184129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17951" y="4620999"/>
            <a:ext cx="0" cy="184129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2789759" y="6462290"/>
            <a:ext cx="1728192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517951" y="6462290"/>
            <a:ext cx="1728192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769424" y="4620998"/>
            <a:ext cx="1748527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517951" y="4620998"/>
            <a:ext cx="1748527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2784798" y="3357562"/>
            <a:ext cx="732031" cy="1263436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 flipV="1">
            <a:off x="3514349" y="3357562"/>
            <a:ext cx="994675" cy="126343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 flipV="1">
            <a:off x="5251468" y="3337429"/>
            <a:ext cx="994675" cy="126343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514349" y="3361519"/>
            <a:ext cx="1748527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0618296" y="4577508"/>
            <a:ext cx="0" cy="184129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7161912" y="4577508"/>
            <a:ext cx="0" cy="184129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8890104" y="4577508"/>
            <a:ext cx="0" cy="184129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7161912" y="6418799"/>
            <a:ext cx="1728192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8890104" y="6418799"/>
            <a:ext cx="1728192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7141577" y="4577507"/>
            <a:ext cx="1748527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8890104" y="4577507"/>
            <a:ext cx="1748527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7156951" y="3314071"/>
            <a:ext cx="732031" cy="1263436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 flipV="1">
            <a:off x="7886502" y="3314071"/>
            <a:ext cx="994675" cy="126343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 flipV="1">
            <a:off x="9623621" y="3293938"/>
            <a:ext cx="994675" cy="126343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7886502" y="3318028"/>
            <a:ext cx="1748527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8902998" y="3314071"/>
            <a:ext cx="732031" cy="1263436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09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-1"/>
            <a:ext cx="12060238" cy="11788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QIZIQARLI BOSHQOTIRMA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9479" y="1503784"/>
            <a:ext cx="11305256" cy="1581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n-US" sz="3276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”OLTIN BALIQ </a:t>
            </a:r>
            <a:r>
              <a:rPr lang="en-US" sz="3276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MASALASI”</a:t>
            </a:r>
            <a:r>
              <a:rPr lang="ru-RU" sz="3276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76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04525" lvl="2"/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tayoqchaning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almashtirish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baliqni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qarama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suzdiring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1205583" y="4292307"/>
            <a:ext cx="936104" cy="51379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216583" y="4806106"/>
            <a:ext cx="781088" cy="504056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066724" y="4292307"/>
            <a:ext cx="850342" cy="52207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1980962" y="4796363"/>
            <a:ext cx="936104" cy="51379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2080341" y="3832077"/>
            <a:ext cx="905778" cy="479718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010909" y="5318434"/>
            <a:ext cx="778850" cy="476297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2913716" y="4300579"/>
            <a:ext cx="936104" cy="51379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939796" y="4814378"/>
            <a:ext cx="850342" cy="52207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5170801" y="4368471"/>
            <a:ext cx="936104" cy="51379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177705" y="4868371"/>
            <a:ext cx="850859" cy="52774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6047223" y="4364315"/>
            <a:ext cx="850342" cy="52207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5961461" y="4868371"/>
            <a:ext cx="936104" cy="51379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6047223" y="3876803"/>
            <a:ext cx="906674" cy="52459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6920295" y="5423871"/>
            <a:ext cx="857219" cy="40836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6894215" y="4372587"/>
            <a:ext cx="936104" cy="51379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920295" y="4886386"/>
            <a:ext cx="850342" cy="52207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H="1" flipV="1">
            <a:off x="6945559" y="3905613"/>
            <a:ext cx="884760" cy="457968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6019325" y="5358653"/>
            <a:ext cx="850342" cy="52207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668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9851E-6 2.85844E-6 L 0.22048 -0.066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18" y="-3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2 -1.69607E-6 L 0.21417 0.0773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73" y="38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5707</TotalTime>
  <Words>476</Words>
  <Application>Microsoft Office PowerPoint</Application>
  <PresentationFormat>Произвольный</PresentationFormat>
  <Paragraphs>94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Symbol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“Arifmetik” masala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615</cp:revision>
  <dcterms:created xsi:type="dcterms:W3CDTF">2020-04-09T07:32:19Z</dcterms:created>
  <dcterms:modified xsi:type="dcterms:W3CDTF">2021-03-04T11:26:14Z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