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7" r:id="rId1"/>
  </p:sldMasterIdLst>
  <p:notesMasterIdLst>
    <p:notesMasterId r:id="rId14"/>
  </p:notesMasterIdLst>
  <p:sldIdLst>
    <p:sldId id="366" r:id="rId2"/>
    <p:sldId id="535" r:id="rId3"/>
    <p:sldId id="536" r:id="rId4"/>
    <p:sldId id="538" r:id="rId5"/>
    <p:sldId id="537" r:id="rId6"/>
    <p:sldId id="540" r:id="rId7"/>
    <p:sldId id="541" r:id="rId8"/>
    <p:sldId id="542" r:id="rId9"/>
    <p:sldId id="543" r:id="rId10"/>
    <p:sldId id="544" r:id="rId11"/>
    <p:sldId id="470" r:id="rId12"/>
    <p:sldId id="539" r:id="rId13"/>
  </p:sldIdLst>
  <p:sldSz cx="12060238" cy="7019925"/>
  <p:notesSz cx="5765800" cy="3244850"/>
  <p:defaultTextStyle>
    <a:defPPr>
      <a:defRPr lang="ru-RU"/>
    </a:defPPr>
    <a:lvl1pPr marL="0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1pPr>
    <a:lvl2pPr marL="968121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2pPr>
    <a:lvl3pPr marL="1936242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3pPr>
    <a:lvl4pPr marL="2904363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4pPr>
    <a:lvl5pPr marL="3872484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5pPr>
    <a:lvl6pPr marL="4840605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6pPr>
    <a:lvl7pPr marL="5808726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7pPr>
    <a:lvl8pPr marL="6776847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8pPr>
    <a:lvl9pPr marL="7744968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31" userDrawn="1">
          <p15:clr>
            <a:srgbClr val="A4A3A4"/>
          </p15:clr>
        </p15:guide>
        <p15:guide id="2" pos="451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дмин" initials="А" lastIdx="1" clrIdx="0">
    <p:extLst>
      <p:ext uri="{19B8F6BF-5375-455C-9EA6-DF929625EA0E}">
        <p15:presenceInfo xmlns:p15="http://schemas.microsoft.com/office/powerpoint/2012/main" userId="Админ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A"/>
    <a:srgbClr val="EE00B0"/>
    <a:srgbClr val="9A0000"/>
    <a:srgbClr val="00A859"/>
    <a:srgbClr val="FF33CC"/>
    <a:srgbClr val="2365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6" autoAdjust="0"/>
    <p:restoredTop sz="94660"/>
  </p:normalViewPr>
  <p:slideViewPr>
    <p:cSldViewPr>
      <p:cViewPr varScale="1">
        <p:scale>
          <a:sx n="68" d="100"/>
          <a:sy n="68" d="100"/>
        </p:scale>
        <p:origin x="792" y="60"/>
      </p:cViewPr>
      <p:guideLst>
        <p:guide orient="horz" pos="6231"/>
        <p:guide pos="451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21AE95-3AE4-4A2E-AE9A-CBD60CE28A68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36738" y="242888"/>
            <a:ext cx="209232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E355E9-C85C-451C-A3FC-35A439462BD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0437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52413" y="766763"/>
            <a:ext cx="65944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8465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530" y="1148863"/>
            <a:ext cx="9045179" cy="2443974"/>
          </a:xfrm>
        </p:spPr>
        <p:txBody>
          <a:bodyPr anchor="b"/>
          <a:lstStyle>
            <a:lvl1pPr algn="ctr">
              <a:defRPr sz="593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530" y="3687086"/>
            <a:ext cx="9045179" cy="1694856"/>
          </a:xfrm>
        </p:spPr>
        <p:txBody>
          <a:bodyPr/>
          <a:lstStyle>
            <a:lvl1pPr marL="0" indent="0" algn="ctr">
              <a:buNone/>
              <a:defRPr sz="2374"/>
            </a:lvl1pPr>
            <a:lvl2pPr marL="452262" indent="0" algn="ctr">
              <a:buNone/>
              <a:defRPr sz="1978"/>
            </a:lvl2pPr>
            <a:lvl3pPr marL="904524" indent="0" algn="ctr">
              <a:buNone/>
              <a:defRPr sz="1781"/>
            </a:lvl3pPr>
            <a:lvl4pPr marL="1356787" indent="0" algn="ctr">
              <a:buNone/>
              <a:defRPr sz="1583"/>
            </a:lvl4pPr>
            <a:lvl5pPr marL="1809049" indent="0" algn="ctr">
              <a:buNone/>
              <a:defRPr sz="1583"/>
            </a:lvl5pPr>
            <a:lvl6pPr marL="2261311" indent="0" algn="ctr">
              <a:buNone/>
              <a:defRPr sz="1583"/>
            </a:lvl6pPr>
            <a:lvl7pPr marL="2713573" indent="0" algn="ctr">
              <a:buNone/>
              <a:defRPr sz="1583"/>
            </a:lvl7pPr>
            <a:lvl8pPr marL="3165836" indent="0" algn="ctr">
              <a:buNone/>
              <a:defRPr sz="1583"/>
            </a:lvl8pPr>
            <a:lvl9pPr marL="3618098" indent="0" algn="ctr">
              <a:buNone/>
              <a:defRPr sz="1583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107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1238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630608" y="373746"/>
            <a:ext cx="2600489" cy="59490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29142" y="373746"/>
            <a:ext cx="7650713" cy="59490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60017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18476" y="3258154"/>
            <a:ext cx="4796398" cy="308311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217847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4876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860" y="1750107"/>
            <a:ext cx="10401955" cy="2920093"/>
          </a:xfrm>
        </p:spPr>
        <p:txBody>
          <a:bodyPr anchor="b"/>
          <a:lstStyle>
            <a:lvl1pPr>
              <a:defRPr sz="593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860" y="4697826"/>
            <a:ext cx="10401955" cy="1535608"/>
          </a:xfrm>
        </p:spPr>
        <p:txBody>
          <a:bodyPr/>
          <a:lstStyle>
            <a:lvl1pPr marL="0" indent="0">
              <a:buNone/>
              <a:defRPr sz="2374">
                <a:solidFill>
                  <a:schemeClr val="tx1">
                    <a:tint val="75000"/>
                  </a:schemeClr>
                </a:solidFill>
              </a:defRPr>
            </a:lvl1pPr>
            <a:lvl2pPr marL="452262" indent="0">
              <a:buNone/>
              <a:defRPr sz="1978">
                <a:solidFill>
                  <a:schemeClr val="tx1">
                    <a:tint val="75000"/>
                  </a:schemeClr>
                </a:solidFill>
              </a:defRPr>
            </a:lvl2pPr>
            <a:lvl3pPr marL="904524" indent="0">
              <a:buNone/>
              <a:defRPr sz="1781">
                <a:solidFill>
                  <a:schemeClr val="tx1">
                    <a:tint val="75000"/>
                  </a:schemeClr>
                </a:solidFill>
              </a:defRPr>
            </a:lvl3pPr>
            <a:lvl4pPr marL="1356787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4pPr>
            <a:lvl5pPr marL="1809049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5pPr>
            <a:lvl6pPr marL="2261311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6pPr>
            <a:lvl7pPr marL="2713573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7pPr>
            <a:lvl8pPr marL="3165836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8pPr>
            <a:lvl9pPr marL="3618098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4990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29141" y="1868730"/>
            <a:ext cx="5125601" cy="44540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05496" y="1868730"/>
            <a:ext cx="5125601" cy="44540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468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0712" y="373747"/>
            <a:ext cx="10401955" cy="13568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0712" y="1720857"/>
            <a:ext cx="5102046" cy="843365"/>
          </a:xfrm>
        </p:spPr>
        <p:txBody>
          <a:bodyPr anchor="b"/>
          <a:lstStyle>
            <a:lvl1pPr marL="0" indent="0">
              <a:buNone/>
              <a:defRPr sz="2374" b="1"/>
            </a:lvl1pPr>
            <a:lvl2pPr marL="452262" indent="0">
              <a:buNone/>
              <a:defRPr sz="1978" b="1"/>
            </a:lvl2pPr>
            <a:lvl3pPr marL="904524" indent="0">
              <a:buNone/>
              <a:defRPr sz="1781" b="1"/>
            </a:lvl3pPr>
            <a:lvl4pPr marL="1356787" indent="0">
              <a:buNone/>
              <a:defRPr sz="1583" b="1"/>
            </a:lvl4pPr>
            <a:lvl5pPr marL="1809049" indent="0">
              <a:buNone/>
              <a:defRPr sz="1583" b="1"/>
            </a:lvl5pPr>
            <a:lvl6pPr marL="2261311" indent="0">
              <a:buNone/>
              <a:defRPr sz="1583" b="1"/>
            </a:lvl6pPr>
            <a:lvl7pPr marL="2713573" indent="0">
              <a:buNone/>
              <a:defRPr sz="1583" b="1"/>
            </a:lvl7pPr>
            <a:lvl8pPr marL="3165836" indent="0">
              <a:buNone/>
              <a:defRPr sz="1583" b="1"/>
            </a:lvl8pPr>
            <a:lvl9pPr marL="3618098" indent="0">
              <a:buNone/>
              <a:defRPr sz="158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0712" y="2564223"/>
            <a:ext cx="5102046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05495" y="1720857"/>
            <a:ext cx="5127172" cy="843365"/>
          </a:xfrm>
        </p:spPr>
        <p:txBody>
          <a:bodyPr anchor="b"/>
          <a:lstStyle>
            <a:lvl1pPr marL="0" indent="0">
              <a:buNone/>
              <a:defRPr sz="2374" b="1"/>
            </a:lvl1pPr>
            <a:lvl2pPr marL="452262" indent="0">
              <a:buNone/>
              <a:defRPr sz="1978" b="1"/>
            </a:lvl2pPr>
            <a:lvl3pPr marL="904524" indent="0">
              <a:buNone/>
              <a:defRPr sz="1781" b="1"/>
            </a:lvl3pPr>
            <a:lvl4pPr marL="1356787" indent="0">
              <a:buNone/>
              <a:defRPr sz="1583" b="1"/>
            </a:lvl4pPr>
            <a:lvl5pPr marL="1809049" indent="0">
              <a:buNone/>
              <a:defRPr sz="1583" b="1"/>
            </a:lvl5pPr>
            <a:lvl6pPr marL="2261311" indent="0">
              <a:buNone/>
              <a:defRPr sz="1583" b="1"/>
            </a:lvl6pPr>
            <a:lvl7pPr marL="2713573" indent="0">
              <a:buNone/>
              <a:defRPr sz="1583" b="1"/>
            </a:lvl7pPr>
            <a:lvl8pPr marL="3165836" indent="0">
              <a:buNone/>
              <a:defRPr sz="1583" b="1"/>
            </a:lvl8pPr>
            <a:lvl9pPr marL="3618098" indent="0">
              <a:buNone/>
              <a:defRPr sz="158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05495" y="2564223"/>
            <a:ext cx="5127172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2/15/2021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967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2/15/2021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7212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182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0713" y="467995"/>
            <a:ext cx="3889740" cy="1637983"/>
          </a:xfrm>
        </p:spPr>
        <p:txBody>
          <a:bodyPr anchor="b"/>
          <a:lstStyle>
            <a:lvl1pPr>
              <a:defRPr sz="316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27172" y="1010740"/>
            <a:ext cx="6105495" cy="4988697"/>
          </a:xfrm>
        </p:spPr>
        <p:txBody>
          <a:bodyPr/>
          <a:lstStyle>
            <a:lvl1pPr>
              <a:defRPr sz="3165"/>
            </a:lvl1pPr>
            <a:lvl2pPr>
              <a:defRPr sz="2770"/>
            </a:lvl2pPr>
            <a:lvl3pPr>
              <a:defRPr sz="2374"/>
            </a:lvl3pPr>
            <a:lvl4pPr>
              <a:defRPr sz="1978"/>
            </a:lvl4pPr>
            <a:lvl5pPr>
              <a:defRPr sz="1978"/>
            </a:lvl5pPr>
            <a:lvl6pPr>
              <a:defRPr sz="1978"/>
            </a:lvl6pPr>
            <a:lvl7pPr>
              <a:defRPr sz="1978"/>
            </a:lvl7pPr>
            <a:lvl8pPr>
              <a:defRPr sz="1978"/>
            </a:lvl8pPr>
            <a:lvl9pPr>
              <a:defRPr sz="1978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0713" y="2105977"/>
            <a:ext cx="3889740" cy="3901584"/>
          </a:xfrm>
        </p:spPr>
        <p:txBody>
          <a:bodyPr/>
          <a:lstStyle>
            <a:lvl1pPr marL="0" indent="0">
              <a:buNone/>
              <a:defRPr sz="1583"/>
            </a:lvl1pPr>
            <a:lvl2pPr marL="452262" indent="0">
              <a:buNone/>
              <a:defRPr sz="1385"/>
            </a:lvl2pPr>
            <a:lvl3pPr marL="904524" indent="0">
              <a:buNone/>
              <a:defRPr sz="1187"/>
            </a:lvl3pPr>
            <a:lvl4pPr marL="1356787" indent="0">
              <a:buNone/>
              <a:defRPr sz="989"/>
            </a:lvl4pPr>
            <a:lvl5pPr marL="1809049" indent="0">
              <a:buNone/>
              <a:defRPr sz="989"/>
            </a:lvl5pPr>
            <a:lvl6pPr marL="2261311" indent="0">
              <a:buNone/>
              <a:defRPr sz="989"/>
            </a:lvl6pPr>
            <a:lvl7pPr marL="2713573" indent="0">
              <a:buNone/>
              <a:defRPr sz="989"/>
            </a:lvl7pPr>
            <a:lvl8pPr marL="3165836" indent="0">
              <a:buNone/>
              <a:defRPr sz="989"/>
            </a:lvl8pPr>
            <a:lvl9pPr marL="3618098" indent="0">
              <a:buNone/>
              <a:defRPr sz="98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5047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0713" y="467995"/>
            <a:ext cx="3889740" cy="1637983"/>
          </a:xfrm>
        </p:spPr>
        <p:txBody>
          <a:bodyPr anchor="b"/>
          <a:lstStyle>
            <a:lvl1pPr>
              <a:defRPr sz="316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27172" y="1010740"/>
            <a:ext cx="6105495" cy="4988697"/>
          </a:xfrm>
        </p:spPr>
        <p:txBody>
          <a:bodyPr/>
          <a:lstStyle>
            <a:lvl1pPr marL="0" indent="0">
              <a:buNone/>
              <a:defRPr sz="3165"/>
            </a:lvl1pPr>
            <a:lvl2pPr marL="452262" indent="0">
              <a:buNone/>
              <a:defRPr sz="2770"/>
            </a:lvl2pPr>
            <a:lvl3pPr marL="904524" indent="0">
              <a:buNone/>
              <a:defRPr sz="2374"/>
            </a:lvl3pPr>
            <a:lvl4pPr marL="1356787" indent="0">
              <a:buNone/>
              <a:defRPr sz="1978"/>
            </a:lvl4pPr>
            <a:lvl5pPr marL="1809049" indent="0">
              <a:buNone/>
              <a:defRPr sz="1978"/>
            </a:lvl5pPr>
            <a:lvl6pPr marL="2261311" indent="0">
              <a:buNone/>
              <a:defRPr sz="1978"/>
            </a:lvl6pPr>
            <a:lvl7pPr marL="2713573" indent="0">
              <a:buNone/>
              <a:defRPr sz="1978"/>
            </a:lvl7pPr>
            <a:lvl8pPr marL="3165836" indent="0">
              <a:buNone/>
              <a:defRPr sz="1978"/>
            </a:lvl8pPr>
            <a:lvl9pPr marL="3618098" indent="0">
              <a:buNone/>
              <a:defRPr sz="1978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0713" y="2105977"/>
            <a:ext cx="3889740" cy="3901584"/>
          </a:xfrm>
        </p:spPr>
        <p:txBody>
          <a:bodyPr/>
          <a:lstStyle>
            <a:lvl1pPr marL="0" indent="0">
              <a:buNone/>
              <a:defRPr sz="1583"/>
            </a:lvl1pPr>
            <a:lvl2pPr marL="452262" indent="0">
              <a:buNone/>
              <a:defRPr sz="1385"/>
            </a:lvl2pPr>
            <a:lvl3pPr marL="904524" indent="0">
              <a:buNone/>
              <a:defRPr sz="1187"/>
            </a:lvl3pPr>
            <a:lvl4pPr marL="1356787" indent="0">
              <a:buNone/>
              <a:defRPr sz="989"/>
            </a:lvl4pPr>
            <a:lvl5pPr marL="1809049" indent="0">
              <a:buNone/>
              <a:defRPr sz="989"/>
            </a:lvl5pPr>
            <a:lvl6pPr marL="2261311" indent="0">
              <a:buNone/>
              <a:defRPr sz="989"/>
            </a:lvl6pPr>
            <a:lvl7pPr marL="2713573" indent="0">
              <a:buNone/>
              <a:defRPr sz="989"/>
            </a:lvl7pPr>
            <a:lvl8pPr marL="3165836" indent="0">
              <a:buNone/>
              <a:defRPr sz="989"/>
            </a:lvl8pPr>
            <a:lvl9pPr marL="3618098" indent="0">
              <a:buNone/>
              <a:defRPr sz="98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3129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9142" y="373747"/>
            <a:ext cx="10401955" cy="1356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9142" y="1868730"/>
            <a:ext cx="10401955" cy="44540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29141" y="6506431"/>
            <a:ext cx="2713554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2/15/2021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994954" y="6506431"/>
            <a:ext cx="4070330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517543" y="6506431"/>
            <a:ext cx="2713554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94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</p:sldLayoutIdLst>
  <p:txStyles>
    <p:titleStyle>
      <a:lvl1pPr algn="l" defTabSz="904524" rtl="0" eaLnBrk="1" latinLnBrk="0" hangingPunct="1">
        <a:lnSpc>
          <a:spcPct val="90000"/>
        </a:lnSpc>
        <a:spcBef>
          <a:spcPct val="0"/>
        </a:spcBef>
        <a:buNone/>
        <a:defRPr sz="435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6131" indent="-226131" algn="l" defTabSz="904524" rtl="0" eaLnBrk="1" latinLnBrk="0" hangingPunct="1">
        <a:lnSpc>
          <a:spcPct val="90000"/>
        </a:lnSpc>
        <a:spcBef>
          <a:spcPts val="989"/>
        </a:spcBef>
        <a:buFont typeface="Arial" panose="020B0604020202020204" pitchFamily="34" charset="0"/>
        <a:buChar char="•"/>
        <a:defRPr sz="2770" kern="1200">
          <a:solidFill>
            <a:schemeClr val="tx1"/>
          </a:solidFill>
          <a:latin typeface="+mn-lt"/>
          <a:ea typeface="+mn-ea"/>
          <a:cs typeface="+mn-cs"/>
        </a:defRPr>
      </a:lvl1pPr>
      <a:lvl2pPr marL="678393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2374" kern="1200">
          <a:solidFill>
            <a:schemeClr val="tx1"/>
          </a:solidFill>
          <a:latin typeface="+mn-lt"/>
          <a:ea typeface="+mn-ea"/>
          <a:cs typeface="+mn-cs"/>
        </a:defRPr>
      </a:lvl2pPr>
      <a:lvl3pPr marL="1130656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978" kern="1200">
          <a:solidFill>
            <a:schemeClr val="tx1"/>
          </a:solidFill>
          <a:latin typeface="+mn-lt"/>
          <a:ea typeface="+mn-ea"/>
          <a:cs typeface="+mn-cs"/>
        </a:defRPr>
      </a:lvl3pPr>
      <a:lvl4pPr marL="1582918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4pPr>
      <a:lvl5pPr marL="2035180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5pPr>
      <a:lvl6pPr marL="2487442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6pPr>
      <a:lvl7pPr marL="2939705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7pPr>
      <a:lvl8pPr marL="3391967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8pPr>
      <a:lvl9pPr marL="3844229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1pPr>
      <a:lvl2pPr marL="452262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2pPr>
      <a:lvl3pPr marL="904524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3pPr>
      <a:lvl4pPr marL="1356787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4pPr>
      <a:lvl5pPr marL="1809049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5pPr>
      <a:lvl6pPr marL="2261311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6pPr>
      <a:lvl7pPr marL="2713573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7pPr>
      <a:lvl8pPr marL="3165836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8pPr>
      <a:lvl9pPr marL="3618098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052908" cy="1586757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39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254941" y="-70101"/>
            <a:ext cx="6605947" cy="1656858"/>
          </a:xfrm>
          <a:prstGeom prst="rect">
            <a:avLst/>
          </a:prstGeom>
        </p:spPr>
        <p:txBody>
          <a:bodyPr spcFirstLastPara="1" vert="horz" wrap="square" lIns="0" tIns="25076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1806" algn="ctr">
              <a:lnSpc>
                <a:spcPct val="150000"/>
              </a:lnSpc>
              <a:spcBef>
                <a:spcPts val="196"/>
              </a:spcBef>
            </a:pPr>
            <a:r>
              <a:rPr lang="en-US" sz="6958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12458" y="1676309"/>
            <a:ext cx="1015312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chiziqqa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perpendikulyar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yasash</a:t>
            </a:r>
            <a:endParaRPr lang="en-US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4658" y="1948654"/>
            <a:ext cx="648072" cy="134528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1"/>
          </a:p>
        </p:txBody>
      </p:sp>
      <p:sp>
        <p:nvSpPr>
          <p:cNvPr id="9" name="object 11">
            <a:extLst>
              <a:ext uri="{FF2B5EF4-FFF2-40B4-BE49-F238E27FC236}">
                <a16:creationId xmlns:a16="http://schemas.microsoft.com/office/drawing/2014/main" xmlns="" xmlns:lc="http://schemas.openxmlformats.org/drawingml/2006/lockedCanvas" id="{335AFAA3-FF4F-462D-A908-93D09B272E70}"/>
              </a:ext>
            </a:extLst>
          </p:cNvPr>
          <p:cNvSpPr/>
          <p:nvPr/>
        </p:nvSpPr>
        <p:spPr>
          <a:xfrm>
            <a:off x="832730" y="361897"/>
            <a:ext cx="932000" cy="98500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626295" y="343235"/>
            <a:ext cx="1888622" cy="864096"/>
          </a:xfrm>
          <a:prstGeom prst="rect">
            <a:avLst/>
          </a:prstGeom>
          <a:solidFill>
            <a:srgbClr val="00B05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5"/>
          <p:cNvGrpSpPr>
            <a:grpSpLocks/>
          </p:cNvGrpSpPr>
          <p:nvPr/>
        </p:nvGrpSpPr>
        <p:grpSpPr bwMode="auto">
          <a:xfrm rot="3036591">
            <a:off x="8914552" y="3460317"/>
            <a:ext cx="1423485" cy="3282465"/>
            <a:chOff x="746" y="796"/>
            <a:chExt cx="903" cy="1999"/>
          </a:xfrm>
        </p:grpSpPr>
        <p:sp>
          <p:nvSpPr>
            <p:cNvPr id="11" name="Freeform 6"/>
            <p:cNvSpPr>
              <a:spLocks/>
            </p:cNvSpPr>
            <p:nvPr/>
          </p:nvSpPr>
          <p:spPr bwMode="auto">
            <a:xfrm rot="78698">
              <a:off x="801" y="796"/>
              <a:ext cx="848" cy="1909"/>
            </a:xfrm>
            <a:custGeom>
              <a:avLst/>
              <a:gdLst>
                <a:gd name="T0" fmla="*/ 0 w 1252"/>
                <a:gd name="T1" fmla="*/ 55 h 3125"/>
                <a:gd name="T2" fmla="*/ 154 w 1252"/>
                <a:gd name="T3" fmla="*/ 0 h 3125"/>
                <a:gd name="T4" fmla="*/ 799 w 1252"/>
                <a:gd name="T5" fmla="*/ 1552 h 3125"/>
                <a:gd name="T6" fmla="*/ 848 w 1252"/>
                <a:gd name="T7" fmla="*/ 1909 h 3125"/>
                <a:gd name="T8" fmla="*/ 645 w 1252"/>
                <a:gd name="T9" fmla="*/ 1607 h 3125"/>
                <a:gd name="T10" fmla="*/ 0 w 1252"/>
                <a:gd name="T11" fmla="*/ 55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33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13" name="Freeform 7"/>
            <p:cNvSpPr>
              <a:spLocks/>
            </p:cNvSpPr>
            <p:nvPr/>
          </p:nvSpPr>
          <p:spPr bwMode="auto">
            <a:xfrm rot="78698">
              <a:off x="1428" y="2354"/>
              <a:ext cx="212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ru-RU" sz="3902" dirty="0">
                <a:latin typeface="Arial" charset="0"/>
              </a:endParaRPr>
            </a:p>
          </p:txBody>
        </p:sp>
        <p:sp>
          <p:nvSpPr>
            <p:cNvPr id="14" name="Freeform 8"/>
            <p:cNvSpPr>
              <a:spLocks/>
            </p:cNvSpPr>
            <p:nvPr/>
          </p:nvSpPr>
          <p:spPr bwMode="auto">
            <a:xfrm rot="78698">
              <a:off x="1554" y="2578"/>
              <a:ext cx="82" cy="141"/>
            </a:xfrm>
            <a:custGeom>
              <a:avLst/>
              <a:gdLst>
                <a:gd name="T0" fmla="*/ 58 w 121"/>
                <a:gd name="T1" fmla="*/ 0 h 230"/>
                <a:gd name="T2" fmla="*/ 0 w 121"/>
                <a:gd name="T3" fmla="*/ 15 h 230"/>
                <a:gd name="T4" fmla="*/ 82 w 121"/>
                <a:gd name="T5" fmla="*/ 141 h 230"/>
                <a:gd name="T6" fmla="*/ 58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grpSp>
          <p:nvGrpSpPr>
            <p:cNvPr id="17" name="Group 9"/>
            <p:cNvGrpSpPr>
              <a:grpSpLocks/>
            </p:cNvGrpSpPr>
            <p:nvPr/>
          </p:nvGrpSpPr>
          <p:grpSpPr bwMode="auto">
            <a:xfrm>
              <a:off x="746" y="807"/>
              <a:ext cx="864" cy="1988"/>
              <a:chOff x="738" y="806"/>
              <a:chExt cx="864" cy="1988"/>
            </a:xfrm>
          </p:grpSpPr>
          <p:sp>
            <p:nvSpPr>
              <p:cNvPr id="18" name="Freeform 10"/>
              <p:cNvSpPr>
                <a:spLocks/>
              </p:cNvSpPr>
              <p:nvPr/>
            </p:nvSpPr>
            <p:spPr bwMode="auto">
              <a:xfrm rot="78698">
                <a:off x="861" y="806"/>
                <a:ext cx="741" cy="1595"/>
              </a:xfrm>
              <a:custGeom>
                <a:avLst/>
                <a:gdLst>
                  <a:gd name="T0" fmla="*/ 587 w 1094"/>
                  <a:gd name="T1" fmla="*/ 1595 h 2612"/>
                  <a:gd name="T2" fmla="*/ 741 w 1094"/>
                  <a:gd name="T3" fmla="*/ 1540 h 2612"/>
                  <a:gd name="T4" fmla="*/ 688 w 1094"/>
                  <a:gd name="T5" fmla="*/ 1560 h 2612"/>
                  <a:gd name="T6" fmla="*/ 57 w 1094"/>
                  <a:gd name="T7" fmla="*/ 0 h 2612"/>
                  <a:gd name="T8" fmla="*/ 0 w 1094"/>
                  <a:gd name="T9" fmla="*/ 18 h 2612"/>
                  <a:gd name="T10" fmla="*/ 637 w 1094"/>
                  <a:gd name="T11" fmla="*/ 1578 h 26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94"/>
                  <a:gd name="T19" fmla="*/ 0 h 2612"/>
                  <a:gd name="T20" fmla="*/ 1094 w 1094"/>
                  <a:gd name="T21" fmla="*/ 2612 h 261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94" h="2612">
                    <a:moveTo>
                      <a:pt x="867" y="2612"/>
                    </a:moveTo>
                    <a:lnTo>
                      <a:pt x="1094" y="2522"/>
                    </a:lnTo>
                    <a:lnTo>
                      <a:pt x="1016" y="2554"/>
                    </a:lnTo>
                    <a:lnTo>
                      <a:pt x="84" y="0"/>
                    </a:lnTo>
                    <a:lnTo>
                      <a:pt x="0" y="30"/>
                    </a:lnTo>
                    <a:lnTo>
                      <a:pt x="940" y="2584"/>
                    </a:lnTo>
                  </a:path>
                </a:pathLst>
              </a:custGeom>
              <a:solidFill>
                <a:srgbClr val="33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sz="3902"/>
              </a:p>
            </p:txBody>
          </p:sp>
          <p:grpSp>
            <p:nvGrpSpPr>
              <p:cNvPr id="19" name="Group 11"/>
              <p:cNvGrpSpPr>
                <a:grpSpLocks/>
              </p:cNvGrpSpPr>
              <p:nvPr/>
            </p:nvGrpSpPr>
            <p:grpSpPr bwMode="auto">
              <a:xfrm rot="78698">
                <a:off x="738" y="936"/>
                <a:ext cx="382" cy="1858"/>
                <a:chOff x="1292" y="1570"/>
                <a:chExt cx="363" cy="1905"/>
              </a:xfrm>
            </p:grpSpPr>
            <p:sp>
              <p:nvSpPr>
                <p:cNvPr id="20" name="Freeform 12"/>
                <p:cNvSpPr>
                  <a:spLocks/>
                </p:cNvSpPr>
                <p:nvPr/>
              </p:nvSpPr>
              <p:spPr bwMode="auto">
                <a:xfrm>
                  <a:off x="1292" y="1616"/>
                  <a:ext cx="227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solidFill>
                  <a:srgbClr val="777777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sz="3902"/>
                </a:p>
              </p:txBody>
            </p:sp>
            <p:sp>
              <p:nvSpPr>
                <p:cNvPr id="21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solidFill>
                  <a:srgbClr val="777777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ru-RU" sz="3902"/>
                </a:p>
              </p:txBody>
            </p:sp>
          </p:grpSp>
        </p:grpSp>
      </p:grpSp>
      <p:grpSp>
        <p:nvGrpSpPr>
          <p:cNvPr id="22" name="Group 33"/>
          <p:cNvGrpSpPr>
            <a:grpSpLocks/>
          </p:cNvGrpSpPr>
          <p:nvPr/>
        </p:nvGrpSpPr>
        <p:grpSpPr bwMode="auto">
          <a:xfrm rot="3659299" flipH="1">
            <a:off x="7568157" y="4151275"/>
            <a:ext cx="1384485" cy="3137841"/>
            <a:chOff x="3797" y="754"/>
            <a:chExt cx="852" cy="1931"/>
          </a:xfrm>
        </p:grpSpPr>
        <p:sp>
          <p:nvSpPr>
            <p:cNvPr id="23" name="Freeform 34"/>
            <p:cNvSpPr>
              <a:spLocks/>
            </p:cNvSpPr>
            <p:nvPr/>
          </p:nvSpPr>
          <p:spPr bwMode="auto">
            <a:xfrm rot="78698">
              <a:off x="3797" y="754"/>
              <a:ext cx="852" cy="1909"/>
            </a:xfrm>
            <a:custGeom>
              <a:avLst/>
              <a:gdLst>
                <a:gd name="T0" fmla="*/ 0 w 1252"/>
                <a:gd name="T1" fmla="*/ 55 h 3125"/>
                <a:gd name="T2" fmla="*/ 154 w 1252"/>
                <a:gd name="T3" fmla="*/ 0 h 3125"/>
                <a:gd name="T4" fmla="*/ 802 w 1252"/>
                <a:gd name="T5" fmla="*/ 1552 h 3125"/>
                <a:gd name="T6" fmla="*/ 852 w 1252"/>
                <a:gd name="T7" fmla="*/ 1909 h 3125"/>
                <a:gd name="T8" fmla="*/ 648 w 1252"/>
                <a:gd name="T9" fmla="*/ 1607 h 3125"/>
                <a:gd name="T10" fmla="*/ 0 w 1252"/>
                <a:gd name="T11" fmla="*/ 55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24" name="Freeform 35"/>
            <p:cNvSpPr>
              <a:spLocks/>
            </p:cNvSpPr>
            <p:nvPr/>
          </p:nvSpPr>
          <p:spPr bwMode="auto">
            <a:xfrm rot="78698">
              <a:off x="4429" y="2314"/>
              <a:ext cx="215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ru-RU" sz="3902" dirty="0">
                <a:latin typeface="Arial" charset="0"/>
              </a:endParaRPr>
            </a:p>
          </p:txBody>
        </p:sp>
        <p:sp>
          <p:nvSpPr>
            <p:cNvPr id="25" name="Freeform 36"/>
            <p:cNvSpPr>
              <a:spLocks/>
            </p:cNvSpPr>
            <p:nvPr/>
          </p:nvSpPr>
          <p:spPr bwMode="auto">
            <a:xfrm rot="78698">
              <a:off x="4554" y="2536"/>
              <a:ext cx="82" cy="141"/>
            </a:xfrm>
            <a:custGeom>
              <a:avLst/>
              <a:gdLst>
                <a:gd name="T0" fmla="*/ 58 w 121"/>
                <a:gd name="T1" fmla="*/ 0 h 230"/>
                <a:gd name="T2" fmla="*/ 0 w 121"/>
                <a:gd name="T3" fmla="*/ 15 h 230"/>
                <a:gd name="T4" fmla="*/ 82 w 121"/>
                <a:gd name="T5" fmla="*/ 141 h 230"/>
                <a:gd name="T6" fmla="*/ 58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26" name="Freeform 37"/>
            <p:cNvSpPr>
              <a:spLocks/>
            </p:cNvSpPr>
            <p:nvPr/>
          </p:nvSpPr>
          <p:spPr bwMode="auto">
            <a:xfrm rot="78698">
              <a:off x="3866" y="765"/>
              <a:ext cx="744" cy="1595"/>
            </a:xfrm>
            <a:custGeom>
              <a:avLst/>
              <a:gdLst>
                <a:gd name="T0" fmla="*/ 590 w 1094"/>
                <a:gd name="T1" fmla="*/ 1595 h 2612"/>
                <a:gd name="T2" fmla="*/ 744 w 1094"/>
                <a:gd name="T3" fmla="*/ 1540 h 2612"/>
                <a:gd name="T4" fmla="*/ 691 w 1094"/>
                <a:gd name="T5" fmla="*/ 1560 h 2612"/>
                <a:gd name="T6" fmla="*/ 57 w 1094"/>
                <a:gd name="T7" fmla="*/ 0 h 2612"/>
                <a:gd name="T8" fmla="*/ 0 w 1094"/>
                <a:gd name="T9" fmla="*/ 18 h 2612"/>
                <a:gd name="T10" fmla="*/ 639 w 1094"/>
                <a:gd name="T11" fmla="*/ 1578 h 26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94"/>
                <a:gd name="T19" fmla="*/ 0 h 2612"/>
                <a:gd name="T20" fmla="*/ 1094 w 1094"/>
                <a:gd name="T21" fmla="*/ 2612 h 26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94" h="2612">
                  <a:moveTo>
                    <a:pt x="867" y="2612"/>
                  </a:moveTo>
                  <a:lnTo>
                    <a:pt x="1094" y="2522"/>
                  </a:lnTo>
                  <a:lnTo>
                    <a:pt x="1016" y="2554"/>
                  </a:lnTo>
                  <a:lnTo>
                    <a:pt x="84" y="0"/>
                  </a:lnTo>
                  <a:lnTo>
                    <a:pt x="0" y="30"/>
                  </a:lnTo>
                  <a:lnTo>
                    <a:pt x="940" y="2584"/>
                  </a:lnTo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</p:grpSp>
      <p:grpSp>
        <p:nvGrpSpPr>
          <p:cNvPr id="27" name="Group 28"/>
          <p:cNvGrpSpPr>
            <a:grpSpLocks/>
          </p:cNvGrpSpPr>
          <p:nvPr/>
        </p:nvGrpSpPr>
        <p:grpSpPr bwMode="auto">
          <a:xfrm rot="2763387" flipH="1">
            <a:off x="7679546" y="4533578"/>
            <a:ext cx="1384485" cy="3137841"/>
            <a:chOff x="3797" y="754"/>
            <a:chExt cx="852" cy="1931"/>
          </a:xfrm>
        </p:grpSpPr>
        <p:sp>
          <p:nvSpPr>
            <p:cNvPr id="28" name="Freeform 29"/>
            <p:cNvSpPr>
              <a:spLocks/>
            </p:cNvSpPr>
            <p:nvPr/>
          </p:nvSpPr>
          <p:spPr bwMode="auto">
            <a:xfrm rot="78698">
              <a:off x="3797" y="754"/>
              <a:ext cx="852" cy="1909"/>
            </a:xfrm>
            <a:custGeom>
              <a:avLst/>
              <a:gdLst>
                <a:gd name="T0" fmla="*/ 0 w 1252"/>
                <a:gd name="T1" fmla="*/ 55 h 3125"/>
                <a:gd name="T2" fmla="*/ 154 w 1252"/>
                <a:gd name="T3" fmla="*/ 0 h 3125"/>
                <a:gd name="T4" fmla="*/ 802 w 1252"/>
                <a:gd name="T5" fmla="*/ 1552 h 3125"/>
                <a:gd name="T6" fmla="*/ 852 w 1252"/>
                <a:gd name="T7" fmla="*/ 1909 h 3125"/>
                <a:gd name="T8" fmla="*/ 648 w 1252"/>
                <a:gd name="T9" fmla="*/ 1607 h 3125"/>
                <a:gd name="T10" fmla="*/ 0 w 1252"/>
                <a:gd name="T11" fmla="*/ 55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29" name="Freeform 30"/>
            <p:cNvSpPr>
              <a:spLocks/>
            </p:cNvSpPr>
            <p:nvPr/>
          </p:nvSpPr>
          <p:spPr bwMode="auto">
            <a:xfrm rot="78698">
              <a:off x="4430" y="2313"/>
              <a:ext cx="215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ru-RU" sz="3902" dirty="0">
                <a:latin typeface="Arial" charset="0"/>
              </a:endParaRPr>
            </a:p>
          </p:txBody>
        </p:sp>
        <p:sp>
          <p:nvSpPr>
            <p:cNvPr id="30" name="Freeform 31"/>
            <p:cNvSpPr>
              <a:spLocks/>
            </p:cNvSpPr>
            <p:nvPr/>
          </p:nvSpPr>
          <p:spPr bwMode="auto">
            <a:xfrm rot="78698">
              <a:off x="4554" y="2536"/>
              <a:ext cx="82" cy="141"/>
            </a:xfrm>
            <a:custGeom>
              <a:avLst/>
              <a:gdLst>
                <a:gd name="T0" fmla="*/ 58 w 121"/>
                <a:gd name="T1" fmla="*/ 0 h 230"/>
                <a:gd name="T2" fmla="*/ 0 w 121"/>
                <a:gd name="T3" fmla="*/ 15 h 230"/>
                <a:gd name="T4" fmla="*/ 82 w 121"/>
                <a:gd name="T5" fmla="*/ 141 h 230"/>
                <a:gd name="T6" fmla="*/ 58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31" name="Freeform 32"/>
            <p:cNvSpPr>
              <a:spLocks/>
            </p:cNvSpPr>
            <p:nvPr/>
          </p:nvSpPr>
          <p:spPr bwMode="auto">
            <a:xfrm rot="78698">
              <a:off x="3866" y="765"/>
              <a:ext cx="744" cy="1595"/>
            </a:xfrm>
            <a:custGeom>
              <a:avLst/>
              <a:gdLst>
                <a:gd name="T0" fmla="*/ 590 w 1094"/>
                <a:gd name="T1" fmla="*/ 1595 h 2612"/>
                <a:gd name="T2" fmla="*/ 744 w 1094"/>
                <a:gd name="T3" fmla="*/ 1540 h 2612"/>
                <a:gd name="T4" fmla="*/ 691 w 1094"/>
                <a:gd name="T5" fmla="*/ 1560 h 2612"/>
                <a:gd name="T6" fmla="*/ 57 w 1094"/>
                <a:gd name="T7" fmla="*/ 0 h 2612"/>
                <a:gd name="T8" fmla="*/ 0 w 1094"/>
                <a:gd name="T9" fmla="*/ 18 h 2612"/>
                <a:gd name="T10" fmla="*/ 639 w 1094"/>
                <a:gd name="T11" fmla="*/ 1578 h 26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94"/>
                <a:gd name="T19" fmla="*/ 0 h 2612"/>
                <a:gd name="T20" fmla="*/ 1094 w 1094"/>
                <a:gd name="T21" fmla="*/ 2612 h 26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94" h="2612">
                  <a:moveTo>
                    <a:pt x="867" y="2612"/>
                  </a:moveTo>
                  <a:lnTo>
                    <a:pt x="1094" y="2522"/>
                  </a:lnTo>
                  <a:lnTo>
                    <a:pt x="1016" y="2554"/>
                  </a:lnTo>
                  <a:lnTo>
                    <a:pt x="84" y="0"/>
                  </a:lnTo>
                  <a:lnTo>
                    <a:pt x="0" y="30"/>
                  </a:lnTo>
                  <a:lnTo>
                    <a:pt x="940" y="2584"/>
                  </a:lnTo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</p:grpSp>
      <p:sp>
        <p:nvSpPr>
          <p:cNvPr id="32" name="Freeform 24" descr="Папирус"/>
          <p:cNvSpPr>
            <a:spLocks/>
          </p:cNvSpPr>
          <p:nvPr/>
        </p:nvSpPr>
        <p:spPr bwMode="auto">
          <a:xfrm rot="850458">
            <a:off x="615026" y="5362377"/>
            <a:ext cx="6304933" cy="573619"/>
          </a:xfrm>
          <a:custGeom>
            <a:avLst/>
            <a:gdLst>
              <a:gd name="T0" fmla="*/ 0 w 3880"/>
              <a:gd name="T1" fmla="*/ 0 h 344"/>
              <a:gd name="T2" fmla="*/ 0 w 3880"/>
              <a:gd name="T3" fmla="*/ 560388 h 344"/>
              <a:gd name="T4" fmla="*/ 6146800 w 3880"/>
              <a:gd name="T5" fmla="*/ 560388 h 344"/>
              <a:gd name="T6" fmla="*/ 6159500 w 3880"/>
              <a:gd name="T7" fmla="*/ 0 h 344"/>
              <a:gd name="T8" fmla="*/ 0 w 3880"/>
              <a:gd name="T9" fmla="*/ 0 h 3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880"/>
              <a:gd name="T16" fmla="*/ 0 h 344"/>
              <a:gd name="T17" fmla="*/ 3880 w 3880"/>
              <a:gd name="T18" fmla="*/ 344 h 34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880" h="344">
                <a:moveTo>
                  <a:pt x="0" y="0"/>
                </a:moveTo>
                <a:lnTo>
                  <a:pt x="0" y="344"/>
                </a:lnTo>
                <a:lnTo>
                  <a:pt x="3872" y="344"/>
                </a:lnTo>
                <a:lnTo>
                  <a:pt x="3880" y="0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ru-RU" sz="3902"/>
          </a:p>
        </p:txBody>
      </p:sp>
      <p:sp>
        <p:nvSpPr>
          <p:cNvPr id="33" name="Oval 25"/>
          <p:cNvSpPr>
            <a:spLocks noChangeArrowheads="1"/>
          </p:cNvSpPr>
          <p:nvPr/>
        </p:nvSpPr>
        <p:spPr bwMode="auto">
          <a:xfrm rot="18426724">
            <a:off x="903461" y="5579313"/>
            <a:ext cx="152748" cy="144623"/>
          </a:xfrm>
          <a:prstGeom prst="ellipse">
            <a:avLst/>
          </a:prstGeom>
          <a:solidFill>
            <a:schemeClr val="bg1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ru-RU" sz="3902"/>
          </a:p>
        </p:txBody>
      </p:sp>
      <p:sp>
        <p:nvSpPr>
          <p:cNvPr id="34" name="Text Box 26"/>
          <p:cNvSpPr txBox="1">
            <a:spLocks noChangeArrowheads="1"/>
          </p:cNvSpPr>
          <p:nvPr/>
        </p:nvSpPr>
        <p:spPr bwMode="auto">
          <a:xfrm rot="11650458">
            <a:off x="608527" y="5289642"/>
            <a:ext cx="6340682" cy="312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819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819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819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819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819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819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endParaRPr lang="ru-RU" sz="921" dirty="0">
              <a:solidFill>
                <a:srgbClr val="000000"/>
              </a:solidFill>
            </a:endParaRPr>
          </a:p>
        </p:txBody>
      </p:sp>
      <p:sp>
        <p:nvSpPr>
          <p:cNvPr id="35" name="Text Box 27"/>
          <p:cNvSpPr txBox="1">
            <a:spLocks noChangeArrowheads="1"/>
          </p:cNvSpPr>
          <p:nvPr/>
        </p:nvSpPr>
        <p:spPr bwMode="auto">
          <a:xfrm rot="850458">
            <a:off x="537027" y="5510251"/>
            <a:ext cx="6342307" cy="239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sz="921" b="1" dirty="0">
                <a:solidFill>
                  <a:srgbClr val="000000"/>
                </a:solidFill>
              </a:rPr>
              <a:t>   </a:t>
            </a:r>
            <a:r>
              <a:rPr lang="en-US" sz="921" b="1" dirty="0">
                <a:solidFill>
                  <a:srgbClr val="000000"/>
                </a:solidFill>
              </a:rPr>
              <a:t>0      </a:t>
            </a:r>
            <a:r>
              <a:rPr lang="ru-RU" sz="921" b="1" dirty="0">
                <a:solidFill>
                  <a:srgbClr val="000000"/>
                </a:solidFill>
              </a:rPr>
              <a:t> </a:t>
            </a:r>
            <a:r>
              <a:rPr lang="en-US" sz="921" b="1" dirty="0">
                <a:solidFill>
                  <a:srgbClr val="000000"/>
                </a:solidFill>
              </a:rPr>
              <a:t> 1     </a:t>
            </a:r>
            <a:r>
              <a:rPr lang="ru-RU" sz="921" b="1" dirty="0">
                <a:solidFill>
                  <a:srgbClr val="000000"/>
                </a:solidFill>
              </a:rPr>
              <a:t>  </a:t>
            </a:r>
            <a:r>
              <a:rPr lang="en-US" sz="921" b="1" dirty="0">
                <a:solidFill>
                  <a:srgbClr val="000000"/>
                </a:solidFill>
              </a:rPr>
              <a:t> </a:t>
            </a:r>
            <a:r>
              <a:rPr lang="ru-RU" sz="921" b="1" dirty="0">
                <a:solidFill>
                  <a:srgbClr val="000000"/>
                </a:solidFill>
              </a:rPr>
              <a:t> </a:t>
            </a:r>
            <a:r>
              <a:rPr lang="en-US" sz="921" b="1" dirty="0">
                <a:solidFill>
                  <a:srgbClr val="000000"/>
                </a:solidFill>
              </a:rPr>
              <a:t>2      </a:t>
            </a:r>
            <a:r>
              <a:rPr lang="ru-RU" sz="921" b="1" dirty="0">
                <a:solidFill>
                  <a:srgbClr val="000000"/>
                </a:solidFill>
              </a:rPr>
              <a:t> </a:t>
            </a:r>
            <a:r>
              <a:rPr lang="en-US" sz="921" b="1" dirty="0">
                <a:solidFill>
                  <a:srgbClr val="000000"/>
                </a:solidFill>
              </a:rPr>
              <a:t> 3       </a:t>
            </a:r>
            <a:r>
              <a:rPr lang="ru-RU" sz="921" b="1" dirty="0">
                <a:solidFill>
                  <a:srgbClr val="000000"/>
                </a:solidFill>
              </a:rPr>
              <a:t> </a:t>
            </a:r>
            <a:r>
              <a:rPr lang="en-US" sz="921" b="1" dirty="0">
                <a:solidFill>
                  <a:srgbClr val="000000"/>
                </a:solidFill>
              </a:rPr>
              <a:t>4       </a:t>
            </a:r>
            <a:r>
              <a:rPr lang="ru-RU" sz="921" b="1" dirty="0">
                <a:solidFill>
                  <a:srgbClr val="000000"/>
                </a:solidFill>
              </a:rPr>
              <a:t> </a:t>
            </a:r>
            <a:r>
              <a:rPr lang="en-US" sz="921" b="1" dirty="0">
                <a:solidFill>
                  <a:srgbClr val="000000"/>
                </a:solidFill>
              </a:rPr>
              <a:t> 5        </a:t>
            </a:r>
            <a:r>
              <a:rPr lang="ru-RU" sz="921" b="1" dirty="0">
                <a:solidFill>
                  <a:srgbClr val="000000"/>
                </a:solidFill>
              </a:rPr>
              <a:t> </a:t>
            </a:r>
            <a:r>
              <a:rPr lang="en-US" sz="921" b="1" dirty="0">
                <a:solidFill>
                  <a:srgbClr val="000000"/>
                </a:solidFill>
              </a:rPr>
              <a:t>6        7        8        </a:t>
            </a:r>
            <a:r>
              <a:rPr lang="ru-RU" sz="921" b="1" dirty="0">
                <a:solidFill>
                  <a:srgbClr val="000000"/>
                </a:solidFill>
              </a:rPr>
              <a:t> </a:t>
            </a:r>
            <a:r>
              <a:rPr lang="en-US" sz="921" b="1" dirty="0">
                <a:solidFill>
                  <a:srgbClr val="000000"/>
                </a:solidFill>
              </a:rPr>
              <a:t>9       10      11      12       13      14      15      16   </a:t>
            </a:r>
            <a:endParaRPr lang="ru-RU" sz="921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030031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5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xit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9" dur="5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9155" name="Rectangle 3"/>
              <p:cNvSpPr>
                <a:spLocks noChangeArrowheads="1"/>
              </p:cNvSpPr>
              <p:nvPr/>
            </p:nvSpPr>
            <p:spPr bwMode="auto">
              <a:xfrm>
                <a:off x="1519329" y="143046"/>
                <a:ext cx="9494907" cy="18410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A2355B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D8AFB9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D2B8DA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D2B8DA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D2B8DA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D2B8DA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D2B8DA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32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3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chiziqqa</a:t>
                </a:r>
                <a:r>
                  <a:rPr lang="en-US" sz="3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perpendikulyar</a:t>
                </a:r>
                <a:r>
                  <a:rPr lang="en-US" sz="3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2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yasash</a:t>
                </a:r>
                <a:endParaRPr lang="en-US" sz="3200" b="1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400" dirty="0">
                    <a:solidFill>
                      <a:srgbClr val="00990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en-US" sz="1400" dirty="0" smtClean="0">
                    <a:solidFill>
                      <a:srgbClr val="009900"/>
                    </a:solidFill>
                    <a:latin typeface="Arial" panose="020B0604020202020204" pitchFamily="34" charset="0"/>
                  </a:rPr>
                  <a:t>                                                                </a:t>
                </a:r>
                <a:r>
                  <a:rPr lang="ru-RU" sz="1200" dirty="0" smtClean="0">
                    <a:solidFill>
                      <a:srgbClr val="009900"/>
                    </a:solidFill>
                    <a:latin typeface="Arial" panose="020B0604020202020204" pitchFamily="34" charset="0"/>
                  </a:rPr>
                  <a:t>  </a:t>
                </a:r>
                <a:r>
                  <a:rPr lang="en-US" sz="3600" b="1" dirty="0" smtClean="0">
                    <a:solidFill>
                      <a:srgbClr val="9A0000"/>
                    </a:solidFill>
                    <a:latin typeface="Arial" panose="020B0604020202020204" pitchFamily="34" charset="0"/>
                  </a:rPr>
                  <a:t>N </a:t>
                </a:r>
                <a14:m>
                  <m:oMath xmlns:m="http://schemas.openxmlformats.org/officeDocument/2006/math">
                    <m:r>
                      <a:rPr lang="en-US" sz="3600" b="1" i="1">
                        <a:solidFill>
                          <a:srgbClr val="9A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∉</m:t>
                    </m:r>
                    <m:r>
                      <a:rPr lang="en-US" sz="3600" b="1" i="1">
                        <a:solidFill>
                          <a:srgbClr val="9A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ru-RU" sz="3600" b="1" dirty="0">
                    <a:solidFill>
                      <a:srgbClr val="9A0000"/>
                    </a:solidFill>
                    <a:latin typeface="Arial" panose="020B0604020202020204" pitchFamily="34" charset="0"/>
                  </a:rPr>
                  <a:t>  </a:t>
                </a:r>
                <a:endParaRPr lang="ru-RU" sz="1800" dirty="0">
                  <a:solidFill>
                    <a:srgbClr val="009900"/>
                  </a:solidFill>
                  <a:latin typeface="Arial" panose="020B0604020202020204" pitchFamily="34" charset="0"/>
                </a:endParaRPr>
              </a:p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lang="ru-RU" sz="1842" dirty="0">
                  <a:solidFill>
                    <a:srgbClr val="009900"/>
                  </a:solidFill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9155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19329" y="143046"/>
                <a:ext cx="9494907" cy="1841017"/>
              </a:xfrm>
              <a:prstGeom prst="rect">
                <a:avLst/>
              </a:prstGeom>
              <a:blipFill rotWithShape="0">
                <a:blip r:embed="rId2"/>
                <a:stretch>
                  <a:fillRect l="-1605" t="-4305" r="-51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158" name="Line 6"/>
          <p:cNvSpPr>
            <a:spLocks noChangeShapeType="1"/>
          </p:cNvSpPr>
          <p:nvPr/>
        </p:nvSpPr>
        <p:spPr bwMode="auto">
          <a:xfrm>
            <a:off x="5963351" y="3593725"/>
            <a:ext cx="4289954" cy="0"/>
          </a:xfrm>
          <a:prstGeom prst="line">
            <a:avLst/>
          </a:prstGeom>
          <a:noFill/>
          <a:ln w="9525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10315055" y="3089981"/>
            <a:ext cx="323576" cy="384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1842">
                <a:solidFill>
                  <a:srgbClr val="009900"/>
                </a:solidFill>
                <a:latin typeface="Arial" panose="020B0604020202020204" pitchFamily="34" charset="0"/>
              </a:rPr>
              <a:t>а</a:t>
            </a: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49165" name="Text Box 13"/>
          <p:cNvSpPr txBox="1">
            <a:spLocks noChangeArrowheads="1"/>
          </p:cNvSpPr>
          <p:nvPr/>
        </p:nvSpPr>
        <p:spPr bwMode="auto">
          <a:xfrm>
            <a:off x="8069329" y="2501737"/>
            <a:ext cx="354584" cy="375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42" dirty="0">
                <a:solidFill>
                  <a:srgbClr val="009900"/>
                </a:solidFill>
                <a:latin typeface="Arial" panose="020B0604020202020204" pitchFamily="34" charset="0"/>
              </a:rPr>
              <a:t>N</a:t>
            </a:r>
            <a:endParaRPr lang="ru-RU" sz="1842" dirty="0">
              <a:solidFill>
                <a:srgbClr val="009900"/>
              </a:solidFill>
              <a:latin typeface="Arial" panose="020B0604020202020204" pitchFamily="34" charset="0"/>
            </a:endParaRPr>
          </a:p>
        </p:txBody>
      </p:sp>
      <p:sp>
        <p:nvSpPr>
          <p:cNvPr id="49166" name="Text Box 14"/>
          <p:cNvSpPr txBox="1">
            <a:spLocks noChangeArrowheads="1"/>
          </p:cNvSpPr>
          <p:nvPr/>
        </p:nvSpPr>
        <p:spPr bwMode="auto">
          <a:xfrm>
            <a:off x="6805093" y="3632725"/>
            <a:ext cx="349829" cy="384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1842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49167" name="Text Box 15"/>
          <p:cNvSpPr txBox="1">
            <a:spLocks noChangeArrowheads="1"/>
          </p:cNvSpPr>
          <p:nvPr/>
        </p:nvSpPr>
        <p:spPr bwMode="auto">
          <a:xfrm>
            <a:off x="8677072" y="3632725"/>
            <a:ext cx="454844" cy="384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1842">
                <a:latin typeface="Arial" panose="020B0604020202020204" pitchFamily="34" charset="0"/>
              </a:rPr>
              <a:t>A</a:t>
            </a:r>
            <a:r>
              <a:rPr lang="ru-RU" sz="1433">
                <a:latin typeface="Arial" panose="020B0604020202020204" pitchFamily="34" charset="0"/>
              </a:rPr>
              <a:t>1</a:t>
            </a: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>
            <a:off x="7238963" y="3515726"/>
            <a:ext cx="0" cy="15599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49169" name="Line 17"/>
          <p:cNvSpPr>
            <a:spLocks noChangeShapeType="1"/>
          </p:cNvSpPr>
          <p:nvPr/>
        </p:nvSpPr>
        <p:spPr bwMode="auto">
          <a:xfrm>
            <a:off x="8655948" y="3514101"/>
            <a:ext cx="0" cy="15599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49170" name="Oval 18"/>
          <p:cNvSpPr>
            <a:spLocks noChangeArrowheads="1"/>
          </p:cNvSpPr>
          <p:nvPr/>
        </p:nvSpPr>
        <p:spPr bwMode="auto">
          <a:xfrm>
            <a:off x="6041351" y="2423737"/>
            <a:ext cx="2339975" cy="2261976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49171" name="Oval 19"/>
          <p:cNvSpPr>
            <a:spLocks noChangeArrowheads="1"/>
          </p:cNvSpPr>
          <p:nvPr/>
        </p:nvSpPr>
        <p:spPr bwMode="auto">
          <a:xfrm>
            <a:off x="7523335" y="2423737"/>
            <a:ext cx="2339975" cy="2261976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49172" name="Text Box 20"/>
          <p:cNvSpPr txBox="1">
            <a:spLocks noChangeArrowheads="1"/>
          </p:cNvSpPr>
          <p:nvPr/>
        </p:nvSpPr>
        <p:spPr bwMode="auto">
          <a:xfrm>
            <a:off x="8069329" y="4217718"/>
            <a:ext cx="377725" cy="384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1842">
                <a:latin typeface="Arial" panose="020B0604020202020204" pitchFamily="34" charset="0"/>
              </a:rPr>
              <a:t>Q</a:t>
            </a:r>
          </a:p>
        </p:txBody>
      </p:sp>
      <p:sp>
        <p:nvSpPr>
          <p:cNvPr id="49173" name="Line 21"/>
          <p:cNvSpPr>
            <a:spLocks noChangeShapeType="1"/>
          </p:cNvSpPr>
          <p:nvPr/>
        </p:nvSpPr>
        <p:spPr bwMode="auto">
          <a:xfrm>
            <a:off x="7957206" y="2251489"/>
            <a:ext cx="0" cy="272997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49174" name="Oval 22"/>
          <p:cNvSpPr>
            <a:spLocks noChangeArrowheads="1"/>
          </p:cNvSpPr>
          <p:nvPr/>
        </p:nvSpPr>
        <p:spPr bwMode="auto">
          <a:xfrm>
            <a:off x="7913331" y="2641485"/>
            <a:ext cx="77999" cy="77999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49175" name="Oval 23"/>
          <p:cNvSpPr>
            <a:spLocks noChangeArrowheads="1"/>
          </p:cNvSpPr>
          <p:nvPr/>
        </p:nvSpPr>
        <p:spPr bwMode="auto">
          <a:xfrm>
            <a:off x="6821342" y="1565746"/>
            <a:ext cx="2261976" cy="2261976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49176" name="Oval 24"/>
          <p:cNvSpPr>
            <a:spLocks noChangeArrowheads="1"/>
          </p:cNvSpPr>
          <p:nvPr/>
        </p:nvSpPr>
        <p:spPr bwMode="auto">
          <a:xfrm>
            <a:off x="6821342" y="1565746"/>
            <a:ext cx="2261976" cy="2261976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49181" name="Line 29"/>
          <p:cNvSpPr>
            <a:spLocks noChangeShapeType="1"/>
          </p:cNvSpPr>
          <p:nvPr/>
        </p:nvSpPr>
        <p:spPr bwMode="auto">
          <a:xfrm>
            <a:off x="7974335" y="2285826"/>
            <a:ext cx="0" cy="3041968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49182" name="Text Box 30"/>
          <p:cNvSpPr txBox="1">
            <a:spLocks noChangeArrowheads="1"/>
          </p:cNvSpPr>
          <p:nvPr/>
        </p:nvSpPr>
        <p:spPr bwMode="auto">
          <a:xfrm>
            <a:off x="7991329" y="3593725"/>
            <a:ext cx="390852" cy="384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1842">
                <a:latin typeface="Arial" panose="020B0604020202020204" pitchFamily="34" charset="0"/>
              </a:rPr>
              <a:t>m</a:t>
            </a:r>
          </a:p>
        </p:txBody>
      </p:sp>
      <p:sp>
        <p:nvSpPr>
          <p:cNvPr id="49183" name="Rectangle 31"/>
          <p:cNvSpPr>
            <a:spLocks noChangeArrowheads="1"/>
          </p:cNvSpPr>
          <p:nvPr/>
        </p:nvSpPr>
        <p:spPr bwMode="auto">
          <a:xfrm>
            <a:off x="7991330" y="3593725"/>
            <a:ext cx="403978" cy="384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1842" b="1">
                <a:solidFill>
                  <a:srgbClr val="FF3300"/>
                </a:solidFill>
                <a:latin typeface="Arial" panose="020B0604020202020204" pitchFamily="34" charset="0"/>
              </a:rPr>
              <a:t>m</a:t>
            </a:r>
            <a:endParaRPr lang="ru-RU" sz="1842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49184" name="Oval 32"/>
          <p:cNvSpPr>
            <a:spLocks noChangeArrowheads="1"/>
          </p:cNvSpPr>
          <p:nvPr/>
        </p:nvSpPr>
        <p:spPr bwMode="auto">
          <a:xfrm flipH="1">
            <a:off x="7913331" y="2641485"/>
            <a:ext cx="77999" cy="77999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49185" name="Text Box 33"/>
          <p:cNvSpPr txBox="1">
            <a:spLocks noChangeArrowheads="1"/>
          </p:cNvSpPr>
          <p:nvPr/>
        </p:nvSpPr>
        <p:spPr bwMode="auto">
          <a:xfrm>
            <a:off x="225927" y="3672882"/>
            <a:ext cx="280797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</a:rPr>
              <a:t>Isbot</a:t>
            </a:r>
            <a:r>
              <a:rPr lang="ru-RU" sz="2800" b="1" i="1" dirty="0" smtClean="0">
                <a:solidFill>
                  <a:srgbClr val="002060"/>
                </a:solidFill>
                <a:latin typeface="Arial" panose="020B0604020202020204" pitchFamily="34" charset="0"/>
              </a:rPr>
              <a:t>:</a:t>
            </a:r>
            <a:endParaRPr lang="ru-RU" sz="2800" b="1" i="1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sp>
        <p:nvSpPr>
          <p:cNvPr id="49186" name="Text Box 34"/>
          <p:cNvSpPr txBox="1">
            <a:spLocks noChangeArrowheads="1"/>
          </p:cNvSpPr>
          <p:nvPr/>
        </p:nvSpPr>
        <p:spPr bwMode="auto">
          <a:xfrm>
            <a:off x="281880" y="4211309"/>
            <a:ext cx="7451949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b="1" dirty="0">
                <a:latin typeface="Arial" panose="020B0604020202020204" pitchFamily="34" charset="0"/>
                <a:sym typeface="Symbol" panose="05050102010706020507" pitchFamily="18" charset="2"/>
              </a:rPr>
              <a:t></a:t>
            </a:r>
            <a:r>
              <a:rPr lang="en-US" b="1" dirty="0" smtClean="0">
                <a:latin typeface="Arial" panose="020B0604020202020204" pitchFamily="34" charset="0"/>
              </a:rPr>
              <a:t>AМQ</a:t>
            </a:r>
            <a:r>
              <a:rPr lang="ru-RU" b="1" dirty="0" smtClean="0">
                <a:latin typeface="Arial" panose="020B0604020202020204" pitchFamily="34" charset="0"/>
              </a:rPr>
              <a:t> </a:t>
            </a:r>
            <a:r>
              <a:rPr lang="en-US" b="1" dirty="0" smtClean="0">
                <a:latin typeface="Arial" panose="020B0604020202020204" pitchFamily="34" charset="0"/>
              </a:rPr>
              <a:t>=</a:t>
            </a:r>
            <a:r>
              <a:rPr lang="ru-RU" b="1" dirty="0" smtClean="0">
                <a:latin typeface="Arial" panose="020B0604020202020204" pitchFamily="34" charset="0"/>
              </a:rPr>
              <a:t> </a:t>
            </a:r>
            <a:r>
              <a:rPr lang="ru-RU" b="1" dirty="0" smtClean="0">
                <a:latin typeface="Arial" panose="020B0604020202020204" pitchFamily="34" charset="0"/>
                <a:sym typeface="Symbol" panose="05050102010706020507" pitchFamily="18" charset="2"/>
              </a:rPr>
              <a:t></a:t>
            </a:r>
            <a:r>
              <a:rPr lang="ru-RU" b="1" dirty="0">
                <a:latin typeface="Arial" panose="020B0604020202020204" pitchFamily="34" charset="0"/>
              </a:rPr>
              <a:t>А</a:t>
            </a:r>
            <a:r>
              <a:rPr lang="en-US" sz="1800" b="1" dirty="0">
                <a:latin typeface="Arial" panose="020B0604020202020204" pitchFamily="34" charset="0"/>
              </a:rPr>
              <a:t>1</a:t>
            </a:r>
            <a:r>
              <a:rPr lang="en-US" b="1" dirty="0">
                <a:latin typeface="Arial" panose="020B0604020202020204" pitchFamily="34" charset="0"/>
              </a:rPr>
              <a:t>MQ( </a:t>
            </a:r>
            <a:r>
              <a:rPr lang="en-US" b="1" dirty="0" err="1" smtClean="0">
                <a:latin typeface="Arial" panose="020B0604020202020204" pitchFamily="34" charset="0"/>
              </a:rPr>
              <a:t>uch</a:t>
            </a:r>
            <a:r>
              <a:rPr lang="en-US" b="1" dirty="0" smtClean="0">
                <a:latin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</a:rPr>
              <a:t>tomoniga</a:t>
            </a:r>
            <a:r>
              <a:rPr lang="en-US" b="1" dirty="0" smtClean="0">
                <a:latin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</a:rPr>
              <a:t>ko‘ra</a:t>
            </a:r>
            <a:r>
              <a:rPr lang="ru-RU" b="1" dirty="0" smtClean="0">
                <a:latin typeface="Arial" panose="020B0604020202020204" pitchFamily="34" charset="0"/>
              </a:rPr>
              <a:t>)</a:t>
            </a:r>
            <a:endParaRPr lang="ru-RU" b="1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 dirty="0">
                <a:latin typeface="Arial" panose="020B0604020202020204" pitchFamily="34" charset="0"/>
              </a:rPr>
              <a:t> </a:t>
            </a:r>
            <a:r>
              <a:rPr lang="en-US" b="1" dirty="0" smtClean="0">
                <a:latin typeface="Arial" panose="020B0604020202020204" pitchFamily="34" charset="0"/>
              </a:rPr>
              <a:t>          </a:t>
            </a:r>
            <a:r>
              <a:rPr lang="ru-RU" b="1" dirty="0" smtClean="0">
                <a:latin typeface="Arial" panose="020B0604020202020204" pitchFamily="34" charset="0"/>
              </a:rPr>
              <a:t> </a:t>
            </a:r>
            <a:r>
              <a:rPr lang="en-US" b="1" dirty="0" smtClean="0">
                <a:latin typeface="Arial" panose="020B0604020202020204" pitchFamily="34" charset="0"/>
              </a:rPr>
              <a:t> </a:t>
            </a:r>
            <a:r>
              <a:rPr lang="ru-RU" b="1" dirty="0" smtClean="0">
                <a:latin typeface="Arial" panose="020B0604020202020204" pitchFamily="34" charset="0"/>
              </a:rPr>
              <a:t>1)</a:t>
            </a:r>
            <a:r>
              <a:rPr lang="en-US" b="1" dirty="0" smtClean="0">
                <a:latin typeface="Arial" panose="020B0604020202020204" pitchFamily="34" charset="0"/>
              </a:rPr>
              <a:t> </a:t>
            </a:r>
            <a:r>
              <a:rPr lang="ru-RU" b="1" dirty="0" smtClean="0">
                <a:latin typeface="Arial" panose="020B0604020202020204" pitchFamily="34" charset="0"/>
              </a:rPr>
              <a:t> </a:t>
            </a:r>
            <a:r>
              <a:rPr lang="en-US" b="1" dirty="0" smtClean="0">
                <a:latin typeface="Arial" panose="020B0604020202020204" pitchFamily="34" charset="0"/>
              </a:rPr>
              <a:t>AN = А</a:t>
            </a:r>
            <a:r>
              <a:rPr lang="en-US" sz="1800" b="1" dirty="0" smtClean="0">
                <a:latin typeface="Arial" panose="020B0604020202020204" pitchFamily="34" charset="0"/>
              </a:rPr>
              <a:t>1</a:t>
            </a:r>
            <a:r>
              <a:rPr lang="en-US" b="1" dirty="0" smtClean="0">
                <a:latin typeface="Arial" panose="020B0604020202020204" pitchFamily="34" charset="0"/>
              </a:rPr>
              <a:t>N = </a:t>
            </a:r>
            <a:r>
              <a:rPr lang="en-US" b="1" dirty="0">
                <a:latin typeface="Arial" panose="020B0604020202020204" pitchFamily="34" charset="0"/>
              </a:rPr>
              <a:t>r</a:t>
            </a:r>
            <a:endParaRPr lang="ru-RU" b="1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b="1" dirty="0">
                <a:latin typeface="Arial" panose="020B0604020202020204" pitchFamily="34" charset="0"/>
              </a:rPr>
              <a:t>             2) </a:t>
            </a:r>
            <a:r>
              <a:rPr lang="en-US" b="1" dirty="0" smtClean="0">
                <a:latin typeface="Arial" panose="020B0604020202020204" pitchFamily="34" charset="0"/>
              </a:rPr>
              <a:t>AQ = A</a:t>
            </a:r>
            <a:r>
              <a:rPr lang="en-US" sz="1800" b="1" dirty="0" smtClean="0">
                <a:latin typeface="Arial" panose="020B0604020202020204" pitchFamily="34" charset="0"/>
              </a:rPr>
              <a:t>1</a:t>
            </a:r>
            <a:r>
              <a:rPr lang="en-US" b="1" dirty="0" smtClean="0">
                <a:latin typeface="Arial" panose="020B0604020202020204" pitchFamily="34" charset="0"/>
              </a:rPr>
              <a:t>Q = </a:t>
            </a:r>
            <a:r>
              <a:rPr lang="en-US" b="1" dirty="0">
                <a:latin typeface="Arial" panose="020B0604020202020204" pitchFamily="34" charset="0"/>
              </a:rPr>
              <a:t>r</a:t>
            </a:r>
            <a:endParaRPr lang="ru-RU" b="1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b="1" dirty="0">
                <a:latin typeface="Arial" panose="020B0604020202020204" pitchFamily="34" charset="0"/>
              </a:rPr>
              <a:t>             3) </a:t>
            </a:r>
            <a:r>
              <a:rPr lang="en-US" b="1" dirty="0" smtClean="0">
                <a:latin typeface="Arial" panose="020B0604020202020204" pitchFamily="34" charset="0"/>
              </a:rPr>
              <a:t>NQ – </a:t>
            </a:r>
            <a:r>
              <a:rPr lang="en-US" b="1" dirty="0" err="1" smtClean="0">
                <a:latin typeface="Arial" panose="020B0604020202020204" pitchFamily="34" charset="0"/>
              </a:rPr>
              <a:t>umumiy</a:t>
            </a:r>
            <a:r>
              <a:rPr lang="en-US" b="1" dirty="0" smtClean="0">
                <a:latin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</a:rPr>
              <a:t>tomon</a:t>
            </a:r>
            <a:endParaRPr lang="ru-RU" b="1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 dirty="0">
                <a:latin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</a:rPr>
              <a:t>Bundan</a:t>
            </a:r>
            <a:r>
              <a:rPr lang="ru-RU" b="1" dirty="0" smtClean="0">
                <a:latin typeface="Arial" panose="020B0604020202020204" pitchFamily="34" charset="0"/>
              </a:rPr>
              <a:t>, </a:t>
            </a:r>
            <a:r>
              <a:rPr lang="ru-RU" b="1" dirty="0">
                <a:latin typeface="Arial" panose="020B0604020202020204" pitchFamily="34" charset="0"/>
                <a:sym typeface="Symbol" panose="05050102010706020507" pitchFamily="18" charset="2"/>
              </a:rPr>
              <a:t></a:t>
            </a:r>
            <a:r>
              <a:rPr lang="ru-RU" b="1" dirty="0">
                <a:latin typeface="Arial" panose="020B0604020202020204" pitchFamily="34" charset="0"/>
              </a:rPr>
              <a:t>1=</a:t>
            </a:r>
            <a:r>
              <a:rPr lang="ru-RU" b="1" dirty="0">
                <a:latin typeface="Arial" panose="020B0604020202020204" pitchFamily="34" charset="0"/>
                <a:sym typeface="Symbol" panose="05050102010706020507" pitchFamily="18" charset="2"/>
              </a:rPr>
              <a:t></a:t>
            </a:r>
            <a:r>
              <a:rPr lang="ru-RU" b="1" dirty="0">
                <a:latin typeface="Arial" panose="020B0604020202020204" pitchFamily="34" charset="0"/>
              </a:rPr>
              <a:t>2.</a:t>
            </a:r>
          </a:p>
        </p:txBody>
      </p:sp>
      <p:sp>
        <p:nvSpPr>
          <p:cNvPr id="49187" name="Text Box 35"/>
          <p:cNvSpPr txBox="1">
            <a:spLocks noChangeArrowheads="1"/>
          </p:cNvSpPr>
          <p:nvPr/>
        </p:nvSpPr>
        <p:spPr bwMode="auto">
          <a:xfrm>
            <a:off x="3218868" y="5975435"/>
            <a:ext cx="835247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800" dirty="0" err="1" smtClean="0">
                <a:latin typeface="Arial" panose="020B0604020202020204" pitchFamily="34" charset="0"/>
              </a:rPr>
              <a:t>Demak</a:t>
            </a:r>
            <a:r>
              <a:rPr lang="ru-RU" sz="2800" dirty="0" smtClean="0">
                <a:latin typeface="Arial" panose="020B0604020202020204" pitchFamily="34" charset="0"/>
              </a:rPr>
              <a:t>, </a:t>
            </a:r>
            <a:r>
              <a:rPr lang="en-US" sz="2800" dirty="0" smtClean="0">
                <a:latin typeface="Arial" panose="020B0604020202020204" pitchFamily="34" charset="0"/>
              </a:rPr>
              <a:t>N</a:t>
            </a:r>
            <a:r>
              <a:rPr lang="ru-RU" sz="2800" dirty="0" smtClean="0">
                <a:latin typeface="Arial" panose="020B0604020202020204" pitchFamily="34" charset="0"/>
              </a:rPr>
              <a:t>О</a:t>
            </a:r>
            <a:r>
              <a:rPr lang="en-US" sz="2800" dirty="0" smtClean="0">
                <a:latin typeface="Arial" panose="020B0604020202020204" pitchFamily="34" charset="0"/>
              </a:rPr>
              <a:t> </a:t>
            </a:r>
            <a:r>
              <a:rPr lang="ru-RU" sz="2800" dirty="0" smtClean="0">
                <a:latin typeface="Arial" panose="020B0604020202020204" pitchFamily="34" charset="0"/>
              </a:rPr>
              <a:t>- </a:t>
            </a:r>
            <a:r>
              <a:rPr lang="ru-RU" sz="2800" dirty="0">
                <a:latin typeface="Arial" panose="020B0604020202020204" pitchFamily="34" charset="0"/>
                <a:sym typeface="Symbol" panose="05050102010706020507" pitchFamily="18" charset="2"/>
              </a:rPr>
              <a:t></a:t>
            </a:r>
            <a:r>
              <a:rPr lang="ru-RU" sz="2800" dirty="0" smtClean="0">
                <a:latin typeface="Arial" panose="020B0604020202020204" pitchFamily="34" charset="0"/>
              </a:rPr>
              <a:t>А</a:t>
            </a:r>
            <a:r>
              <a:rPr lang="en-US" sz="2800" dirty="0" smtClean="0">
                <a:latin typeface="Arial" panose="020B0604020202020204" pitchFamily="34" charset="0"/>
              </a:rPr>
              <a:t>N</a:t>
            </a:r>
            <a:r>
              <a:rPr lang="ru-RU" sz="2800" dirty="0" smtClean="0">
                <a:latin typeface="Arial" panose="020B0604020202020204" pitchFamily="34" charset="0"/>
              </a:rPr>
              <a:t>А</a:t>
            </a:r>
            <a:r>
              <a:rPr lang="ru-RU" sz="2000" dirty="0" smtClean="0">
                <a:latin typeface="Arial" panose="020B0604020202020204" pitchFamily="34" charset="0"/>
              </a:rPr>
              <a:t>1</a:t>
            </a:r>
            <a:r>
              <a:rPr lang="en-US" sz="2000" dirty="0" smtClean="0">
                <a:latin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</a:rPr>
              <a:t>ning</a:t>
            </a:r>
            <a:r>
              <a:rPr lang="en-US" dirty="0" smtClean="0">
                <a:latin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</a:rPr>
              <a:t>bissektrissa</a:t>
            </a:r>
            <a:r>
              <a:rPr lang="en-US" dirty="0" smtClean="0">
                <a:latin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</a:rPr>
              <a:t>va</a:t>
            </a:r>
            <a:r>
              <a:rPr lang="en-US" dirty="0" smtClean="0">
                <a:latin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</a:rPr>
              <a:t>mediana</a:t>
            </a:r>
            <a:endParaRPr lang="ru-RU" sz="2800" dirty="0">
              <a:latin typeface="Arial" panose="020B0604020202020204" pitchFamily="34" charset="0"/>
            </a:endParaRPr>
          </a:p>
        </p:txBody>
      </p:sp>
      <p:sp>
        <p:nvSpPr>
          <p:cNvPr id="49188" name="AutoShape 36"/>
          <p:cNvSpPr>
            <a:spLocks noChangeArrowheads="1"/>
          </p:cNvSpPr>
          <p:nvPr/>
        </p:nvSpPr>
        <p:spPr bwMode="auto">
          <a:xfrm>
            <a:off x="7211338" y="2670734"/>
            <a:ext cx="1481984" cy="1793981"/>
          </a:xfrm>
          <a:prstGeom prst="diamond">
            <a:avLst/>
          </a:prstGeom>
          <a:noFill/>
          <a:ln w="57150">
            <a:solidFill>
              <a:srgbClr val="EE00B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49189" name="Line 37"/>
          <p:cNvSpPr>
            <a:spLocks noChangeShapeType="1"/>
          </p:cNvSpPr>
          <p:nvPr/>
        </p:nvSpPr>
        <p:spPr bwMode="auto">
          <a:xfrm>
            <a:off x="7957206" y="2685360"/>
            <a:ext cx="0" cy="1793981"/>
          </a:xfrm>
          <a:prstGeom prst="line">
            <a:avLst/>
          </a:prstGeom>
          <a:noFill/>
          <a:ln w="57150">
            <a:solidFill>
              <a:srgbClr val="00339A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49190" name="Line 38"/>
          <p:cNvSpPr>
            <a:spLocks noChangeShapeType="1"/>
          </p:cNvSpPr>
          <p:nvPr/>
        </p:nvSpPr>
        <p:spPr bwMode="auto">
          <a:xfrm>
            <a:off x="8225327" y="3905721"/>
            <a:ext cx="233998" cy="233998"/>
          </a:xfrm>
          <a:prstGeom prst="line">
            <a:avLst/>
          </a:prstGeom>
          <a:noFill/>
          <a:ln w="38100">
            <a:solidFill>
              <a:srgbClr val="00339A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49191" name="Line 39"/>
          <p:cNvSpPr>
            <a:spLocks noChangeShapeType="1"/>
          </p:cNvSpPr>
          <p:nvPr/>
        </p:nvSpPr>
        <p:spPr bwMode="auto">
          <a:xfrm>
            <a:off x="7445335" y="3047730"/>
            <a:ext cx="233998" cy="233998"/>
          </a:xfrm>
          <a:prstGeom prst="line">
            <a:avLst/>
          </a:prstGeom>
          <a:noFill/>
          <a:ln w="38100">
            <a:solidFill>
              <a:srgbClr val="00339A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49192" name="Line 40"/>
          <p:cNvSpPr>
            <a:spLocks noChangeShapeType="1"/>
          </p:cNvSpPr>
          <p:nvPr/>
        </p:nvSpPr>
        <p:spPr bwMode="auto">
          <a:xfrm flipV="1">
            <a:off x="8225327" y="3047730"/>
            <a:ext cx="233998" cy="233998"/>
          </a:xfrm>
          <a:prstGeom prst="line">
            <a:avLst/>
          </a:prstGeom>
          <a:noFill/>
          <a:ln w="38100">
            <a:solidFill>
              <a:srgbClr val="00339A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49193" name="Line 41"/>
          <p:cNvSpPr>
            <a:spLocks noChangeShapeType="1"/>
          </p:cNvSpPr>
          <p:nvPr/>
        </p:nvSpPr>
        <p:spPr bwMode="auto">
          <a:xfrm flipV="1">
            <a:off x="7367336" y="3827722"/>
            <a:ext cx="233998" cy="233998"/>
          </a:xfrm>
          <a:prstGeom prst="line">
            <a:avLst/>
          </a:prstGeom>
          <a:noFill/>
          <a:ln w="38100">
            <a:solidFill>
              <a:srgbClr val="00339A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49194" name="Text Box 42"/>
          <p:cNvSpPr txBox="1">
            <a:spLocks noChangeArrowheads="1"/>
          </p:cNvSpPr>
          <p:nvPr/>
        </p:nvSpPr>
        <p:spPr bwMode="auto">
          <a:xfrm>
            <a:off x="7679333" y="2813733"/>
            <a:ext cx="294040" cy="320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1433">
                <a:solidFill>
                  <a:srgbClr val="009900"/>
                </a:solidFill>
                <a:latin typeface="Arial" panose="020B0604020202020204" pitchFamily="34" charset="0"/>
              </a:rPr>
              <a:t>1</a:t>
            </a: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49195" name="Text Box 43"/>
          <p:cNvSpPr txBox="1">
            <a:spLocks noChangeArrowheads="1"/>
          </p:cNvSpPr>
          <p:nvPr/>
        </p:nvSpPr>
        <p:spPr bwMode="auto">
          <a:xfrm>
            <a:off x="7913331" y="2813733"/>
            <a:ext cx="294040" cy="320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1433">
                <a:solidFill>
                  <a:srgbClr val="009900"/>
                </a:solidFill>
                <a:latin typeface="Arial" panose="020B0604020202020204" pitchFamily="34" charset="0"/>
              </a:rPr>
              <a:t>2</a:t>
            </a: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49196" name="Line 44"/>
          <p:cNvSpPr>
            <a:spLocks noChangeShapeType="1"/>
          </p:cNvSpPr>
          <p:nvPr/>
        </p:nvSpPr>
        <p:spPr bwMode="auto">
          <a:xfrm flipV="1">
            <a:off x="7211338" y="3593725"/>
            <a:ext cx="1481984" cy="0"/>
          </a:xfrm>
          <a:prstGeom prst="line">
            <a:avLst/>
          </a:prstGeom>
          <a:noFill/>
          <a:ln w="57150">
            <a:solidFill>
              <a:srgbClr val="00339A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49197" name="Text Box 45"/>
          <p:cNvSpPr txBox="1">
            <a:spLocks noChangeArrowheads="1"/>
          </p:cNvSpPr>
          <p:nvPr/>
        </p:nvSpPr>
        <p:spPr bwMode="auto">
          <a:xfrm>
            <a:off x="7913330" y="3281728"/>
            <a:ext cx="356393" cy="352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1638">
                <a:solidFill>
                  <a:srgbClr val="009900"/>
                </a:solidFill>
                <a:latin typeface="Arial" panose="020B0604020202020204" pitchFamily="34" charset="0"/>
              </a:rPr>
              <a:t>О</a:t>
            </a: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49198" name="Text Box 46"/>
          <p:cNvSpPr txBox="1">
            <a:spLocks noChangeArrowheads="1"/>
          </p:cNvSpPr>
          <p:nvPr/>
        </p:nvSpPr>
        <p:spPr bwMode="auto">
          <a:xfrm>
            <a:off x="6345396" y="5472743"/>
            <a:ext cx="522594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42" dirty="0">
                <a:latin typeface="Arial" panose="020B0604020202020204" pitchFamily="34" charset="0"/>
              </a:rPr>
              <a:t> </a:t>
            </a:r>
            <a:r>
              <a:rPr lang="en-US" sz="1842" dirty="0" smtClean="0">
                <a:latin typeface="Arial" panose="020B0604020202020204" pitchFamily="34" charset="0"/>
              </a:rPr>
              <a:t>           </a:t>
            </a:r>
            <a:r>
              <a:rPr lang="ru-RU" sz="1842" dirty="0" smtClean="0">
                <a:latin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</a:rPr>
              <a:t>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Q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 a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43" name="Text Box 4"/>
          <p:cNvSpPr txBox="1">
            <a:spLocks noChangeArrowheads="1"/>
          </p:cNvSpPr>
          <p:nvPr/>
        </p:nvSpPr>
        <p:spPr bwMode="auto">
          <a:xfrm>
            <a:off x="367140" y="1642928"/>
            <a:ext cx="264586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</a:rPr>
              <a:t>Berilgan</a:t>
            </a:r>
            <a:r>
              <a:rPr lang="ru-RU" sz="2800" b="1" i="1" dirty="0" smtClean="0">
                <a:solidFill>
                  <a:srgbClr val="002060"/>
                </a:solidFill>
                <a:latin typeface="Arial" panose="020B0604020202020204" pitchFamily="34" charset="0"/>
              </a:rPr>
              <a:t>:</a:t>
            </a:r>
            <a:endParaRPr lang="ru-RU" sz="2800" b="1" i="1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sp>
        <p:nvSpPr>
          <p:cNvPr id="44" name="Text Box 5"/>
          <p:cNvSpPr txBox="1">
            <a:spLocks noChangeArrowheads="1"/>
          </p:cNvSpPr>
          <p:nvPr/>
        </p:nvSpPr>
        <p:spPr bwMode="auto">
          <a:xfrm>
            <a:off x="928917" y="2174125"/>
            <a:ext cx="408721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2800" b="1" dirty="0">
                <a:latin typeface="Arial" panose="020B0604020202020204" pitchFamily="34" charset="0"/>
              </a:rPr>
              <a:t>a</a:t>
            </a:r>
            <a:r>
              <a:rPr lang="en-US" sz="2800" b="1" dirty="0" smtClean="0">
                <a:latin typeface="Arial" panose="020B0604020202020204" pitchFamily="34" charset="0"/>
              </a:rPr>
              <a:t> – </a:t>
            </a:r>
            <a:r>
              <a:rPr lang="en-US" sz="2800" b="1" dirty="0" err="1" smtClean="0">
                <a:latin typeface="Arial" panose="020B0604020202020204" pitchFamily="34" charset="0"/>
              </a:rPr>
              <a:t>to‘g‘ri</a:t>
            </a:r>
            <a:r>
              <a:rPr lang="en-US" sz="2800" b="1" dirty="0" smtClean="0">
                <a:latin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</a:rPr>
              <a:t>chiziq</a:t>
            </a:r>
            <a:endParaRPr lang="ru-RU" sz="2800" b="1" dirty="0">
              <a:latin typeface="Arial" panose="020B0604020202020204" pitchFamily="34" charset="0"/>
            </a:endParaRPr>
          </a:p>
        </p:txBody>
      </p:sp>
      <p:sp>
        <p:nvSpPr>
          <p:cNvPr id="45" name="Text Box 8"/>
          <p:cNvSpPr txBox="1">
            <a:spLocks noChangeArrowheads="1"/>
          </p:cNvSpPr>
          <p:nvPr/>
        </p:nvSpPr>
        <p:spPr bwMode="auto">
          <a:xfrm>
            <a:off x="844938" y="2646658"/>
            <a:ext cx="24618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ru-RU" sz="2047" dirty="0" smtClean="0">
                <a:solidFill>
                  <a:srgbClr val="009900"/>
                </a:solidFill>
                <a:latin typeface="Arial" panose="020B0604020202020204" pitchFamily="34" charset="0"/>
              </a:rPr>
              <a:t> </a:t>
            </a:r>
            <a:r>
              <a:rPr lang="en-US" sz="2800" b="1" dirty="0" smtClean="0">
                <a:latin typeface="Arial" panose="020B0604020202020204" pitchFamily="34" charset="0"/>
              </a:rPr>
              <a:t>N </a:t>
            </a:r>
            <a:r>
              <a:rPr lang="en-US" sz="2800" b="1" dirty="0" err="1" smtClean="0">
                <a:latin typeface="Arial" panose="020B0604020202020204" pitchFamily="34" charset="0"/>
              </a:rPr>
              <a:t>nuqta</a:t>
            </a:r>
            <a:endParaRPr lang="ru-RU" sz="2800" b="1" dirty="0">
              <a:latin typeface="Arial" panose="020B0604020202020204" pitchFamily="34" charset="0"/>
            </a:endParaRPr>
          </a:p>
        </p:txBody>
      </p:sp>
      <p:sp>
        <p:nvSpPr>
          <p:cNvPr id="46" name="Text Box 9"/>
          <p:cNvSpPr txBox="1">
            <a:spLocks noChangeArrowheads="1"/>
          </p:cNvSpPr>
          <p:nvPr/>
        </p:nvSpPr>
        <p:spPr bwMode="auto">
          <a:xfrm>
            <a:off x="252398" y="3197965"/>
            <a:ext cx="403710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</a:rPr>
              <a:t>Isbot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</a:rPr>
              <a:t>qilish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</a:rPr>
              <a:t>kerak</a:t>
            </a:r>
            <a:r>
              <a:rPr lang="ru-RU" sz="2800" b="1" i="1" dirty="0" smtClean="0">
                <a:solidFill>
                  <a:srgbClr val="002060"/>
                </a:solidFill>
                <a:latin typeface="Arial" panose="020B0604020202020204" pitchFamily="34" charset="0"/>
              </a:rPr>
              <a:t>:</a:t>
            </a:r>
            <a:endParaRPr lang="ru-RU" sz="2800" b="1" i="1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sp>
        <p:nvSpPr>
          <p:cNvPr id="47" name="Text Box 10"/>
          <p:cNvSpPr txBox="1">
            <a:spLocks noChangeArrowheads="1"/>
          </p:cNvSpPr>
          <p:nvPr/>
        </p:nvSpPr>
        <p:spPr bwMode="auto">
          <a:xfrm>
            <a:off x="4074678" y="3127208"/>
            <a:ext cx="10052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b="1" dirty="0">
                <a:latin typeface="Arial" panose="020B0604020202020204" pitchFamily="34" charset="0"/>
              </a:rPr>
              <a:t>m:</a:t>
            </a:r>
          </a:p>
        </p:txBody>
      </p:sp>
      <p:sp>
        <p:nvSpPr>
          <p:cNvPr id="48" name="Text Box 11"/>
          <p:cNvSpPr txBox="1">
            <a:spLocks noChangeArrowheads="1"/>
          </p:cNvSpPr>
          <p:nvPr/>
        </p:nvSpPr>
        <p:spPr bwMode="auto">
          <a:xfrm>
            <a:off x="4694314" y="2953260"/>
            <a:ext cx="204333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 dirty="0" smtClean="0">
                <a:solidFill>
                  <a:srgbClr val="C0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N  m</a:t>
            </a:r>
            <a:endParaRPr lang="en-US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</a:rPr>
              <a:t>m </a:t>
            </a:r>
            <a:r>
              <a:rPr lang="en-US" b="1" dirty="0" smtClean="0">
                <a:solidFill>
                  <a:srgbClr val="C0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 </a:t>
            </a:r>
            <a:r>
              <a:rPr lang="en-US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a</a:t>
            </a:r>
            <a:endParaRPr lang="ru-RU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5743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9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9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9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49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9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49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49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49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9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9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49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5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49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2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4" dur="500"/>
                                        <p:tgtEl>
                                          <p:spTgt spid="49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6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49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7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9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7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49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7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49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85" dur="500"/>
                                        <p:tgtEl>
                                          <p:spTgt spid="49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0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92" dur="500"/>
                                        <p:tgtEl>
                                          <p:spTgt spid="49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97" dur="500"/>
                                        <p:tgtEl>
                                          <p:spTgt spid="49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9" presetID="18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01" dur="500"/>
                                        <p:tgtEl>
                                          <p:spTgt spid="49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05" dur="500"/>
                                        <p:tgtEl>
                                          <p:spTgt spid="49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7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09" dur="500"/>
                                        <p:tgtEl>
                                          <p:spTgt spid="49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49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1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49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49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49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49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49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49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49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4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500"/>
                            </p:stCondLst>
                            <p:childTnLst>
                              <p:par>
                                <p:cTn id="15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6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500"/>
                            </p:stCondLst>
                            <p:childTnLst>
                              <p:par>
                                <p:cTn id="16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autoUpdateAnimBg="0"/>
      <p:bldP spid="49158" grpId="0" animBg="1"/>
      <p:bldP spid="49159" grpId="0" autoUpdateAnimBg="0"/>
      <p:bldP spid="49165" grpId="0" autoUpdateAnimBg="0"/>
      <p:bldP spid="49166" grpId="0" autoUpdateAnimBg="0"/>
      <p:bldP spid="49167" grpId="0" autoUpdateAnimBg="0"/>
      <p:bldP spid="49168" grpId="0" animBg="1"/>
      <p:bldP spid="49169" grpId="0" animBg="1"/>
      <p:bldP spid="49170" grpId="0" animBg="1"/>
      <p:bldP spid="49171" grpId="0" animBg="1"/>
      <p:bldP spid="49172" grpId="0" autoUpdateAnimBg="0"/>
      <p:bldP spid="49173" grpId="0" animBg="1"/>
      <p:bldP spid="49174" grpId="0" animBg="1"/>
      <p:bldP spid="49175" grpId="0" animBg="1"/>
      <p:bldP spid="49176" grpId="0" animBg="1"/>
      <p:bldP spid="49181" grpId="0" animBg="1"/>
      <p:bldP spid="49182" grpId="0" autoUpdateAnimBg="0"/>
      <p:bldP spid="49183" grpId="0" autoUpdateAnimBg="0"/>
      <p:bldP spid="49184" grpId="0" animBg="1"/>
      <p:bldP spid="49185" grpId="0" autoUpdateAnimBg="0"/>
      <p:bldP spid="49186" grpId="0" autoUpdateAnimBg="0"/>
      <p:bldP spid="49187" grpId="0" autoUpdateAnimBg="0"/>
      <p:bldP spid="49188" grpId="0" animBg="1"/>
      <p:bldP spid="49189" grpId="0" animBg="1"/>
      <p:bldP spid="49190" grpId="0" animBg="1"/>
      <p:bldP spid="49191" grpId="0" animBg="1"/>
      <p:bldP spid="49192" grpId="0" animBg="1"/>
      <p:bldP spid="49193" grpId="0" animBg="1"/>
      <p:bldP spid="49194" grpId="0" autoUpdateAnimBg="0"/>
      <p:bldP spid="49195" grpId="0" autoUpdateAnimBg="0"/>
      <p:bldP spid="49196" grpId="0" animBg="1"/>
      <p:bldP spid="49197" grpId="0" autoUpdateAnimBg="0"/>
      <p:bldP spid="49198" grpId="0" autoUpdateAnimBg="0"/>
      <p:bldP spid="43" grpId="0" autoUpdateAnimBg="0"/>
      <p:bldP spid="44" grpId="0" autoUpdateAnimBg="0"/>
      <p:bldP spid="45" grpId="0" autoUpdateAnimBg="0"/>
      <p:bldP spid="46" grpId="0" autoUpdateAnimBg="0"/>
      <p:bldP spid="47" grpId="0" autoUpdateAnimBg="0"/>
      <p:bldP spid="48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12060238" cy="130371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773535" y="2208173"/>
            <a:ext cx="8166018" cy="29854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Darslikda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>
              <a:buFont typeface="Courier New" panose="02070309020205020404" pitchFamily="49" charset="0"/>
              <a:buChar char="o"/>
            </a:pPr>
            <a:r>
              <a:rPr lang="en-US" sz="48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6-12 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>
              <a:buFont typeface="Courier New" panose="02070309020205020404" pitchFamily="49" charset="0"/>
              <a:buChar char="o"/>
            </a:pP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4400" b="1" dirty="0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400" b="1" dirty="0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endParaRPr lang="en-US" sz="4400" b="1" dirty="0" smtClean="0">
              <a:solidFill>
                <a:srgbClr val="0033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(133 - bet).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4" descr="BD05097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6366" y="1746439"/>
            <a:ext cx="2700188" cy="3452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911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45477" y="1277714"/>
            <a:ext cx="1152128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1. </a:t>
            </a:r>
            <a:r>
              <a:rPr lang="en-US" sz="3200" dirty="0" err="1"/>
              <a:t>Kesmani</a:t>
            </a:r>
            <a:r>
              <a:rPr lang="en-US" sz="3200" dirty="0"/>
              <a:t> </a:t>
            </a:r>
            <a:r>
              <a:rPr lang="en-US" sz="3200" dirty="0" err="1"/>
              <a:t>teng</a:t>
            </a:r>
            <a:r>
              <a:rPr lang="en-US" sz="3200" dirty="0"/>
              <a:t> </a:t>
            </a:r>
            <a:r>
              <a:rPr lang="en-US" sz="3200" dirty="0" err="1"/>
              <a:t>ikkiga</a:t>
            </a:r>
            <a:r>
              <a:rPr lang="en-US" sz="3200" dirty="0"/>
              <a:t> </a:t>
            </a:r>
            <a:r>
              <a:rPr lang="en-US" sz="3200" dirty="0" err="1" smtClean="0"/>
              <a:t>bo‘lishning</a:t>
            </a:r>
            <a:r>
              <a:rPr lang="en-US" sz="3200" dirty="0" smtClean="0"/>
              <a:t> </a:t>
            </a:r>
            <a:r>
              <a:rPr lang="en-US" sz="3200" dirty="0" err="1"/>
              <a:t>qanday</a:t>
            </a:r>
            <a:r>
              <a:rPr lang="en-US" sz="3200" dirty="0"/>
              <a:t> </a:t>
            </a:r>
            <a:r>
              <a:rPr lang="en-US" sz="3200" dirty="0" err="1"/>
              <a:t>usulini</a:t>
            </a:r>
            <a:r>
              <a:rPr lang="en-US" sz="3200" dirty="0"/>
              <a:t> </a:t>
            </a:r>
            <a:r>
              <a:rPr lang="en-US" sz="3200" dirty="0" err="1"/>
              <a:t>bilasiz</a:t>
            </a:r>
            <a:r>
              <a:rPr lang="en-US" sz="3200" dirty="0"/>
              <a:t>? </a:t>
            </a:r>
            <a:r>
              <a:rPr lang="en-US" sz="3200" dirty="0" err="1"/>
              <a:t>Kesma</a:t>
            </a:r>
            <a:r>
              <a:rPr lang="en-US" sz="3200" dirty="0"/>
              <a:t> </a:t>
            </a:r>
            <a:r>
              <a:rPr lang="en-US" sz="3200" dirty="0" err="1"/>
              <a:t>chizing</a:t>
            </a:r>
            <a:r>
              <a:rPr lang="en-US" sz="3200" dirty="0"/>
              <a:t> </a:t>
            </a:r>
            <a:r>
              <a:rPr lang="en-US" sz="3200" dirty="0" err="1"/>
              <a:t>va</a:t>
            </a:r>
            <a:r>
              <a:rPr lang="en-US" sz="3200" dirty="0"/>
              <a:t> </a:t>
            </a:r>
            <a:r>
              <a:rPr lang="en-US" sz="3200" dirty="0" err="1"/>
              <a:t>uni</a:t>
            </a:r>
            <a:r>
              <a:rPr lang="en-US" sz="3200" dirty="0"/>
              <a:t> </a:t>
            </a:r>
            <a:r>
              <a:rPr lang="en-US" sz="3200" dirty="0" err="1" smtClean="0"/>
              <a:t>teng</a:t>
            </a:r>
            <a:r>
              <a:rPr lang="en-US" sz="3200" dirty="0" smtClean="0"/>
              <a:t> </a:t>
            </a:r>
            <a:r>
              <a:rPr lang="en-US" sz="3200" dirty="0" err="1"/>
              <a:t>ikkiga</a:t>
            </a:r>
            <a:r>
              <a:rPr lang="en-US" sz="3200" dirty="0"/>
              <a:t> </a:t>
            </a:r>
            <a:r>
              <a:rPr lang="en-US" sz="3200" dirty="0" err="1" smtClean="0"/>
              <a:t>bo‘ling</a:t>
            </a:r>
            <a:r>
              <a:rPr lang="en-US" sz="3200" dirty="0"/>
              <a:t>.</a:t>
            </a:r>
          </a:p>
          <a:p>
            <a:r>
              <a:rPr lang="en-US" sz="3200" dirty="0"/>
              <a:t>2. </a:t>
            </a:r>
            <a:r>
              <a:rPr lang="en-US" sz="3200" dirty="0" err="1" smtClean="0"/>
              <a:t>To‘g‘ri</a:t>
            </a:r>
            <a:r>
              <a:rPr lang="en-US" sz="3200" dirty="0" smtClean="0"/>
              <a:t> </a:t>
            </a:r>
            <a:r>
              <a:rPr lang="en-US" sz="3200" dirty="0" err="1"/>
              <a:t>burchakni</a:t>
            </a:r>
            <a:r>
              <a:rPr lang="en-US" sz="3200" dirty="0"/>
              <a:t> </a:t>
            </a:r>
            <a:r>
              <a:rPr lang="en-US" sz="3200" dirty="0" err="1"/>
              <a:t>qanday</a:t>
            </a:r>
            <a:r>
              <a:rPr lang="en-US" sz="3200" dirty="0"/>
              <a:t> </a:t>
            </a:r>
            <a:r>
              <a:rPr lang="en-US" sz="3200" dirty="0" err="1"/>
              <a:t>yasash</a:t>
            </a:r>
            <a:r>
              <a:rPr lang="en-US" sz="3200" dirty="0"/>
              <a:t> </a:t>
            </a:r>
            <a:r>
              <a:rPr lang="en-US" sz="3200" dirty="0" err="1"/>
              <a:t>mumkin</a:t>
            </a:r>
            <a:r>
              <a:rPr lang="en-US" sz="3200" dirty="0"/>
              <a:t>?</a:t>
            </a:r>
          </a:p>
          <a:p>
            <a:r>
              <a:rPr lang="en-US" sz="3200" dirty="0" smtClean="0"/>
              <a:t>3. </a:t>
            </a:r>
            <a:r>
              <a:rPr lang="en-US" sz="3200" dirty="0" err="1"/>
              <a:t>Faqat</a:t>
            </a:r>
            <a:r>
              <a:rPr lang="en-US" sz="3200" dirty="0"/>
              <a:t> </a:t>
            </a:r>
            <a:r>
              <a:rPr lang="en-US" sz="3200" dirty="0" err="1"/>
              <a:t>bir</a:t>
            </a:r>
            <a:r>
              <a:rPr lang="en-US" sz="3200" dirty="0"/>
              <a:t> </a:t>
            </a:r>
            <a:r>
              <a:rPr lang="en-US" sz="3200" dirty="0" err="1"/>
              <a:t>yarimtekislikda</a:t>
            </a:r>
            <a:r>
              <a:rPr lang="en-US" sz="3200" dirty="0"/>
              <a:t>, </a:t>
            </a:r>
            <a:r>
              <a:rPr lang="en-US" sz="3200" dirty="0" err="1"/>
              <a:t>berilgan</a:t>
            </a:r>
            <a:r>
              <a:rPr lang="en-US" sz="3200" dirty="0"/>
              <a:t> </a:t>
            </a:r>
            <a:r>
              <a:rPr lang="en-US" sz="3200" dirty="0" err="1"/>
              <a:t>kesmani</a:t>
            </a:r>
            <a:r>
              <a:rPr lang="en-US" sz="3200" dirty="0"/>
              <a:t> </a:t>
            </a:r>
            <a:r>
              <a:rPr lang="en-US" sz="3200" dirty="0" err="1"/>
              <a:t>teng</a:t>
            </a:r>
            <a:r>
              <a:rPr lang="en-US" sz="3200" dirty="0"/>
              <a:t> </a:t>
            </a:r>
            <a:r>
              <a:rPr lang="en-US" sz="3200" dirty="0" err="1"/>
              <a:t>ikkiga</a:t>
            </a:r>
            <a:r>
              <a:rPr lang="en-US" sz="3200" dirty="0"/>
              <a:t> </a:t>
            </a:r>
            <a:r>
              <a:rPr lang="en-US" sz="3200" dirty="0" err="1" smtClean="0"/>
              <a:t>bo‘ling</a:t>
            </a:r>
            <a:r>
              <a:rPr lang="en-US" sz="3200" dirty="0"/>
              <a:t>.</a:t>
            </a:r>
          </a:p>
          <a:p>
            <a:r>
              <a:rPr lang="en-US" sz="3200" dirty="0"/>
              <a:t>4. </a:t>
            </a:r>
            <a:r>
              <a:rPr lang="en-US" sz="3200" dirty="0" err="1"/>
              <a:t>Faqat</a:t>
            </a:r>
            <a:r>
              <a:rPr lang="en-US" sz="3200" dirty="0"/>
              <a:t> </a:t>
            </a:r>
            <a:r>
              <a:rPr lang="en-US" sz="3200" dirty="0" err="1" smtClean="0"/>
              <a:t>go‘niyadan</a:t>
            </a:r>
            <a:r>
              <a:rPr lang="en-US" sz="3200" dirty="0" smtClean="0"/>
              <a:t> </a:t>
            </a:r>
            <a:r>
              <a:rPr lang="en-US" sz="3200" dirty="0" err="1"/>
              <a:t>foydalanib</a:t>
            </a:r>
            <a:r>
              <a:rPr lang="en-US" sz="3200" dirty="0"/>
              <a:t> </a:t>
            </a:r>
            <a:r>
              <a:rPr lang="en-US" sz="3200" dirty="0" err="1"/>
              <a:t>berilgan</a:t>
            </a:r>
            <a:r>
              <a:rPr lang="en-US" sz="3200" dirty="0"/>
              <a:t> </a:t>
            </a:r>
            <a:r>
              <a:rPr lang="en-US" sz="3200" dirty="0" err="1"/>
              <a:t>kesmani</a:t>
            </a:r>
            <a:r>
              <a:rPr lang="en-US" sz="3200" dirty="0"/>
              <a:t> </a:t>
            </a:r>
            <a:r>
              <a:rPr lang="en-US" sz="3200" dirty="0" err="1"/>
              <a:t>teng</a:t>
            </a:r>
            <a:r>
              <a:rPr lang="en-US" sz="3200" dirty="0"/>
              <a:t> </a:t>
            </a:r>
            <a:r>
              <a:rPr lang="en-US" sz="3200" dirty="0" err="1"/>
              <a:t>ikkiga</a:t>
            </a:r>
            <a:r>
              <a:rPr lang="en-US" sz="3200" dirty="0"/>
              <a:t> </a:t>
            </a:r>
            <a:r>
              <a:rPr lang="en-US" sz="3200" dirty="0" err="1" smtClean="0"/>
              <a:t>bo‘ling</a:t>
            </a:r>
            <a:r>
              <a:rPr lang="en-US" sz="3200" dirty="0"/>
              <a:t>.</a:t>
            </a:r>
          </a:p>
          <a:p>
            <a:r>
              <a:rPr lang="en-US" sz="3200" dirty="0"/>
              <a:t>5. </a:t>
            </a:r>
            <a:r>
              <a:rPr lang="en-US" sz="3200" dirty="0" err="1"/>
              <a:t>Berilgan</a:t>
            </a:r>
            <a:r>
              <a:rPr lang="en-US" sz="3200" dirty="0"/>
              <a:t> </a:t>
            </a:r>
            <a:r>
              <a:rPr lang="en-US" sz="3200" dirty="0" err="1"/>
              <a:t>gipotenuza</a:t>
            </a:r>
            <a:r>
              <a:rPr lang="en-US" sz="3200" dirty="0"/>
              <a:t> </a:t>
            </a:r>
            <a:r>
              <a:rPr lang="en-US" sz="3200" dirty="0" err="1" smtClean="0"/>
              <a:t>bo‘yicha</a:t>
            </a:r>
            <a:r>
              <a:rPr lang="en-US" sz="3200" dirty="0" smtClean="0"/>
              <a:t> </a:t>
            </a:r>
            <a:r>
              <a:rPr lang="en-US" sz="3200" dirty="0" err="1"/>
              <a:t>teng</a:t>
            </a:r>
            <a:r>
              <a:rPr lang="en-US" sz="3200" dirty="0"/>
              <a:t> </a:t>
            </a:r>
            <a:r>
              <a:rPr lang="en-US" sz="3200" dirty="0" err="1"/>
              <a:t>yonli</a:t>
            </a:r>
            <a:r>
              <a:rPr lang="en-US" sz="3200" dirty="0"/>
              <a:t> </a:t>
            </a:r>
            <a:r>
              <a:rPr lang="en-US" sz="3200" dirty="0" err="1" smtClean="0"/>
              <a:t>to‘g‘ri</a:t>
            </a:r>
            <a:r>
              <a:rPr lang="en-US" sz="3200" dirty="0" smtClean="0"/>
              <a:t> </a:t>
            </a:r>
            <a:r>
              <a:rPr lang="en-US" sz="3200" dirty="0" err="1"/>
              <a:t>burchakli</a:t>
            </a:r>
            <a:r>
              <a:rPr lang="en-US" sz="3200" dirty="0"/>
              <a:t> </a:t>
            </a:r>
            <a:r>
              <a:rPr lang="en-US" sz="3200" dirty="0" err="1"/>
              <a:t>uchburchak</a:t>
            </a:r>
            <a:r>
              <a:rPr lang="en-US" sz="3200" dirty="0"/>
              <a:t> </a:t>
            </a:r>
            <a:r>
              <a:rPr lang="en-US" sz="3200" dirty="0" err="1"/>
              <a:t>yasang</a:t>
            </a:r>
            <a:r>
              <a:rPr lang="en-US" sz="3200" dirty="0"/>
              <a:t>.</a:t>
            </a:r>
          </a:p>
          <a:p>
            <a:r>
              <a:rPr lang="en-US" sz="3200" dirty="0"/>
              <a:t>6. </a:t>
            </a:r>
            <a:r>
              <a:rPr lang="en-US" sz="3200" dirty="0" err="1"/>
              <a:t>Asosi</a:t>
            </a:r>
            <a:r>
              <a:rPr lang="en-US" sz="3200" dirty="0"/>
              <a:t> </a:t>
            </a:r>
            <a:r>
              <a:rPr lang="en-US" sz="3200" dirty="0" err="1"/>
              <a:t>va</a:t>
            </a:r>
            <a:r>
              <a:rPr lang="en-US" sz="3200" dirty="0"/>
              <a:t> </a:t>
            </a:r>
            <a:r>
              <a:rPr lang="en-US" sz="3200" dirty="0" err="1"/>
              <a:t>unga</a:t>
            </a:r>
            <a:r>
              <a:rPr lang="en-US" sz="3200" dirty="0"/>
              <a:t> </a:t>
            </a:r>
            <a:r>
              <a:rPr lang="en-US" sz="3200" dirty="0" err="1"/>
              <a:t>tushirilgan</a:t>
            </a:r>
            <a:r>
              <a:rPr lang="en-US" sz="3200" dirty="0"/>
              <a:t> </a:t>
            </a:r>
            <a:r>
              <a:rPr lang="en-US" sz="3200" dirty="0" err="1"/>
              <a:t>balandligi</a:t>
            </a:r>
            <a:r>
              <a:rPr lang="en-US" sz="3200" dirty="0"/>
              <a:t> </a:t>
            </a:r>
            <a:r>
              <a:rPr lang="en-US" sz="3200" dirty="0" err="1" smtClean="0"/>
              <a:t>bo‘yicha</a:t>
            </a:r>
            <a:r>
              <a:rPr lang="en-US" sz="3200" dirty="0" smtClean="0"/>
              <a:t> </a:t>
            </a:r>
            <a:r>
              <a:rPr lang="en-US" sz="3200" dirty="0" err="1"/>
              <a:t>teng</a:t>
            </a:r>
            <a:r>
              <a:rPr lang="en-US" sz="3200" dirty="0"/>
              <a:t> </a:t>
            </a:r>
            <a:r>
              <a:rPr lang="en-US" sz="3200" dirty="0" err="1"/>
              <a:t>yonli</a:t>
            </a:r>
            <a:r>
              <a:rPr lang="en-US" sz="3200" dirty="0"/>
              <a:t> </a:t>
            </a:r>
            <a:r>
              <a:rPr lang="en-US" sz="3200" dirty="0" err="1"/>
              <a:t>uchburchak</a:t>
            </a:r>
            <a:r>
              <a:rPr lang="en-US" sz="3200" dirty="0"/>
              <a:t> </a:t>
            </a:r>
            <a:r>
              <a:rPr lang="en-US" sz="3200" dirty="0" err="1"/>
              <a:t>yasang</a:t>
            </a:r>
            <a:r>
              <a:rPr lang="en-US" sz="3200" dirty="0"/>
              <a:t>.</a:t>
            </a:r>
          </a:p>
          <a:p>
            <a:endParaRPr lang="ru-RU" sz="32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060238" cy="106169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280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610" y="118020"/>
            <a:ext cx="12053628" cy="97869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748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Perpendikulyar</a:t>
            </a:r>
            <a:r>
              <a:rPr lang="en-US" sz="4748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748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748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748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chiziqlar</a:t>
            </a:r>
            <a:r>
              <a:rPr lang="ru-RU" sz="4748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9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93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AutoShape 2" descr="Транспортир 1328085 - Канцелярские товары | Shop"/>
          <p:cNvSpPr>
            <a:spLocks noChangeAspect="1" noChangeArrowheads="1"/>
          </p:cNvSpPr>
          <p:nvPr/>
        </p:nvSpPr>
        <p:spPr bwMode="auto">
          <a:xfrm>
            <a:off x="205192" y="-72515"/>
            <a:ext cx="402008" cy="402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0602" tIns="60301" rIns="120602" bIns="60301" numCol="1" anchor="t" anchorCtr="0" compatLnSpc="1">
            <a:prstTxWarp prst="textNoShape">
              <a:avLst/>
            </a:prstTxWarp>
          </a:bodyPr>
          <a:lstStyle/>
          <a:p>
            <a:endParaRPr lang="ru-RU" sz="5028"/>
          </a:p>
        </p:txBody>
      </p:sp>
      <p:sp>
        <p:nvSpPr>
          <p:cNvPr id="4" name="TextBox 3"/>
          <p:cNvSpPr txBox="1"/>
          <p:nvPr/>
        </p:nvSpPr>
        <p:spPr>
          <a:xfrm>
            <a:off x="62084" y="1248962"/>
            <a:ext cx="11452710" cy="1228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9922"/>
            <a:r>
              <a:rPr lang="en-US" sz="369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93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69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93" dirty="0" err="1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369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93" dirty="0" err="1">
                <a:latin typeface="Arial" panose="020B0604020202020204" pitchFamily="34" charset="0"/>
                <a:cs typeface="Arial" panose="020B0604020202020204" pitchFamily="34" charset="0"/>
              </a:rPr>
              <a:t>ostida</a:t>
            </a:r>
            <a:r>
              <a:rPr lang="en-US" sz="369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93" dirty="0" err="1">
                <a:latin typeface="Arial" panose="020B0604020202020204" pitchFamily="34" charset="0"/>
                <a:cs typeface="Arial" panose="020B0604020202020204" pitchFamily="34" charset="0"/>
              </a:rPr>
              <a:t>kesishuvchi</a:t>
            </a:r>
            <a:r>
              <a:rPr lang="en-US" sz="369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93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69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93" dirty="0" err="1">
                <a:latin typeface="Arial" panose="020B0604020202020204" pitchFamily="34" charset="0"/>
                <a:cs typeface="Arial" panose="020B0604020202020204" pitchFamily="34" charset="0"/>
              </a:rPr>
              <a:t>chiziqlar</a:t>
            </a:r>
            <a:r>
              <a:rPr lang="en-US" sz="369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93" b="1" dirty="0" err="1">
                <a:latin typeface="Arial" panose="020B0604020202020204" pitchFamily="34" charset="0"/>
                <a:cs typeface="Arial" panose="020B0604020202020204" pitchFamily="34" charset="0"/>
              </a:rPr>
              <a:t>perpendikulyar</a:t>
            </a:r>
            <a:r>
              <a:rPr lang="en-US" sz="3693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93" b="1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693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93" b="1" dirty="0" err="1">
                <a:latin typeface="Arial" panose="020B0604020202020204" pitchFamily="34" charset="0"/>
                <a:cs typeface="Arial" panose="020B0604020202020204" pitchFamily="34" charset="0"/>
              </a:rPr>
              <a:t>chiziqlar</a:t>
            </a:r>
            <a:r>
              <a:rPr lang="ru-RU" sz="3693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93" dirty="0" err="1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3693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22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376440" y="5230760"/>
            <a:ext cx="4500939" cy="518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3840501" y="4488368"/>
            <a:ext cx="671979" cy="4982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38" b="1" dirty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90⁰</a:t>
            </a:r>
            <a:endParaRPr lang="ru-RU" sz="2638" b="1" dirty="0">
              <a:solidFill>
                <a:srgbClr val="68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673147" y="2533151"/>
            <a:ext cx="5516362" cy="17972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93" dirty="0" err="1">
                <a:latin typeface="Arial" panose="020B0604020202020204" pitchFamily="34" charset="0"/>
                <a:cs typeface="Arial" panose="020B0604020202020204" pitchFamily="34" charset="0"/>
              </a:rPr>
              <a:t>Perpendikulyar</a:t>
            </a:r>
            <a:r>
              <a:rPr lang="en-US" sz="369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93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69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93" dirty="0" err="1">
                <a:latin typeface="Arial" panose="020B0604020202020204" pitchFamily="34" charset="0"/>
                <a:cs typeface="Arial" panose="020B0604020202020204" pitchFamily="34" charset="0"/>
              </a:rPr>
              <a:t>chiziqlar</a:t>
            </a:r>
            <a:r>
              <a:rPr lang="en-US" sz="3693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93" b="1" dirty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90⁰ </a:t>
            </a:r>
            <a:r>
              <a:rPr lang="en-US" sz="3693" dirty="0">
                <a:latin typeface="Arial" panose="020B0604020202020204" pitchFamily="34" charset="0"/>
                <a:cs typeface="Arial" panose="020B0604020202020204" pitchFamily="34" charset="0"/>
              </a:rPr>
              <a:t>li </a:t>
            </a:r>
            <a:r>
              <a:rPr lang="en-US" sz="3693" dirty="0" err="1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369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93" dirty="0" err="1">
                <a:latin typeface="Arial" panose="020B0604020202020204" pitchFamily="34" charset="0"/>
                <a:cs typeface="Arial" panose="020B0604020202020204" pitchFamily="34" charset="0"/>
              </a:rPr>
              <a:t>ostida</a:t>
            </a:r>
            <a:r>
              <a:rPr lang="en-US" sz="369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93" dirty="0" err="1">
                <a:latin typeface="Arial" panose="020B0604020202020204" pitchFamily="34" charset="0"/>
                <a:cs typeface="Arial" panose="020B0604020202020204" pitchFamily="34" charset="0"/>
              </a:rPr>
              <a:t>kesishadi</a:t>
            </a:r>
            <a:r>
              <a:rPr lang="en-US" sz="3693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3693" dirty="0"/>
          </a:p>
        </p:txBody>
      </p:sp>
      <p:sp>
        <p:nvSpPr>
          <p:cNvPr id="26" name="Прямоугольник 25"/>
          <p:cNvSpPr/>
          <p:nvPr/>
        </p:nvSpPr>
        <p:spPr>
          <a:xfrm flipH="1">
            <a:off x="7278651" y="5558375"/>
            <a:ext cx="4305354" cy="579389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endParaRPr lang="ru-RU" sz="3165" b="1" dirty="0">
              <a:solidFill>
                <a:srgbClr val="68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08409" y="3105850"/>
            <a:ext cx="478242" cy="5793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65" b="1" dirty="0">
                <a:solidFill>
                  <a:srgbClr val="680000"/>
                </a:solidFill>
              </a:rPr>
              <a:t>a</a:t>
            </a:r>
            <a:endParaRPr lang="ru-RU" sz="3165" b="1" dirty="0">
              <a:solidFill>
                <a:srgbClr val="680000"/>
              </a:solidFill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3517319" y="3183622"/>
            <a:ext cx="35432" cy="33622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1358753" y="4700061"/>
                <a:ext cx="466794" cy="4982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38" b="1">
                          <a:solidFill>
                            <a:srgbClr val="680000"/>
                          </a:solidFill>
                          <a:latin typeface="Cambria Math" panose="02040503050406030204" pitchFamily="18" charset="0"/>
                        </a:rPr>
                        <m:t>𝐛</m:t>
                      </m:r>
                    </m:oMath>
                  </m:oMathPara>
                </a14:m>
                <a:endParaRPr lang="ru-RU" sz="2638" b="1" dirty="0">
                  <a:solidFill>
                    <a:srgbClr val="680000"/>
                  </a:solidFill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8753" y="4700061"/>
                <a:ext cx="466794" cy="498278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8404446" y="4159936"/>
                <a:ext cx="1758815" cy="9650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276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5276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5803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⊥</m:t>
                    </m:r>
                  </m:oMath>
                </a14:m>
                <a:r>
                  <a:rPr lang="en-US" sz="4748" b="1" dirty="0">
                    <a:solidFill>
                      <a:srgbClr val="C00000"/>
                    </a:solidFill>
                  </a:rPr>
                  <a:t> </a:t>
                </a:r>
                <a:r>
                  <a:rPr lang="en-US" sz="5276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endParaRPr lang="ru-RU" sz="5276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04446" y="4159936"/>
                <a:ext cx="1758815" cy="965072"/>
              </a:xfrm>
              <a:prstGeom prst="rect">
                <a:avLst/>
              </a:prstGeom>
              <a:blipFill rotWithShape="0">
                <a:blip r:embed="rId3"/>
                <a:stretch>
                  <a:fillRect l="-18056" t="-12579" r="-16667" b="-3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Прямоугольник 9"/>
          <p:cNvSpPr/>
          <p:nvPr/>
        </p:nvSpPr>
        <p:spPr>
          <a:xfrm rot="10800000">
            <a:off x="3376943" y="4838919"/>
            <a:ext cx="582211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165" b="1" i="1" dirty="0">
                <a:solidFill>
                  <a:srgbClr val="002060"/>
                </a:solidFill>
                <a:latin typeface="Times New Roman"/>
                <a:cs typeface="Times New Roman"/>
              </a:rPr>
              <a:t>∟</a:t>
            </a:r>
            <a:endParaRPr lang="ru-RU" sz="3165" b="1" i="1" dirty="0">
              <a:solidFill>
                <a:srgbClr val="002060"/>
              </a:solidFill>
            </a:endParaRPr>
          </a:p>
        </p:txBody>
      </p:sp>
      <p:grpSp>
        <p:nvGrpSpPr>
          <p:cNvPr id="15" name="Group 3"/>
          <p:cNvGrpSpPr>
            <a:grpSpLocks/>
          </p:cNvGrpSpPr>
          <p:nvPr/>
        </p:nvGrpSpPr>
        <p:grpSpPr bwMode="auto">
          <a:xfrm>
            <a:off x="3524563" y="3500792"/>
            <a:ext cx="1267587" cy="1755887"/>
            <a:chOff x="1728" y="1536"/>
            <a:chExt cx="1104" cy="1968"/>
          </a:xfrm>
        </p:grpSpPr>
        <p:sp>
          <p:nvSpPr>
            <p:cNvPr id="16" name="AutoShape 4"/>
            <p:cNvSpPr>
              <a:spLocks noChangeArrowheads="1"/>
            </p:cNvSpPr>
            <p:nvPr/>
          </p:nvSpPr>
          <p:spPr bwMode="auto">
            <a:xfrm>
              <a:off x="1728" y="1536"/>
              <a:ext cx="1104" cy="1968"/>
            </a:xfrm>
            <a:prstGeom prst="rtTriangle">
              <a:avLst/>
            </a:prstGeom>
            <a:solidFill>
              <a:schemeClr val="hlink"/>
            </a:solidFill>
            <a:ln w="9525">
              <a:solidFill>
                <a:srgbClr val="0000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1781"/>
            </a:p>
          </p:txBody>
        </p:sp>
        <p:sp>
          <p:nvSpPr>
            <p:cNvPr id="18" name="AutoShape 5"/>
            <p:cNvSpPr>
              <a:spLocks noChangeArrowheads="1"/>
            </p:cNvSpPr>
            <p:nvPr/>
          </p:nvSpPr>
          <p:spPr bwMode="auto">
            <a:xfrm>
              <a:off x="1920" y="2256"/>
              <a:ext cx="528" cy="1008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rgbClr val="0000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1781"/>
            </a:p>
          </p:txBody>
        </p:sp>
      </p:grpSp>
      <p:pic>
        <p:nvPicPr>
          <p:cNvPr id="19" name="Picture 13" descr="tran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9198" y="4275204"/>
            <a:ext cx="2640998" cy="1522432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16275916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4" grpId="0"/>
      <p:bldP spid="26" grpId="0" animBg="1"/>
      <p:bldP spid="11" grpId="0"/>
      <p:bldP spid="17" grpId="0"/>
      <p:bldP spid="8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Прямая соединительная линия 22"/>
          <p:cNvCxnSpPr/>
          <p:nvPr/>
        </p:nvCxnSpPr>
        <p:spPr>
          <a:xfrm rot="10800000" flipH="1">
            <a:off x="2967238" y="4368925"/>
            <a:ext cx="4843626" cy="839163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30"/>
          <p:cNvGrpSpPr>
            <a:grpSpLocks/>
          </p:cNvGrpSpPr>
          <p:nvPr/>
        </p:nvGrpSpPr>
        <p:grpSpPr bwMode="auto">
          <a:xfrm rot="1051847" flipH="1">
            <a:off x="1508925" y="3035763"/>
            <a:ext cx="1882843" cy="1958219"/>
            <a:chOff x="519" y="587"/>
            <a:chExt cx="951" cy="1168"/>
          </a:xfrm>
        </p:grpSpPr>
        <p:sp>
          <p:nvSpPr>
            <p:cNvPr id="5" name="Freeform 31"/>
            <p:cNvSpPr>
              <a:spLocks/>
            </p:cNvSpPr>
            <p:nvPr/>
          </p:nvSpPr>
          <p:spPr bwMode="auto">
            <a:xfrm>
              <a:off x="519" y="587"/>
              <a:ext cx="951" cy="1168"/>
            </a:xfrm>
            <a:custGeom>
              <a:avLst/>
              <a:gdLst/>
              <a:ahLst/>
              <a:cxnLst>
                <a:cxn ang="0">
                  <a:pos x="864" y="0"/>
                </a:cxn>
                <a:cxn ang="0">
                  <a:pos x="951" y="84"/>
                </a:cxn>
                <a:cxn ang="0">
                  <a:pos x="209" y="1009"/>
                </a:cxn>
                <a:cxn ang="0">
                  <a:pos x="0" y="1168"/>
                </a:cxn>
                <a:cxn ang="0">
                  <a:pos x="118" y="935"/>
                </a:cxn>
                <a:cxn ang="0">
                  <a:pos x="864" y="0"/>
                </a:cxn>
              </a:cxnLst>
              <a:rect l="0" t="0" r="r" b="b"/>
              <a:pathLst>
                <a:path w="951" h="1168">
                  <a:moveTo>
                    <a:pt x="864" y="0"/>
                  </a:moveTo>
                  <a:lnTo>
                    <a:pt x="951" y="84"/>
                  </a:lnTo>
                  <a:lnTo>
                    <a:pt x="209" y="1009"/>
                  </a:lnTo>
                  <a:lnTo>
                    <a:pt x="0" y="1168"/>
                  </a:lnTo>
                  <a:lnTo>
                    <a:pt x="118" y="935"/>
                  </a:lnTo>
                  <a:lnTo>
                    <a:pt x="864" y="0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1781"/>
            </a:p>
          </p:txBody>
        </p:sp>
        <p:sp>
          <p:nvSpPr>
            <p:cNvPr id="6" name="Freeform 32"/>
            <p:cNvSpPr>
              <a:spLocks/>
            </p:cNvSpPr>
            <p:nvPr/>
          </p:nvSpPr>
          <p:spPr bwMode="auto">
            <a:xfrm>
              <a:off x="524" y="1500"/>
              <a:ext cx="220" cy="248"/>
            </a:xfrm>
            <a:custGeom>
              <a:avLst/>
              <a:gdLst/>
              <a:ahLst/>
              <a:cxnLst>
                <a:cxn ang="0">
                  <a:pos x="0" y="248"/>
                </a:cxn>
                <a:cxn ang="0">
                  <a:pos x="220" y="84"/>
                </a:cxn>
                <a:cxn ang="0">
                  <a:pos x="128" y="0"/>
                </a:cxn>
                <a:cxn ang="0">
                  <a:pos x="0" y="248"/>
                </a:cxn>
              </a:cxnLst>
              <a:rect l="0" t="0" r="r" b="b"/>
              <a:pathLst>
                <a:path w="220" h="248">
                  <a:moveTo>
                    <a:pt x="0" y="248"/>
                  </a:moveTo>
                  <a:lnTo>
                    <a:pt x="220" y="84"/>
                  </a:lnTo>
                  <a:lnTo>
                    <a:pt x="128" y="0"/>
                  </a:lnTo>
                  <a:lnTo>
                    <a:pt x="0" y="24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1781"/>
            </a:p>
          </p:txBody>
        </p:sp>
        <p:sp>
          <p:nvSpPr>
            <p:cNvPr id="7" name="Freeform 33"/>
            <p:cNvSpPr>
              <a:spLocks/>
            </p:cNvSpPr>
            <p:nvPr/>
          </p:nvSpPr>
          <p:spPr bwMode="auto">
            <a:xfrm>
              <a:off x="524" y="1640"/>
              <a:ext cx="96" cy="104"/>
            </a:xfrm>
            <a:custGeom>
              <a:avLst/>
              <a:gdLst/>
              <a:ahLst/>
              <a:cxnLst>
                <a:cxn ang="0">
                  <a:pos x="96" y="39"/>
                </a:cxn>
                <a:cxn ang="0">
                  <a:pos x="56" y="0"/>
                </a:cxn>
                <a:cxn ang="0">
                  <a:pos x="0" y="104"/>
                </a:cxn>
                <a:cxn ang="0">
                  <a:pos x="96" y="39"/>
                </a:cxn>
              </a:cxnLst>
              <a:rect l="0" t="0" r="r" b="b"/>
              <a:pathLst>
                <a:path w="96" h="104">
                  <a:moveTo>
                    <a:pt x="96" y="39"/>
                  </a:moveTo>
                  <a:lnTo>
                    <a:pt x="56" y="0"/>
                  </a:lnTo>
                  <a:lnTo>
                    <a:pt x="0" y="104"/>
                  </a:lnTo>
                  <a:lnTo>
                    <a:pt x="96" y="39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1781"/>
            </a:p>
          </p:txBody>
        </p:sp>
        <p:sp>
          <p:nvSpPr>
            <p:cNvPr id="8" name="Freeform 34"/>
            <p:cNvSpPr>
              <a:spLocks/>
            </p:cNvSpPr>
            <p:nvPr/>
          </p:nvSpPr>
          <p:spPr bwMode="auto">
            <a:xfrm>
              <a:off x="676" y="612"/>
              <a:ext cx="736" cy="912"/>
            </a:xfrm>
            <a:custGeom>
              <a:avLst/>
              <a:gdLst/>
              <a:ahLst/>
              <a:cxnLst>
                <a:cxn ang="0">
                  <a:pos x="736" y="0"/>
                </a:cxn>
                <a:cxn ang="0">
                  <a:pos x="0" y="912"/>
                </a:cxn>
              </a:cxnLst>
              <a:rect l="0" t="0" r="r" b="b"/>
              <a:pathLst>
                <a:path w="736" h="912">
                  <a:moveTo>
                    <a:pt x="736" y="0"/>
                  </a:moveTo>
                  <a:lnTo>
                    <a:pt x="0" y="912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781"/>
            </a:p>
          </p:txBody>
        </p:sp>
        <p:sp>
          <p:nvSpPr>
            <p:cNvPr id="9" name="Freeform 35"/>
            <p:cNvSpPr>
              <a:spLocks/>
            </p:cNvSpPr>
            <p:nvPr/>
          </p:nvSpPr>
          <p:spPr bwMode="auto">
            <a:xfrm>
              <a:off x="704" y="644"/>
              <a:ext cx="736" cy="908"/>
            </a:xfrm>
            <a:custGeom>
              <a:avLst/>
              <a:gdLst/>
              <a:ahLst/>
              <a:cxnLst>
                <a:cxn ang="0">
                  <a:pos x="736" y="0"/>
                </a:cxn>
                <a:cxn ang="0">
                  <a:pos x="0" y="908"/>
                </a:cxn>
              </a:cxnLst>
              <a:rect l="0" t="0" r="r" b="b"/>
              <a:pathLst>
                <a:path w="736" h="908">
                  <a:moveTo>
                    <a:pt x="736" y="0"/>
                  </a:moveTo>
                  <a:lnTo>
                    <a:pt x="0" y="90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781"/>
            </a:p>
          </p:txBody>
        </p:sp>
      </p:grpSp>
      <p:grpSp>
        <p:nvGrpSpPr>
          <p:cNvPr id="4" name="Group 343"/>
          <p:cNvGrpSpPr>
            <a:grpSpLocks/>
          </p:cNvGrpSpPr>
          <p:nvPr/>
        </p:nvGrpSpPr>
        <p:grpSpPr bwMode="auto">
          <a:xfrm rot="21012661">
            <a:off x="2621005" y="4781205"/>
            <a:ext cx="6196575" cy="624998"/>
            <a:chOff x="249" y="3747"/>
            <a:chExt cx="3946" cy="398"/>
          </a:xfrm>
        </p:grpSpPr>
        <p:sp>
          <p:nvSpPr>
            <p:cNvPr id="12" name="Freeform 344" descr="Папирус"/>
            <p:cNvSpPr>
              <a:spLocks/>
            </p:cNvSpPr>
            <p:nvPr/>
          </p:nvSpPr>
          <p:spPr bwMode="auto">
            <a:xfrm>
              <a:off x="297" y="3792"/>
              <a:ext cx="3880" cy="35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44"/>
                </a:cxn>
                <a:cxn ang="0">
                  <a:pos x="3872" y="344"/>
                </a:cxn>
                <a:cxn ang="0">
                  <a:pos x="3880" y="0"/>
                </a:cxn>
                <a:cxn ang="0">
                  <a:pos x="0" y="0"/>
                </a:cxn>
              </a:cxnLst>
              <a:rect l="0" t="0" r="r" b="b"/>
              <a:pathLst>
                <a:path w="3880" h="344">
                  <a:moveTo>
                    <a:pt x="0" y="0"/>
                  </a:moveTo>
                  <a:lnTo>
                    <a:pt x="0" y="344"/>
                  </a:lnTo>
                  <a:lnTo>
                    <a:pt x="3872" y="344"/>
                  </a:lnTo>
                  <a:lnTo>
                    <a:pt x="3880" y="0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1">
              <a:blip r:embed="rId3" cstate="print"/>
              <a:srcRect/>
              <a:tile tx="0" ty="0" sx="100000" sy="100000" flip="none" algn="tl"/>
            </a:blipFill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 sz="1781"/>
            </a:p>
          </p:txBody>
        </p:sp>
        <p:sp>
          <p:nvSpPr>
            <p:cNvPr id="13" name="Oval 345"/>
            <p:cNvSpPr>
              <a:spLocks noChangeArrowheads="1"/>
            </p:cNvSpPr>
            <p:nvPr/>
          </p:nvSpPr>
          <p:spPr bwMode="auto">
            <a:xfrm rot="-4023734">
              <a:off x="475" y="3925"/>
              <a:ext cx="94" cy="8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 sz="1781"/>
            </a:p>
          </p:txBody>
        </p:sp>
        <p:sp>
          <p:nvSpPr>
            <p:cNvPr id="14" name="Text Box 346"/>
            <p:cNvSpPr txBox="1">
              <a:spLocks noChangeArrowheads="1"/>
            </p:cNvSpPr>
            <p:nvPr/>
          </p:nvSpPr>
          <p:spPr bwMode="auto">
            <a:xfrm rot="10800000">
              <a:off x="293" y="3747"/>
              <a:ext cx="3902" cy="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385" dirty="0">
                  <a:solidFill>
                    <a:srgbClr val="000000"/>
                  </a:solidFill>
                </a:rPr>
                <a:t>I</a:t>
              </a:r>
              <a:r>
                <a:rPr lang="en-US" sz="791" dirty="0">
                  <a:solidFill>
                    <a:srgbClr val="000000"/>
                  </a:solidFill>
                </a:rPr>
                <a:t>IIII</a:t>
              </a:r>
              <a:r>
                <a:rPr lang="en-US" sz="1385" dirty="0">
                  <a:solidFill>
                    <a:srgbClr val="000000"/>
                  </a:solidFill>
                </a:rPr>
                <a:t>I</a:t>
              </a:r>
              <a:r>
                <a:rPr lang="en-US" sz="791" dirty="0">
                  <a:solidFill>
                    <a:srgbClr val="000000"/>
                  </a:solidFill>
                </a:rPr>
                <a:t>IIII</a:t>
              </a:r>
              <a:r>
                <a:rPr lang="en-US" sz="1385" dirty="0">
                  <a:solidFill>
                    <a:srgbClr val="000000"/>
                  </a:solidFill>
                </a:rPr>
                <a:t>I</a:t>
              </a:r>
              <a:r>
                <a:rPr lang="en-US" sz="791" dirty="0">
                  <a:solidFill>
                    <a:srgbClr val="000000"/>
                  </a:solidFill>
                </a:rPr>
                <a:t>IIII</a:t>
              </a:r>
              <a:r>
                <a:rPr lang="en-US" sz="1385" dirty="0">
                  <a:solidFill>
                    <a:srgbClr val="000000"/>
                  </a:solidFill>
                </a:rPr>
                <a:t>I</a:t>
              </a:r>
              <a:r>
                <a:rPr lang="en-US" sz="791" dirty="0">
                  <a:solidFill>
                    <a:srgbClr val="000000"/>
                  </a:solidFill>
                </a:rPr>
                <a:t>IIII</a:t>
              </a:r>
              <a:r>
                <a:rPr lang="en-US" sz="1385" dirty="0">
                  <a:solidFill>
                    <a:srgbClr val="000000"/>
                  </a:solidFill>
                </a:rPr>
                <a:t>I</a:t>
              </a:r>
              <a:r>
                <a:rPr lang="en-US" sz="791" dirty="0">
                  <a:solidFill>
                    <a:srgbClr val="000000"/>
                  </a:solidFill>
                </a:rPr>
                <a:t>IIII</a:t>
              </a:r>
              <a:r>
                <a:rPr lang="en-US" sz="1385" dirty="0">
                  <a:solidFill>
                    <a:srgbClr val="000000"/>
                  </a:solidFill>
                </a:rPr>
                <a:t>I</a:t>
              </a:r>
              <a:r>
                <a:rPr lang="en-US" sz="791" dirty="0">
                  <a:solidFill>
                    <a:srgbClr val="000000"/>
                  </a:solidFill>
                </a:rPr>
                <a:t>IIII</a:t>
              </a:r>
              <a:r>
                <a:rPr lang="en-US" sz="1385" dirty="0">
                  <a:solidFill>
                    <a:srgbClr val="000000"/>
                  </a:solidFill>
                </a:rPr>
                <a:t>I</a:t>
              </a:r>
              <a:r>
                <a:rPr lang="en-US" sz="890" dirty="0">
                  <a:solidFill>
                    <a:srgbClr val="000000"/>
                  </a:solidFill>
                </a:rPr>
                <a:t>IIII</a:t>
              </a:r>
              <a:r>
                <a:rPr lang="en-US" sz="1385" dirty="0">
                  <a:solidFill>
                    <a:srgbClr val="000000"/>
                  </a:solidFill>
                </a:rPr>
                <a:t>I</a:t>
              </a:r>
              <a:r>
                <a:rPr lang="en-US" sz="890" dirty="0">
                  <a:solidFill>
                    <a:srgbClr val="000000"/>
                  </a:solidFill>
                </a:rPr>
                <a:t>IIII</a:t>
              </a:r>
              <a:r>
                <a:rPr lang="en-US" sz="1385" dirty="0">
                  <a:solidFill>
                    <a:srgbClr val="000000"/>
                  </a:solidFill>
                </a:rPr>
                <a:t>I</a:t>
              </a:r>
              <a:r>
                <a:rPr lang="en-US" sz="890" dirty="0">
                  <a:solidFill>
                    <a:srgbClr val="000000"/>
                  </a:solidFill>
                </a:rPr>
                <a:t>IIII</a:t>
              </a:r>
              <a:r>
                <a:rPr lang="en-US" sz="1385" dirty="0">
                  <a:solidFill>
                    <a:srgbClr val="000000"/>
                  </a:solidFill>
                </a:rPr>
                <a:t>I</a:t>
              </a:r>
              <a:r>
                <a:rPr lang="en-US" sz="890" dirty="0">
                  <a:solidFill>
                    <a:srgbClr val="000000"/>
                  </a:solidFill>
                </a:rPr>
                <a:t>IIII</a:t>
              </a:r>
              <a:r>
                <a:rPr lang="en-US" sz="1385" dirty="0">
                  <a:solidFill>
                    <a:srgbClr val="000000"/>
                  </a:solidFill>
                </a:rPr>
                <a:t>I</a:t>
              </a:r>
              <a:r>
                <a:rPr lang="en-US" sz="890" dirty="0">
                  <a:solidFill>
                    <a:srgbClr val="000000"/>
                  </a:solidFill>
                </a:rPr>
                <a:t>IIII</a:t>
              </a:r>
              <a:r>
                <a:rPr lang="en-US" sz="1385" dirty="0">
                  <a:solidFill>
                    <a:srgbClr val="000000"/>
                  </a:solidFill>
                </a:rPr>
                <a:t>I</a:t>
              </a:r>
              <a:r>
                <a:rPr lang="en-US" sz="890" dirty="0">
                  <a:solidFill>
                    <a:srgbClr val="000000"/>
                  </a:solidFill>
                </a:rPr>
                <a:t>IIII</a:t>
              </a:r>
              <a:r>
                <a:rPr lang="en-US" sz="1385" dirty="0">
                  <a:solidFill>
                    <a:srgbClr val="000000"/>
                  </a:solidFill>
                </a:rPr>
                <a:t>I</a:t>
              </a:r>
              <a:r>
                <a:rPr lang="en-US" sz="890" dirty="0">
                  <a:solidFill>
                    <a:srgbClr val="000000"/>
                  </a:solidFill>
                </a:rPr>
                <a:t>IIII</a:t>
              </a:r>
              <a:r>
                <a:rPr lang="en-US" sz="1385" dirty="0">
                  <a:solidFill>
                    <a:srgbClr val="000000"/>
                  </a:solidFill>
                </a:rPr>
                <a:t>I</a:t>
              </a:r>
              <a:r>
                <a:rPr lang="en-US" sz="890" dirty="0">
                  <a:solidFill>
                    <a:srgbClr val="000000"/>
                  </a:solidFill>
                </a:rPr>
                <a:t>IIII</a:t>
              </a:r>
              <a:r>
                <a:rPr lang="en-US" sz="1385" dirty="0">
                  <a:solidFill>
                    <a:srgbClr val="000000"/>
                  </a:solidFill>
                </a:rPr>
                <a:t>I</a:t>
              </a:r>
              <a:r>
                <a:rPr lang="en-US" sz="890" dirty="0">
                  <a:solidFill>
                    <a:srgbClr val="000000"/>
                  </a:solidFill>
                </a:rPr>
                <a:t>IIII</a:t>
              </a:r>
              <a:r>
                <a:rPr lang="en-US" sz="1385" dirty="0">
                  <a:solidFill>
                    <a:srgbClr val="000000"/>
                  </a:solidFill>
                </a:rPr>
                <a:t>I</a:t>
              </a:r>
              <a:r>
                <a:rPr lang="en-US" sz="890" dirty="0">
                  <a:solidFill>
                    <a:srgbClr val="000000"/>
                  </a:solidFill>
                </a:rPr>
                <a:t>IIII</a:t>
              </a:r>
              <a:r>
                <a:rPr lang="en-US" sz="1385" dirty="0">
                  <a:solidFill>
                    <a:srgbClr val="000000"/>
                  </a:solidFill>
                </a:rPr>
                <a:t>I</a:t>
              </a:r>
              <a:r>
                <a:rPr lang="en-US" sz="890" dirty="0">
                  <a:solidFill>
                    <a:srgbClr val="000000"/>
                  </a:solidFill>
                </a:rPr>
                <a:t>IIII</a:t>
              </a:r>
              <a:r>
                <a:rPr lang="en-US" sz="1385" dirty="0">
                  <a:solidFill>
                    <a:srgbClr val="000000"/>
                  </a:solidFill>
                </a:rPr>
                <a:t>I</a:t>
              </a:r>
              <a:r>
                <a:rPr lang="en-US" sz="890" dirty="0">
                  <a:solidFill>
                    <a:srgbClr val="000000"/>
                  </a:solidFill>
                </a:rPr>
                <a:t>IIII</a:t>
              </a:r>
              <a:r>
                <a:rPr lang="en-US" sz="1385" dirty="0">
                  <a:solidFill>
                    <a:srgbClr val="000000"/>
                  </a:solidFill>
                </a:rPr>
                <a:t>I</a:t>
              </a:r>
              <a:r>
                <a:rPr lang="en-US" sz="890" dirty="0">
                  <a:solidFill>
                    <a:srgbClr val="000000"/>
                  </a:solidFill>
                </a:rPr>
                <a:t>IIII</a:t>
              </a:r>
              <a:r>
                <a:rPr lang="en-US" sz="1385" dirty="0">
                  <a:solidFill>
                    <a:srgbClr val="000000"/>
                  </a:solidFill>
                </a:rPr>
                <a:t>I</a:t>
              </a:r>
              <a:r>
                <a:rPr lang="en-US" sz="890" dirty="0">
                  <a:solidFill>
                    <a:srgbClr val="000000"/>
                  </a:solidFill>
                </a:rPr>
                <a:t>IIII</a:t>
              </a:r>
              <a:r>
                <a:rPr lang="en-US" sz="1385" dirty="0">
                  <a:solidFill>
                    <a:srgbClr val="000000"/>
                  </a:solidFill>
                </a:rPr>
                <a:t>I</a:t>
              </a:r>
              <a:r>
                <a:rPr lang="en-US" sz="890" dirty="0">
                  <a:solidFill>
                    <a:srgbClr val="000000"/>
                  </a:solidFill>
                </a:rPr>
                <a:t>IIII</a:t>
              </a:r>
              <a:r>
                <a:rPr lang="en-US" sz="1385" dirty="0">
                  <a:solidFill>
                    <a:srgbClr val="000000"/>
                  </a:solidFill>
                </a:rPr>
                <a:t>I</a:t>
              </a:r>
              <a:r>
                <a:rPr lang="en-US" sz="890" dirty="0">
                  <a:solidFill>
                    <a:srgbClr val="000000"/>
                  </a:solidFill>
                </a:rPr>
                <a:t>IIII</a:t>
              </a:r>
              <a:r>
                <a:rPr lang="en-US" sz="1385" dirty="0">
                  <a:solidFill>
                    <a:srgbClr val="000000"/>
                  </a:solidFill>
                </a:rPr>
                <a:t>I</a:t>
              </a:r>
              <a:r>
                <a:rPr lang="en-US" sz="890" dirty="0">
                  <a:solidFill>
                    <a:srgbClr val="000000"/>
                  </a:solidFill>
                </a:rPr>
                <a:t>IIII</a:t>
              </a:r>
              <a:r>
                <a:rPr lang="en-US" sz="1385" dirty="0">
                  <a:solidFill>
                    <a:srgbClr val="000000"/>
                  </a:solidFill>
                </a:rPr>
                <a:t>I</a:t>
              </a:r>
              <a:r>
                <a:rPr lang="en-US" sz="890" dirty="0">
                  <a:solidFill>
                    <a:srgbClr val="000000"/>
                  </a:solidFill>
                </a:rPr>
                <a:t>IIII</a:t>
              </a:r>
              <a:r>
                <a:rPr lang="en-US" sz="1385" dirty="0">
                  <a:solidFill>
                    <a:srgbClr val="000000"/>
                  </a:solidFill>
                </a:rPr>
                <a:t>I</a:t>
              </a:r>
              <a:r>
                <a:rPr lang="en-US" sz="890" dirty="0">
                  <a:solidFill>
                    <a:srgbClr val="000000"/>
                  </a:solidFill>
                </a:rPr>
                <a:t>IIII</a:t>
              </a:r>
              <a:r>
                <a:rPr lang="en-US" sz="1385" dirty="0">
                  <a:solidFill>
                    <a:srgbClr val="000000"/>
                  </a:solidFill>
                </a:rPr>
                <a:t>I</a:t>
              </a:r>
              <a:r>
                <a:rPr lang="en-US" sz="890" dirty="0">
                  <a:solidFill>
                    <a:srgbClr val="000000"/>
                  </a:solidFill>
                </a:rPr>
                <a:t>IIII</a:t>
              </a:r>
              <a:r>
                <a:rPr lang="en-US" sz="1385" dirty="0">
                  <a:solidFill>
                    <a:srgbClr val="000000"/>
                  </a:solidFill>
                </a:rPr>
                <a:t>I</a:t>
              </a:r>
              <a:r>
                <a:rPr lang="en-US" sz="890" dirty="0">
                  <a:solidFill>
                    <a:srgbClr val="000000"/>
                  </a:solidFill>
                </a:rPr>
                <a:t>IIII</a:t>
              </a:r>
              <a:r>
                <a:rPr lang="en-US" sz="1385" dirty="0">
                  <a:solidFill>
                    <a:srgbClr val="000000"/>
                  </a:solidFill>
                </a:rPr>
                <a:t>I</a:t>
              </a:r>
              <a:r>
                <a:rPr lang="en-US" sz="890" dirty="0">
                  <a:solidFill>
                    <a:srgbClr val="000000"/>
                  </a:solidFill>
                </a:rPr>
                <a:t>IIII</a:t>
              </a:r>
              <a:r>
                <a:rPr lang="en-US" sz="1385" dirty="0">
                  <a:solidFill>
                    <a:srgbClr val="000000"/>
                  </a:solidFill>
                </a:rPr>
                <a:t>I</a:t>
              </a:r>
              <a:r>
                <a:rPr lang="en-US" sz="890" dirty="0">
                  <a:solidFill>
                    <a:srgbClr val="000000"/>
                  </a:solidFill>
                </a:rPr>
                <a:t>IIII</a:t>
              </a:r>
              <a:r>
                <a:rPr lang="en-US" sz="1385" dirty="0">
                  <a:solidFill>
                    <a:srgbClr val="000000"/>
                  </a:solidFill>
                </a:rPr>
                <a:t>I</a:t>
              </a:r>
              <a:r>
                <a:rPr lang="en-US" sz="890" dirty="0">
                  <a:solidFill>
                    <a:srgbClr val="000000"/>
                  </a:solidFill>
                </a:rPr>
                <a:t>IIII</a:t>
              </a:r>
              <a:r>
                <a:rPr lang="en-US" sz="1385" dirty="0">
                  <a:solidFill>
                    <a:srgbClr val="000000"/>
                  </a:solidFill>
                </a:rPr>
                <a:t>I</a:t>
              </a:r>
              <a:r>
                <a:rPr lang="en-US" sz="890" dirty="0">
                  <a:solidFill>
                    <a:srgbClr val="000000"/>
                  </a:solidFill>
                </a:rPr>
                <a:t>IIII</a:t>
              </a:r>
              <a:r>
                <a:rPr lang="en-US" sz="1385" dirty="0">
                  <a:solidFill>
                    <a:srgbClr val="000000"/>
                  </a:solidFill>
                </a:rPr>
                <a:t>I</a:t>
              </a:r>
              <a:r>
                <a:rPr lang="en-US" sz="890" dirty="0">
                  <a:solidFill>
                    <a:srgbClr val="000000"/>
                  </a:solidFill>
                </a:rPr>
                <a:t>IIII</a:t>
              </a:r>
              <a:r>
                <a:rPr lang="en-US" sz="1385" dirty="0">
                  <a:solidFill>
                    <a:srgbClr val="000000"/>
                  </a:solidFill>
                </a:rPr>
                <a:t>I</a:t>
              </a:r>
              <a:r>
                <a:rPr lang="en-US" sz="890" dirty="0">
                  <a:solidFill>
                    <a:srgbClr val="000000"/>
                  </a:solidFill>
                </a:rPr>
                <a:t>IIII</a:t>
              </a:r>
              <a:r>
                <a:rPr lang="en-US" sz="1385" dirty="0">
                  <a:solidFill>
                    <a:srgbClr val="000000"/>
                  </a:solidFill>
                </a:rPr>
                <a:t>I</a:t>
              </a:r>
              <a:r>
                <a:rPr lang="en-US" sz="890" dirty="0">
                  <a:solidFill>
                    <a:srgbClr val="000000"/>
                  </a:solidFill>
                </a:rPr>
                <a:t>IIII</a:t>
              </a:r>
              <a:r>
                <a:rPr lang="en-US" sz="1385" dirty="0">
                  <a:solidFill>
                    <a:srgbClr val="000000"/>
                  </a:solidFill>
                </a:rPr>
                <a:t>I</a:t>
              </a:r>
              <a:endParaRPr lang="ru-RU" sz="890" dirty="0">
                <a:solidFill>
                  <a:srgbClr val="000000"/>
                </a:solidFill>
              </a:endParaRPr>
            </a:p>
          </p:txBody>
        </p:sp>
        <p:sp>
          <p:nvSpPr>
            <p:cNvPr id="15" name="Text Box 347"/>
            <p:cNvSpPr txBox="1">
              <a:spLocks noChangeArrowheads="1"/>
            </p:cNvSpPr>
            <p:nvPr/>
          </p:nvSpPr>
          <p:spPr bwMode="auto">
            <a:xfrm>
              <a:off x="249" y="3883"/>
              <a:ext cx="3903" cy="14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r>
                <a:rPr lang="ru-RU" sz="890" b="1" dirty="0">
                  <a:solidFill>
                    <a:srgbClr val="000000"/>
                  </a:solidFill>
                  <a:latin typeface="Tahoma" pitchFamily="34" charset="0"/>
                </a:rPr>
                <a:t>   </a:t>
              </a:r>
              <a:r>
                <a:rPr lang="en-US" sz="890" b="1" dirty="0">
                  <a:solidFill>
                    <a:srgbClr val="000000"/>
                  </a:solidFill>
                  <a:latin typeface="Tahoma" pitchFamily="34" charset="0"/>
                </a:rPr>
                <a:t>0      </a:t>
              </a:r>
              <a:r>
                <a:rPr lang="ru-RU" sz="89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890" b="1" dirty="0">
                  <a:solidFill>
                    <a:srgbClr val="000000"/>
                  </a:solidFill>
                  <a:latin typeface="Tahoma" pitchFamily="34" charset="0"/>
                </a:rPr>
                <a:t> 1     </a:t>
              </a:r>
              <a:r>
                <a:rPr lang="ru-RU" sz="890" b="1" dirty="0">
                  <a:solidFill>
                    <a:srgbClr val="000000"/>
                  </a:solidFill>
                  <a:latin typeface="Tahoma" pitchFamily="34" charset="0"/>
                </a:rPr>
                <a:t>  </a:t>
              </a:r>
              <a:r>
                <a:rPr lang="en-US" sz="89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ru-RU" sz="89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890" b="1" dirty="0">
                  <a:solidFill>
                    <a:srgbClr val="000000"/>
                  </a:solidFill>
                  <a:latin typeface="Tahoma" pitchFamily="34" charset="0"/>
                </a:rPr>
                <a:t>2      </a:t>
              </a:r>
              <a:r>
                <a:rPr lang="ru-RU" sz="89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890" b="1" dirty="0">
                  <a:solidFill>
                    <a:srgbClr val="000000"/>
                  </a:solidFill>
                  <a:latin typeface="Tahoma" pitchFamily="34" charset="0"/>
                </a:rPr>
                <a:t> 3       </a:t>
              </a:r>
              <a:r>
                <a:rPr lang="ru-RU" sz="89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890" b="1" dirty="0">
                  <a:solidFill>
                    <a:srgbClr val="000000"/>
                  </a:solidFill>
                  <a:latin typeface="Tahoma" pitchFamily="34" charset="0"/>
                </a:rPr>
                <a:t>4       </a:t>
              </a:r>
              <a:r>
                <a:rPr lang="ru-RU" sz="89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890" b="1" dirty="0">
                  <a:solidFill>
                    <a:srgbClr val="000000"/>
                  </a:solidFill>
                  <a:latin typeface="Tahoma" pitchFamily="34" charset="0"/>
                </a:rPr>
                <a:t> 5        </a:t>
              </a:r>
              <a:r>
                <a:rPr lang="ru-RU" sz="89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890" b="1" dirty="0">
                  <a:solidFill>
                    <a:srgbClr val="000000"/>
                  </a:solidFill>
                  <a:latin typeface="Tahoma" pitchFamily="34" charset="0"/>
                </a:rPr>
                <a:t>6        7        8        </a:t>
              </a:r>
              <a:r>
                <a:rPr lang="ru-RU" sz="89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890" b="1" dirty="0">
                  <a:solidFill>
                    <a:srgbClr val="000000"/>
                  </a:solidFill>
                  <a:latin typeface="Tahoma" pitchFamily="34" charset="0"/>
                </a:rPr>
                <a:t>9       10      11      12       13      14      15      16   </a:t>
              </a:r>
              <a:endParaRPr lang="ru-RU" sz="890" b="1" dirty="0">
                <a:solidFill>
                  <a:srgbClr val="000000"/>
                </a:solidFill>
                <a:latin typeface="Tahoma" pitchFamily="34" charset="0"/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2917189" y="4411918"/>
            <a:ext cx="513282" cy="7417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220" b="1" dirty="0">
                <a:solidFill>
                  <a:srgbClr val="680000"/>
                </a:solidFill>
              </a:rPr>
              <a:t>А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69265" y="3724208"/>
            <a:ext cx="487634" cy="7417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220" b="1" dirty="0">
                <a:solidFill>
                  <a:srgbClr val="680000"/>
                </a:solidFill>
              </a:rPr>
              <a:t>В</a:t>
            </a:r>
          </a:p>
        </p:txBody>
      </p:sp>
      <p:sp>
        <p:nvSpPr>
          <p:cNvPr id="30" name="Прямоугольный треугольник 29"/>
          <p:cNvSpPr/>
          <p:nvPr/>
        </p:nvSpPr>
        <p:spPr>
          <a:xfrm rot="21001638">
            <a:off x="5522612" y="2342625"/>
            <a:ext cx="2991734" cy="1994489"/>
          </a:xfrm>
          <a:prstGeom prst="rtTriangle">
            <a:avLst/>
          </a:prstGeom>
          <a:noFill/>
          <a:ln w="209550" cap="sq">
            <a:solidFill>
              <a:schemeClr val="accent6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81"/>
          </a:p>
        </p:txBody>
      </p:sp>
      <p:grpSp>
        <p:nvGrpSpPr>
          <p:cNvPr id="31" name="Group 30"/>
          <p:cNvGrpSpPr>
            <a:grpSpLocks/>
          </p:cNvGrpSpPr>
          <p:nvPr/>
        </p:nvGrpSpPr>
        <p:grpSpPr bwMode="auto">
          <a:xfrm rot="1051847" flipH="1">
            <a:off x="3432049" y="-525845"/>
            <a:ext cx="1882843" cy="1958219"/>
            <a:chOff x="519" y="587"/>
            <a:chExt cx="951" cy="1168"/>
          </a:xfrm>
        </p:grpSpPr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519" y="587"/>
              <a:ext cx="951" cy="1168"/>
            </a:xfrm>
            <a:custGeom>
              <a:avLst/>
              <a:gdLst/>
              <a:ahLst/>
              <a:cxnLst>
                <a:cxn ang="0">
                  <a:pos x="864" y="0"/>
                </a:cxn>
                <a:cxn ang="0">
                  <a:pos x="951" y="84"/>
                </a:cxn>
                <a:cxn ang="0">
                  <a:pos x="209" y="1009"/>
                </a:cxn>
                <a:cxn ang="0">
                  <a:pos x="0" y="1168"/>
                </a:cxn>
                <a:cxn ang="0">
                  <a:pos x="118" y="935"/>
                </a:cxn>
                <a:cxn ang="0">
                  <a:pos x="864" y="0"/>
                </a:cxn>
              </a:cxnLst>
              <a:rect l="0" t="0" r="r" b="b"/>
              <a:pathLst>
                <a:path w="951" h="1168">
                  <a:moveTo>
                    <a:pt x="864" y="0"/>
                  </a:moveTo>
                  <a:lnTo>
                    <a:pt x="951" y="84"/>
                  </a:lnTo>
                  <a:lnTo>
                    <a:pt x="209" y="1009"/>
                  </a:lnTo>
                  <a:lnTo>
                    <a:pt x="0" y="1168"/>
                  </a:lnTo>
                  <a:lnTo>
                    <a:pt x="118" y="935"/>
                  </a:lnTo>
                  <a:lnTo>
                    <a:pt x="864" y="0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1781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524" y="1500"/>
              <a:ext cx="220" cy="248"/>
            </a:xfrm>
            <a:custGeom>
              <a:avLst/>
              <a:gdLst/>
              <a:ahLst/>
              <a:cxnLst>
                <a:cxn ang="0">
                  <a:pos x="0" y="248"/>
                </a:cxn>
                <a:cxn ang="0">
                  <a:pos x="220" y="84"/>
                </a:cxn>
                <a:cxn ang="0">
                  <a:pos x="128" y="0"/>
                </a:cxn>
                <a:cxn ang="0">
                  <a:pos x="0" y="248"/>
                </a:cxn>
              </a:cxnLst>
              <a:rect l="0" t="0" r="r" b="b"/>
              <a:pathLst>
                <a:path w="220" h="248">
                  <a:moveTo>
                    <a:pt x="0" y="248"/>
                  </a:moveTo>
                  <a:lnTo>
                    <a:pt x="220" y="84"/>
                  </a:lnTo>
                  <a:lnTo>
                    <a:pt x="128" y="0"/>
                  </a:lnTo>
                  <a:lnTo>
                    <a:pt x="0" y="24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1781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524" y="1640"/>
              <a:ext cx="96" cy="104"/>
            </a:xfrm>
            <a:custGeom>
              <a:avLst/>
              <a:gdLst/>
              <a:ahLst/>
              <a:cxnLst>
                <a:cxn ang="0">
                  <a:pos x="96" y="39"/>
                </a:cxn>
                <a:cxn ang="0">
                  <a:pos x="56" y="0"/>
                </a:cxn>
                <a:cxn ang="0">
                  <a:pos x="0" y="104"/>
                </a:cxn>
                <a:cxn ang="0">
                  <a:pos x="96" y="39"/>
                </a:cxn>
              </a:cxnLst>
              <a:rect l="0" t="0" r="r" b="b"/>
              <a:pathLst>
                <a:path w="96" h="104">
                  <a:moveTo>
                    <a:pt x="96" y="39"/>
                  </a:moveTo>
                  <a:lnTo>
                    <a:pt x="56" y="0"/>
                  </a:lnTo>
                  <a:lnTo>
                    <a:pt x="0" y="104"/>
                  </a:lnTo>
                  <a:lnTo>
                    <a:pt x="96" y="39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1781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676" y="612"/>
              <a:ext cx="736" cy="912"/>
            </a:xfrm>
            <a:custGeom>
              <a:avLst/>
              <a:gdLst/>
              <a:ahLst/>
              <a:cxnLst>
                <a:cxn ang="0">
                  <a:pos x="736" y="0"/>
                </a:cxn>
                <a:cxn ang="0">
                  <a:pos x="0" y="912"/>
                </a:cxn>
              </a:cxnLst>
              <a:rect l="0" t="0" r="r" b="b"/>
              <a:pathLst>
                <a:path w="736" h="912">
                  <a:moveTo>
                    <a:pt x="736" y="0"/>
                  </a:moveTo>
                  <a:lnTo>
                    <a:pt x="0" y="912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781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704" y="644"/>
              <a:ext cx="736" cy="908"/>
            </a:xfrm>
            <a:custGeom>
              <a:avLst/>
              <a:gdLst/>
              <a:ahLst/>
              <a:cxnLst>
                <a:cxn ang="0">
                  <a:pos x="736" y="0"/>
                </a:cxn>
                <a:cxn ang="0">
                  <a:pos x="0" y="908"/>
                </a:cxn>
              </a:cxnLst>
              <a:rect l="0" t="0" r="r" b="b"/>
              <a:pathLst>
                <a:path w="736" h="908">
                  <a:moveTo>
                    <a:pt x="736" y="0"/>
                  </a:moveTo>
                  <a:lnTo>
                    <a:pt x="0" y="90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781"/>
            </a:p>
          </p:txBody>
        </p:sp>
      </p:grpSp>
      <p:cxnSp>
        <p:nvCxnSpPr>
          <p:cNvPr id="37" name="Прямая соединительная линия 36"/>
          <p:cNvCxnSpPr/>
          <p:nvPr/>
        </p:nvCxnSpPr>
        <p:spPr>
          <a:xfrm>
            <a:off x="4961644" y="1218074"/>
            <a:ext cx="649326" cy="3502829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 rot="20830877">
            <a:off x="5074584" y="1030232"/>
            <a:ext cx="598241" cy="6606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93" b="1" dirty="0">
                <a:solidFill>
                  <a:srgbClr val="680000"/>
                </a:solidFill>
              </a:rPr>
              <a:t>М</a:t>
            </a:r>
          </a:p>
        </p:txBody>
      </p:sp>
      <p:sp>
        <p:nvSpPr>
          <p:cNvPr id="42" name="TextBox 41"/>
          <p:cNvSpPr txBox="1"/>
          <p:nvPr/>
        </p:nvSpPr>
        <p:spPr>
          <a:xfrm rot="20931788">
            <a:off x="5566393" y="4042532"/>
            <a:ext cx="550151" cy="7417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220" b="1" dirty="0">
                <a:solidFill>
                  <a:srgbClr val="680000"/>
                </a:solidFill>
              </a:rPr>
              <a:t>О</a:t>
            </a:r>
          </a:p>
        </p:txBody>
      </p:sp>
      <p:sp>
        <p:nvSpPr>
          <p:cNvPr id="43" name="Заголовок 1"/>
          <p:cNvSpPr txBox="1">
            <a:spLocks/>
          </p:cNvSpPr>
          <p:nvPr/>
        </p:nvSpPr>
        <p:spPr>
          <a:xfrm>
            <a:off x="1959789" y="389691"/>
            <a:ext cx="8140660" cy="1130647"/>
          </a:xfrm>
          <a:prstGeom prst="rect">
            <a:avLst/>
          </a:prstGeom>
        </p:spPr>
        <p:txBody>
          <a:bodyPr>
            <a:normAutofit fontScale="90000" lnSpcReduction="2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defTabSz="904502">
              <a:spcBef>
                <a:spcPct val="0"/>
              </a:spcBef>
              <a:defRPr/>
            </a:pPr>
            <a:r>
              <a:rPr lang="ru-RU" sz="4352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4352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</a:br>
            <a:endParaRPr lang="ru-RU" sz="4352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46" name="Группа 45"/>
          <p:cNvGrpSpPr/>
          <p:nvPr/>
        </p:nvGrpSpPr>
        <p:grpSpPr>
          <a:xfrm>
            <a:off x="5566094" y="1894709"/>
            <a:ext cx="7408104" cy="1091411"/>
            <a:chOff x="395420" y="5203749"/>
            <a:chExt cx="7489040" cy="1103335"/>
          </a:xfrm>
        </p:grpSpPr>
        <p:sp>
          <p:nvSpPr>
            <p:cNvPr id="44" name="TextBox 43"/>
            <p:cNvSpPr txBox="1"/>
            <p:nvPr/>
          </p:nvSpPr>
          <p:spPr>
            <a:xfrm>
              <a:off x="395420" y="5445279"/>
              <a:ext cx="7489040" cy="831973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sz="3165" b="1" i="1" spc="50" dirty="0">
                  <a:ln w="11430"/>
                  <a:solidFill>
                    <a:schemeClr val="accent1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4748" b="1" spc="50" dirty="0">
                  <a:ln w="11430"/>
                  <a:solidFill>
                    <a:schemeClr val="accent1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АВ    МО </a:t>
              </a:r>
              <a:endParaRPr lang="ru-RU" sz="4748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45" name="Объект 44"/>
            <p:cNvGraphicFramePr>
              <a:graphicFrameLocks noChangeAspect="1"/>
            </p:cNvGraphicFramePr>
            <p:nvPr>
              <p:extLst/>
            </p:nvPr>
          </p:nvGraphicFramePr>
          <p:xfrm>
            <a:off x="3786813" y="5203749"/>
            <a:ext cx="706253" cy="11033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8" name="Формула" r:id="rId4" imgW="126720" imgH="152280" progId="Equation.3">
                    <p:embed/>
                  </p:oleObj>
                </mc:Choice>
                <mc:Fallback>
                  <p:oleObj name="Формула" r:id="rId4" imgW="12672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86813" y="5203749"/>
                          <a:ext cx="706253" cy="110333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" name="Прямоугольник 2"/>
          <p:cNvSpPr/>
          <p:nvPr/>
        </p:nvSpPr>
        <p:spPr>
          <a:xfrm>
            <a:off x="1518229" y="476241"/>
            <a:ext cx="10542009" cy="7417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22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Perpendikulyar</a:t>
            </a:r>
            <a:r>
              <a:rPr lang="en-US" sz="422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2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22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2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sz="422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2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yasash</a:t>
            </a:r>
            <a:r>
              <a:rPr lang="ru-RU" sz="422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65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165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3952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0" dur="5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0.5375 -0.12686 " pathEditMode="relative" rAng="0" ptsTypes="AA">
                                      <p:cBhvr>
                                        <p:cTn id="22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900" y="-6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50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7000"/>
                            </p:stCondLst>
                            <p:childTnLst>
                              <p:par>
                                <p:cTn id="2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000"/>
                            </p:stCondLst>
                            <p:childTnLst>
                              <p:par>
                                <p:cTn id="3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500"/>
                            </p:stCondLst>
                            <p:childTnLst>
                              <p:par>
                                <p:cTn id="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8000"/>
                            </p:stCondLst>
                            <p:childTnLst>
                              <p:par>
                                <p:cTn id="3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4.44444E-6 L 0.07292 0.44027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00" y="22000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17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7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500"/>
                            </p:stCondLst>
                            <p:childTnLst>
                              <p:par>
                                <p:cTn id="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1000"/>
                            </p:stCondLst>
                            <p:childTnLst>
                              <p:par>
                                <p:cTn id="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1500"/>
                            </p:stCondLst>
                            <p:childTnLst>
                              <p:par>
                                <p:cTn id="6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1" grpId="0"/>
      <p:bldP spid="30" grpId="0" animBg="1"/>
      <p:bldP spid="30" grpId="1" animBg="1"/>
      <p:bldP spid="41" grpId="0"/>
      <p:bldP spid="4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0" name="Line 6"/>
          <p:cNvSpPr>
            <a:spLocks noChangeShapeType="1"/>
          </p:cNvSpPr>
          <p:nvPr/>
        </p:nvSpPr>
        <p:spPr bwMode="auto">
          <a:xfrm>
            <a:off x="2325679" y="5504298"/>
            <a:ext cx="7583188" cy="14134"/>
          </a:xfrm>
          <a:prstGeom prst="line">
            <a:avLst/>
          </a:prstGeom>
          <a:noFill/>
          <a:ln w="5715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1781"/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 flipH="1">
            <a:off x="5999024" y="1586293"/>
            <a:ext cx="31096" cy="3952161"/>
          </a:xfrm>
          <a:prstGeom prst="line">
            <a:avLst/>
          </a:prstGeom>
          <a:noFill/>
          <a:ln w="5715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1781"/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5439042" y="1256224"/>
            <a:ext cx="538930" cy="579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3165" b="1" dirty="0"/>
              <a:t>M</a:t>
            </a:r>
            <a:endParaRPr lang="ru-RU" altLang="ru-RU" sz="3165" b="1" dirty="0"/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9462889" y="4929553"/>
            <a:ext cx="412292" cy="579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3165" b="1" dirty="0"/>
              <a:t>B</a:t>
            </a:r>
            <a:endParaRPr lang="ru-RU" altLang="ru-RU" sz="3165" b="1" dirty="0"/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2407338" y="4935835"/>
            <a:ext cx="429926" cy="579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3165" b="1" dirty="0"/>
              <a:t>A</a:t>
            </a:r>
            <a:endParaRPr lang="ru-RU" altLang="ru-RU" sz="3165" b="1" dirty="0"/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6714944" y="5465223"/>
            <a:ext cx="452368" cy="579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3165" b="1" dirty="0"/>
              <a:t>N</a:t>
            </a:r>
            <a:endParaRPr lang="ru-RU" altLang="ru-RU" sz="3165" b="1" dirty="0"/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5726781" y="5465800"/>
            <a:ext cx="458780" cy="579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3165" b="1" dirty="0"/>
              <a:t>O</a:t>
            </a:r>
            <a:endParaRPr lang="ru-RU" altLang="ru-RU" sz="3165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177665" y="184726"/>
            <a:ext cx="9323386" cy="12289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93" b="1" dirty="0" err="1">
                <a:latin typeface="Arial" panose="020B0604020202020204" pitchFamily="34" charset="0"/>
                <a:cs typeface="Arial" panose="020B0604020202020204" pitchFamily="34" charset="0"/>
              </a:rPr>
              <a:t>Nuqtadan</a:t>
            </a:r>
            <a:r>
              <a:rPr lang="en-US" sz="3693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93" b="1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693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93" b="1" dirty="0" err="1">
                <a:latin typeface="Arial" panose="020B0604020202020204" pitchFamily="34" charset="0"/>
                <a:cs typeface="Arial" panose="020B0604020202020204" pitchFamily="34" charset="0"/>
              </a:rPr>
              <a:t>chiziqqacha</a:t>
            </a:r>
            <a:r>
              <a:rPr lang="en-US" sz="3693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93" b="1" dirty="0" err="1">
                <a:latin typeface="Arial" panose="020B0604020202020204" pitchFamily="34" charset="0"/>
                <a:cs typeface="Arial" panose="020B0604020202020204" pitchFamily="34" charset="0"/>
              </a:rPr>
              <a:t>tushirilgan</a:t>
            </a:r>
            <a:r>
              <a:rPr lang="en-US" sz="3693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693" b="1" dirty="0" err="1">
                <a:latin typeface="Arial" panose="020B0604020202020204" pitchFamily="34" charset="0"/>
                <a:cs typeface="Arial" panose="020B0604020202020204" pitchFamily="34" charset="0"/>
              </a:rPr>
              <a:t>perpendikulyar</a:t>
            </a:r>
            <a:r>
              <a:rPr lang="en-US" sz="3693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93" b="1" dirty="0" err="1">
                <a:latin typeface="Arial" panose="020B0604020202020204" pitchFamily="34" charset="0"/>
                <a:cs typeface="Arial" panose="020B0604020202020204" pitchFamily="34" charset="0"/>
              </a:rPr>
              <a:t>yasash</a:t>
            </a:r>
            <a:r>
              <a:rPr lang="ru-RU" sz="3693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638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4024" y="2229233"/>
            <a:ext cx="3733714" cy="12289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93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 - </a:t>
            </a:r>
            <a:r>
              <a:rPr lang="en-US" sz="3693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masofa</a:t>
            </a:r>
            <a:endParaRPr lang="en-US" sz="3693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93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MN, MK – </a:t>
            </a:r>
            <a:r>
              <a:rPr lang="en-US" sz="3693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og‘ma</a:t>
            </a:r>
            <a:endParaRPr lang="ru-RU" sz="3693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Line 7"/>
          <p:cNvSpPr>
            <a:spLocks noChangeShapeType="1"/>
          </p:cNvSpPr>
          <p:nvPr/>
        </p:nvSpPr>
        <p:spPr bwMode="auto">
          <a:xfrm>
            <a:off x="6074235" y="1681809"/>
            <a:ext cx="848280" cy="3822490"/>
          </a:xfrm>
          <a:prstGeom prst="line">
            <a:avLst/>
          </a:prstGeom>
          <a:noFill/>
          <a:ln w="57150">
            <a:solidFill>
              <a:srgbClr val="C00000"/>
            </a:solidFill>
            <a:prstDash val="sys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1781"/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auto">
          <a:xfrm>
            <a:off x="6044302" y="1678123"/>
            <a:ext cx="1980249" cy="3882687"/>
          </a:xfrm>
          <a:prstGeom prst="line">
            <a:avLst/>
          </a:prstGeom>
          <a:noFill/>
          <a:ln w="57150">
            <a:solidFill>
              <a:srgbClr val="C00000"/>
            </a:solidFill>
            <a:prstDash val="sys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1781"/>
          </a:p>
        </p:txBody>
      </p:sp>
      <p:sp>
        <p:nvSpPr>
          <p:cNvPr id="2" name="Прямоугольник 1"/>
          <p:cNvSpPr/>
          <p:nvPr/>
        </p:nvSpPr>
        <p:spPr>
          <a:xfrm>
            <a:off x="7895297" y="5465223"/>
            <a:ext cx="405880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165" b="1" dirty="0"/>
              <a:t>K</a:t>
            </a:r>
            <a:endParaRPr lang="ru-RU" altLang="ru-RU" sz="3165" b="1" dirty="0"/>
          </a:p>
        </p:txBody>
      </p:sp>
      <p:sp>
        <p:nvSpPr>
          <p:cNvPr id="3" name="Прямоугольник 2"/>
          <p:cNvSpPr/>
          <p:nvPr/>
        </p:nvSpPr>
        <p:spPr>
          <a:xfrm rot="10800000">
            <a:off x="5868681" y="5044259"/>
            <a:ext cx="647934" cy="6606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93" i="1" dirty="0">
                <a:solidFill>
                  <a:srgbClr val="002060"/>
                </a:solidFill>
                <a:latin typeface="Times New Roman"/>
                <a:cs typeface="Times New Roman"/>
              </a:rPr>
              <a:t>∟</a:t>
            </a:r>
            <a:endParaRPr lang="ru-RU" sz="3693" i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94368" y="1012662"/>
            <a:ext cx="402674" cy="10665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331" b="1" dirty="0"/>
              <a:t>∙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319046" y="2033626"/>
            <a:ext cx="3567364" cy="12289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93" b="1" dirty="0">
                <a:latin typeface="Arial" panose="020B0604020202020204" pitchFamily="34" charset="0"/>
                <a:cs typeface="Arial" panose="020B0604020202020204" pitchFamily="34" charset="0"/>
              </a:rPr>
              <a:t>MO &lt; MN</a:t>
            </a:r>
          </a:p>
          <a:p>
            <a:r>
              <a:rPr lang="en-US" sz="3693" b="1" dirty="0">
                <a:latin typeface="Arial" panose="020B0604020202020204" pitchFamily="34" charset="0"/>
                <a:cs typeface="Arial" panose="020B0604020202020204" pitchFamily="34" charset="0"/>
              </a:rPr>
              <a:t>MO &lt; MK </a:t>
            </a:r>
            <a:endParaRPr lang="ru-RU" sz="3693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0752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1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10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10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/>
      <p:bldP spid="6153" grpId="0"/>
      <p:bldP spid="6154" grpId="0"/>
      <p:bldP spid="6155" grpId="0"/>
      <p:bldP spid="6156" grpId="0"/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Line 3"/>
          <p:cNvSpPr>
            <a:spLocks noChangeShapeType="1"/>
          </p:cNvSpPr>
          <p:nvPr/>
        </p:nvSpPr>
        <p:spPr bwMode="auto">
          <a:xfrm>
            <a:off x="2325679" y="5504298"/>
            <a:ext cx="7583188" cy="14134"/>
          </a:xfrm>
          <a:prstGeom prst="line">
            <a:avLst/>
          </a:prstGeom>
          <a:noFill/>
          <a:ln w="57150">
            <a:solidFill>
              <a:srgbClr val="7030A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1781"/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 flipH="1">
            <a:off x="6030120" y="1586293"/>
            <a:ext cx="4711" cy="5097335"/>
          </a:xfrm>
          <a:prstGeom prst="line">
            <a:avLst/>
          </a:prstGeom>
          <a:noFill/>
          <a:ln w="57150">
            <a:solidFill>
              <a:srgbClr val="7030A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1781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5395959" y="1704190"/>
            <a:ext cx="538930" cy="579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3165" b="1" dirty="0"/>
              <a:t>M</a:t>
            </a:r>
            <a:endParaRPr lang="ru-RU" altLang="ru-RU" sz="3165" b="1" dirty="0"/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9462889" y="4929553"/>
            <a:ext cx="412292" cy="579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3165" b="1" dirty="0"/>
              <a:t>B</a:t>
            </a:r>
            <a:endParaRPr lang="ru-RU" altLang="ru-RU" sz="3165" b="1" dirty="0"/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2407338" y="4935835"/>
            <a:ext cx="429926" cy="579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3165" b="1" dirty="0"/>
              <a:t>A</a:t>
            </a:r>
            <a:endParaRPr lang="ru-RU" altLang="ru-RU" sz="3165" b="1" dirty="0"/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5574844" y="5683115"/>
            <a:ext cx="57579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3600" b="1" dirty="0">
                <a:latin typeface="Verdana" panose="020B0604030504040204" pitchFamily="34" charset="0"/>
              </a:rPr>
              <a:t>N</a:t>
            </a:r>
            <a:endParaRPr lang="ru-RU" altLang="ru-RU" sz="3600" b="1" dirty="0">
              <a:latin typeface="Verdana" panose="020B0604030504040204" pitchFamily="34" charset="0"/>
            </a:endParaRP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5488986" y="5002315"/>
            <a:ext cx="447558" cy="4982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638" b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altLang="ru-RU" sz="2638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80" name="Oval 12"/>
          <p:cNvSpPr>
            <a:spLocks noChangeArrowheads="1"/>
          </p:cNvSpPr>
          <p:nvPr/>
        </p:nvSpPr>
        <p:spPr bwMode="auto">
          <a:xfrm>
            <a:off x="5909597" y="5385721"/>
            <a:ext cx="241046" cy="237154"/>
          </a:xfrm>
          <a:prstGeom prst="ellipse">
            <a:avLst/>
          </a:prstGeom>
          <a:solidFill>
            <a:schemeClr val="tx1"/>
          </a:solidFill>
          <a:ln w="9525">
            <a:solidFill>
              <a:srgbClr val="160A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sz="1781"/>
          </a:p>
        </p:txBody>
      </p:sp>
      <p:pic>
        <p:nvPicPr>
          <p:cNvPr id="7181" name="Picture 13" descr="tran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1884" y="3981653"/>
            <a:ext cx="3867755" cy="2504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521682" y="2401394"/>
                <a:ext cx="2441694" cy="8064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22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AB</a:t>
                </a:r>
                <a:r>
                  <a:rPr lang="en-US" sz="422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4748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⊥</m:t>
                    </m:r>
                  </m:oMath>
                </a14:m>
                <a:r>
                  <a:rPr lang="en-US" sz="3693" b="1" dirty="0">
                    <a:solidFill>
                      <a:srgbClr val="C00000"/>
                    </a:solidFill>
                  </a:rPr>
                  <a:t> </a:t>
                </a:r>
                <a:r>
                  <a:rPr lang="en-US" sz="422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MN</a:t>
                </a:r>
                <a:endParaRPr lang="ru-RU" sz="422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682" y="2401394"/>
                <a:ext cx="2441694" cy="806439"/>
              </a:xfrm>
              <a:prstGeom prst="rect">
                <a:avLst/>
              </a:prstGeom>
              <a:blipFill rotWithShape="0">
                <a:blip r:embed="rId3"/>
                <a:stretch>
                  <a:fillRect l="-9750" t="-9848" r="-9250" b="-318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209691" y="213616"/>
            <a:ext cx="11681684" cy="17972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93" b="1" dirty="0">
                <a:solidFill>
                  <a:srgbClr val="160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TEOREMA: </a:t>
            </a:r>
            <a:r>
              <a:rPr lang="en-US" sz="3693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69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93" dirty="0" err="1">
                <a:latin typeface="Arial" panose="020B0604020202020204" pitchFamily="34" charset="0"/>
                <a:cs typeface="Arial" panose="020B0604020202020204" pitchFamily="34" charset="0"/>
              </a:rPr>
              <a:t>chiziqning</a:t>
            </a:r>
            <a:r>
              <a:rPr lang="en-US" sz="369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93" dirty="0" err="1">
                <a:latin typeface="Arial" panose="020B0604020202020204" pitchFamily="34" charset="0"/>
                <a:cs typeface="Arial" panose="020B0604020202020204" pitchFamily="34" charset="0"/>
              </a:rPr>
              <a:t>ixtiyoriy</a:t>
            </a:r>
            <a:r>
              <a:rPr lang="en-US" sz="369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93" dirty="0" err="1">
                <a:latin typeface="Arial" panose="020B0604020202020204" pitchFamily="34" charset="0"/>
                <a:cs typeface="Arial" panose="020B0604020202020204" pitchFamily="34" charset="0"/>
              </a:rPr>
              <a:t>nuqtasidan</a:t>
            </a:r>
            <a:r>
              <a:rPr lang="en-US" sz="369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93" dirty="0" err="1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369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93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69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93" dirty="0" err="1">
                <a:latin typeface="Arial" panose="020B0604020202020204" pitchFamily="34" charset="0"/>
                <a:cs typeface="Arial" panose="020B0604020202020204" pitchFamily="34" charset="0"/>
              </a:rPr>
              <a:t>chiziqqa</a:t>
            </a:r>
            <a:r>
              <a:rPr lang="ru-RU" sz="369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93" b="1" dirty="0" err="1">
                <a:latin typeface="Arial" panose="020B0604020202020204" pitchFamily="34" charset="0"/>
                <a:cs typeface="Arial" panose="020B0604020202020204" pitchFamily="34" charset="0"/>
              </a:rPr>
              <a:t>yagona</a:t>
            </a:r>
            <a:r>
              <a:rPr lang="en-US" sz="3693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93" dirty="0" err="1">
                <a:latin typeface="Arial" panose="020B0604020202020204" pitchFamily="34" charset="0"/>
                <a:cs typeface="Arial" panose="020B0604020202020204" pitchFamily="34" charset="0"/>
              </a:rPr>
              <a:t>perpendikulyar</a:t>
            </a:r>
            <a:r>
              <a:rPr lang="en-US" sz="369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93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69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93" dirty="0" err="1"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sz="369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93" dirty="0" err="1">
                <a:latin typeface="Arial" panose="020B0604020202020204" pitchFamily="34" charset="0"/>
                <a:cs typeface="Arial" panose="020B0604020202020204" pitchFamily="34" charset="0"/>
              </a:rPr>
              <a:t>o‘tkazish</a:t>
            </a:r>
            <a:r>
              <a:rPr lang="en-US" sz="369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93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3693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3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63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7963070" y="2040318"/>
                <a:ext cx="2880917" cy="12289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endParaRPr lang="en-US" sz="3693" b="1" dirty="0"/>
              </a:p>
              <a:p>
                <a:r>
                  <a:rPr lang="en-US" sz="3693" b="1" dirty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93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693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𝐁</m:t>
                    </m:r>
                  </m:oMath>
                </a14:m>
                <a:r>
                  <a:rPr lang="en-US" sz="3693" b="1" dirty="0"/>
                  <a:t>OM = 90⁰ </a:t>
                </a:r>
                <a:endParaRPr lang="ru-RU" sz="3693" b="1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3070" y="2040318"/>
                <a:ext cx="2880917" cy="1228926"/>
              </a:xfrm>
              <a:prstGeom prst="rect">
                <a:avLst/>
              </a:prstGeom>
              <a:blipFill rotWithShape="0">
                <a:blip r:embed="rId4"/>
                <a:stretch>
                  <a:fillRect r="-5708" b="-194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69316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1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1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  <p:bldP spid="7174" grpId="0"/>
      <p:bldP spid="7175" grpId="0"/>
      <p:bldP spid="7176" grpId="0"/>
      <p:bldP spid="7177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784505" y="870951"/>
            <a:ext cx="20279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2800" b="1" i="1" dirty="0" err="1" smtClean="0">
                <a:latin typeface="Arial" panose="020B0604020202020204" pitchFamily="34" charset="0"/>
              </a:rPr>
              <a:t>Berilgan</a:t>
            </a:r>
            <a:r>
              <a:rPr lang="ru-RU" sz="2800" b="1" i="1" dirty="0" smtClean="0">
                <a:latin typeface="Arial" panose="020B0604020202020204" pitchFamily="34" charset="0"/>
              </a:rPr>
              <a:t>:</a:t>
            </a:r>
            <a:endParaRPr lang="ru-RU" sz="2800" b="1" i="1" dirty="0">
              <a:latin typeface="Arial" panose="020B0604020202020204" pitchFamily="34" charset="0"/>
            </a:endParaRP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827588" y="1488464"/>
            <a:ext cx="298844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ru-RU" sz="28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АВ-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</a:rPr>
              <a:t>kesma</a:t>
            </a:r>
            <a:endParaRPr lang="ru-RU" sz="2800" b="1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24582" name="Line 6"/>
          <p:cNvSpPr>
            <a:spLocks noChangeShapeType="1"/>
          </p:cNvSpPr>
          <p:nvPr/>
        </p:nvSpPr>
        <p:spPr bwMode="auto">
          <a:xfrm>
            <a:off x="6966109" y="3197965"/>
            <a:ext cx="1637983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24583" name="Line 7"/>
          <p:cNvSpPr>
            <a:spLocks noChangeShapeType="1"/>
          </p:cNvSpPr>
          <p:nvPr/>
        </p:nvSpPr>
        <p:spPr bwMode="auto">
          <a:xfrm>
            <a:off x="8604092" y="3119966"/>
            <a:ext cx="0" cy="155998"/>
          </a:xfrm>
          <a:prstGeom prst="line">
            <a:avLst/>
          </a:prstGeom>
          <a:noFill/>
          <a:ln w="9525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24584" name="Line 8"/>
          <p:cNvSpPr>
            <a:spLocks noChangeShapeType="1"/>
          </p:cNvSpPr>
          <p:nvPr/>
        </p:nvSpPr>
        <p:spPr bwMode="auto">
          <a:xfrm>
            <a:off x="6966109" y="3119966"/>
            <a:ext cx="0" cy="155998"/>
          </a:xfrm>
          <a:prstGeom prst="line">
            <a:avLst/>
          </a:prstGeom>
          <a:noFill/>
          <a:ln w="9525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6498114" y="3275965"/>
            <a:ext cx="4074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А</a:t>
            </a:r>
          </a:p>
        </p:txBody>
      </p:sp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827588" y="2223518"/>
            <a:ext cx="320446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2800" b="1" i="1" dirty="0" err="1" smtClean="0">
                <a:latin typeface="Arial" panose="020B0604020202020204" pitchFamily="34" charset="0"/>
              </a:rPr>
              <a:t>Yasash</a:t>
            </a:r>
            <a:r>
              <a:rPr lang="en-US" sz="2800" b="1" i="1" dirty="0" smtClean="0">
                <a:latin typeface="Arial" panose="020B0604020202020204" pitchFamily="34" charset="0"/>
              </a:rPr>
              <a:t> </a:t>
            </a:r>
            <a:r>
              <a:rPr lang="en-US" sz="2800" b="1" i="1" dirty="0" err="1" smtClean="0">
                <a:latin typeface="Arial" panose="020B0604020202020204" pitchFamily="34" charset="0"/>
              </a:rPr>
              <a:t>kerak</a:t>
            </a:r>
            <a:r>
              <a:rPr lang="ru-RU" sz="2800" b="1" i="1" dirty="0" smtClean="0">
                <a:latin typeface="Arial" panose="020B0604020202020204" pitchFamily="34" charset="0"/>
              </a:rPr>
              <a:t>:</a:t>
            </a:r>
            <a:endParaRPr lang="ru-RU" sz="2800" b="1" i="1" dirty="0">
              <a:latin typeface="Arial" panose="020B0604020202020204" pitchFamily="34" charset="0"/>
            </a:endParaRPr>
          </a:p>
        </p:txBody>
      </p:sp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1932117" y="2882700"/>
            <a:ext cx="1559983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2800" b="1" dirty="0">
                <a:solidFill>
                  <a:srgbClr val="0070C0"/>
                </a:solidFill>
                <a:latin typeface="Arial" panose="020B0604020202020204" pitchFamily="34" charset="0"/>
              </a:rPr>
              <a:t>О</a:t>
            </a:r>
            <a:r>
              <a:rPr lang="ru-RU" sz="2800" b="1" dirty="0">
                <a:latin typeface="Arial" panose="020B0604020202020204" pitchFamily="34" charset="0"/>
                <a:sym typeface="Symbol" panose="05050102010706020507" pitchFamily="18" charset="2"/>
              </a:rPr>
              <a:t></a:t>
            </a:r>
            <a:r>
              <a:rPr lang="ru-RU" sz="2800" b="1" dirty="0">
                <a:solidFill>
                  <a:srgbClr val="009900"/>
                </a:solidFill>
                <a:latin typeface="Arial" panose="020B0604020202020204" pitchFamily="34" charset="0"/>
              </a:rPr>
              <a:t>АВ</a:t>
            </a:r>
            <a:endParaRPr lang="ru-RU" sz="2800" b="1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2800" b="1" dirty="0">
                <a:solidFill>
                  <a:srgbClr val="0070C0"/>
                </a:solidFill>
                <a:latin typeface="Arial" panose="020B0604020202020204" pitchFamily="34" charset="0"/>
              </a:rPr>
              <a:t>О</a:t>
            </a:r>
            <a:r>
              <a:rPr lang="ru-RU" sz="2800" b="1" dirty="0">
                <a:solidFill>
                  <a:srgbClr val="009900"/>
                </a:solidFill>
                <a:latin typeface="Arial" panose="020B0604020202020204" pitchFamily="34" charset="0"/>
              </a:rPr>
              <a:t>А</a:t>
            </a:r>
            <a:r>
              <a:rPr lang="ru-RU" sz="2800" b="1" dirty="0">
                <a:latin typeface="Arial" panose="020B0604020202020204" pitchFamily="34" charset="0"/>
              </a:rPr>
              <a:t>=</a:t>
            </a:r>
            <a:r>
              <a:rPr lang="ru-RU" sz="2800" b="1" dirty="0">
                <a:solidFill>
                  <a:srgbClr val="0070C0"/>
                </a:solidFill>
                <a:latin typeface="Arial" panose="020B0604020202020204" pitchFamily="34" charset="0"/>
              </a:rPr>
              <a:t>О</a:t>
            </a:r>
            <a:r>
              <a:rPr lang="ru-RU" sz="2800" b="1" dirty="0">
                <a:solidFill>
                  <a:srgbClr val="009900"/>
                </a:solidFill>
                <a:latin typeface="Arial" panose="020B0604020202020204" pitchFamily="34" charset="0"/>
              </a:rPr>
              <a:t>В</a:t>
            </a:r>
            <a:endParaRPr lang="ru-RU" sz="2800" b="1" dirty="0">
              <a:latin typeface="Arial" panose="020B0604020202020204" pitchFamily="34" charset="0"/>
            </a:endParaRPr>
          </a:p>
        </p:txBody>
      </p:sp>
      <p:sp>
        <p:nvSpPr>
          <p:cNvPr id="24588" name="Text Box 12"/>
          <p:cNvSpPr txBox="1">
            <a:spLocks noChangeArrowheads="1"/>
          </p:cNvSpPr>
          <p:nvPr/>
        </p:nvSpPr>
        <p:spPr bwMode="auto">
          <a:xfrm>
            <a:off x="1306274" y="3136919"/>
            <a:ext cx="59984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2800" b="1" dirty="0">
                <a:solidFill>
                  <a:srgbClr val="0070C0"/>
                </a:solidFill>
                <a:latin typeface="Arial" panose="020B0604020202020204" pitchFamily="34" charset="0"/>
              </a:rPr>
              <a:t>О</a:t>
            </a:r>
            <a:r>
              <a:rPr lang="ru-RU" sz="3200" b="1" dirty="0">
                <a:latin typeface="Arial" panose="020B0604020202020204" pitchFamily="34" charset="0"/>
              </a:rPr>
              <a:t>:</a:t>
            </a:r>
          </a:p>
        </p:txBody>
      </p:sp>
      <p:sp>
        <p:nvSpPr>
          <p:cNvPr id="24590" name="Oval 14"/>
          <p:cNvSpPr>
            <a:spLocks noChangeArrowheads="1"/>
          </p:cNvSpPr>
          <p:nvPr/>
        </p:nvSpPr>
        <p:spPr bwMode="auto">
          <a:xfrm>
            <a:off x="6966109" y="1715981"/>
            <a:ext cx="3275965" cy="3041968"/>
          </a:xfrm>
          <a:prstGeom prst="ellipse">
            <a:avLst/>
          </a:prstGeom>
          <a:noFill/>
          <a:ln w="38100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24591" name="Oval 15"/>
          <p:cNvSpPr>
            <a:spLocks noChangeArrowheads="1"/>
          </p:cNvSpPr>
          <p:nvPr/>
        </p:nvSpPr>
        <p:spPr bwMode="auto">
          <a:xfrm>
            <a:off x="5328127" y="1715981"/>
            <a:ext cx="3275965" cy="3041968"/>
          </a:xfrm>
          <a:prstGeom prst="ellipse">
            <a:avLst/>
          </a:prstGeom>
          <a:noFill/>
          <a:ln w="38100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24592" name="Text Box 16"/>
          <p:cNvSpPr txBox="1">
            <a:spLocks noChangeArrowheads="1"/>
          </p:cNvSpPr>
          <p:nvPr/>
        </p:nvSpPr>
        <p:spPr bwMode="auto">
          <a:xfrm>
            <a:off x="807093" y="3955131"/>
            <a:ext cx="376498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ru-RU" sz="2800" dirty="0">
                <a:latin typeface="Arial" panose="020B0604020202020204" pitchFamily="34" charset="0"/>
              </a:rPr>
              <a:t>1. </a:t>
            </a:r>
            <a:r>
              <a:rPr lang="en-US" sz="2800" dirty="0" err="1" smtClean="0">
                <a:latin typeface="Arial" panose="020B0604020202020204" pitchFamily="34" charset="0"/>
              </a:rPr>
              <a:t>aylana</a:t>
            </a:r>
            <a:r>
              <a:rPr lang="ru-RU" sz="2800" dirty="0" smtClean="0">
                <a:latin typeface="Arial" panose="020B0604020202020204" pitchFamily="34" charset="0"/>
              </a:rPr>
              <a:t>(А </a:t>
            </a:r>
            <a:r>
              <a:rPr lang="en-US" sz="2800" dirty="0">
                <a:latin typeface="Arial" panose="020B0604020202020204" pitchFamily="34" charset="0"/>
              </a:rPr>
              <a:t>;</a:t>
            </a:r>
            <a:r>
              <a:rPr lang="ru-RU" sz="2800" dirty="0">
                <a:latin typeface="Arial" panose="020B0604020202020204" pitchFamily="34" charset="0"/>
              </a:rPr>
              <a:t>АВ)</a:t>
            </a:r>
          </a:p>
        </p:txBody>
      </p:sp>
      <p:sp>
        <p:nvSpPr>
          <p:cNvPr id="24593" name="Text Box 17"/>
          <p:cNvSpPr txBox="1">
            <a:spLocks noChangeArrowheads="1"/>
          </p:cNvSpPr>
          <p:nvPr/>
        </p:nvSpPr>
        <p:spPr bwMode="auto">
          <a:xfrm>
            <a:off x="793795" y="4522013"/>
            <a:ext cx="296396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ru-RU" sz="2800" dirty="0">
                <a:latin typeface="Arial" panose="020B0604020202020204" pitchFamily="34" charset="0"/>
              </a:rPr>
              <a:t>2. </a:t>
            </a:r>
            <a:r>
              <a:rPr lang="en-US" sz="2800" dirty="0" err="1" smtClean="0">
                <a:latin typeface="Arial" panose="020B0604020202020204" pitchFamily="34" charset="0"/>
              </a:rPr>
              <a:t>aylana</a:t>
            </a:r>
            <a:r>
              <a:rPr lang="ru-RU" sz="2800" dirty="0" smtClean="0">
                <a:latin typeface="Arial" panose="020B0604020202020204" pitchFamily="34" charset="0"/>
              </a:rPr>
              <a:t>(В</a:t>
            </a:r>
            <a:r>
              <a:rPr lang="en-US" sz="2800" dirty="0">
                <a:latin typeface="Arial" panose="020B0604020202020204" pitchFamily="34" charset="0"/>
              </a:rPr>
              <a:t>;</a:t>
            </a:r>
            <a:r>
              <a:rPr lang="ru-RU" sz="2800" dirty="0">
                <a:latin typeface="Arial" panose="020B0604020202020204" pitchFamily="34" charset="0"/>
              </a:rPr>
              <a:t>ВА)</a:t>
            </a:r>
          </a:p>
        </p:txBody>
      </p:sp>
      <p:sp>
        <p:nvSpPr>
          <p:cNvPr id="24594" name="Text Box 18"/>
          <p:cNvSpPr txBox="1">
            <a:spLocks noChangeArrowheads="1"/>
          </p:cNvSpPr>
          <p:nvPr/>
        </p:nvSpPr>
        <p:spPr bwMode="auto">
          <a:xfrm>
            <a:off x="793795" y="5176151"/>
            <a:ext cx="723190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2800" dirty="0">
                <a:latin typeface="Arial" panose="020B0604020202020204" pitchFamily="34" charset="0"/>
              </a:rPr>
              <a:t>3. </a:t>
            </a:r>
            <a:r>
              <a:rPr lang="en-US" sz="2800" dirty="0" err="1" smtClean="0">
                <a:latin typeface="Arial" panose="020B0604020202020204" pitchFamily="34" charset="0"/>
              </a:rPr>
              <a:t>aylana</a:t>
            </a:r>
            <a:r>
              <a:rPr lang="ru-RU" sz="2800" dirty="0" smtClean="0">
                <a:latin typeface="Arial" panose="020B0604020202020204" pitchFamily="34" charset="0"/>
              </a:rPr>
              <a:t>(А</a:t>
            </a:r>
            <a:r>
              <a:rPr lang="en-US" sz="2800" dirty="0">
                <a:latin typeface="Arial" panose="020B0604020202020204" pitchFamily="34" charset="0"/>
              </a:rPr>
              <a:t>;</a:t>
            </a:r>
            <a:r>
              <a:rPr lang="ru-RU" sz="2800" dirty="0">
                <a:latin typeface="Arial" panose="020B0604020202020204" pitchFamily="34" charset="0"/>
              </a:rPr>
              <a:t>АВ)</a:t>
            </a:r>
            <a:r>
              <a:rPr lang="ru-RU" sz="2800" dirty="0" smtClean="0">
                <a:latin typeface="Arial" panose="020B0604020202020204" pitchFamily="34" charset="0"/>
                <a:sym typeface="Symbol" panose="05050102010706020507" pitchFamily="18" charset="2"/>
              </a:rPr>
              <a:t></a:t>
            </a:r>
            <a:r>
              <a:rPr lang="en-US" sz="2800" dirty="0" err="1" smtClean="0">
                <a:latin typeface="Arial" panose="020B0604020202020204" pitchFamily="34" charset="0"/>
                <a:sym typeface="Symbol" panose="05050102010706020507" pitchFamily="18" charset="2"/>
              </a:rPr>
              <a:t>aylana</a:t>
            </a:r>
            <a:r>
              <a:rPr lang="ru-RU" sz="2800" dirty="0" smtClean="0">
                <a:latin typeface="Arial" panose="020B0604020202020204" pitchFamily="34" charset="0"/>
              </a:rPr>
              <a:t>(В</a:t>
            </a:r>
            <a:r>
              <a:rPr lang="en-US" sz="2800" dirty="0">
                <a:latin typeface="Arial" panose="020B0604020202020204" pitchFamily="34" charset="0"/>
              </a:rPr>
              <a:t>;</a:t>
            </a:r>
            <a:r>
              <a:rPr lang="ru-RU" sz="2800" dirty="0">
                <a:latin typeface="Arial" panose="020B0604020202020204" pitchFamily="34" charset="0"/>
              </a:rPr>
              <a:t>ВА)= </a:t>
            </a:r>
            <a:r>
              <a:rPr lang="ru-RU" sz="2800" dirty="0">
                <a:latin typeface="Arial" panose="020B0604020202020204" pitchFamily="34" charset="0"/>
                <a:sym typeface="Symbol" panose="05050102010706020507" pitchFamily="18" charset="2"/>
              </a:rPr>
              <a:t></a:t>
            </a:r>
            <a:r>
              <a:rPr lang="en-US" sz="2800" dirty="0">
                <a:latin typeface="Arial" panose="020B0604020202020204" pitchFamily="34" charset="0"/>
              </a:rPr>
              <a:t>P;Q</a:t>
            </a:r>
            <a:r>
              <a:rPr lang="ru-RU" sz="2800" dirty="0">
                <a:latin typeface="Arial" panose="020B0604020202020204" pitchFamily="34" charset="0"/>
                <a:sym typeface="Symbol" panose="05050102010706020507" pitchFamily="18" charset="2"/>
              </a:rPr>
              <a:t></a:t>
            </a:r>
            <a:endParaRPr lang="ru-RU" sz="2800" dirty="0">
              <a:latin typeface="Arial" panose="020B0604020202020204" pitchFamily="34" charset="0"/>
            </a:endParaRPr>
          </a:p>
        </p:txBody>
      </p:sp>
      <p:sp>
        <p:nvSpPr>
          <p:cNvPr id="24595" name="Text Box 19"/>
          <p:cNvSpPr txBox="1">
            <a:spLocks noChangeArrowheads="1"/>
          </p:cNvSpPr>
          <p:nvPr/>
        </p:nvSpPr>
        <p:spPr bwMode="auto">
          <a:xfrm>
            <a:off x="815253" y="5722034"/>
            <a:ext cx="384298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ru-RU" sz="2800" dirty="0">
                <a:latin typeface="Arial" panose="020B0604020202020204" pitchFamily="34" charset="0"/>
              </a:rPr>
              <a:t>4. </a:t>
            </a:r>
            <a:r>
              <a:rPr lang="ru-RU" sz="2800" dirty="0" smtClean="0">
                <a:latin typeface="Arial" panose="020B0604020202020204" pitchFamily="34" charset="0"/>
              </a:rPr>
              <a:t>PQ-</a:t>
            </a:r>
            <a:r>
              <a:rPr lang="en-US" sz="2800" dirty="0" err="1" smtClean="0">
                <a:latin typeface="Arial" panose="020B0604020202020204" pitchFamily="34" charset="0"/>
              </a:rPr>
              <a:t>to‘g‘ri</a:t>
            </a:r>
            <a:r>
              <a:rPr lang="en-US" sz="2800" dirty="0" smtClean="0">
                <a:latin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</a:rPr>
              <a:t>chiziq</a:t>
            </a:r>
            <a:endParaRPr lang="ru-RU" sz="2800" dirty="0">
              <a:latin typeface="Arial" panose="020B0604020202020204" pitchFamily="34" charset="0"/>
            </a:endParaRPr>
          </a:p>
        </p:txBody>
      </p:sp>
      <p:sp>
        <p:nvSpPr>
          <p:cNvPr id="24596" name="Text Box 20"/>
          <p:cNvSpPr txBox="1">
            <a:spLocks noChangeArrowheads="1"/>
          </p:cNvSpPr>
          <p:nvPr/>
        </p:nvSpPr>
        <p:spPr bwMode="auto">
          <a:xfrm>
            <a:off x="7278106" y="1715981"/>
            <a:ext cx="367880" cy="416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47">
                <a:latin typeface="Arial" panose="020B0604020202020204" pitchFamily="34" charset="0"/>
              </a:rPr>
              <a:t>P</a:t>
            </a: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24597" name="Text Box 21"/>
          <p:cNvSpPr txBox="1">
            <a:spLocks noChangeArrowheads="1"/>
          </p:cNvSpPr>
          <p:nvPr/>
        </p:nvSpPr>
        <p:spPr bwMode="auto">
          <a:xfrm>
            <a:off x="7573852" y="4616576"/>
            <a:ext cx="397415" cy="416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2047">
                <a:latin typeface="Arial" panose="020B0604020202020204" pitchFamily="34" charset="0"/>
              </a:rPr>
              <a:t>Q</a:t>
            </a: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24598" name="Line 22"/>
          <p:cNvSpPr>
            <a:spLocks noChangeShapeType="1"/>
          </p:cNvSpPr>
          <p:nvPr/>
        </p:nvSpPr>
        <p:spPr bwMode="auto">
          <a:xfrm flipH="1">
            <a:off x="7788350" y="1715981"/>
            <a:ext cx="0" cy="2963968"/>
          </a:xfrm>
          <a:prstGeom prst="line">
            <a:avLst/>
          </a:prstGeom>
          <a:noFill/>
          <a:ln w="38100">
            <a:solidFill>
              <a:srgbClr val="00339A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24599" name="Text Box 23"/>
          <p:cNvSpPr txBox="1">
            <a:spLocks noChangeArrowheads="1"/>
          </p:cNvSpPr>
          <p:nvPr/>
        </p:nvSpPr>
        <p:spPr bwMode="auto">
          <a:xfrm>
            <a:off x="4995576" y="5822324"/>
            <a:ext cx="409809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800" dirty="0">
                <a:latin typeface="Arial" panose="020B0604020202020204" pitchFamily="34" charset="0"/>
              </a:rPr>
              <a:t>5.</a:t>
            </a:r>
            <a:r>
              <a:rPr lang="ru-RU" sz="2800" dirty="0">
                <a:latin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</a:rPr>
              <a:t> PQ</a:t>
            </a:r>
            <a:r>
              <a:rPr lang="en-US" sz="2800" dirty="0">
                <a:latin typeface="Arial" panose="020B0604020202020204" pitchFamily="34" charset="0"/>
                <a:sym typeface="Symbol" panose="05050102010706020507" pitchFamily="18" charset="2"/>
              </a:rPr>
              <a:t></a:t>
            </a:r>
            <a:r>
              <a:rPr lang="en-US" sz="2800" dirty="0">
                <a:latin typeface="Arial" panose="020B0604020202020204" pitchFamily="34" charset="0"/>
              </a:rPr>
              <a:t>AB=</a:t>
            </a:r>
            <a:r>
              <a:rPr lang="en-US" sz="2800" dirty="0">
                <a:latin typeface="Arial" panose="020B0604020202020204" pitchFamily="34" charset="0"/>
                <a:sym typeface="Symbol" panose="05050102010706020507" pitchFamily="18" charset="2"/>
              </a:rPr>
              <a:t></a:t>
            </a:r>
            <a:r>
              <a:rPr lang="en-US" sz="2800" dirty="0">
                <a:latin typeface="Arial" panose="020B0604020202020204" pitchFamily="34" charset="0"/>
              </a:rPr>
              <a:t>O</a:t>
            </a:r>
            <a:r>
              <a:rPr lang="en-US" sz="2800" dirty="0">
                <a:latin typeface="Arial" panose="020B0604020202020204" pitchFamily="34" charset="0"/>
                <a:sym typeface="Symbol" panose="05050102010706020507" pitchFamily="18" charset="2"/>
              </a:rPr>
              <a:t></a:t>
            </a:r>
            <a:endParaRPr lang="ru-RU" sz="2800" dirty="0">
              <a:latin typeface="Arial" panose="020B0604020202020204" pitchFamily="34" charset="0"/>
            </a:endParaRPr>
          </a:p>
        </p:txBody>
      </p:sp>
      <p:sp>
        <p:nvSpPr>
          <p:cNvPr id="24600" name="Text Box 24"/>
          <p:cNvSpPr txBox="1">
            <a:spLocks noChangeArrowheads="1"/>
          </p:cNvSpPr>
          <p:nvPr/>
        </p:nvSpPr>
        <p:spPr bwMode="auto">
          <a:xfrm>
            <a:off x="7822475" y="2806346"/>
            <a:ext cx="377725" cy="384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1842">
                <a:latin typeface="Arial" panose="020B0604020202020204" pitchFamily="34" charset="0"/>
              </a:rPr>
              <a:t>О</a:t>
            </a:r>
          </a:p>
        </p:txBody>
      </p:sp>
      <p:sp>
        <p:nvSpPr>
          <p:cNvPr id="24601" name="Text Box 25"/>
          <p:cNvSpPr txBox="1">
            <a:spLocks noChangeArrowheads="1"/>
          </p:cNvSpPr>
          <p:nvPr/>
        </p:nvSpPr>
        <p:spPr bwMode="auto">
          <a:xfrm>
            <a:off x="8406383" y="5729828"/>
            <a:ext cx="420811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ru-RU" sz="2800" dirty="0">
                <a:latin typeface="Arial" panose="020B0604020202020204" pitchFamily="34" charset="0"/>
              </a:rPr>
              <a:t>6. </a:t>
            </a:r>
            <a:r>
              <a:rPr lang="ru-RU" sz="2800" b="1" dirty="0" smtClean="0">
                <a:latin typeface="Arial" panose="020B0604020202020204" pitchFamily="34" charset="0"/>
              </a:rPr>
              <a:t>O</a:t>
            </a:r>
            <a:r>
              <a:rPr lang="en-US" sz="2800" b="1" dirty="0" smtClean="0">
                <a:latin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</a:rPr>
              <a:t>nuqta</a:t>
            </a:r>
            <a:r>
              <a:rPr lang="en-US" sz="2800" b="1" dirty="0" smtClean="0">
                <a:latin typeface="Arial" panose="020B0604020202020204" pitchFamily="34" charset="0"/>
              </a:rPr>
              <a:t> </a:t>
            </a:r>
            <a:r>
              <a:rPr lang="ru-RU" sz="2800" b="1" dirty="0" smtClean="0">
                <a:latin typeface="Arial" panose="020B0604020202020204" pitchFamily="34" charset="0"/>
              </a:rPr>
              <a:t>-</a:t>
            </a:r>
            <a:r>
              <a:rPr lang="en-US" sz="2800" b="1" dirty="0" smtClean="0">
                <a:latin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</a:rPr>
              <a:t>natija</a:t>
            </a:r>
            <a:endParaRPr lang="ru-RU" sz="2800" dirty="0">
              <a:latin typeface="Arial" panose="020B0604020202020204" pitchFamily="34" charset="0"/>
            </a:endParaRPr>
          </a:p>
        </p:txBody>
      </p:sp>
      <p:sp>
        <p:nvSpPr>
          <p:cNvPr id="24602" name="Oval 26"/>
          <p:cNvSpPr>
            <a:spLocks noChangeArrowheads="1"/>
          </p:cNvSpPr>
          <p:nvPr/>
        </p:nvSpPr>
        <p:spPr bwMode="auto">
          <a:xfrm flipV="1">
            <a:off x="7752601" y="3160591"/>
            <a:ext cx="77999" cy="77999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24603" name="Text Box 27"/>
          <p:cNvSpPr txBox="1">
            <a:spLocks noChangeArrowheads="1"/>
          </p:cNvSpPr>
          <p:nvPr/>
        </p:nvSpPr>
        <p:spPr bwMode="auto">
          <a:xfrm>
            <a:off x="8743840" y="3236966"/>
            <a:ext cx="4074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24604" name="Text Box 28"/>
          <p:cNvSpPr txBox="1">
            <a:spLocks noChangeArrowheads="1"/>
          </p:cNvSpPr>
          <p:nvPr/>
        </p:nvSpPr>
        <p:spPr bwMode="auto">
          <a:xfrm>
            <a:off x="7814350" y="2807970"/>
            <a:ext cx="377725" cy="384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1842" b="1">
                <a:solidFill>
                  <a:srgbClr val="FF3300"/>
                </a:solidFill>
                <a:latin typeface="Arial" panose="020B0604020202020204" pitchFamily="34" charset="0"/>
              </a:rPr>
              <a:t>O</a:t>
            </a:r>
            <a:endParaRPr lang="ru-RU" sz="1842" b="1">
              <a:latin typeface="Arial" panose="020B0604020202020204" pitchFamily="34" charset="0"/>
            </a:endParaRPr>
          </a:p>
        </p:txBody>
      </p:sp>
      <p:sp>
        <p:nvSpPr>
          <p:cNvPr id="24609" name="Oval 33"/>
          <p:cNvSpPr>
            <a:spLocks noChangeArrowheads="1"/>
          </p:cNvSpPr>
          <p:nvPr/>
        </p:nvSpPr>
        <p:spPr bwMode="auto">
          <a:xfrm>
            <a:off x="7752601" y="3160591"/>
            <a:ext cx="77999" cy="77999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30" name="Text Box 2"/>
          <p:cNvSpPr txBox="1">
            <a:spLocks noChangeArrowheads="1"/>
          </p:cNvSpPr>
          <p:nvPr/>
        </p:nvSpPr>
        <p:spPr bwMode="auto">
          <a:xfrm>
            <a:off x="3519339" y="260080"/>
            <a:ext cx="705056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ru-RU" sz="1842" i="1" dirty="0" smtClean="0">
                <a:latin typeface="Arial" panose="020B0604020202020204" pitchFamily="34" charset="0"/>
              </a:rPr>
              <a:t> </a:t>
            </a:r>
            <a:r>
              <a:rPr lang="en-US" sz="3600" b="1" i="1" dirty="0" err="1" smtClean="0">
                <a:latin typeface="Arial" panose="020B0604020202020204" pitchFamily="34" charset="0"/>
              </a:rPr>
              <a:t>Kesmani</a:t>
            </a:r>
            <a:r>
              <a:rPr lang="en-US" sz="3600" b="1" i="1" dirty="0" smtClean="0">
                <a:latin typeface="Arial" panose="020B0604020202020204" pitchFamily="34" charset="0"/>
              </a:rPr>
              <a:t> </a:t>
            </a:r>
            <a:r>
              <a:rPr lang="en-US" sz="3600" b="1" i="1" dirty="0" err="1" smtClean="0">
                <a:latin typeface="Arial" panose="020B0604020202020204" pitchFamily="34" charset="0"/>
              </a:rPr>
              <a:t>teng</a:t>
            </a:r>
            <a:r>
              <a:rPr lang="en-US" sz="3600" b="1" i="1" dirty="0" smtClean="0">
                <a:latin typeface="Arial" panose="020B0604020202020204" pitchFamily="34" charset="0"/>
              </a:rPr>
              <a:t> </a:t>
            </a:r>
            <a:r>
              <a:rPr lang="en-US" sz="3600" b="1" i="1" dirty="0" err="1" smtClean="0">
                <a:latin typeface="Arial" panose="020B0604020202020204" pitchFamily="34" charset="0"/>
              </a:rPr>
              <a:t>ikkiga</a:t>
            </a:r>
            <a:r>
              <a:rPr lang="en-US" sz="3600" b="1" i="1" dirty="0" smtClean="0">
                <a:latin typeface="Arial" panose="020B0604020202020204" pitchFamily="34" charset="0"/>
              </a:rPr>
              <a:t> </a:t>
            </a:r>
            <a:r>
              <a:rPr lang="en-US" sz="3600" b="1" i="1" dirty="0" err="1" smtClean="0">
                <a:latin typeface="Arial" panose="020B0604020202020204" pitchFamily="34" charset="0"/>
              </a:rPr>
              <a:t>bo‘lish</a:t>
            </a:r>
            <a:endParaRPr lang="ru-RU" sz="3600" b="1" i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9164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4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7" dur="5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4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4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4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4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4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4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45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45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45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45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4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24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24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24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24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3" dur="500"/>
                                        <p:tgtEl>
                                          <p:spTgt spid="24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1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autoUpdateAnimBg="0"/>
      <p:bldP spid="24581" grpId="0" autoUpdateAnimBg="0"/>
      <p:bldP spid="24582" grpId="0" animBg="1"/>
      <p:bldP spid="24583" grpId="0" animBg="1"/>
      <p:bldP spid="24584" grpId="0" animBg="1"/>
      <p:bldP spid="24585" grpId="0" autoUpdateAnimBg="0"/>
      <p:bldP spid="24586" grpId="0" autoUpdateAnimBg="0"/>
      <p:bldP spid="24587" grpId="0" autoUpdateAnimBg="0"/>
      <p:bldP spid="24588" grpId="0" autoUpdateAnimBg="0"/>
      <p:bldP spid="24590" grpId="0" animBg="1"/>
      <p:bldP spid="24591" grpId="0" animBg="1"/>
      <p:bldP spid="24592" grpId="0" autoUpdateAnimBg="0"/>
      <p:bldP spid="24593" grpId="0" autoUpdateAnimBg="0"/>
      <p:bldP spid="24594" grpId="0" autoUpdateAnimBg="0"/>
      <p:bldP spid="24595" grpId="0" autoUpdateAnimBg="0"/>
      <p:bldP spid="24596" grpId="0" autoUpdateAnimBg="0"/>
      <p:bldP spid="24597" grpId="0" autoUpdateAnimBg="0"/>
      <p:bldP spid="24598" grpId="0" animBg="1"/>
      <p:bldP spid="24599" grpId="0" autoUpdateAnimBg="0"/>
      <p:bldP spid="24600" grpId="0" autoUpdateAnimBg="0"/>
      <p:bldP spid="24601" grpId="0" autoUpdateAnimBg="0"/>
      <p:bldP spid="24602" grpId="0" animBg="1"/>
      <p:bldP spid="24603" grpId="0" autoUpdateAnimBg="0"/>
      <p:bldP spid="24604" grpId="0" autoUpdateAnimBg="0"/>
      <p:bldP spid="24609" grpId="0" animBg="1"/>
      <p:bldP spid="30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6" name="Line 6"/>
          <p:cNvSpPr>
            <a:spLocks noChangeShapeType="1"/>
          </p:cNvSpPr>
          <p:nvPr/>
        </p:nvSpPr>
        <p:spPr bwMode="auto">
          <a:xfrm>
            <a:off x="8010738" y="3197965"/>
            <a:ext cx="1637983" cy="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46087" name="Line 7"/>
          <p:cNvSpPr>
            <a:spLocks noChangeShapeType="1"/>
          </p:cNvSpPr>
          <p:nvPr/>
        </p:nvSpPr>
        <p:spPr bwMode="auto">
          <a:xfrm>
            <a:off x="9648721" y="3119966"/>
            <a:ext cx="0" cy="155998"/>
          </a:xfrm>
          <a:prstGeom prst="line">
            <a:avLst/>
          </a:prstGeom>
          <a:noFill/>
          <a:ln w="9525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46088" name="Line 8"/>
          <p:cNvSpPr>
            <a:spLocks noChangeShapeType="1"/>
          </p:cNvSpPr>
          <p:nvPr/>
        </p:nvSpPr>
        <p:spPr bwMode="auto">
          <a:xfrm>
            <a:off x="8010738" y="3119966"/>
            <a:ext cx="0" cy="155998"/>
          </a:xfrm>
          <a:prstGeom prst="line">
            <a:avLst/>
          </a:prstGeom>
          <a:noFill/>
          <a:ln w="9525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46089" name="Text Box 9"/>
          <p:cNvSpPr txBox="1">
            <a:spLocks noChangeArrowheads="1"/>
          </p:cNvSpPr>
          <p:nvPr/>
        </p:nvSpPr>
        <p:spPr bwMode="auto">
          <a:xfrm>
            <a:off x="7542743" y="3275965"/>
            <a:ext cx="349829" cy="384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1842">
                <a:solidFill>
                  <a:srgbClr val="009900"/>
                </a:solidFill>
                <a:latin typeface="Arial" panose="020B0604020202020204" pitchFamily="34" charset="0"/>
              </a:rPr>
              <a:t>А</a:t>
            </a:r>
          </a:p>
        </p:txBody>
      </p:sp>
      <p:sp>
        <p:nvSpPr>
          <p:cNvPr id="46093" name="Oval 13"/>
          <p:cNvSpPr>
            <a:spLocks noChangeArrowheads="1"/>
          </p:cNvSpPr>
          <p:nvPr/>
        </p:nvSpPr>
        <p:spPr bwMode="auto">
          <a:xfrm>
            <a:off x="6372756" y="1715981"/>
            <a:ext cx="3275965" cy="3041968"/>
          </a:xfrm>
          <a:prstGeom prst="ellipse">
            <a:avLst/>
          </a:prstGeom>
          <a:noFill/>
          <a:ln w="38100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46094" name="Oval 14"/>
          <p:cNvSpPr>
            <a:spLocks noChangeArrowheads="1"/>
          </p:cNvSpPr>
          <p:nvPr/>
        </p:nvSpPr>
        <p:spPr bwMode="auto">
          <a:xfrm>
            <a:off x="8010738" y="1715981"/>
            <a:ext cx="3275965" cy="3041968"/>
          </a:xfrm>
          <a:prstGeom prst="ellipse">
            <a:avLst/>
          </a:prstGeom>
          <a:noFill/>
          <a:ln w="38100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46095" name="Text Box 15"/>
          <p:cNvSpPr txBox="1">
            <a:spLocks noChangeArrowheads="1"/>
          </p:cNvSpPr>
          <p:nvPr/>
        </p:nvSpPr>
        <p:spPr bwMode="auto">
          <a:xfrm>
            <a:off x="8322735" y="1715981"/>
            <a:ext cx="367880" cy="416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47">
                <a:latin typeface="Arial" panose="020B0604020202020204" pitchFamily="34" charset="0"/>
              </a:rPr>
              <a:t>P</a:t>
            </a: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46096" name="Text Box 16"/>
          <p:cNvSpPr txBox="1">
            <a:spLocks noChangeArrowheads="1"/>
          </p:cNvSpPr>
          <p:nvPr/>
        </p:nvSpPr>
        <p:spPr bwMode="auto">
          <a:xfrm>
            <a:off x="8618481" y="4616576"/>
            <a:ext cx="397415" cy="416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2047">
                <a:latin typeface="Arial" panose="020B0604020202020204" pitchFamily="34" charset="0"/>
              </a:rPr>
              <a:t>Q</a:t>
            </a: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46097" name="Line 17"/>
          <p:cNvSpPr>
            <a:spLocks noChangeShapeType="1"/>
          </p:cNvSpPr>
          <p:nvPr/>
        </p:nvSpPr>
        <p:spPr bwMode="auto">
          <a:xfrm flipH="1">
            <a:off x="8832979" y="1715981"/>
            <a:ext cx="0" cy="296396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46098" name="Text Box 18"/>
          <p:cNvSpPr txBox="1">
            <a:spLocks noChangeArrowheads="1"/>
          </p:cNvSpPr>
          <p:nvPr/>
        </p:nvSpPr>
        <p:spPr bwMode="auto">
          <a:xfrm>
            <a:off x="8867104" y="2806346"/>
            <a:ext cx="377725" cy="384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1842">
                <a:latin typeface="Arial" panose="020B0604020202020204" pitchFamily="34" charset="0"/>
              </a:rPr>
              <a:t>О</a:t>
            </a:r>
          </a:p>
        </p:txBody>
      </p:sp>
      <p:sp>
        <p:nvSpPr>
          <p:cNvPr id="46099" name="Oval 19"/>
          <p:cNvSpPr>
            <a:spLocks noChangeArrowheads="1"/>
          </p:cNvSpPr>
          <p:nvPr/>
        </p:nvSpPr>
        <p:spPr bwMode="auto">
          <a:xfrm flipV="1">
            <a:off x="8797230" y="3160591"/>
            <a:ext cx="77999" cy="77999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46100" name="Text Box 20"/>
          <p:cNvSpPr txBox="1">
            <a:spLocks noChangeArrowheads="1"/>
          </p:cNvSpPr>
          <p:nvPr/>
        </p:nvSpPr>
        <p:spPr bwMode="auto">
          <a:xfrm>
            <a:off x="9788469" y="3236966"/>
            <a:ext cx="349829" cy="384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1842">
                <a:solidFill>
                  <a:srgbClr val="009900"/>
                </a:solidFill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46101" name="Text Box 21"/>
          <p:cNvSpPr txBox="1">
            <a:spLocks noChangeArrowheads="1"/>
          </p:cNvSpPr>
          <p:nvPr/>
        </p:nvSpPr>
        <p:spPr bwMode="auto">
          <a:xfrm>
            <a:off x="8858979" y="2806346"/>
            <a:ext cx="377725" cy="384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1842" b="1">
                <a:solidFill>
                  <a:srgbClr val="FF3300"/>
                </a:solidFill>
                <a:latin typeface="Arial" panose="020B0604020202020204" pitchFamily="34" charset="0"/>
              </a:rPr>
              <a:t>О</a:t>
            </a:r>
            <a:endParaRPr lang="ru-RU" sz="1842" b="1">
              <a:latin typeface="Arial" panose="020B0604020202020204" pitchFamily="34" charset="0"/>
            </a:endParaRPr>
          </a:p>
        </p:txBody>
      </p:sp>
      <p:sp>
        <p:nvSpPr>
          <p:cNvPr id="46106" name="Oval 26"/>
          <p:cNvSpPr>
            <a:spLocks noChangeArrowheads="1"/>
          </p:cNvSpPr>
          <p:nvPr/>
        </p:nvSpPr>
        <p:spPr bwMode="auto">
          <a:xfrm>
            <a:off x="8797230" y="3160591"/>
            <a:ext cx="77999" cy="77999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46107" name="Text Box 27"/>
          <p:cNvSpPr txBox="1">
            <a:spLocks noChangeArrowheads="1"/>
          </p:cNvSpPr>
          <p:nvPr/>
        </p:nvSpPr>
        <p:spPr bwMode="auto">
          <a:xfrm>
            <a:off x="228932" y="2865868"/>
            <a:ext cx="280797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3200" b="1" i="1" dirty="0" err="1" smtClean="0">
                <a:latin typeface="Arial" panose="020B0604020202020204" pitchFamily="34" charset="0"/>
              </a:rPr>
              <a:t>Isbot</a:t>
            </a:r>
            <a:r>
              <a:rPr lang="ru-RU" sz="3200" b="1" i="1" dirty="0" smtClean="0">
                <a:latin typeface="Arial" panose="020B0604020202020204" pitchFamily="34" charset="0"/>
              </a:rPr>
              <a:t>:</a:t>
            </a:r>
            <a:endParaRPr lang="ru-RU" sz="3200" b="1" i="1" dirty="0">
              <a:latin typeface="Arial" panose="020B0604020202020204" pitchFamily="34" charset="0"/>
            </a:endParaRPr>
          </a:p>
        </p:txBody>
      </p:sp>
      <p:sp>
        <p:nvSpPr>
          <p:cNvPr id="46108" name="Text Box 28"/>
          <p:cNvSpPr txBox="1">
            <a:spLocks noChangeArrowheads="1"/>
          </p:cNvSpPr>
          <p:nvPr/>
        </p:nvSpPr>
        <p:spPr bwMode="auto">
          <a:xfrm>
            <a:off x="1475123" y="2957652"/>
            <a:ext cx="5846858" cy="2369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b="1" dirty="0">
                <a:latin typeface="Arial" panose="020B0604020202020204" pitchFamily="34" charset="0"/>
                <a:sym typeface="Symbol" panose="05050102010706020507" pitchFamily="18" charset="2"/>
              </a:rPr>
              <a:t></a:t>
            </a:r>
            <a:r>
              <a:rPr lang="en-US" b="1" dirty="0" smtClean="0">
                <a:latin typeface="Arial" panose="020B0604020202020204" pitchFamily="34" charset="0"/>
              </a:rPr>
              <a:t>APQ = </a:t>
            </a:r>
            <a:r>
              <a:rPr lang="ru-RU" b="1" dirty="0" smtClean="0">
                <a:latin typeface="Arial" panose="020B0604020202020204" pitchFamily="34" charset="0"/>
                <a:sym typeface="Symbol" panose="05050102010706020507" pitchFamily="18" charset="2"/>
              </a:rPr>
              <a:t></a:t>
            </a:r>
            <a:r>
              <a:rPr lang="en-US" b="1" dirty="0" smtClean="0">
                <a:latin typeface="Arial" panose="020B0604020202020204" pitchFamily="34" charset="0"/>
              </a:rPr>
              <a:t>BPQ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dirty="0" smtClean="0">
                <a:latin typeface="Arial" panose="020B0604020202020204" pitchFamily="34" charset="0"/>
              </a:rPr>
              <a:t>( </a:t>
            </a:r>
            <a:r>
              <a:rPr lang="en-US" dirty="0" err="1" smtClean="0">
                <a:latin typeface="Arial" panose="020B0604020202020204" pitchFamily="34" charset="0"/>
              </a:rPr>
              <a:t>uch</a:t>
            </a:r>
            <a:r>
              <a:rPr lang="en-US" dirty="0" smtClean="0">
                <a:latin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</a:rPr>
              <a:t>tomoniga</a:t>
            </a:r>
            <a:r>
              <a:rPr lang="en-US" dirty="0" smtClean="0">
                <a:latin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</a:rPr>
              <a:t>ko‘ra</a:t>
            </a:r>
            <a:r>
              <a:rPr lang="en-US" dirty="0" smtClean="0">
                <a:latin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</a:rPr>
              <a:t>)</a:t>
            </a:r>
            <a:endParaRPr lang="ru-RU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42" dirty="0">
                <a:latin typeface="Arial" panose="020B0604020202020204" pitchFamily="34" charset="0"/>
              </a:rPr>
              <a:t> </a:t>
            </a:r>
            <a:r>
              <a:rPr lang="en-US" sz="1842" dirty="0" smtClean="0">
                <a:latin typeface="Arial" panose="020B0604020202020204" pitchFamily="34" charset="0"/>
              </a:rPr>
              <a:t>             </a:t>
            </a:r>
            <a: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1</a:t>
            </a:r>
            <a:r>
              <a:rPr lang="ru-RU" sz="2800" b="1" dirty="0">
                <a:solidFill>
                  <a:srgbClr val="0070C0"/>
                </a:solidFill>
                <a:latin typeface="Arial" panose="020B0604020202020204" pitchFamily="34" charset="0"/>
              </a:rPr>
              <a:t>) </a:t>
            </a:r>
            <a:r>
              <a:rPr lang="en-US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AP = BP = 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</a:rPr>
              <a:t>r</a:t>
            </a:r>
            <a:endParaRPr lang="ru-RU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dirty="0">
                <a:solidFill>
                  <a:schemeClr val="accent1"/>
                </a:solidFill>
                <a:latin typeface="Arial" panose="020B0604020202020204" pitchFamily="34" charset="0"/>
              </a:rPr>
              <a:t>           </a:t>
            </a:r>
            <a: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2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) </a:t>
            </a:r>
            <a:r>
              <a:rPr lang="en-US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AQ = BQ = 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</a:rPr>
              <a:t>r</a:t>
            </a:r>
            <a:endParaRPr lang="ru-RU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dirty="0">
                <a:solidFill>
                  <a:schemeClr val="accent1"/>
                </a:solidFill>
                <a:latin typeface="Arial" panose="020B0604020202020204" pitchFamily="34" charset="0"/>
              </a:rPr>
              <a:t>           </a:t>
            </a:r>
            <a: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3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) </a:t>
            </a:r>
            <a:r>
              <a:rPr lang="en-US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PQ – </a:t>
            </a:r>
            <a:r>
              <a:rPr lang="en-US" b="1" dirty="0" err="1" smtClean="0">
                <a:solidFill>
                  <a:srgbClr val="0070C0"/>
                </a:solidFill>
                <a:latin typeface="Arial" panose="020B0604020202020204" pitchFamily="34" charset="0"/>
              </a:rPr>
              <a:t>umumiy</a:t>
            </a:r>
            <a:r>
              <a:rPr lang="en-US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Arial" panose="020B0604020202020204" pitchFamily="34" charset="0"/>
              </a:rPr>
              <a:t>tomon</a:t>
            </a:r>
            <a:endParaRPr lang="ru-RU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 dirty="0" err="1" smtClean="0">
                <a:latin typeface="Arial" panose="020B0604020202020204" pitchFamily="34" charset="0"/>
              </a:rPr>
              <a:t>Bundan</a:t>
            </a:r>
            <a:r>
              <a:rPr lang="ru-RU" b="1" dirty="0" smtClean="0">
                <a:latin typeface="Arial" panose="020B0604020202020204" pitchFamily="34" charset="0"/>
              </a:rPr>
              <a:t>,</a:t>
            </a:r>
            <a:r>
              <a:rPr lang="en-US" b="1" dirty="0" smtClean="0">
                <a:latin typeface="Arial" panose="020B0604020202020204" pitchFamily="34" charset="0"/>
              </a:rPr>
              <a:t> </a:t>
            </a:r>
            <a:r>
              <a:rPr lang="ru-RU" b="1" dirty="0" smtClean="0">
                <a:solidFill>
                  <a:schemeClr val="accent1"/>
                </a:solidFill>
                <a:latin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</a:t>
            </a:r>
            <a: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1</a:t>
            </a:r>
            <a:r>
              <a:rPr lang="en-US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=</a:t>
            </a:r>
            <a:r>
              <a:rPr lang="en-US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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6109" name="Text Box 29"/>
          <p:cNvSpPr txBox="1">
            <a:spLocks noChangeArrowheads="1"/>
          </p:cNvSpPr>
          <p:nvPr/>
        </p:nvSpPr>
        <p:spPr bwMode="auto">
          <a:xfrm>
            <a:off x="557511" y="5439655"/>
            <a:ext cx="8778529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800" b="1" dirty="0" err="1" smtClean="0">
                <a:latin typeface="Arial" panose="020B0604020202020204" pitchFamily="34" charset="0"/>
              </a:rPr>
              <a:t>Demak</a:t>
            </a:r>
            <a:r>
              <a:rPr lang="ru-RU" sz="2800" b="1" dirty="0" smtClean="0">
                <a:latin typeface="Arial" panose="020B0604020202020204" pitchFamily="34" charset="0"/>
              </a:rPr>
              <a:t>, РО</a:t>
            </a:r>
            <a:r>
              <a:rPr lang="en-US" sz="2800" b="1" dirty="0" smtClean="0">
                <a:latin typeface="Arial" panose="020B0604020202020204" pitchFamily="34" charset="0"/>
              </a:rPr>
              <a:t> </a:t>
            </a:r>
            <a:r>
              <a:rPr lang="ru-RU" sz="2800" b="1" dirty="0" smtClean="0">
                <a:latin typeface="Arial" panose="020B0604020202020204" pitchFamily="34" charset="0"/>
              </a:rPr>
              <a:t>–</a:t>
            </a:r>
            <a:r>
              <a:rPr lang="en-US" sz="2800" b="1" dirty="0" smtClean="0">
                <a:latin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</a:rPr>
              <a:t>teng</a:t>
            </a:r>
            <a:r>
              <a:rPr lang="en-US" sz="2800" b="1" dirty="0" smtClean="0">
                <a:latin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</a:rPr>
              <a:t>yonli</a:t>
            </a:r>
            <a:r>
              <a:rPr lang="ru-RU" sz="2800" b="1" dirty="0" smtClean="0">
                <a:latin typeface="Arial" panose="020B0604020202020204" pitchFamily="34" charset="0"/>
              </a:rPr>
              <a:t> </a:t>
            </a:r>
            <a:r>
              <a:rPr lang="ru-RU" sz="2800" b="1" dirty="0">
                <a:latin typeface="Arial" panose="020B0604020202020204" pitchFamily="34" charset="0"/>
                <a:sym typeface="Symbol" panose="05050102010706020507" pitchFamily="18" charset="2"/>
              </a:rPr>
              <a:t></a:t>
            </a:r>
            <a:r>
              <a:rPr lang="ru-RU" sz="2800" b="1" dirty="0" smtClean="0">
                <a:latin typeface="Arial" panose="020B0604020202020204" pitchFamily="34" charset="0"/>
              </a:rPr>
              <a:t>АРВ</a:t>
            </a:r>
            <a:r>
              <a:rPr lang="en-US" sz="2800" b="1" dirty="0" smtClean="0">
                <a:latin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</a:rPr>
              <a:t>ning</a:t>
            </a:r>
            <a:r>
              <a:rPr lang="en-US" sz="2800" b="1" dirty="0" smtClean="0">
                <a:latin typeface="Arial" panose="020B0604020202020204" pitchFamily="34" charset="0"/>
              </a:rPr>
              <a:t>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800" b="1" dirty="0" smtClean="0">
                <a:latin typeface="Arial" panose="020B0604020202020204" pitchFamily="34" charset="0"/>
              </a:rPr>
              <a:t>           </a:t>
            </a:r>
            <a:r>
              <a:rPr lang="en-US" sz="2800" b="1" dirty="0" err="1" smtClean="0">
                <a:latin typeface="Arial" panose="020B0604020202020204" pitchFamily="34" charset="0"/>
              </a:rPr>
              <a:t>bissektrissasi</a:t>
            </a:r>
            <a:r>
              <a:rPr lang="en-US" sz="2800" b="1" dirty="0" smtClean="0">
                <a:latin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</a:rPr>
              <a:t>va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</a:rPr>
              <a:t>medianasi</a:t>
            </a:r>
            <a:r>
              <a:rPr lang="en-US" sz="2800" b="1" dirty="0" smtClean="0">
                <a:latin typeface="Arial" panose="020B0604020202020204" pitchFamily="34" charset="0"/>
              </a:rPr>
              <a:t>.</a:t>
            </a:r>
            <a:endParaRPr lang="ru-RU" sz="2800" b="1" dirty="0">
              <a:latin typeface="Arial" panose="020B0604020202020204" pitchFamily="34" charset="0"/>
            </a:endParaRPr>
          </a:p>
        </p:txBody>
      </p:sp>
      <p:sp>
        <p:nvSpPr>
          <p:cNvPr id="46110" name="Line 30"/>
          <p:cNvSpPr>
            <a:spLocks noChangeShapeType="1"/>
          </p:cNvSpPr>
          <p:nvPr/>
        </p:nvSpPr>
        <p:spPr bwMode="auto">
          <a:xfrm>
            <a:off x="8829729" y="1910979"/>
            <a:ext cx="0" cy="2651972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46111" name="Line 31"/>
          <p:cNvSpPr>
            <a:spLocks noChangeShapeType="1"/>
          </p:cNvSpPr>
          <p:nvPr/>
        </p:nvSpPr>
        <p:spPr bwMode="auto">
          <a:xfrm>
            <a:off x="8322734" y="2417973"/>
            <a:ext cx="233998" cy="233998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46112" name="Line 32"/>
          <p:cNvSpPr>
            <a:spLocks noChangeShapeType="1"/>
          </p:cNvSpPr>
          <p:nvPr/>
        </p:nvSpPr>
        <p:spPr bwMode="auto">
          <a:xfrm>
            <a:off x="9180725" y="3665960"/>
            <a:ext cx="233998" cy="233998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46113" name="Line 33"/>
          <p:cNvSpPr>
            <a:spLocks noChangeShapeType="1"/>
          </p:cNvSpPr>
          <p:nvPr/>
        </p:nvSpPr>
        <p:spPr bwMode="auto">
          <a:xfrm flipV="1">
            <a:off x="9102726" y="2417973"/>
            <a:ext cx="233998" cy="233998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46114" name="Line 34"/>
          <p:cNvSpPr>
            <a:spLocks noChangeShapeType="1"/>
          </p:cNvSpPr>
          <p:nvPr/>
        </p:nvSpPr>
        <p:spPr bwMode="auto">
          <a:xfrm flipV="1">
            <a:off x="8244735" y="3665960"/>
            <a:ext cx="233998" cy="233998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46115" name="Text Box 35"/>
          <p:cNvSpPr txBox="1">
            <a:spLocks noChangeArrowheads="1"/>
          </p:cNvSpPr>
          <p:nvPr/>
        </p:nvSpPr>
        <p:spPr bwMode="auto">
          <a:xfrm>
            <a:off x="8556732" y="2183976"/>
            <a:ext cx="308809" cy="352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1638">
                <a:solidFill>
                  <a:srgbClr val="009900"/>
                </a:solidFill>
                <a:latin typeface="Arial" panose="020B0604020202020204" pitchFamily="34" charset="0"/>
              </a:rPr>
              <a:t>1</a:t>
            </a:r>
            <a:endParaRPr lang="ru-RU" sz="1638">
              <a:solidFill>
                <a:schemeClr val="accent1"/>
              </a:solidFill>
              <a:latin typeface="Arial" panose="020B0604020202020204" pitchFamily="34" charset="0"/>
            </a:endParaRPr>
          </a:p>
        </p:txBody>
      </p:sp>
      <p:sp>
        <p:nvSpPr>
          <p:cNvPr id="46116" name="Text Box 36"/>
          <p:cNvSpPr txBox="1">
            <a:spLocks noChangeArrowheads="1"/>
          </p:cNvSpPr>
          <p:nvPr/>
        </p:nvSpPr>
        <p:spPr bwMode="auto">
          <a:xfrm>
            <a:off x="8790730" y="2183976"/>
            <a:ext cx="308809" cy="352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1638">
                <a:solidFill>
                  <a:srgbClr val="009900"/>
                </a:solidFill>
                <a:latin typeface="Arial" panose="020B0604020202020204" pitchFamily="34" charset="0"/>
              </a:rPr>
              <a:t>2</a:t>
            </a: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46117" name="Line 37"/>
          <p:cNvSpPr>
            <a:spLocks noChangeShapeType="1"/>
          </p:cNvSpPr>
          <p:nvPr/>
        </p:nvSpPr>
        <p:spPr bwMode="auto">
          <a:xfrm>
            <a:off x="8056237" y="3197965"/>
            <a:ext cx="1637983" cy="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46118" name="Line 38"/>
          <p:cNvSpPr>
            <a:spLocks noChangeShapeType="1"/>
          </p:cNvSpPr>
          <p:nvPr/>
        </p:nvSpPr>
        <p:spPr bwMode="auto">
          <a:xfrm>
            <a:off x="8405609" y="3085842"/>
            <a:ext cx="0" cy="233998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46119" name="Line 39"/>
          <p:cNvSpPr>
            <a:spLocks noChangeShapeType="1"/>
          </p:cNvSpPr>
          <p:nvPr/>
        </p:nvSpPr>
        <p:spPr bwMode="auto">
          <a:xfrm>
            <a:off x="8478733" y="3085842"/>
            <a:ext cx="0" cy="233998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46120" name="Line 40"/>
          <p:cNvSpPr>
            <a:spLocks noChangeShapeType="1"/>
          </p:cNvSpPr>
          <p:nvPr/>
        </p:nvSpPr>
        <p:spPr bwMode="auto">
          <a:xfrm flipH="1">
            <a:off x="9257100" y="3085842"/>
            <a:ext cx="4874" cy="233998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46121" name="Line 41"/>
          <p:cNvSpPr>
            <a:spLocks noChangeShapeType="1"/>
          </p:cNvSpPr>
          <p:nvPr/>
        </p:nvSpPr>
        <p:spPr bwMode="auto">
          <a:xfrm>
            <a:off x="9179101" y="3085842"/>
            <a:ext cx="0" cy="233998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46122" name="Oval 42"/>
          <p:cNvSpPr>
            <a:spLocks noChangeArrowheads="1"/>
          </p:cNvSpPr>
          <p:nvPr/>
        </p:nvSpPr>
        <p:spPr bwMode="auto">
          <a:xfrm>
            <a:off x="8797230" y="3160591"/>
            <a:ext cx="77999" cy="77999"/>
          </a:xfrm>
          <a:prstGeom prst="ellipse">
            <a:avLst/>
          </a:prstGeom>
          <a:solidFill>
            <a:srgbClr val="F50B2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46123" name="AutoShape 43"/>
          <p:cNvSpPr>
            <a:spLocks noChangeArrowheads="1"/>
          </p:cNvSpPr>
          <p:nvPr/>
        </p:nvSpPr>
        <p:spPr bwMode="auto">
          <a:xfrm>
            <a:off x="8010738" y="1871979"/>
            <a:ext cx="1637983" cy="2651972"/>
          </a:xfrm>
          <a:prstGeom prst="diamond">
            <a:avLst/>
          </a:prstGeom>
          <a:noFill/>
          <a:ln w="5715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46126" name="Text Box 46"/>
          <p:cNvSpPr txBox="1">
            <a:spLocks noChangeArrowheads="1"/>
          </p:cNvSpPr>
          <p:nvPr/>
        </p:nvSpPr>
        <p:spPr bwMode="auto">
          <a:xfrm>
            <a:off x="6653265" y="5399129"/>
            <a:ext cx="4725262" cy="95410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О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</a:rPr>
              <a:t>nuqta</a:t>
            </a: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 АВ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</a:rPr>
              <a:t>kesmaning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      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</a:rPr>
              <a:t>o‘rtasi</a:t>
            </a: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.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41" name="Text Box 2"/>
          <p:cNvSpPr txBox="1">
            <a:spLocks noChangeArrowheads="1"/>
          </p:cNvSpPr>
          <p:nvPr/>
        </p:nvSpPr>
        <p:spPr bwMode="auto">
          <a:xfrm>
            <a:off x="3519339" y="260080"/>
            <a:ext cx="705056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ru-RU" sz="1842" i="1" dirty="0" smtClean="0">
                <a:latin typeface="Arial" panose="020B0604020202020204" pitchFamily="34" charset="0"/>
              </a:rPr>
              <a:t> </a:t>
            </a:r>
            <a:r>
              <a:rPr lang="en-US" sz="3600" b="1" i="1" dirty="0" err="1" smtClean="0">
                <a:latin typeface="Arial" panose="020B0604020202020204" pitchFamily="34" charset="0"/>
              </a:rPr>
              <a:t>Kesmani</a:t>
            </a:r>
            <a:r>
              <a:rPr lang="en-US" sz="3600" b="1" i="1" dirty="0" smtClean="0">
                <a:latin typeface="Arial" panose="020B0604020202020204" pitchFamily="34" charset="0"/>
              </a:rPr>
              <a:t> </a:t>
            </a:r>
            <a:r>
              <a:rPr lang="en-US" sz="3600" b="1" i="1" dirty="0" err="1" smtClean="0">
                <a:latin typeface="Arial" panose="020B0604020202020204" pitchFamily="34" charset="0"/>
              </a:rPr>
              <a:t>teng</a:t>
            </a:r>
            <a:r>
              <a:rPr lang="en-US" sz="3600" b="1" i="1" dirty="0" smtClean="0">
                <a:latin typeface="Arial" panose="020B0604020202020204" pitchFamily="34" charset="0"/>
              </a:rPr>
              <a:t> </a:t>
            </a:r>
            <a:r>
              <a:rPr lang="en-US" sz="3600" b="1" i="1" dirty="0" err="1" smtClean="0">
                <a:latin typeface="Arial" panose="020B0604020202020204" pitchFamily="34" charset="0"/>
              </a:rPr>
              <a:t>ikkiga</a:t>
            </a:r>
            <a:r>
              <a:rPr lang="en-US" sz="3600" b="1" i="1" dirty="0" smtClean="0">
                <a:latin typeface="Arial" panose="020B0604020202020204" pitchFamily="34" charset="0"/>
              </a:rPr>
              <a:t> </a:t>
            </a:r>
            <a:r>
              <a:rPr lang="en-US" sz="3600" b="1" i="1" dirty="0" err="1" smtClean="0">
                <a:latin typeface="Arial" panose="020B0604020202020204" pitchFamily="34" charset="0"/>
              </a:rPr>
              <a:t>bo‘lish</a:t>
            </a:r>
            <a:endParaRPr lang="ru-RU" sz="3600" b="1" i="1" dirty="0">
              <a:latin typeface="Arial" panose="020B0604020202020204" pitchFamily="34" charset="0"/>
            </a:endParaRPr>
          </a:p>
        </p:txBody>
      </p:sp>
      <p:sp>
        <p:nvSpPr>
          <p:cNvPr id="42" name="Text Box 4"/>
          <p:cNvSpPr txBox="1">
            <a:spLocks noChangeArrowheads="1"/>
          </p:cNvSpPr>
          <p:nvPr/>
        </p:nvSpPr>
        <p:spPr bwMode="auto">
          <a:xfrm>
            <a:off x="784505" y="870951"/>
            <a:ext cx="20279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2800" b="1" i="1" dirty="0" err="1" smtClean="0">
                <a:latin typeface="Arial" panose="020B0604020202020204" pitchFamily="34" charset="0"/>
              </a:rPr>
              <a:t>Berilgan</a:t>
            </a:r>
            <a:r>
              <a:rPr lang="ru-RU" sz="2800" b="1" i="1" dirty="0" smtClean="0">
                <a:latin typeface="Arial" panose="020B0604020202020204" pitchFamily="34" charset="0"/>
              </a:rPr>
              <a:t>:</a:t>
            </a:r>
            <a:endParaRPr lang="ru-RU" sz="2800" b="1" i="1" dirty="0">
              <a:latin typeface="Arial" panose="020B0604020202020204" pitchFamily="34" charset="0"/>
            </a:endParaRPr>
          </a:p>
        </p:txBody>
      </p:sp>
      <p:sp>
        <p:nvSpPr>
          <p:cNvPr id="43" name="Text Box 5"/>
          <p:cNvSpPr txBox="1">
            <a:spLocks noChangeArrowheads="1"/>
          </p:cNvSpPr>
          <p:nvPr/>
        </p:nvSpPr>
        <p:spPr bwMode="auto">
          <a:xfrm>
            <a:off x="827588" y="1488464"/>
            <a:ext cx="298844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ru-RU" sz="28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АВ-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</a:rPr>
              <a:t>kesma</a:t>
            </a:r>
            <a:endParaRPr lang="ru-RU" sz="2800" b="1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44" name="Text Box 10"/>
          <p:cNvSpPr txBox="1">
            <a:spLocks noChangeArrowheads="1"/>
          </p:cNvSpPr>
          <p:nvPr/>
        </p:nvSpPr>
        <p:spPr bwMode="auto">
          <a:xfrm>
            <a:off x="297181" y="2170014"/>
            <a:ext cx="48063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2800" b="1" i="1" dirty="0" err="1" smtClean="0">
                <a:latin typeface="Arial" panose="020B0604020202020204" pitchFamily="34" charset="0"/>
              </a:rPr>
              <a:t>Isbot</a:t>
            </a:r>
            <a:r>
              <a:rPr lang="en-US" sz="2800" b="1" i="1" dirty="0" smtClean="0">
                <a:latin typeface="Arial" panose="020B0604020202020204" pitchFamily="34" charset="0"/>
              </a:rPr>
              <a:t> </a:t>
            </a:r>
            <a:r>
              <a:rPr lang="en-US" sz="2800" b="1" i="1" dirty="0" err="1" smtClean="0">
                <a:latin typeface="Arial" panose="020B0604020202020204" pitchFamily="34" charset="0"/>
              </a:rPr>
              <a:t>qilish</a:t>
            </a:r>
            <a:r>
              <a:rPr lang="en-US" sz="2800" b="1" i="1" dirty="0" smtClean="0">
                <a:latin typeface="Arial" panose="020B0604020202020204" pitchFamily="34" charset="0"/>
              </a:rPr>
              <a:t> </a:t>
            </a:r>
            <a:r>
              <a:rPr lang="en-US" sz="2800" b="1" i="1" dirty="0" err="1" smtClean="0">
                <a:latin typeface="Arial" panose="020B0604020202020204" pitchFamily="34" charset="0"/>
              </a:rPr>
              <a:t>kerak</a:t>
            </a:r>
            <a:r>
              <a:rPr lang="ru-RU" sz="2800" b="1" i="1" dirty="0" smtClean="0">
                <a:latin typeface="Arial" panose="020B0604020202020204" pitchFamily="34" charset="0"/>
              </a:rPr>
              <a:t>:</a:t>
            </a:r>
            <a:endParaRPr lang="ru-RU" sz="2800" b="1" i="1" dirty="0">
              <a:latin typeface="Arial" panose="020B0604020202020204" pitchFamily="34" charset="0"/>
            </a:endParaRPr>
          </a:p>
        </p:txBody>
      </p:sp>
      <p:sp>
        <p:nvSpPr>
          <p:cNvPr id="45" name="Text Box 11"/>
          <p:cNvSpPr txBox="1">
            <a:spLocks noChangeArrowheads="1"/>
          </p:cNvSpPr>
          <p:nvPr/>
        </p:nvSpPr>
        <p:spPr bwMode="auto">
          <a:xfrm>
            <a:off x="4055707" y="2003545"/>
            <a:ext cx="1559983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2800" b="1" dirty="0">
                <a:solidFill>
                  <a:srgbClr val="0070C0"/>
                </a:solidFill>
                <a:latin typeface="Arial" panose="020B0604020202020204" pitchFamily="34" charset="0"/>
              </a:rPr>
              <a:t>О</a:t>
            </a:r>
            <a:r>
              <a:rPr lang="ru-RU" sz="2800" b="1" dirty="0">
                <a:latin typeface="Arial" panose="020B0604020202020204" pitchFamily="34" charset="0"/>
                <a:sym typeface="Symbol" panose="05050102010706020507" pitchFamily="18" charset="2"/>
              </a:rPr>
              <a:t></a:t>
            </a:r>
            <a:r>
              <a:rPr lang="ru-RU" sz="2800" b="1" dirty="0">
                <a:solidFill>
                  <a:srgbClr val="009900"/>
                </a:solidFill>
                <a:latin typeface="Arial" panose="020B0604020202020204" pitchFamily="34" charset="0"/>
              </a:rPr>
              <a:t>АВ</a:t>
            </a:r>
            <a:endParaRPr lang="ru-RU" sz="2800" b="1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2800" b="1" dirty="0">
                <a:solidFill>
                  <a:srgbClr val="0070C0"/>
                </a:solidFill>
                <a:latin typeface="Arial" panose="020B0604020202020204" pitchFamily="34" charset="0"/>
              </a:rPr>
              <a:t>О</a:t>
            </a:r>
            <a:r>
              <a:rPr lang="ru-RU" sz="2800" b="1" dirty="0">
                <a:solidFill>
                  <a:srgbClr val="009900"/>
                </a:solidFill>
                <a:latin typeface="Arial" panose="020B0604020202020204" pitchFamily="34" charset="0"/>
              </a:rPr>
              <a:t>А</a:t>
            </a:r>
            <a:r>
              <a:rPr lang="ru-RU" sz="2800" b="1" dirty="0">
                <a:latin typeface="Arial" panose="020B0604020202020204" pitchFamily="34" charset="0"/>
              </a:rPr>
              <a:t>=</a:t>
            </a:r>
            <a:r>
              <a:rPr lang="ru-RU" sz="2800" b="1" dirty="0">
                <a:solidFill>
                  <a:srgbClr val="0070C0"/>
                </a:solidFill>
                <a:latin typeface="Arial" panose="020B0604020202020204" pitchFamily="34" charset="0"/>
              </a:rPr>
              <a:t>О</a:t>
            </a:r>
            <a:r>
              <a:rPr lang="ru-RU" sz="2800" b="1" dirty="0">
                <a:solidFill>
                  <a:srgbClr val="009900"/>
                </a:solidFill>
                <a:latin typeface="Arial" panose="020B0604020202020204" pitchFamily="34" charset="0"/>
              </a:rPr>
              <a:t>В</a:t>
            </a:r>
            <a:endParaRPr lang="ru-RU" sz="2800" b="1" dirty="0">
              <a:latin typeface="Arial" panose="020B0604020202020204" pitchFamily="34" charset="0"/>
            </a:endParaRPr>
          </a:p>
        </p:txBody>
      </p:sp>
      <p:sp>
        <p:nvSpPr>
          <p:cNvPr id="46" name="Text Box 12"/>
          <p:cNvSpPr txBox="1">
            <a:spLocks noChangeArrowheads="1"/>
          </p:cNvSpPr>
          <p:nvPr/>
        </p:nvSpPr>
        <p:spPr bwMode="auto">
          <a:xfrm>
            <a:off x="3420364" y="2132955"/>
            <a:ext cx="59984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2800" b="1" dirty="0">
                <a:solidFill>
                  <a:srgbClr val="0070C0"/>
                </a:solidFill>
                <a:latin typeface="Arial" panose="020B0604020202020204" pitchFamily="34" charset="0"/>
              </a:rPr>
              <a:t>О</a:t>
            </a:r>
            <a:r>
              <a:rPr lang="ru-RU" sz="3200" b="1" dirty="0">
                <a:latin typeface="Arial" panose="020B0604020202020204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690630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6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6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6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6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6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6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6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6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46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6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6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60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60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46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46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46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6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46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6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1" dur="500"/>
                                        <p:tgtEl>
                                          <p:spTgt spid="46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3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6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6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6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6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3" dur="500"/>
                                        <p:tgtEl>
                                          <p:spTgt spid="46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7" dur="500"/>
                                        <p:tgtEl>
                                          <p:spTgt spid="46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9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91" dur="500"/>
                                        <p:tgtEl>
                                          <p:spTgt spid="46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3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95" dur="500"/>
                                        <p:tgtEl>
                                          <p:spTgt spid="46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46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0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46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0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46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6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46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46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46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46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46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46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46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4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46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3000"/>
                            </p:stCondLst>
                            <p:childTnLst>
                              <p:par>
                                <p:cTn id="14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6" grpId="0" animBg="1"/>
      <p:bldP spid="46087" grpId="0" animBg="1"/>
      <p:bldP spid="46088" grpId="0" animBg="1"/>
      <p:bldP spid="46089" grpId="0" autoUpdateAnimBg="0"/>
      <p:bldP spid="46093" grpId="0" animBg="1"/>
      <p:bldP spid="46094" grpId="0" animBg="1"/>
      <p:bldP spid="46095" grpId="0" autoUpdateAnimBg="0"/>
      <p:bldP spid="46096" grpId="0" autoUpdateAnimBg="0"/>
      <p:bldP spid="46097" grpId="0" animBg="1"/>
      <p:bldP spid="46098" grpId="0" autoUpdateAnimBg="0"/>
      <p:bldP spid="46099" grpId="0" animBg="1"/>
      <p:bldP spid="46100" grpId="0" autoUpdateAnimBg="0"/>
      <p:bldP spid="46101" grpId="0" autoUpdateAnimBg="0"/>
      <p:bldP spid="46106" grpId="0" animBg="1"/>
      <p:bldP spid="46107" grpId="0" autoUpdateAnimBg="0"/>
      <p:bldP spid="46108" grpId="0" autoUpdateAnimBg="0"/>
      <p:bldP spid="46109" grpId="0" autoUpdateAnimBg="0"/>
      <p:bldP spid="46110" grpId="0" animBg="1"/>
      <p:bldP spid="46111" grpId="0" animBg="1"/>
      <p:bldP spid="46112" grpId="0" animBg="1"/>
      <p:bldP spid="46113" grpId="0" animBg="1"/>
      <p:bldP spid="46114" grpId="0" animBg="1"/>
      <p:bldP spid="46115" grpId="0" autoUpdateAnimBg="0"/>
      <p:bldP spid="46116" grpId="0" autoUpdateAnimBg="0"/>
      <p:bldP spid="46117" grpId="0" animBg="1"/>
      <p:bldP spid="46118" grpId="0" animBg="1"/>
      <p:bldP spid="46119" grpId="0" animBg="1"/>
      <p:bldP spid="46120" grpId="0" animBg="1"/>
      <p:bldP spid="46121" grpId="0" animBg="1"/>
      <p:bldP spid="46122" grpId="0" animBg="1"/>
      <p:bldP spid="46123" grpId="0" animBg="1"/>
      <p:bldP spid="46126" grpId="0" animBg="1" autoUpdateAnimBg="0"/>
      <p:bldP spid="41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7651" name="Rectangle 3"/>
              <p:cNvSpPr>
                <a:spLocks noChangeArrowheads="1"/>
              </p:cNvSpPr>
              <p:nvPr/>
            </p:nvSpPr>
            <p:spPr bwMode="auto">
              <a:xfrm>
                <a:off x="1672661" y="327900"/>
                <a:ext cx="9494907" cy="13234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A2355B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D8AFB9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D2B8DA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D2B8DA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D2B8DA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D2B8DA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D2B8DA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32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3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chiziqqa</a:t>
                </a:r>
                <a:r>
                  <a:rPr lang="en-US" sz="3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perpendikulyar</a:t>
                </a:r>
                <a:r>
                  <a:rPr lang="en-US" sz="3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2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yasash</a:t>
                </a:r>
                <a:endParaRPr lang="en-US" sz="3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sz="1400" dirty="0" smtClean="0">
                    <a:solidFill>
                      <a:srgbClr val="009900"/>
                    </a:solidFill>
                    <a:latin typeface="Arial" panose="020B0604020202020204" pitchFamily="34" charset="0"/>
                  </a:rPr>
                  <a:t>                                                         </a:t>
                </a:r>
                <a:r>
                  <a:rPr lang="ru-RU" sz="1400" dirty="0" smtClean="0">
                    <a:solidFill>
                      <a:srgbClr val="00990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en-US" sz="3200" b="1" dirty="0">
                    <a:solidFill>
                      <a:srgbClr val="9A0000"/>
                    </a:solidFill>
                    <a:latin typeface="Arial" panose="020B0604020202020204" pitchFamily="34" charset="0"/>
                  </a:rPr>
                  <a:t>N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rgbClr val="9A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3200" b="1" i="1">
                        <a:solidFill>
                          <a:srgbClr val="9A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ru-RU" sz="3200" b="1" dirty="0">
                    <a:solidFill>
                      <a:srgbClr val="9A0000"/>
                    </a:solidFill>
                    <a:latin typeface="Arial" panose="020B0604020202020204" pitchFamily="34" charset="0"/>
                  </a:rPr>
                  <a:t>  </a:t>
                </a:r>
                <a:endParaRPr lang="ru-RU" sz="2800" dirty="0">
                  <a:solidFill>
                    <a:srgbClr val="009900"/>
                  </a:solidFill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7651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672661" y="327900"/>
                <a:ext cx="9494907" cy="1323439"/>
              </a:xfrm>
              <a:prstGeom prst="rect">
                <a:avLst/>
              </a:prstGeom>
              <a:blipFill rotWithShape="0">
                <a:blip r:embed="rId2"/>
                <a:stretch>
                  <a:fillRect l="-1605" t="-5991" r="-513" b="-1428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289805" y="1458578"/>
            <a:ext cx="283653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2800" b="1" i="1" dirty="0" err="1" smtClean="0">
                <a:latin typeface="Arial" panose="020B0604020202020204" pitchFamily="34" charset="0"/>
              </a:rPr>
              <a:t>Berilgan</a:t>
            </a:r>
            <a:r>
              <a:rPr lang="ru-RU" i="1" dirty="0" smtClean="0">
                <a:latin typeface="Arial" panose="020B0604020202020204" pitchFamily="34" charset="0"/>
              </a:rPr>
              <a:t>:</a:t>
            </a:r>
            <a:endParaRPr lang="ru-RU" i="1" dirty="0">
              <a:latin typeface="Arial" panose="020B0604020202020204" pitchFamily="34" charset="0"/>
            </a:endParaRP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969110" y="2107759"/>
            <a:ext cx="325809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ru-RU" sz="1842" dirty="0" smtClean="0">
                <a:solidFill>
                  <a:srgbClr val="009900"/>
                </a:solidFill>
                <a:latin typeface="Arial" panose="020B0604020202020204" pitchFamily="34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а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</a:rPr>
              <a:t>to‘g‘ri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</a:rPr>
              <a:t>chiziq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5747327" y="2810680"/>
            <a:ext cx="4289954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10099031" y="2306936"/>
            <a:ext cx="323576" cy="384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1842">
                <a:solidFill>
                  <a:srgbClr val="009900"/>
                </a:solidFill>
                <a:latin typeface="Arial" panose="020B0604020202020204" pitchFamily="34" charset="0"/>
              </a:rPr>
              <a:t>а</a:t>
            </a: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969110" y="2641285"/>
            <a:ext cx="14819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ru-RU" sz="1842" dirty="0" smtClean="0">
                <a:solidFill>
                  <a:srgbClr val="009900"/>
                </a:solidFill>
                <a:latin typeface="Arial" panose="020B0604020202020204" pitchFamily="34" charset="0"/>
              </a:rPr>
              <a:t> </a:t>
            </a:r>
            <a:r>
              <a:rPr lang="en-US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N </a:t>
            </a:r>
            <a:r>
              <a:rPr lang="en-US" b="1" dirty="0" err="1" smtClean="0">
                <a:solidFill>
                  <a:srgbClr val="002060"/>
                </a:solidFill>
                <a:latin typeface="Arial" panose="020B0604020202020204" pitchFamily="34" charset="0"/>
              </a:rPr>
              <a:t>nuqta</a:t>
            </a:r>
            <a:endParaRPr lang="ru-RU" b="1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230532" y="3048150"/>
            <a:ext cx="315409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b="1" i="1" dirty="0" err="1" smtClean="0">
                <a:latin typeface="Arial" panose="020B0604020202020204" pitchFamily="34" charset="0"/>
              </a:rPr>
              <a:t>Yasash</a:t>
            </a:r>
            <a:r>
              <a:rPr lang="en-US" b="1" i="1" dirty="0" smtClean="0">
                <a:latin typeface="Arial" panose="020B0604020202020204" pitchFamily="34" charset="0"/>
              </a:rPr>
              <a:t> </a:t>
            </a:r>
            <a:r>
              <a:rPr lang="en-US" b="1" i="1" dirty="0" err="1" smtClean="0">
                <a:latin typeface="Arial" panose="020B0604020202020204" pitchFamily="34" charset="0"/>
              </a:rPr>
              <a:t>kerak</a:t>
            </a:r>
            <a:r>
              <a:rPr lang="ru-RU" b="1" i="1" dirty="0" smtClean="0">
                <a:latin typeface="Arial" panose="020B0604020202020204" pitchFamily="34" charset="0"/>
              </a:rPr>
              <a:t>:</a:t>
            </a:r>
            <a:endParaRPr lang="ru-RU" b="1" i="1" dirty="0">
              <a:latin typeface="Arial" panose="020B0604020202020204" pitchFamily="34" charset="0"/>
            </a:endParaRPr>
          </a:p>
        </p:txBody>
      </p:sp>
      <p:sp>
        <p:nvSpPr>
          <p:cNvPr id="27658" name="Text Box 10"/>
          <p:cNvSpPr txBox="1">
            <a:spLocks noChangeArrowheads="1"/>
          </p:cNvSpPr>
          <p:nvPr/>
        </p:nvSpPr>
        <p:spPr bwMode="auto">
          <a:xfrm>
            <a:off x="1021668" y="3729153"/>
            <a:ext cx="68640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</a:rPr>
              <a:t>m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</a:rPr>
              <a:t>:</a:t>
            </a:r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1818164" y="3599164"/>
            <a:ext cx="1915856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800" b="1" dirty="0" smtClean="0">
                <a:solidFill>
                  <a:srgbClr val="0099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N</a:t>
            </a:r>
            <a:r>
              <a:rPr lang="ru-RU" sz="2800" b="1" dirty="0" smtClean="0">
                <a:solidFill>
                  <a:srgbClr val="0099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sz="2800" b="1" dirty="0" smtClean="0">
                <a:latin typeface="Arial" panose="020B0604020202020204" pitchFamily="34" charset="0"/>
                <a:sym typeface="Symbol" panose="05050102010706020507" pitchFamily="18" charset="2"/>
              </a:rPr>
              <a:t></a:t>
            </a:r>
            <a:r>
              <a:rPr lang="ru-RU" sz="2800" b="1" dirty="0" smtClean="0">
                <a:solidFill>
                  <a:srgbClr val="FF33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m</a:t>
            </a:r>
            <a:endParaRPr lang="en-US" sz="2800" b="1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800" b="1" dirty="0">
                <a:solidFill>
                  <a:srgbClr val="FF3300"/>
                </a:solidFill>
                <a:latin typeface="Arial" panose="020B0604020202020204" pitchFamily="34" charset="0"/>
              </a:rPr>
              <a:t>m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smtClean="0">
                <a:latin typeface="Arial" panose="020B0604020202020204" pitchFamily="34" charset="0"/>
                <a:sym typeface="Symbol" panose="05050102010706020507" pitchFamily="18" charset="2"/>
              </a:rPr>
              <a:t></a:t>
            </a:r>
            <a:r>
              <a:rPr lang="ru-RU" sz="2800" b="1" dirty="0" smtClean="0">
                <a:solidFill>
                  <a:srgbClr val="FF33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sp>
        <p:nvSpPr>
          <p:cNvPr id="27661" name="Text Box 13"/>
          <p:cNvSpPr txBox="1">
            <a:spLocks noChangeArrowheads="1"/>
          </p:cNvSpPr>
          <p:nvPr/>
        </p:nvSpPr>
        <p:spPr bwMode="auto">
          <a:xfrm>
            <a:off x="7775305" y="2498683"/>
            <a:ext cx="354584" cy="375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42" dirty="0">
                <a:solidFill>
                  <a:srgbClr val="009900"/>
                </a:solidFill>
                <a:latin typeface="Arial" panose="020B0604020202020204" pitchFamily="34" charset="0"/>
              </a:rPr>
              <a:t>N</a:t>
            </a:r>
            <a:endParaRPr lang="ru-RU" sz="1842" dirty="0">
              <a:solidFill>
                <a:srgbClr val="009900"/>
              </a:solidFill>
              <a:latin typeface="Arial" panose="020B0604020202020204" pitchFamily="34" charset="0"/>
            </a:endParaRP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389881" y="4332032"/>
            <a:ext cx="194997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2800" b="1" i="1" dirty="0" err="1" smtClean="0">
                <a:latin typeface="Arial" panose="020B0604020202020204" pitchFamily="34" charset="0"/>
              </a:rPr>
              <a:t>Yasash</a:t>
            </a:r>
            <a:r>
              <a:rPr lang="ru-RU" sz="2800" b="1" i="1" dirty="0" smtClean="0">
                <a:latin typeface="Arial" panose="020B0604020202020204" pitchFamily="34" charset="0"/>
              </a:rPr>
              <a:t>:</a:t>
            </a:r>
            <a:endParaRPr lang="ru-RU" sz="2800" b="1" i="1" dirty="0">
              <a:latin typeface="Arial" panose="020B0604020202020204" pitchFamily="34" charset="0"/>
            </a:endParaRPr>
          </a:p>
        </p:txBody>
      </p:sp>
      <p:sp>
        <p:nvSpPr>
          <p:cNvPr id="27663" name="Text Box 15"/>
          <p:cNvSpPr txBox="1">
            <a:spLocks noChangeArrowheads="1"/>
          </p:cNvSpPr>
          <p:nvPr/>
        </p:nvSpPr>
        <p:spPr bwMode="auto">
          <a:xfrm>
            <a:off x="471051" y="4865223"/>
            <a:ext cx="396008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ru-RU" b="1" dirty="0">
                <a:latin typeface="Arial" panose="020B0604020202020204" pitchFamily="34" charset="0"/>
              </a:rPr>
              <a:t>1. </a:t>
            </a:r>
            <a:r>
              <a:rPr lang="en-US" b="1" dirty="0" err="1" smtClean="0">
                <a:latin typeface="Arial" panose="020B0604020202020204" pitchFamily="34" charset="0"/>
              </a:rPr>
              <a:t>ayl</a:t>
            </a:r>
            <a:r>
              <a:rPr lang="ru-RU" b="1" dirty="0" smtClean="0">
                <a:latin typeface="Arial" panose="020B0604020202020204" pitchFamily="34" charset="0"/>
              </a:rPr>
              <a:t>(</a:t>
            </a:r>
            <a:r>
              <a:rPr lang="en-US" b="1" dirty="0" err="1" smtClean="0">
                <a:latin typeface="Arial" panose="020B0604020202020204" pitchFamily="34" charset="0"/>
              </a:rPr>
              <a:t>N;r</a:t>
            </a:r>
            <a:r>
              <a:rPr lang="ru-RU" b="1" dirty="0" smtClean="0">
                <a:latin typeface="Arial" panose="020B0604020202020204" pitchFamily="34" charset="0"/>
              </a:rPr>
              <a:t>);</a:t>
            </a:r>
            <a:r>
              <a:rPr lang="en-US" b="1" dirty="0" smtClean="0">
                <a:latin typeface="Arial" panose="020B0604020202020204" pitchFamily="34" charset="0"/>
              </a:rPr>
              <a:t> r - </a:t>
            </a:r>
            <a:r>
              <a:rPr lang="en-US" b="1" dirty="0" err="1" smtClean="0">
                <a:latin typeface="Arial" panose="020B0604020202020204" pitchFamily="34" charset="0"/>
              </a:rPr>
              <a:t>ixtiyoriy</a:t>
            </a:r>
            <a:r>
              <a:rPr lang="ru-RU" b="1" dirty="0" smtClean="0">
                <a:latin typeface="Arial" panose="020B0604020202020204" pitchFamily="34" charset="0"/>
              </a:rPr>
              <a:t> </a:t>
            </a:r>
            <a:endParaRPr lang="ru-RU" b="1" dirty="0">
              <a:latin typeface="Arial" panose="020B0604020202020204" pitchFamily="34" charset="0"/>
            </a:endParaRPr>
          </a:p>
        </p:txBody>
      </p:sp>
      <p:sp>
        <p:nvSpPr>
          <p:cNvPr id="27664" name="Oval 16"/>
          <p:cNvSpPr>
            <a:spLocks noChangeArrowheads="1"/>
          </p:cNvSpPr>
          <p:nvPr/>
        </p:nvSpPr>
        <p:spPr bwMode="auto">
          <a:xfrm>
            <a:off x="6995314" y="2030688"/>
            <a:ext cx="1481984" cy="1481984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6589069" y="2849680"/>
            <a:ext cx="349829" cy="384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1842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27666" name="Text Box 18"/>
          <p:cNvSpPr txBox="1">
            <a:spLocks noChangeArrowheads="1"/>
          </p:cNvSpPr>
          <p:nvPr/>
        </p:nvSpPr>
        <p:spPr bwMode="auto">
          <a:xfrm>
            <a:off x="8461048" y="2849680"/>
            <a:ext cx="454844" cy="384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1842">
                <a:latin typeface="Arial" panose="020B0604020202020204" pitchFamily="34" charset="0"/>
              </a:rPr>
              <a:t>A</a:t>
            </a:r>
            <a:r>
              <a:rPr lang="ru-RU" sz="1433">
                <a:latin typeface="Arial" panose="020B0604020202020204" pitchFamily="34" charset="0"/>
              </a:rPr>
              <a:t>1</a:t>
            </a: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27667" name="Text Box 19"/>
          <p:cNvSpPr txBox="1">
            <a:spLocks noChangeArrowheads="1"/>
          </p:cNvSpPr>
          <p:nvPr/>
        </p:nvSpPr>
        <p:spPr bwMode="auto">
          <a:xfrm>
            <a:off x="460087" y="5465424"/>
            <a:ext cx="33539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 dirty="0">
                <a:latin typeface="Arial" panose="020B0604020202020204" pitchFamily="34" charset="0"/>
              </a:rPr>
              <a:t>2.</a:t>
            </a:r>
            <a:r>
              <a:rPr lang="ru-RU" b="1" dirty="0">
                <a:latin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</a:rPr>
              <a:t>ayl</a:t>
            </a:r>
            <a:r>
              <a:rPr lang="ru-RU" b="1" dirty="0" smtClean="0">
                <a:latin typeface="Arial" panose="020B0604020202020204" pitchFamily="34" charset="0"/>
              </a:rPr>
              <a:t>(</a:t>
            </a:r>
            <a:r>
              <a:rPr lang="en-US" b="1" dirty="0" smtClean="0">
                <a:latin typeface="Arial" panose="020B0604020202020204" pitchFamily="34" charset="0"/>
              </a:rPr>
              <a:t>N;</a:t>
            </a:r>
            <a:r>
              <a:rPr lang="ru-RU" b="1" dirty="0">
                <a:latin typeface="Arial" panose="020B0604020202020204" pitchFamily="34" charset="0"/>
              </a:rPr>
              <a:t>г)</a:t>
            </a:r>
            <a:r>
              <a:rPr lang="ru-RU" b="1" dirty="0">
                <a:latin typeface="Arial" panose="020B0604020202020204" pitchFamily="34" charset="0"/>
                <a:sym typeface="Symbol" panose="05050102010706020507" pitchFamily="18" charset="2"/>
              </a:rPr>
              <a:t></a:t>
            </a:r>
            <a:r>
              <a:rPr lang="ru-RU" b="1" dirty="0">
                <a:latin typeface="Arial" panose="020B0604020202020204" pitchFamily="34" charset="0"/>
              </a:rPr>
              <a:t>а=</a:t>
            </a:r>
            <a:r>
              <a:rPr lang="ru-RU" b="1" dirty="0">
                <a:latin typeface="Arial" panose="020B0604020202020204" pitchFamily="34" charset="0"/>
                <a:sym typeface="Symbol" panose="05050102010706020507" pitchFamily="18" charset="2"/>
              </a:rPr>
              <a:t></a:t>
            </a:r>
            <a:r>
              <a:rPr lang="ru-RU" b="1" dirty="0">
                <a:latin typeface="Arial" panose="020B0604020202020204" pitchFamily="34" charset="0"/>
              </a:rPr>
              <a:t>А;А</a:t>
            </a:r>
            <a:r>
              <a:rPr lang="ru-RU" sz="1400" b="1" dirty="0">
                <a:latin typeface="Arial" panose="020B0604020202020204" pitchFamily="34" charset="0"/>
              </a:rPr>
              <a:t>1</a:t>
            </a:r>
            <a:r>
              <a:rPr lang="ru-RU" b="1" dirty="0">
                <a:latin typeface="Arial" panose="020B0604020202020204" pitchFamily="34" charset="0"/>
                <a:sym typeface="Symbol" panose="05050102010706020507" pitchFamily="18" charset="2"/>
              </a:rPr>
              <a:t></a:t>
            </a:r>
            <a:endParaRPr lang="ru-RU" b="1" dirty="0">
              <a:latin typeface="Arial" panose="020B0604020202020204" pitchFamily="34" charset="0"/>
            </a:endParaRPr>
          </a:p>
        </p:txBody>
      </p:sp>
      <p:sp>
        <p:nvSpPr>
          <p:cNvPr id="27668" name="Oval 20"/>
          <p:cNvSpPr>
            <a:spLocks noChangeArrowheads="1"/>
          </p:cNvSpPr>
          <p:nvPr/>
        </p:nvSpPr>
        <p:spPr bwMode="auto">
          <a:xfrm>
            <a:off x="6995314" y="2030688"/>
            <a:ext cx="1481984" cy="1481984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27669" name="Line 21"/>
          <p:cNvSpPr>
            <a:spLocks noChangeShapeType="1"/>
          </p:cNvSpPr>
          <p:nvPr/>
        </p:nvSpPr>
        <p:spPr bwMode="auto">
          <a:xfrm>
            <a:off x="6995314" y="2732681"/>
            <a:ext cx="0" cy="15599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27670" name="Line 22"/>
          <p:cNvSpPr>
            <a:spLocks noChangeShapeType="1"/>
          </p:cNvSpPr>
          <p:nvPr/>
        </p:nvSpPr>
        <p:spPr bwMode="auto">
          <a:xfrm>
            <a:off x="8477298" y="2732681"/>
            <a:ext cx="0" cy="15599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27671" name="Text Box 23"/>
          <p:cNvSpPr txBox="1">
            <a:spLocks noChangeArrowheads="1"/>
          </p:cNvSpPr>
          <p:nvPr/>
        </p:nvSpPr>
        <p:spPr bwMode="auto">
          <a:xfrm>
            <a:off x="460087" y="6022726"/>
            <a:ext cx="249597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ru-RU" b="1" dirty="0">
                <a:latin typeface="Arial" panose="020B0604020202020204" pitchFamily="34" charset="0"/>
              </a:rPr>
              <a:t>3. </a:t>
            </a:r>
            <a:r>
              <a:rPr lang="en-US" b="1" dirty="0" err="1" smtClean="0">
                <a:latin typeface="Arial" panose="020B0604020202020204" pitchFamily="34" charset="0"/>
              </a:rPr>
              <a:t>ayl</a:t>
            </a:r>
            <a:r>
              <a:rPr lang="ru-RU" b="1" dirty="0" smtClean="0">
                <a:latin typeface="Arial" panose="020B0604020202020204" pitchFamily="34" charset="0"/>
              </a:rPr>
              <a:t>(А</a:t>
            </a:r>
            <a:r>
              <a:rPr lang="en-US" b="1" dirty="0">
                <a:latin typeface="Arial" panose="020B0604020202020204" pitchFamily="34" charset="0"/>
              </a:rPr>
              <a:t>;</a:t>
            </a:r>
            <a:r>
              <a:rPr lang="ru-RU" b="1" dirty="0">
                <a:latin typeface="Arial" panose="020B0604020202020204" pitchFamily="34" charset="0"/>
              </a:rPr>
              <a:t>АА</a:t>
            </a:r>
            <a:r>
              <a:rPr lang="ru-RU" sz="1400" b="1" dirty="0">
                <a:latin typeface="Arial" panose="020B0604020202020204" pitchFamily="34" charset="0"/>
              </a:rPr>
              <a:t>1</a:t>
            </a:r>
            <a:r>
              <a:rPr lang="ru-RU" b="1" dirty="0">
                <a:latin typeface="Arial" panose="020B0604020202020204" pitchFamily="34" charset="0"/>
              </a:rPr>
              <a:t>)</a:t>
            </a:r>
          </a:p>
        </p:txBody>
      </p:sp>
      <p:sp>
        <p:nvSpPr>
          <p:cNvPr id="27672" name="Oval 24"/>
          <p:cNvSpPr>
            <a:spLocks noChangeArrowheads="1"/>
          </p:cNvSpPr>
          <p:nvPr/>
        </p:nvSpPr>
        <p:spPr bwMode="auto">
          <a:xfrm>
            <a:off x="5513330" y="1406695"/>
            <a:ext cx="2963968" cy="2807970"/>
          </a:xfrm>
          <a:prstGeom prst="ellipse">
            <a:avLst/>
          </a:prstGeom>
          <a:noFill/>
          <a:ln w="38100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27673" name="Text Box 25"/>
          <p:cNvSpPr txBox="1">
            <a:spLocks noChangeArrowheads="1"/>
          </p:cNvSpPr>
          <p:nvPr/>
        </p:nvSpPr>
        <p:spPr bwMode="auto">
          <a:xfrm>
            <a:off x="4667889" y="4855252"/>
            <a:ext cx="218397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ru-RU" b="1" dirty="0">
                <a:latin typeface="Arial" panose="020B0604020202020204" pitchFamily="34" charset="0"/>
              </a:rPr>
              <a:t>4. </a:t>
            </a:r>
            <a:r>
              <a:rPr lang="en-US" b="1" dirty="0" err="1" smtClean="0">
                <a:latin typeface="Arial" panose="020B0604020202020204" pitchFamily="34" charset="0"/>
              </a:rPr>
              <a:t>ayl</a:t>
            </a:r>
            <a:r>
              <a:rPr lang="ru-RU" b="1" dirty="0" smtClean="0">
                <a:latin typeface="Arial" panose="020B0604020202020204" pitchFamily="34" charset="0"/>
              </a:rPr>
              <a:t>(А</a:t>
            </a:r>
            <a:r>
              <a:rPr lang="ru-RU" sz="1400" b="1" dirty="0" smtClean="0">
                <a:latin typeface="Arial" panose="020B0604020202020204" pitchFamily="34" charset="0"/>
              </a:rPr>
              <a:t>1</a:t>
            </a:r>
            <a:r>
              <a:rPr lang="en-US" b="1" dirty="0">
                <a:latin typeface="Arial" panose="020B0604020202020204" pitchFamily="34" charset="0"/>
              </a:rPr>
              <a:t>;A</a:t>
            </a:r>
            <a:r>
              <a:rPr lang="en-US" sz="1400" b="1" dirty="0">
                <a:latin typeface="Arial" panose="020B0604020202020204" pitchFamily="34" charset="0"/>
              </a:rPr>
              <a:t>1</a:t>
            </a:r>
            <a:r>
              <a:rPr lang="en-US" b="1" dirty="0">
                <a:latin typeface="Arial" panose="020B0604020202020204" pitchFamily="34" charset="0"/>
              </a:rPr>
              <a:t>A)</a:t>
            </a:r>
            <a:endParaRPr lang="ru-RU" b="1" dirty="0">
              <a:latin typeface="Arial" panose="020B0604020202020204" pitchFamily="34" charset="0"/>
            </a:endParaRPr>
          </a:p>
        </p:txBody>
      </p:sp>
      <p:sp>
        <p:nvSpPr>
          <p:cNvPr id="27674" name="Oval 26"/>
          <p:cNvSpPr>
            <a:spLocks noChangeArrowheads="1"/>
          </p:cNvSpPr>
          <p:nvPr/>
        </p:nvSpPr>
        <p:spPr bwMode="auto">
          <a:xfrm>
            <a:off x="6995314" y="1406695"/>
            <a:ext cx="2963968" cy="2807970"/>
          </a:xfrm>
          <a:prstGeom prst="ellipse">
            <a:avLst/>
          </a:prstGeom>
          <a:noFill/>
          <a:ln w="38100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27675" name="Text Box 27"/>
          <p:cNvSpPr txBox="1">
            <a:spLocks noChangeArrowheads="1"/>
          </p:cNvSpPr>
          <p:nvPr/>
        </p:nvSpPr>
        <p:spPr bwMode="auto">
          <a:xfrm>
            <a:off x="4638487" y="5509665"/>
            <a:ext cx="598840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 dirty="0">
                <a:latin typeface="Arial" panose="020B0604020202020204" pitchFamily="34" charset="0"/>
              </a:rPr>
              <a:t>5. </a:t>
            </a:r>
            <a:r>
              <a:rPr lang="en-US" b="1" dirty="0" err="1" smtClean="0">
                <a:latin typeface="Arial" panose="020B0604020202020204" pitchFamily="34" charset="0"/>
              </a:rPr>
              <a:t>ayl</a:t>
            </a:r>
            <a:r>
              <a:rPr lang="ru-RU" b="1" dirty="0" smtClean="0">
                <a:latin typeface="Arial" panose="020B0604020202020204" pitchFamily="34" charset="0"/>
              </a:rPr>
              <a:t>(А;АА</a:t>
            </a:r>
            <a:r>
              <a:rPr lang="ru-RU" sz="1400" b="1" dirty="0" smtClean="0">
                <a:latin typeface="Arial" panose="020B0604020202020204" pitchFamily="34" charset="0"/>
              </a:rPr>
              <a:t>1</a:t>
            </a:r>
            <a:r>
              <a:rPr lang="ru-RU" b="1" dirty="0">
                <a:latin typeface="Arial" panose="020B0604020202020204" pitchFamily="34" charset="0"/>
              </a:rPr>
              <a:t>)</a:t>
            </a:r>
            <a:r>
              <a:rPr lang="ru-RU" b="1" dirty="0">
                <a:latin typeface="Arial" panose="020B0604020202020204" pitchFamily="34" charset="0"/>
                <a:sym typeface="Symbol" panose="05050102010706020507" pitchFamily="18" charset="2"/>
              </a:rPr>
              <a:t></a:t>
            </a:r>
            <a:r>
              <a:rPr lang="ru-RU" b="1" dirty="0" err="1">
                <a:latin typeface="Arial" panose="020B0604020202020204" pitchFamily="34" charset="0"/>
              </a:rPr>
              <a:t>окр</a:t>
            </a:r>
            <a:r>
              <a:rPr lang="ru-RU" b="1" dirty="0">
                <a:latin typeface="Arial" panose="020B0604020202020204" pitchFamily="34" charset="0"/>
              </a:rPr>
              <a:t>(А</a:t>
            </a:r>
            <a:r>
              <a:rPr lang="ru-RU" sz="1400" b="1" dirty="0">
                <a:latin typeface="Arial" panose="020B0604020202020204" pitchFamily="34" charset="0"/>
              </a:rPr>
              <a:t>1</a:t>
            </a:r>
            <a:r>
              <a:rPr lang="ru-RU" b="1" dirty="0">
                <a:latin typeface="Arial" panose="020B0604020202020204" pitchFamily="34" charset="0"/>
              </a:rPr>
              <a:t>;А)=</a:t>
            </a:r>
            <a:r>
              <a:rPr lang="ru-RU" b="1" dirty="0">
                <a:latin typeface="Arial" panose="020B0604020202020204" pitchFamily="34" charset="0"/>
                <a:sym typeface="Symbol" panose="05050102010706020507" pitchFamily="18" charset="2"/>
              </a:rPr>
              <a:t></a:t>
            </a:r>
            <a:r>
              <a:rPr lang="en-US" b="1" dirty="0">
                <a:latin typeface="Arial" panose="020B0604020202020204" pitchFamily="34" charset="0"/>
              </a:rPr>
              <a:t>P;Q</a:t>
            </a:r>
            <a:r>
              <a:rPr lang="en-US" b="1" dirty="0">
                <a:latin typeface="Arial" panose="020B0604020202020204" pitchFamily="34" charset="0"/>
                <a:sym typeface="Symbol" panose="05050102010706020507" pitchFamily="18" charset="2"/>
              </a:rPr>
              <a:t></a:t>
            </a:r>
            <a:endParaRPr lang="ru-RU" b="1" dirty="0">
              <a:latin typeface="Arial" panose="020B0604020202020204" pitchFamily="34" charset="0"/>
            </a:endParaRPr>
          </a:p>
        </p:txBody>
      </p:sp>
      <p:sp>
        <p:nvSpPr>
          <p:cNvPr id="27676" name="Text Box 28"/>
          <p:cNvSpPr txBox="1">
            <a:spLocks noChangeArrowheads="1"/>
          </p:cNvSpPr>
          <p:nvPr/>
        </p:nvSpPr>
        <p:spPr bwMode="auto">
          <a:xfrm>
            <a:off x="7525059" y="1133698"/>
            <a:ext cx="349829" cy="384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1842">
                <a:latin typeface="Arial" panose="020B0604020202020204" pitchFamily="34" charset="0"/>
              </a:rPr>
              <a:t>P</a:t>
            </a:r>
          </a:p>
        </p:txBody>
      </p:sp>
      <p:sp>
        <p:nvSpPr>
          <p:cNvPr id="27677" name="Text Box 29"/>
          <p:cNvSpPr txBox="1">
            <a:spLocks noChangeArrowheads="1"/>
          </p:cNvSpPr>
          <p:nvPr/>
        </p:nvSpPr>
        <p:spPr bwMode="auto">
          <a:xfrm>
            <a:off x="7415319" y="4218749"/>
            <a:ext cx="377725" cy="384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1842">
                <a:latin typeface="Arial" panose="020B0604020202020204" pitchFamily="34" charset="0"/>
              </a:rPr>
              <a:t>Q</a:t>
            </a:r>
          </a:p>
        </p:txBody>
      </p:sp>
      <p:sp>
        <p:nvSpPr>
          <p:cNvPr id="27678" name="Text Box 30"/>
          <p:cNvSpPr txBox="1">
            <a:spLocks noChangeArrowheads="1"/>
          </p:cNvSpPr>
          <p:nvPr/>
        </p:nvSpPr>
        <p:spPr bwMode="auto">
          <a:xfrm>
            <a:off x="4638367" y="6095315"/>
            <a:ext cx="412805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ru-RU" b="1" dirty="0">
                <a:latin typeface="Arial" panose="020B0604020202020204" pitchFamily="34" charset="0"/>
              </a:rPr>
              <a:t>6. </a:t>
            </a:r>
            <a:r>
              <a:rPr lang="en-US" b="1" dirty="0" err="1" smtClean="0">
                <a:latin typeface="Arial" panose="020B0604020202020204" pitchFamily="34" charset="0"/>
              </a:rPr>
              <a:t>To‘g‘ri</a:t>
            </a:r>
            <a:r>
              <a:rPr lang="en-US" b="1" dirty="0" smtClean="0">
                <a:latin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</a:rPr>
              <a:t>chiziq</a:t>
            </a:r>
            <a:r>
              <a:rPr lang="ru-RU" b="1" dirty="0" smtClean="0">
                <a:latin typeface="Arial" panose="020B0604020202020204" pitchFamily="34" charset="0"/>
              </a:rPr>
              <a:t> </a:t>
            </a:r>
            <a:r>
              <a:rPr lang="en-US" b="1" dirty="0" smtClean="0">
                <a:latin typeface="Arial" panose="020B0604020202020204" pitchFamily="34" charset="0"/>
              </a:rPr>
              <a:t>PQ = m</a:t>
            </a:r>
            <a:endParaRPr lang="ru-RU" b="1" dirty="0">
              <a:latin typeface="Arial" panose="020B0604020202020204" pitchFamily="34" charset="0"/>
            </a:endParaRPr>
          </a:p>
        </p:txBody>
      </p:sp>
      <p:sp>
        <p:nvSpPr>
          <p:cNvPr id="27679" name="Text Box 31"/>
          <p:cNvSpPr txBox="1">
            <a:spLocks noChangeArrowheads="1"/>
          </p:cNvSpPr>
          <p:nvPr/>
        </p:nvSpPr>
        <p:spPr bwMode="auto">
          <a:xfrm>
            <a:off x="8371657" y="4501309"/>
            <a:ext cx="377832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3200" b="1" dirty="0" smtClean="0">
                <a:solidFill>
                  <a:srgbClr val="9A0000"/>
                </a:solidFill>
                <a:latin typeface="Arial" panose="020B0604020202020204" pitchFamily="34" charset="0"/>
              </a:rPr>
              <a:t>m </a:t>
            </a:r>
            <a:r>
              <a:rPr lang="en-US" sz="3200" b="1" dirty="0" err="1" smtClean="0">
                <a:solidFill>
                  <a:srgbClr val="9A0000"/>
                </a:solidFill>
                <a:latin typeface="Arial" panose="020B0604020202020204" pitchFamily="34" charset="0"/>
              </a:rPr>
              <a:t>nuqta</a:t>
            </a:r>
            <a:r>
              <a:rPr lang="en-US" sz="3200" b="1" dirty="0" smtClean="0">
                <a:solidFill>
                  <a:srgbClr val="9A0000"/>
                </a:solidFill>
                <a:latin typeface="Arial" panose="020B0604020202020204" pitchFamily="34" charset="0"/>
              </a:rPr>
              <a:t> </a:t>
            </a:r>
            <a:r>
              <a:rPr lang="ru-RU" sz="3200" b="1" dirty="0" smtClean="0">
                <a:solidFill>
                  <a:srgbClr val="9A0000"/>
                </a:solidFill>
                <a:latin typeface="Arial" panose="020B0604020202020204" pitchFamily="34" charset="0"/>
              </a:rPr>
              <a:t>-</a:t>
            </a:r>
            <a:r>
              <a:rPr lang="en-US" sz="3200" b="1" dirty="0" smtClean="0">
                <a:solidFill>
                  <a:srgbClr val="9A0000"/>
                </a:solidFill>
                <a:latin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9A0000"/>
                </a:solidFill>
                <a:latin typeface="Arial" panose="020B0604020202020204" pitchFamily="34" charset="0"/>
              </a:rPr>
              <a:t>natija</a:t>
            </a:r>
            <a:endParaRPr lang="ru-RU" sz="3200" b="1" dirty="0">
              <a:solidFill>
                <a:srgbClr val="9A0000"/>
              </a:solidFill>
              <a:latin typeface="Arial" panose="020B0604020202020204" pitchFamily="34" charset="0"/>
            </a:endParaRPr>
          </a:p>
        </p:txBody>
      </p:sp>
      <p:sp>
        <p:nvSpPr>
          <p:cNvPr id="27680" name="Line 32"/>
          <p:cNvSpPr>
            <a:spLocks noChangeShapeType="1"/>
          </p:cNvSpPr>
          <p:nvPr/>
        </p:nvSpPr>
        <p:spPr bwMode="auto">
          <a:xfrm>
            <a:off x="7741182" y="1398570"/>
            <a:ext cx="0" cy="296396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27681" name="Line 33"/>
          <p:cNvSpPr>
            <a:spLocks noChangeShapeType="1"/>
          </p:cNvSpPr>
          <p:nvPr/>
        </p:nvSpPr>
        <p:spPr bwMode="auto">
          <a:xfrm>
            <a:off x="7736306" y="1303551"/>
            <a:ext cx="0" cy="3041968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27682" name="Oval 34"/>
          <p:cNvSpPr>
            <a:spLocks noChangeArrowheads="1"/>
          </p:cNvSpPr>
          <p:nvPr/>
        </p:nvSpPr>
        <p:spPr bwMode="auto">
          <a:xfrm>
            <a:off x="7697307" y="2768430"/>
            <a:ext cx="77999" cy="77999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27688" name="Text Box 40"/>
          <p:cNvSpPr txBox="1">
            <a:spLocks noChangeArrowheads="1"/>
          </p:cNvSpPr>
          <p:nvPr/>
        </p:nvSpPr>
        <p:spPr bwMode="auto">
          <a:xfrm>
            <a:off x="7853305" y="2966678"/>
            <a:ext cx="367880" cy="352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1638">
                <a:latin typeface="Arial" panose="020B0604020202020204" pitchFamily="34" charset="0"/>
              </a:rPr>
              <a:t>m</a:t>
            </a: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27689" name="Text Box 41"/>
          <p:cNvSpPr txBox="1">
            <a:spLocks noChangeArrowheads="1"/>
          </p:cNvSpPr>
          <p:nvPr/>
        </p:nvSpPr>
        <p:spPr bwMode="auto">
          <a:xfrm>
            <a:off x="7853305" y="2966678"/>
            <a:ext cx="381006" cy="352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1638" b="1" dirty="0">
                <a:solidFill>
                  <a:srgbClr val="FF3300"/>
                </a:solidFill>
                <a:latin typeface="Arial" panose="020B0604020202020204" pitchFamily="34" charset="0"/>
              </a:rPr>
              <a:t>m</a:t>
            </a:r>
            <a:endParaRPr lang="ru-RU" sz="1842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4356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7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7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7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7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7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7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7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7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7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7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27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27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27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7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27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27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27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27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1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3" dur="500"/>
                                        <p:tgtEl>
                                          <p:spTgt spid="27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27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27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27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autoUpdateAnimBg="0"/>
      <p:bldP spid="27652" grpId="0" autoUpdateAnimBg="0"/>
      <p:bldP spid="27653" grpId="0" autoUpdateAnimBg="0"/>
      <p:bldP spid="27654" grpId="0" animBg="1"/>
      <p:bldP spid="27655" grpId="0" autoUpdateAnimBg="0"/>
      <p:bldP spid="27656" grpId="0" autoUpdateAnimBg="0"/>
      <p:bldP spid="27657" grpId="0" autoUpdateAnimBg="0"/>
      <p:bldP spid="27658" grpId="0" autoUpdateAnimBg="0"/>
      <p:bldP spid="27659" grpId="0" autoUpdateAnimBg="0"/>
      <p:bldP spid="27661" grpId="0" autoUpdateAnimBg="0"/>
      <p:bldP spid="27662" grpId="0" autoUpdateAnimBg="0"/>
      <p:bldP spid="27663" grpId="0" autoUpdateAnimBg="0"/>
      <p:bldP spid="27664" grpId="0" animBg="1"/>
      <p:bldP spid="27665" grpId="0" autoUpdateAnimBg="0"/>
      <p:bldP spid="27666" grpId="0" autoUpdateAnimBg="0"/>
      <p:bldP spid="27667" grpId="0" autoUpdateAnimBg="0"/>
      <p:bldP spid="27668" grpId="0" animBg="1"/>
      <p:bldP spid="27669" grpId="0" animBg="1"/>
      <p:bldP spid="27670" grpId="0" animBg="1"/>
      <p:bldP spid="27671" grpId="0" autoUpdateAnimBg="0"/>
      <p:bldP spid="27672" grpId="0" animBg="1"/>
      <p:bldP spid="27673" grpId="0" autoUpdateAnimBg="0"/>
      <p:bldP spid="27674" grpId="0" animBg="1"/>
      <p:bldP spid="27675" grpId="0" autoUpdateAnimBg="0"/>
      <p:bldP spid="27676" grpId="0" autoUpdateAnimBg="0"/>
      <p:bldP spid="27677" grpId="0" autoUpdateAnimBg="0"/>
      <p:bldP spid="27678" grpId="0" autoUpdateAnimBg="0"/>
      <p:bldP spid="27679" grpId="0" autoUpdateAnimBg="0"/>
      <p:bldP spid="27680" grpId="0" animBg="1"/>
      <p:bldP spid="27681" grpId="0" animBg="1"/>
      <p:bldP spid="27682" grpId="0" animBg="1"/>
      <p:bldP spid="27688" grpId="0" autoUpdateAnimBg="0"/>
      <p:bldP spid="27689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1555662" y="385352"/>
            <a:ext cx="9494907" cy="1692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chiziqqa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perpendikulyar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yasash</a:t>
            </a:r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ru-RU" sz="2000" dirty="0">
              <a:solidFill>
                <a:srgbClr val="009900"/>
              </a:solidFill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ru-RU" sz="2800" dirty="0" smtClean="0">
                <a:solidFill>
                  <a:srgbClr val="009900"/>
                </a:solidFill>
                <a:latin typeface="Arial" panose="020B0604020202020204" pitchFamily="34" charset="0"/>
              </a:rPr>
              <a:t> </a:t>
            </a:r>
            <a:endParaRPr lang="ru-RU" sz="2800" dirty="0">
              <a:solidFill>
                <a:srgbClr val="009900"/>
              </a:solidFill>
              <a:latin typeface="Arial" panose="020B0604020202020204" pitchFamily="34" charset="0"/>
            </a:endParaRP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367140" y="1642928"/>
            <a:ext cx="264586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2800" b="1" i="1" dirty="0" err="1" smtClean="0">
                <a:latin typeface="Arial" panose="020B0604020202020204" pitchFamily="34" charset="0"/>
              </a:rPr>
              <a:t>Berilgan</a:t>
            </a:r>
            <a:r>
              <a:rPr lang="ru-RU" sz="2800" b="1" i="1" dirty="0" smtClean="0">
                <a:latin typeface="Arial" panose="020B0604020202020204" pitchFamily="34" charset="0"/>
              </a:rPr>
              <a:t>:</a:t>
            </a:r>
            <a:endParaRPr lang="ru-RU" sz="2800" b="1" i="1" dirty="0">
              <a:latin typeface="Arial" panose="020B0604020202020204" pitchFamily="34" charset="0"/>
            </a:endParaRP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928917" y="2174125"/>
            <a:ext cx="408721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2800" b="1" dirty="0">
                <a:solidFill>
                  <a:srgbClr val="009900"/>
                </a:solidFill>
                <a:latin typeface="Arial" panose="020B0604020202020204" pitchFamily="34" charset="0"/>
              </a:rPr>
              <a:t>a</a:t>
            </a:r>
            <a:r>
              <a:rPr lang="en-US" sz="2800" b="1" dirty="0" smtClean="0">
                <a:solidFill>
                  <a:srgbClr val="009900"/>
                </a:solidFill>
                <a:latin typeface="Arial" panose="020B0604020202020204" pitchFamily="34" charset="0"/>
              </a:rPr>
              <a:t> – </a:t>
            </a:r>
            <a:r>
              <a:rPr lang="en-US" sz="2800" b="1" dirty="0" err="1" smtClean="0">
                <a:solidFill>
                  <a:srgbClr val="009900"/>
                </a:solidFill>
                <a:latin typeface="Arial" panose="020B0604020202020204" pitchFamily="34" charset="0"/>
              </a:rPr>
              <a:t>to‘g‘ri</a:t>
            </a:r>
            <a:r>
              <a:rPr lang="en-US" sz="2800" b="1" dirty="0" smtClean="0">
                <a:solidFill>
                  <a:srgbClr val="009900"/>
                </a:solidFill>
                <a:latin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9900"/>
                </a:solidFill>
                <a:latin typeface="Arial" panose="020B0604020202020204" pitchFamily="34" charset="0"/>
              </a:rPr>
              <a:t>chiziq</a:t>
            </a:r>
            <a:endParaRPr lang="ru-RU" sz="2800" b="1" dirty="0">
              <a:solidFill>
                <a:srgbClr val="009900"/>
              </a:solidFill>
              <a:latin typeface="Arial" panose="020B0604020202020204" pitchFamily="34" charset="0"/>
            </a:endParaRPr>
          </a:p>
        </p:txBody>
      </p:sp>
      <p:sp>
        <p:nvSpPr>
          <p:cNvPr id="28678" name="Line 6"/>
          <p:cNvSpPr>
            <a:spLocks noChangeShapeType="1"/>
          </p:cNvSpPr>
          <p:nvPr/>
        </p:nvSpPr>
        <p:spPr bwMode="auto">
          <a:xfrm>
            <a:off x="5250127" y="3743960"/>
            <a:ext cx="4289954" cy="0"/>
          </a:xfrm>
          <a:prstGeom prst="line">
            <a:avLst/>
          </a:prstGeom>
          <a:noFill/>
          <a:ln w="9525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9601831" y="3240216"/>
            <a:ext cx="323576" cy="384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1842">
                <a:solidFill>
                  <a:srgbClr val="009900"/>
                </a:solidFill>
                <a:latin typeface="Arial" panose="020B0604020202020204" pitchFamily="34" charset="0"/>
              </a:rPr>
              <a:t>а</a:t>
            </a: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844938" y="2646658"/>
            <a:ext cx="24618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ru-RU" sz="2047" dirty="0" smtClean="0">
                <a:solidFill>
                  <a:srgbClr val="009900"/>
                </a:solidFill>
                <a:latin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009900"/>
                </a:solidFill>
                <a:latin typeface="Arial" panose="020B0604020202020204" pitchFamily="34" charset="0"/>
              </a:rPr>
              <a:t>N </a:t>
            </a:r>
            <a:r>
              <a:rPr lang="en-US" sz="2800" b="1" dirty="0" err="1" smtClean="0">
                <a:solidFill>
                  <a:srgbClr val="009900"/>
                </a:solidFill>
                <a:latin typeface="Arial" panose="020B0604020202020204" pitchFamily="34" charset="0"/>
              </a:rPr>
              <a:t>nuqta</a:t>
            </a:r>
            <a:endParaRPr lang="ru-RU" sz="2800" b="1" dirty="0">
              <a:solidFill>
                <a:srgbClr val="009900"/>
              </a:solidFill>
              <a:latin typeface="Arial" panose="020B0604020202020204" pitchFamily="34" charset="0"/>
            </a:endParaRPr>
          </a:p>
        </p:txBody>
      </p:sp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264820" y="3154040"/>
            <a:ext cx="30419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2800" b="1" i="1" dirty="0" err="1" smtClean="0">
                <a:latin typeface="Arial" panose="020B0604020202020204" pitchFamily="34" charset="0"/>
              </a:rPr>
              <a:t>Yasash</a:t>
            </a:r>
            <a:r>
              <a:rPr lang="en-US" sz="2800" b="1" i="1" dirty="0" smtClean="0">
                <a:latin typeface="Arial" panose="020B0604020202020204" pitchFamily="34" charset="0"/>
              </a:rPr>
              <a:t> </a:t>
            </a:r>
            <a:r>
              <a:rPr lang="en-US" sz="2800" b="1" i="1" dirty="0" err="1" smtClean="0">
                <a:latin typeface="Arial" panose="020B0604020202020204" pitchFamily="34" charset="0"/>
              </a:rPr>
              <a:t>kerak</a:t>
            </a:r>
            <a:r>
              <a:rPr lang="ru-RU" sz="2800" b="1" i="1" dirty="0" smtClean="0">
                <a:latin typeface="Arial" panose="020B0604020202020204" pitchFamily="34" charset="0"/>
              </a:rPr>
              <a:t>:</a:t>
            </a:r>
            <a:endParaRPr lang="ru-RU" sz="2800" b="1" i="1" dirty="0">
              <a:latin typeface="Arial" panose="020B0604020202020204" pitchFamily="34" charset="0"/>
            </a:endParaRPr>
          </a:p>
        </p:txBody>
      </p:sp>
      <p:sp>
        <p:nvSpPr>
          <p:cNvPr id="28682" name="Text Box 10"/>
          <p:cNvSpPr txBox="1">
            <a:spLocks noChangeArrowheads="1"/>
          </p:cNvSpPr>
          <p:nvPr/>
        </p:nvSpPr>
        <p:spPr bwMode="auto">
          <a:xfrm>
            <a:off x="2840867" y="3138041"/>
            <a:ext cx="10052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b="1" dirty="0">
                <a:solidFill>
                  <a:srgbClr val="FF3300"/>
                </a:solidFill>
                <a:latin typeface="Arial" panose="020B0604020202020204" pitchFamily="34" charset="0"/>
              </a:rPr>
              <a:t>m:</a:t>
            </a:r>
            <a:endParaRPr lang="ru-RU" b="1" dirty="0">
              <a:latin typeface="Arial" panose="020B0604020202020204" pitchFamily="34" charset="0"/>
            </a:endParaRPr>
          </a:p>
        </p:txBody>
      </p:sp>
      <p:sp>
        <p:nvSpPr>
          <p:cNvPr id="28683" name="Text Box 11"/>
          <p:cNvSpPr txBox="1">
            <a:spLocks noChangeArrowheads="1"/>
          </p:cNvSpPr>
          <p:nvPr/>
        </p:nvSpPr>
        <p:spPr bwMode="auto">
          <a:xfrm>
            <a:off x="3362794" y="3017058"/>
            <a:ext cx="204333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 dirty="0" smtClean="0">
                <a:solidFill>
                  <a:srgbClr val="0099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N </a:t>
            </a:r>
            <a:r>
              <a:rPr lang="en-US" b="1" dirty="0" smtClean="0">
                <a:solidFill>
                  <a:srgbClr val="FF33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 m</a:t>
            </a:r>
            <a:endParaRPr lang="en-US" b="1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 dirty="0">
                <a:solidFill>
                  <a:srgbClr val="FF3300"/>
                </a:solidFill>
                <a:latin typeface="Arial" panose="020B0604020202020204" pitchFamily="34" charset="0"/>
              </a:rPr>
              <a:t>m</a:t>
            </a:r>
            <a:r>
              <a:rPr lang="en-US" b="1" dirty="0">
                <a:latin typeface="Arial" panose="020B0604020202020204" pitchFamily="34" charset="0"/>
              </a:rPr>
              <a:t> </a:t>
            </a:r>
            <a:r>
              <a:rPr lang="en-US" b="1" dirty="0" smtClean="0">
                <a:solidFill>
                  <a:srgbClr val="FF33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 </a:t>
            </a:r>
            <a:r>
              <a:rPr lang="en-US" b="1" dirty="0" smtClean="0">
                <a:solidFill>
                  <a:srgbClr val="009900"/>
                </a:solidFill>
                <a:latin typeface="Arial" panose="020B0604020202020204" pitchFamily="34" charset="0"/>
              </a:rPr>
              <a:t>a</a:t>
            </a:r>
            <a:endParaRPr lang="ru-RU" b="1" dirty="0">
              <a:latin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684" name="Text Box 12"/>
              <p:cNvSpPr txBox="1">
                <a:spLocks noChangeArrowheads="1"/>
              </p:cNvSpPr>
              <p:nvPr/>
            </p:nvSpPr>
            <p:spPr bwMode="auto">
              <a:xfrm>
                <a:off x="4103342" y="1041718"/>
                <a:ext cx="4289954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A2355B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D8AFB9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D2B8DA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D2B8DA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D2B8DA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D2B8DA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D2B8DA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ru-RU" sz="1842" dirty="0" smtClean="0">
                    <a:solidFill>
                      <a:srgbClr val="009900"/>
                    </a:solidFill>
                    <a:latin typeface="Arial" panose="020B0604020202020204" pitchFamily="34" charset="0"/>
                  </a:rPr>
                  <a:t>    </a:t>
                </a:r>
                <a:r>
                  <a:rPr lang="en-US" sz="3200" b="1" dirty="0" smtClean="0">
                    <a:solidFill>
                      <a:srgbClr val="9A0000"/>
                    </a:solidFill>
                    <a:latin typeface="Arial" panose="020B0604020202020204" pitchFamily="34" charset="0"/>
                  </a:rPr>
                  <a:t>N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rgbClr val="9A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∉</m:t>
                    </m:r>
                    <m:r>
                      <a:rPr lang="en-US" sz="3200" b="1" i="1" smtClean="0">
                        <a:solidFill>
                          <a:srgbClr val="9A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ru-RU" sz="3200" b="1" dirty="0" smtClean="0">
                    <a:solidFill>
                      <a:srgbClr val="9A0000"/>
                    </a:solidFill>
                    <a:latin typeface="Arial" panose="020B0604020202020204" pitchFamily="34" charset="0"/>
                  </a:rPr>
                  <a:t>  </a:t>
                </a:r>
                <a:endParaRPr lang="ru-RU" sz="3200" b="1" dirty="0">
                  <a:solidFill>
                    <a:srgbClr val="9A0000"/>
                  </a:solidFill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8684" name="Text 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103342" y="1041718"/>
                <a:ext cx="4289954" cy="584775"/>
              </a:xfrm>
              <a:prstGeom prst="rect">
                <a:avLst/>
              </a:prstGeom>
              <a:blipFill rotWithShape="0">
                <a:blip r:embed="rId2"/>
                <a:stretch>
                  <a:fillRect t="-13542" b="-3333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685" name="Text Box 13"/>
          <p:cNvSpPr txBox="1">
            <a:spLocks noChangeArrowheads="1"/>
          </p:cNvSpPr>
          <p:nvPr/>
        </p:nvSpPr>
        <p:spPr bwMode="auto">
          <a:xfrm>
            <a:off x="7356105" y="2651972"/>
            <a:ext cx="354584" cy="375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42" dirty="0">
                <a:solidFill>
                  <a:srgbClr val="009900"/>
                </a:solidFill>
                <a:latin typeface="Arial" panose="020B0604020202020204" pitchFamily="34" charset="0"/>
              </a:rPr>
              <a:t>N</a:t>
            </a:r>
            <a:endParaRPr lang="ru-RU" sz="1842" dirty="0">
              <a:solidFill>
                <a:srgbClr val="009900"/>
              </a:solidFill>
              <a:latin typeface="Arial" panose="020B0604020202020204" pitchFamily="34" charset="0"/>
            </a:endParaRPr>
          </a:p>
        </p:txBody>
      </p:sp>
      <p:sp>
        <p:nvSpPr>
          <p:cNvPr id="28686" name="Text Box 14"/>
          <p:cNvSpPr txBox="1">
            <a:spLocks noChangeArrowheads="1"/>
          </p:cNvSpPr>
          <p:nvPr/>
        </p:nvSpPr>
        <p:spPr bwMode="auto">
          <a:xfrm>
            <a:off x="358156" y="3988658"/>
            <a:ext cx="194997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2800" b="1" i="1" dirty="0" err="1" smtClean="0">
                <a:latin typeface="Arial" panose="020B0604020202020204" pitchFamily="34" charset="0"/>
              </a:rPr>
              <a:t>Yasash</a:t>
            </a:r>
            <a:r>
              <a:rPr lang="ru-RU" sz="2800" b="1" i="1" dirty="0" smtClean="0">
                <a:latin typeface="Arial" panose="020B0604020202020204" pitchFamily="34" charset="0"/>
              </a:rPr>
              <a:t>:</a:t>
            </a:r>
            <a:endParaRPr lang="ru-RU" sz="2800" b="1" i="1" dirty="0">
              <a:latin typeface="Arial" panose="020B0604020202020204" pitchFamily="34" charset="0"/>
            </a:endParaRPr>
          </a:p>
        </p:txBody>
      </p:sp>
      <p:sp>
        <p:nvSpPr>
          <p:cNvPr id="28687" name="Text Box 15"/>
          <p:cNvSpPr txBox="1">
            <a:spLocks noChangeArrowheads="1"/>
          </p:cNvSpPr>
          <p:nvPr/>
        </p:nvSpPr>
        <p:spPr bwMode="auto">
          <a:xfrm>
            <a:off x="1982239" y="4061111"/>
            <a:ext cx="210597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ru-RU" b="1" dirty="0">
                <a:latin typeface="Arial" panose="020B0604020202020204" pitchFamily="34" charset="0"/>
              </a:rPr>
              <a:t>1</a:t>
            </a:r>
            <a:r>
              <a:rPr lang="ru-RU" sz="2000" b="1" dirty="0">
                <a:latin typeface="Arial" panose="020B0604020202020204" pitchFamily="34" charset="0"/>
              </a:rPr>
              <a:t>.</a:t>
            </a:r>
            <a:r>
              <a:rPr lang="ru-RU" b="1" dirty="0">
                <a:latin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</a:rPr>
              <a:t>aylana</a:t>
            </a:r>
            <a:r>
              <a:rPr lang="ru-RU" b="1" dirty="0" smtClean="0">
                <a:latin typeface="Arial" panose="020B0604020202020204" pitchFamily="34" charset="0"/>
              </a:rPr>
              <a:t>(</a:t>
            </a:r>
            <a:r>
              <a:rPr lang="en-US" b="1" dirty="0" err="1" smtClean="0">
                <a:latin typeface="Arial" panose="020B0604020202020204" pitchFamily="34" charset="0"/>
              </a:rPr>
              <a:t>N;</a:t>
            </a:r>
            <a:r>
              <a:rPr lang="en-US" b="1" dirty="0" err="1">
                <a:latin typeface="Arial" panose="020B0604020202020204" pitchFamily="34" charset="0"/>
              </a:rPr>
              <a:t>r</a:t>
            </a:r>
            <a:r>
              <a:rPr lang="ru-RU" b="1" dirty="0" smtClean="0">
                <a:latin typeface="Arial" panose="020B0604020202020204" pitchFamily="34" charset="0"/>
              </a:rPr>
              <a:t>)</a:t>
            </a:r>
            <a:endParaRPr lang="ru-RU" b="1" dirty="0">
              <a:latin typeface="Arial" panose="020B0604020202020204" pitchFamily="34" charset="0"/>
            </a:endParaRPr>
          </a:p>
        </p:txBody>
      </p:sp>
      <p:sp>
        <p:nvSpPr>
          <p:cNvPr id="28688" name="Text Box 16"/>
          <p:cNvSpPr txBox="1">
            <a:spLocks noChangeArrowheads="1"/>
          </p:cNvSpPr>
          <p:nvPr/>
        </p:nvSpPr>
        <p:spPr bwMode="auto">
          <a:xfrm>
            <a:off x="6091869" y="3782960"/>
            <a:ext cx="349829" cy="384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1842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28689" name="Text Box 17"/>
          <p:cNvSpPr txBox="1">
            <a:spLocks noChangeArrowheads="1"/>
          </p:cNvSpPr>
          <p:nvPr/>
        </p:nvSpPr>
        <p:spPr bwMode="auto">
          <a:xfrm>
            <a:off x="7963848" y="3782960"/>
            <a:ext cx="454844" cy="384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1842">
                <a:latin typeface="Arial" panose="020B0604020202020204" pitchFamily="34" charset="0"/>
              </a:rPr>
              <a:t>A</a:t>
            </a:r>
            <a:r>
              <a:rPr lang="ru-RU" sz="1433">
                <a:latin typeface="Arial" panose="020B0604020202020204" pitchFamily="34" charset="0"/>
              </a:rPr>
              <a:t>1</a:t>
            </a: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28690" name="Text Box 18"/>
          <p:cNvSpPr txBox="1">
            <a:spLocks noChangeArrowheads="1"/>
          </p:cNvSpPr>
          <p:nvPr/>
        </p:nvSpPr>
        <p:spPr bwMode="auto">
          <a:xfrm>
            <a:off x="2064432" y="4600491"/>
            <a:ext cx="432155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 dirty="0">
                <a:latin typeface="Arial" panose="020B0604020202020204" pitchFamily="34" charset="0"/>
              </a:rPr>
              <a:t>2</a:t>
            </a:r>
            <a:r>
              <a:rPr lang="en-US" sz="2000" b="1" dirty="0">
                <a:latin typeface="Arial" panose="020B0604020202020204" pitchFamily="34" charset="0"/>
              </a:rPr>
              <a:t>.</a:t>
            </a:r>
            <a:r>
              <a:rPr lang="en-US" b="1" dirty="0">
                <a:latin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</a:rPr>
              <a:t>aylana</a:t>
            </a:r>
            <a:r>
              <a:rPr lang="ru-RU" b="1" dirty="0" smtClean="0">
                <a:latin typeface="Arial" panose="020B0604020202020204" pitchFamily="34" charset="0"/>
              </a:rPr>
              <a:t>(</a:t>
            </a:r>
            <a:r>
              <a:rPr lang="en-US" b="1" dirty="0" err="1" smtClean="0">
                <a:latin typeface="Arial" panose="020B0604020202020204" pitchFamily="34" charset="0"/>
              </a:rPr>
              <a:t>N;</a:t>
            </a:r>
            <a:r>
              <a:rPr lang="en-US" b="1" dirty="0" err="1">
                <a:latin typeface="Arial" panose="020B0604020202020204" pitchFamily="34" charset="0"/>
              </a:rPr>
              <a:t>r</a:t>
            </a:r>
            <a:r>
              <a:rPr lang="ru-RU" b="1" dirty="0" smtClean="0">
                <a:latin typeface="Arial" panose="020B0604020202020204" pitchFamily="34" charset="0"/>
              </a:rPr>
              <a:t>)</a:t>
            </a:r>
            <a:r>
              <a:rPr lang="ru-RU" b="1" dirty="0">
                <a:latin typeface="Arial" panose="020B0604020202020204" pitchFamily="34" charset="0"/>
                <a:sym typeface="Symbol" panose="05050102010706020507" pitchFamily="18" charset="2"/>
              </a:rPr>
              <a:t></a:t>
            </a:r>
            <a:r>
              <a:rPr lang="ru-RU" b="1" dirty="0">
                <a:latin typeface="Arial" panose="020B0604020202020204" pitchFamily="34" charset="0"/>
              </a:rPr>
              <a:t>а=</a:t>
            </a:r>
            <a:r>
              <a:rPr lang="ru-RU" b="1" dirty="0">
                <a:latin typeface="Arial" panose="020B0604020202020204" pitchFamily="34" charset="0"/>
                <a:sym typeface="Symbol" panose="05050102010706020507" pitchFamily="18" charset="2"/>
              </a:rPr>
              <a:t></a:t>
            </a:r>
            <a:r>
              <a:rPr lang="ru-RU" b="1" dirty="0">
                <a:latin typeface="Arial" panose="020B0604020202020204" pitchFamily="34" charset="0"/>
              </a:rPr>
              <a:t>А;А</a:t>
            </a:r>
            <a:r>
              <a:rPr lang="ru-RU" sz="1400" b="1" dirty="0">
                <a:latin typeface="Arial" panose="020B0604020202020204" pitchFamily="34" charset="0"/>
              </a:rPr>
              <a:t>1</a:t>
            </a:r>
            <a:r>
              <a:rPr lang="ru-RU" b="1" dirty="0">
                <a:latin typeface="Arial" panose="020B0604020202020204" pitchFamily="34" charset="0"/>
                <a:sym typeface="Symbol" panose="05050102010706020507" pitchFamily="18" charset="2"/>
              </a:rPr>
              <a:t></a:t>
            </a:r>
            <a:endParaRPr lang="ru-RU" b="1" dirty="0">
              <a:latin typeface="Arial" panose="020B0604020202020204" pitchFamily="34" charset="0"/>
            </a:endParaRPr>
          </a:p>
        </p:txBody>
      </p:sp>
      <p:sp>
        <p:nvSpPr>
          <p:cNvPr id="28691" name="Line 19"/>
          <p:cNvSpPr>
            <a:spLocks noChangeShapeType="1"/>
          </p:cNvSpPr>
          <p:nvPr/>
        </p:nvSpPr>
        <p:spPr bwMode="auto">
          <a:xfrm>
            <a:off x="6525739" y="3665961"/>
            <a:ext cx="0" cy="15599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28692" name="Line 20"/>
          <p:cNvSpPr>
            <a:spLocks noChangeShapeType="1"/>
          </p:cNvSpPr>
          <p:nvPr/>
        </p:nvSpPr>
        <p:spPr bwMode="auto">
          <a:xfrm>
            <a:off x="7942724" y="3664336"/>
            <a:ext cx="0" cy="15599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28693" name="Text Box 21"/>
          <p:cNvSpPr txBox="1">
            <a:spLocks noChangeArrowheads="1"/>
          </p:cNvSpPr>
          <p:nvPr/>
        </p:nvSpPr>
        <p:spPr bwMode="auto">
          <a:xfrm>
            <a:off x="2075863" y="5118325"/>
            <a:ext cx="31742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ru-RU" b="1" dirty="0">
                <a:latin typeface="Arial" panose="020B0604020202020204" pitchFamily="34" charset="0"/>
              </a:rPr>
              <a:t>3. </a:t>
            </a:r>
            <a:r>
              <a:rPr lang="en-US" b="1" dirty="0" err="1" smtClean="0">
                <a:latin typeface="Arial" panose="020B0604020202020204" pitchFamily="34" charset="0"/>
              </a:rPr>
              <a:t>aylana</a:t>
            </a:r>
            <a:r>
              <a:rPr lang="ru-RU" b="1" dirty="0" smtClean="0">
                <a:latin typeface="Arial" panose="020B0604020202020204" pitchFamily="34" charset="0"/>
              </a:rPr>
              <a:t>(А</a:t>
            </a:r>
            <a:r>
              <a:rPr lang="en-US" b="1" dirty="0">
                <a:latin typeface="Arial" panose="020B0604020202020204" pitchFamily="34" charset="0"/>
              </a:rPr>
              <a:t>;</a:t>
            </a:r>
            <a:r>
              <a:rPr lang="ru-RU" b="1" dirty="0" smtClean="0">
                <a:latin typeface="Arial" panose="020B0604020202020204" pitchFamily="34" charset="0"/>
              </a:rPr>
              <a:t>А</a:t>
            </a:r>
            <a:r>
              <a:rPr lang="en-US" b="1" dirty="0" smtClean="0">
                <a:latin typeface="Arial" panose="020B0604020202020204" pitchFamily="34" charset="0"/>
              </a:rPr>
              <a:t>N</a:t>
            </a:r>
            <a:r>
              <a:rPr lang="ru-RU" b="1" dirty="0" smtClean="0">
                <a:latin typeface="Arial" panose="020B0604020202020204" pitchFamily="34" charset="0"/>
              </a:rPr>
              <a:t>)</a:t>
            </a:r>
            <a:endParaRPr lang="ru-RU" b="1" dirty="0">
              <a:latin typeface="Arial" panose="020B0604020202020204" pitchFamily="34" charset="0"/>
            </a:endParaRPr>
          </a:p>
        </p:txBody>
      </p:sp>
      <p:sp>
        <p:nvSpPr>
          <p:cNvPr id="28694" name="Oval 22"/>
          <p:cNvSpPr>
            <a:spLocks noChangeArrowheads="1"/>
          </p:cNvSpPr>
          <p:nvPr/>
        </p:nvSpPr>
        <p:spPr bwMode="auto">
          <a:xfrm>
            <a:off x="5328127" y="2573972"/>
            <a:ext cx="2339975" cy="2261976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28695" name="Text Box 23"/>
          <p:cNvSpPr txBox="1">
            <a:spLocks noChangeArrowheads="1"/>
          </p:cNvSpPr>
          <p:nvPr/>
        </p:nvSpPr>
        <p:spPr bwMode="auto">
          <a:xfrm>
            <a:off x="2064432" y="5649248"/>
            <a:ext cx="280797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ru-RU" b="1" dirty="0">
                <a:latin typeface="Arial" panose="020B0604020202020204" pitchFamily="34" charset="0"/>
              </a:rPr>
              <a:t>4. </a:t>
            </a:r>
            <a:r>
              <a:rPr lang="en-US" b="1" dirty="0" err="1" smtClean="0">
                <a:latin typeface="Arial" panose="020B0604020202020204" pitchFamily="34" charset="0"/>
              </a:rPr>
              <a:t>aylana</a:t>
            </a:r>
            <a:r>
              <a:rPr lang="ru-RU" b="1" dirty="0" smtClean="0">
                <a:latin typeface="Arial" panose="020B0604020202020204" pitchFamily="34" charset="0"/>
              </a:rPr>
              <a:t>(А</a:t>
            </a:r>
            <a:r>
              <a:rPr lang="ru-RU" sz="1400" b="1" dirty="0" smtClean="0">
                <a:latin typeface="Arial" panose="020B0604020202020204" pitchFamily="34" charset="0"/>
              </a:rPr>
              <a:t>1</a:t>
            </a:r>
            <a:r>
              <a:rPr lang="en-US" b="1" dirty="0" smtClean="0">
                <a:latin typeface="Arial" panose="020B0604020202020204" pitchFamily="34" charset="0"/>
              </a:rPr>
              <a:t>;A</a:t>
            </a:r>
            <a:r>
              <a:rPr lang="en-US" sz="1400" b="1" dirty="0" smtClean="0">
                <a:latin typeface="Arial" panose="020B0604020202020204" pitchFamily="34" charset="0"/>
              </a:rPr>
              <a:t>1</a:t>
            </a:r>
            <a:r>
              <a:rPr lang="en-US" b="1" dirty="0">
                <a:latin typeface="Arial" panose="020B0604020202020204" pitchFamily="34" charset="0"/>
              </a:rPr>
              <a:t>N</a:t>
            </a:r>
            <a:r>
              <a:rPr lang="en-US" b="1" dirty="0" smtClean="0">
                <a:latin typeface="Arial" panose="020B0604020202020204" pitchFamily="34" charset="0"/>
              </a:rPr>
              <a:t>)</a:t>
            </a:r>
            <a:endParaRPr lang="ru-RU" b="1" dirty="0">
              <a:latin typeface="Arial" panose="020B0604020202020204" pitchFamily="34" charset="0"/>
            </a:endParaRPr>
          </a:p>
        </p:txBody>
      </p:sp>
      <p:sp>
        <p:nvSpPr>
          <p:cNvPr id="28696" name="Oval 24"/>
          <p:cNvSpPr>
            <a:spLocks noChangeArrowheads="1"/>
          </p:cNvSpPr>
          <p:nvPr/>
        </p:nvSpPr>
        <p:spPr bwMode="auto">
          <a:xfrm>
            <a:off x="6810111" y="2573972"/>
            <a:ext cx="2339975" cy="2261976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28697" name="Text Box 25"/>
          <p:cNvSpPr txBox="1">
            <a:spLocks noChangeArrowheads="1"/>
          </p:cNvSpPr>
          <p:nvPr/>
        </p:nvSpPr>
        <p:spPr bwMode="auto">
          <a:xfrm>
            <a:off x="4938131" y="5303943"/>
            <a:ext cx="577250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 dirty="0">
                <a:latin typeface="Arial" panose="020B0604020202020204" pitchFamily="34" charset="0"/>
              </a:rPr>
              <a:t>5. </a:t>
            </a:r>
            <a:r>
              <a:rPr lang="en-US" b="1" dirty="0" err="1" smtClean="0">
                <a:latin typeface="Arial" panose="020B0604020202020204" pitchFamily="34" charset="0"/>
              </a:rPr>
              <a:t>aylana</a:t>
            </a:r>
            <a:r>
              <a:rPr lang="ru-RU" b="1" dirty="0" smtClean="0">
                <a:latin typeface="Arial" panose="020B0604020202020204" pitchFamily="34" charset="0"/>
              </a:rPr>
              <a:t>(А;А</a:t>
            </a:r>
            <a:r>
              <a:rPr lang="en-US" b="1" dirty="0" smtClean="0">
                <a:latin typeface="Arial" panose="020B0604020202020204" pitchFamily="34" charset="0"/>
              </a:rPr>
              <a:t>N</a:t>
            </a:r>
            <a:r>
              <a:rPr lang="ru-RU" b="1" dirty="0" smtClean="0">
                <a:latin typeface="Arial" panose="020B0604020202020204" pitchFamily="34" charset="0"/>
              </a:rPr>
              <a:t>)</a:t>
            </a:r>
            <a:r>
              <a:rPr lang="ru-RU" b="1" dirty="0" smtClean="0">
                <a:latin typeface="Arial" panose="020B0604020202020204" pitchFamily="34" charset="0"/>
                <a:sym typeface="Symbol" panose="05050102010706020507" pitchFamily="18" charset="2"/>
              </a:rPr>
              <a:t></a:t>
            </a:r>
            <a:r>
              <a:rPr lang="en-US" b="1" dirty="0" err="1" smtClean="0">
                <a:latin typeface="Arial" panose="020B0604020202020204" pitchFamily="34" charset="0"/>
                <a:sym typeface="Symbol" panose="05050102010706020507" pitchFamily="18" charset="2"/>
              </a:rPr>
              <a:t>ayl</a:t>
            </a:r>
            <a:r>
              <a:rPr lang="ru-RU" b="1" dirty="0" smtClean="0">
                <a:latin typeface="Arial" panose="020B0604020202020204" pitchFamily="34" charset="0"/>
              </a:rPr>
              <a:t>(А</a:t>
            </a:r>
            <a:r>
              <a:rPr lang="ru-RU" sz="1400" b="1" dirty="0" smtClean="0">
                <a:latin typeface="Arial" panose="020B0604020202020204" pitchFamily="34" charset="0"/>
              </a:rPr>
              <a:t>1</a:t>
            </a:r>
            <a:r>
              <a:rPr lang="ru-RU" b="1" dirty="0" smtClean="0">
                <a:latin typeface="Arial" panose="020B0604020202020204" pitchFamily="34" charset="0"/>
              </a:rPr>
              <a:t>;А</a:t>
            </a:r>
            <a:r>
              <a:rPr lang="ru-RU" sz="1400" b="1" dirty="0" smtClean="0">
                <a:latin typeface="Arial" panose="020B0604020202020204" pitchFamily="34" charset="0"/>
              </a:rPr>
              <a:t>1</a:t>
            </a:r>
            <a:r>
              <a:rPr lang="en-US" b="1" dirty="0">
                <a:latin typeface="Arial" panose="020B0604020202020204" pitchFamily="34" charset="0"/>
              </a:rPr>
              <a:t>N</a:t>
            </a:r>
            <a:r>
              <a:rPr lang="ru-RU" b="1" dirty="0" smtClean="0">
                <a:latin typeface="Arial" panose="020B0604020202020204" pitchFamily="34" charset="0"/>
              </a:rPr>
              <a:t>)=</a:t>
            </a:r>
            <a:r>
              <a:rPr lang="ru-RU" b="1" dirty="0" smtClean="0">
                <a:latin typeface="Arial" panose="020B0604020202020204" pitchFamily="34" charset="0"/>
                <a:sym typeface="Symbol" panose="05050102010706020507" pitchFamily="18" charset="2"/>
              </a:rPr>
              <a:t></a:t>
            </a:r>
            <a:r>
              <a:rPr lang="en-US" b="1" dirty="0" smtClean="0">
                <a:latin typeface="Arial" panose="020B0604020202020204" pitchFamily="34" charset="0"/>
                <a:sym typeface="Symbol" panose="05050102010706020507" pitchFamily="18" charset="2"/>
              </a:rPr>
              <a:t>N</a:t>
            </a:r>
            <a:r>
              <a:rPr lang="en-US" b="1" dirty="0" smtClean="0">
                <a:latin typeface="Arial" panose="020B0604020202020204" pitchFamily="34" charset="0"/>
              </a:rPr>
              <a:t>;Q</a:t>
            </a:r>
            <a:r>
              <a:rPr lang="en-US" b="1" dirty="0">
                <a:latin typeface="Arial" panose="020B0604020202020204" pitchFamily="34" charset="0"/>
                <a:sym typeface="Symbol" panose="05050102010706020507" pitchFamily="18" charset="2"/>
              </a:rPr>
              <a:t></a:t>
            </a:r>
            <a:endParaRPr lang="ru-RU" b="1" dirty="0">
              <a:latin typeface="Arial" panose="020B0604020202020204" pitchFamily="34" charset="0"/>
            </a:endParaRPr>
          </a:p>
        </p:txBody>
      </p:sp>
      <p:sp>
        <p:nvSpPr>
          <p:cNvPr id="28699" name="Text Box 27"/>
          <p:cNvSpPr txBox="1">
            <a:spLocks noChangeArrowheads="1"/>
          </p:cNvSpPr>
          <p:nvPr/>
        </p:nvSpPr>
        <p:spPr bwMode="auto">
          <a:xfrm>
            <a:off x="7356105" y="4367953"/>
            <a:ext cx="377725" cy="384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1842">
                <a:latin typeface="Arial" panose="020B0604020202020204" pitchFamily="34" charset="0"/>
              </a:rPr>
              <a:t>Q</a:t>
            </a:r>
          </a:p>
        </p:txBody>
      </p:sp>
      <p:sp>
        <p:nvSpPr>
          <p:cNvPr id="28700" name="Text Box 28"/>
          <p:cNvSpPr txBox="1">
            <a:spLocks noChangeArrowheads="1"/>
          </p:cNvSpPr>
          <p:nvPr/>
        </p:nvSpPr>
        <p:spPr bwMode="auto">
          <a:xfrm>
            <a:off x="4930409" y="5692478"/>
            <a:ext cx="257397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ru-RU" b="1" dirty="0">
                <a:latin typeface="Arial" panose="020B0604020202020204" pitchFamily="34" charset="0"/>
              </a:rPr>
              <a:t>6. </a:t>
            </a:r>
            <a:r>
              <a:rPr lang="ru-RU" b="1" dirty="0" smtClean="0">
                <a:latin typeface="Arial" panose="020B0604020202020204" pitchFamily="34" charset="0"/>
              </a:rPr>
              <a:t> </a:t>
            </a:r>
            <a:r>
              <a:rPr lang="en-US" b="1" dirty="0">
                <a:latin typeface="Arial" panose="020B0604020202020204" pitchFamily="34" charset="0"/>
              </a:rPr>
              <a:t>N</a:t>
            </a:r>
            <a:r>
              <a:rPr lang="en-US" b="1" dirty="0" smtClean="0">
                <a:latin typeface="Arial" panose="020B0604020202020204" pitchFamily="34" charset="0"/>
              </a:rPr>
              <a:t>Q = m</a:t>
            </a:r>
            <a:endParaRPr lang="ru-RU" b="1" dirty="0">
              <a:latin typeface="Arial" panose="020B0604020202020204" pitchFamily="34" charset="0"/>
            </a:endParaRPr>
          </a:p>
        </p:txBody>
      </p:sp>
      <p:sp>
        <p:nvSpPr>
          <p:cNvPr id="28701" name="Line 29"/>
          <p:cNvSpPr>
            <a:spLocks noChangeShapeType="1"/>
          </p:cNvSpPr>
          <p:nvPr/>
        </p:nvSpPr>
        <p:spPr bwMode="auto">
          <a:xfrm>
            <a:off x="7243982" y="2401724"/>
            <a:ext cx="0" cy="272997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28702" name="Oval 30"/>
          <p:cNvSpPr>
            <a:spLocks noChangeArrowheads="1"/>
          </p:cNvSpPr>
          <p:nvPr/>
        </p:nvSpPr>
        <p:spPr bwMode="auto">
          <a:xfrm>
            <a:off x="7200107" y="2791720"/>
            <a:ext cx="77999" cy="77999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28703" name="Oval 31"/>
          <p:cNvSpPr>
            <a:spLocks noChangeArrowheads="1"/>
          </p:cNvSpPr>
          <p:nvPr/>
        </p:nvSpPr>
        <p:spPr bwMode="auto">
          <a:xfrm>
            <a:off x="6108118" y="1715981"/>
            <a:ext cx="2261976" cy="2261976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28704" name="Oval 32"/>
          <p:cNvSpPr>
            <a:spLocks noChangeArrowheads="1"/>
          </p:cNvSpPr>
          <p:nvPr/>
        </p:nvSpPr>
        <p:spPr bwMode="auto">
          <a:xfrm>
            <a:off x="6108118" y="1715981"/>
            <a:ext cx="2261976" cy="2261976"/>
          </a:xfrm>
          <a:prstGeom prst="ellipse">
            <a:avLst/>
          </a:prstGeom>
          <a:noFill/>
          <a:ln w="28575">
            <a:solidFill>
              <a:srgbClr val="00339A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sz="1842">
              <a:latin typeface="Arial" panose="020B0604020202020204" pitchFamily="34" charset="0"/>
            </a:endParaRPr>
          </a:p>
        </p:txBody>
      </p:sp>
      <p:sp>
        <p:nvSpPr>
          <p:cNvPr id="28705" name="Text Box 33"/>
          <p:cNvSpPr txBox="1">
            <a:spLocks noChangeArrowheads="1"/>
          </p:cNvSpPr>
          <p:nvPr/>
        </p:nvSpPr>
        <p:spPr bwMode="auto">
          <a:xfrm>
            <a:off x="7044678" y="5846687"/>
            <a:ext cx="366596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ru-RU" sz="2047" dirty="0" smtClean="0">
                <a:latin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9A0000"/>
                </a:solidFill>
                <a:latin typeface="Arial" panose="020B0604020202020204" pitchFamily="34" charset="0"/>
              </a:rPr>
              <a:t>m</a:t>
            </a:r>
            <a:r>
              <a:rPr lang="en-US" sz="3200" b="1" dirty="0" smtClean="0">
                <a:solidFill>
                  <a:srgbClr val="9A0000"/>
                </a:solidFill>
                <a:latin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9A0000"/>
                </a:solidFill>
                <a:latin typeface="Arial" panose="020B0604020202020204" pitchFamily="34" charset="0"/>
              </a:rPr>
              <a:t>nuqta</a:t>
            </a:r>
            <a:r>
              <a:rPr lang="en-US" sz="3200" b="1" dirty="0" smtClean="0">
                <a:solidFill>
                  <a:srgbClr val="9A0000"/>
                </a:solidFill>
                <a:latin typeface="Arial" panose="020B0604020202020204" pitchFamily="34" charset="0"/>
              </a:rPr>
              <a:t> - </a:t>
            </a:r>
            <a:r>
              <a:rPr lang="en-US" sz="3200" b="1" dirty="0" err="1" smtClean="0">
                <a:solidFill>
                  <a:srgbClr val="9A0000"/>
                </a:solidFill>
                <a:latin typeface="Arial" panose="020B0604020202020204" pitchFamily="34" charset="0"/>
              </a:rPr>
              <a:t>natija</a:t>
            </a:r>
            <a:endParaRPr lang="ru-RU" sz="3200" b="1" dirty="0">
              <a:solidFill>
                <a:srgbClr val="9A0000"/>
              </a:solidFill>
              <a:latin typeface="Arial" panose="020B0604020202020204" pitchFamily="34" charset="0"/>
            </a:endParaRPr>
          </a:p>
        </p:txBody>
      </p:sp>
      <p:sp>
        <p:nvSpPr>
          <p:cNvPr id="28711" name="Line 39"/>
          <p:cNvSpPr>
            <a:spLocks noChangeShapeType="1"/>
          </p:cNvSpPr>
          <p:nvPr/>
        </p:nvSpPr>
        <p:spPr bwMode="auto">
          <a:xfrm>
            <a:off x="7243982" y="2401724"/>
            <a:ext cx="0" cy="2885969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28712" name="Text Box 40"/>
          <p:cNvSpPr txBox="1">
            <a:spLocks noChangeArrowheads="1"/>
          </p:cNvSpPr>
          <p:nvPr/>
        </p:nvSpPr>
        <p:spPr bwMode="auto">
          <a:xfrm>
            <a:off x="7278105" y="3743960"/>
            <a:ext cx="390852" cy="384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1842">
                <a:latin typeface="Arial" panose="020B0604020202020204" pitchFamily="34" charset="0"/>
              </a:rPr>
              <a:t>m</a:t>
            </a:r>
          </a:p>
        </p:txBody>
      </p:sp>
      <p:sp>
        <p:nvSpPr>
          <p:cNvPr id="28713" name="Rectangle 41"/>
          <p:cNvSpPr>
            <a:spLocks noChangeArrowheads="1"/>
          </p:cNvSpPr>
          <p:nvPr/>
        </p:nvSpPr>
        <p:spPr bwMode="auto">
          <a:xfrm>
            <a:off x="7278106" y="3743960"/>
            <a:ext cx="403978" cy="384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1842" b="1">
                <a:solidFill>
                  <a:srgbClr val="FF3300"/>
                </a:solidFill>
                <a:latin typeface="Arial" panose="020B0604020202020204" pitchFamily="34" charset="0"/>
              </a:rPr>
              <a:t>m</a:t>
            </a:r>
            <a:endParaRPr lang="ru-RU" sz="1842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28714" name="Oval 42"/>
          <p:cNvSpPr>
            <a:spLocks noChangeArrowheads="1"/>
          </p:cNvSpPr>
          <p:nvPr/>
        </p:nvSpPr>
        <p:spPr bwMode="auto">
          <a:xfrm flipH="1">
            <a:off x="7200107" y="2791720"/>
            <a:ext cx="77999" cy="77999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sz="1842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465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8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8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7" dur="5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0" dur="500"/>
                                        <p:tgtEl>
                                          <p:spTgt spid="28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28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8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8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28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8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8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28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28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8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28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8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28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1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28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28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7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9" dur="500"/>
                                        <p:tgtEl>
                                          <p:spTgt spid="28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28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28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28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28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28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autoUpdateAnimBg="0"/>
      <p:bldP spid="28676" grpId="0" autoUpdateAnimBg="0"/>
      <p:bldP spid="28677" grpId="0" autoUpdateAnimBg="0"/>
      <p:bldP spid="28678" grpId="0" animBg="1"/>
      <p:bldP spid="28679" grpId="0" autoUpdateAnimBg="0"/>
      <p:bldP spid="28680" grpId="0" autoUpdateAnimBg="0"/>
      <p:bldP spid="28681" grpId="0" autoUpdateAnimBg="0"/>
      <p:bldP spid="28682" grpId="0" autoUpdateAnimBg="0"/>
      <p:bldP spid="28683" grpId="0" autoUpdateAnimBg="0"/>
      <p:bldP spid="28684" grpId="0" autoUpdateAnimBg="0"/>
      <p:bldP spid="28685" grpId="0" autoUpdateAnimBg="0"/>
      <p:bldP spid="28686" grpId="0" autoUpdateAnimBg="0"/>
      <p:bldP spid="28687" grpId="0" autoUpdateAnimBg="0"/>
      <p:bldP spid="28688" grpId="0" autoUpdateAnimBg="0"/>
      <p:bldP spid="28689" grpId="0" autoUpdateAnimBg="0"/>
      <p:bldP spid="28690" grpId="0" autoUpdateAnimBg="0"/>
      <p:bldP spid="28691" grpId="0" animBg="1"/>
      <p:bldP spid="28692" grpId="0" animBg="1"/>
      <p:bldP spid="28693" grpId="0" autoUpdateAnimBg="0"/>
      <p:bldP spid="28694" grpId="0" animBg="1"/>
      <p:bldP spid="28695" grpId="0" autoUpdateAnimBg="0"/>
      <p:bldP spid="28696" grpId="0" animBg="1"/>
      <p:bldP spid="28697" grpId="0" autoUpdateAnimBg="0"/>
      <p:bldP spid="28699" grpId="0" autoUpdateAnimBg="0"/>
      <p:bldP spid="28700" grpId="0" autoUpdateAnimBg="0"/>
      <p:bldP spid="28701" grpId="0" animBg="1"/>
      <p:bldP spid="28702" grpId="0" animBg="1"/>
      <p:bldP spid="28703" grpId="0" animBg="1"/>
      <p:bldP spid="28704" grpId="0" animBg="1"/>
      <p:bldP spid="28705" grpId="0" autoUpdateAnimBg="0"/>
      <p:bldP spid="28711" grpId="0" animBg="1"/>
      <p:bldP spid="28712" grpId="0" autoUpdateAnimBg="0"/>
      <p:bldP spid="28713" grpId="0" autoUpdateAnimBg="0"/>
      <p:bldP spid="28714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5422</TotalTime>
  <Words>705</Words>
  <Application>Microsoft Office PowerPoint</Application>
  <PresentationFormat>Произвольный</PresentationFormat>
  <Paragraphs>178</Paragraphs>
  <Slides>12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Courier New</vt:lpstr>
      <vt:lpstr>Symbol</vt:lpstr>
      <vt:lpstr>Tahoma</vt:lpstr>
      <vt:lpstr>Times New Roman</vt:lpstr>
      <vt:lpstr>Verdana</vt:lpstr>
      <vt:lpstr>Тема Office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Админ</cp:lastModifiedBy>
  <cp:revision>581</cp:revision>
  <dcterms:created xsi:type="dcterms:W3CDTF">2020-04-09T07:32:19Z</dcterms:created>
  <dcterms:modified xsi:type="dcterms:W3CDTF">2021-02-15T10:36:57Z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