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1"/>
  </p:sldMasterIdLst>
  <p:notesMasterIdLst>
    <p:notesMasterId r:id="rId12"/>
  </p:notesMasterIdLst>
  <p:sldIdLst>
    <p:sldId id="366" r:id="rId2"/>
    <p:sldId id="533" r:id="rId3"/>
    <p:sldId id="532" r:id="rId4"/>
    <p:sldId id="527" r:id="rId5"/>
    <p:sldId id="526" r:id="rId6"/>
    <p:sldId id="529" r:id="rId7"/>
    <p:sldId id="531" r:id="rId8"/>
    <p:sldId id="491" r:id="rId9"/>
    <p:sldId id="519" r:id="rId10"/>
    <p:sldId id="470" r:id="rId11"/>
  </p:sldIdLst>
  <p:sldSz cx="12060238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1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00B0"/>
    <a:srgbClr val="FF33CC"/>
    <a:srgbClr val="00339A"/>
    <a:srgbClr val="9A0000"/>
    <a:srgbClr val="00A859"/>
    <a:srgbClr val="2365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4660"/>
  </p:normalViewPr>
  <p:slideViewPr>
    <p:cSldViewPr>
      <p:cViewPr varScale="1">
        <p:scale>
          <a:sx n="68" d="100"/>
          <a:sy n="68" d="100"/>
        </p:scale>
        <p:origin x="234" y="60"/>
      </p:cViewPr>
      <p:guideLst>
        <p:guide orient="horz" pos="6231"/>
        <p:guide pos="45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1AE95-3AE4-4A2E-AE9A-CBD60CE28A68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36738" y="242888"/>
            <a:ext cx="209232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355E9-C85C-451C-A3FC-35A439462B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3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2413" y="766763"/>
            <a:ext cx="65944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465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530" y="1148863"/>
            <a:ext cx="9045179" cy="2443974"/>
          </a:xfrm>
        </p:spPr>
        <p:txBody>
          <a:bodyPr anchor="b"/>
          <a:lstStyle>
            <a:lvl1pPr algn="ctr"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530" y="3687086"/>
            <a:ext cx="9045179" cy="1694856"/>
          </a:xfrm>
        </p:spPr>
        <p:txBody>
          <a:bodyPr/>
          <a:lstStyle>
            <a:lvl1pPr marL="0" indent="0" algn="ctr">
              <a:buNone/>
              <a:defRPr sz="2374"/>
            </a:lvl1pPr>
            <a:lvl2pPr marL="452262" indent="0" algn="ctr">
              <a:buNone/>
              <a:defRPr sz="1978"/>
            </a:lvl2pPr>
            <a:lvl3pPr marL="904524" indent="0" algn="ctr">
              <a:buNone/>
              <a:defRPr sz="1781"/>
            </a:lvl3pPr>
            <a:lvl4pPr marL="1356787" indent="0" algn="ctr">
              <a:buNone/>
              <a:defRPr sz="1583"/>
            </a:lvl4pPr>
            <a:lvl5pPr marL="1809049" indent="0" algn="ctr">
              <a:buNone/>
              <a:defRPr sz="1583"/>
            </a:lvl5pPr>
            <a:lvl6pPr marL="2261311" indent="0" algn="ctr">
              <a:buNone/>
              <a:defRPr sz="1583"/>
            </a:lvl6pPr>
            <a:lvl7pPr marL="2713573" indent="0" algn="ctr">
              <a:buNone/>
              <a:defRPr sz="1583"/>
            </a:lvl7pPr>
            <a:lvl8pPr marL="3165836" indent="0" algn="ctr">
              <a:buNone/>
              <a:defRPr sz="1583"/>
            </a:lvl8pPr>
            <a:lvl9pPr marL="3618098" indent="0" algn="ctr">
              <a:buNone/>
              <a:defRPr sz="1583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10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3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30608" y="373746"/>
            <a:ext cx="2600489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9142" y="373746"/>
            <a:ext cx="7650713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001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18476" y="3258154"/>
            <a:ext cx="4796398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17847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87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860" y="1750107"/>
            <a:ext cx="10401955" cy="2920093"/>
          </a:xfrm>
        </p:spPr>
        <p:txBody>
          <a:bodyPr anchor="b"/>
          <a:lstStyle>
            <a:lvl1pPr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860" y="4697826"/>
            <a:ext cx="10401955" cy="1535608"/>
          </a:xfrm>
        </p:spPr>
        <p:txBody>
          <a:bodyPr/>
          <a:lstStyle>
            <a:lvl1pPr marL="0" indent="0">
              <a:buNone/>
              <a:defRPr sz="2374">
                <a:solidFill>
                  <a:schemeClr val="tx1">
                    <a:tint val="75000"/>
                  </a:schemeClr>
                </a:solidFill>
              </a:defRPr>
            </a:lvl1pPr>
            <a:lvl2pPr marL="452262" indent="0">
              <a:buNone/>
              <a:defRPr sz="1978">
                <a:solidFill>
                  <a:schemeClr val="tx1">
                    <a:tint val="75000"/>
                  </a:schemeClr>
                </a:solidFill>
              </a:defRPr>
            </a:lvl2pPr>
            <a:lvl3pPr marL="904524" indent="0">
              <a:buNone/>
              <a:defRPr sz="1781">
                <a:solidFill>
                  <a:schemeClr val="tx1">
                    <a:tint val="75000"/>
                  </a:schemeClr>
                </a:solidFill>
              </a:defRPr>
            </a:lvl3pPr>
            <a:lvl4pPr marL="1356787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4pPr>
            <a:lvl5pPr marL="1809049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5pPr>
            <a:lvl6pPr marL="2261311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6pPr>
            <a:lvl7pPr marL="2713573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7pPr>
            <a:lvl8pPr marL="3165836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8pPr>
            <a:lvl9pPr marL="3618098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99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9141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05496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46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2" y="373747"/>
            <a:ext cx="10401955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0712" y="1720857"/>
            <a:ext cx="5102046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0712" y="2564223"/>
            <a:ext cx="5102046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05495" y="1720857"/>
            <a:ext cx="5127172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05495" y="2564223"/>
            <a:ext cx="512717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96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21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18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>
              <a:defRPr sz="3165"/>
            </a:lvl1pPr>
            <a:lvl2pPr>
              <a:defRPr sz="2770"/>
            </a:lvl2pPr>
            <a:lvl3pPr>
              <a:defRPr sz="2374"/>
            </a:lvl3pPr>
            <a:lvl4pPr>
              <a:defRPr sz="1978"/>
            </a:lvl4pPr>
            <a:lvl5pPr>
              <a:defRPr sz="1978"/>
            </a:lvl5pPr>
            <a:lvl6pPr>
              <a:defRPr sz="1978"/>
            </a:lvl6pPr>
            <a:lvl7pPr>
              <a:defRPr sz="1978"/>
            </a:lvl7pPr>
            <a:lvl8pPr>
              <a:defRPr sz="1978"/>
            </a:lvl8pPr>
            <a:lvl9pPr>
              <a:defRPr sz="19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047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 marL="0" indent="0">
              <a:buNone/>
              <a:defRPr sz="3165"/>
            </a:lvl1pPr>
            <a:lvl2pPr marL="452262" indent="0">
              <a:buNone/>
              <a:defRPr sz="2770"/>
            </a:lvl2pPr>
            <a:lvl3pPr marL="904524" indent="0">
              <a:buNone/>
              <a:defRPr sz="2374"/>
            </a:lvl3pPr>
            <a:lvl4pPr marL="1356787" indent="0">
              <a:buNone/>
              <a:defRPr sz="1978"/>
            </a:lvl4pPr>
            <a:lvl5pPr marL="1809049" indent="0">
              <a:buNone/>
              <a:defRPr sz="1978"/>
            </a:lvl5pPr>
            <a:lvl6pPr marL="2261311" indent="0">
              <a:buNone/>
              <a:defRPr sz="1978"/>
            </a:lvl6pPr>
            <a:lvl7pPr marL="2713573" indent="0">
              <a:buNone/>
              <a:defRPr sz="1978"/>
            </a:lvl7pPr>
            <a:lvl8pPr marL="3165836" indent="0">
              <a:buNone/>
              <a:defRPr sz="1978"/>
            </a:lvl8pPr>
            <a:lvl9pPr marL="3618098" indent="0">
              <a:buNone/>
              <a:defRPr sz="197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29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142" y="373747"/>
            <a:ext cx="10401955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142" y="1868730"/>
            <a:ext cx="10401955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9141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94954" y="6506431"/>
            <a:ext cx="407033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7543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94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l" defTabSz="904524" rtl="0" eaLnBrk="1" latinLnBrk="0" hangingPunct="1">
        <a:lnSpc>
          <a:spcPct val="90000"/>
        </a:lnSpc>
        <a:spcBef>
          <a:spcPct val="0"/>
        </a:spcBef>
        <a:buNone/>
        <a:defRPr sz="43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6131" indent="-226131" algn="l" defTabSz="904524" rtl="0" eaLnBrk="1" latinLnBrk="0" hangingPunct="1">
        <a:lnSpc>
          <a:spcPct val="90000"/>
        </a:lnSpc>
        <a:spcBef>
          <a:spcPts val="989"/>
        </a:spcBef>
        <a:buFont typeface="Arial" panose="020B0604020202020204" pitchFamily="34" charset="0"/>
        <a:buChar char="•"/>
        <a:defRPr sz="2770" kern="1200">
          <a:solidFill>
            <a:schemeClr val="tx1"/>
          </a:solidFill>
          <a:latin typeface="+mn-lt"/>
          <a:ea typeface="+mn-ea"/>
          <a:cs typeface="+mn-cs"/>
        </a:defRPr>
      </a:lvl1pPr>
      <a:lvl2pPr marL="678393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2374" kern="1200">
          <a:solidFill>
            <a:schemeClr val="tx1"/>
          </a:solidFill>
          <a:latin typeface="+mn-lt"/>
          <a:ea typeface="+mn-ea"/>
          <a:cs typeface="+mn-cs"/>
        </a:defRPr>
      </a:lvl2pPr>
      <a:lvl3pPr marL="1130656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978" kern="1200">
          <a:solidFill>
            <a:schemeClr val="tx1"/>
          </a:solidFill>
          <a:latin typeface="+mn-lt"/>
          <a:ea typeface="+mn-ea"/>
          <a:cs typeface="+mn-cs"/>
        </a:defRPr>
      </a:lvl3pPr>
      <a:lvl4pPr marL="1582918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2035180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487442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939705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391967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844229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1pPr>
      <a:lvl2pPr marL="452262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2pPr>
      <a:lvl3pPr marL="904524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3pPr>
      <a:lvl4pPr marL="1356787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1809049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261311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713573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165836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618098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52908" cy="158675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39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254941" y="-70101"/>
            <a:ext cx="6605947" cy="1656858"/>
          </a:xfrm>
          <a:prstGeom prst="rect">
            <a:avLst/>
          </a:prstGeom>
        </p:spPr>
        <p:txBody>
          <a:bodyPr spcFirstLastPara="1" vert="horz" wrap="square" lIns="0" tIns="25076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806" algn="ctr">
              <a:lnSpc>
                <a:spcPct val="150000"/>
              </a:lnSpc>
              <a:spcBef>
                <a:spcPts val="196"/>
              </a:spcBef>
            </a:pPr>
            <a:r>
              <a:rPr lang="en-US" sz="695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7923" y="1929164"/>
            <a:ext cx="101531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bissektrissasini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4658" y="1948654"/>
            <a:ext cx="648072" cy="13452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26295" y="343235"/>
            <a:ext cx="1888622" cy="864096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 rot="3036591">
            <a:off x="10042672" y="2470534"/>
            <a:ext cx="1423485" cy="3282465"/>
            <a:chOff x="746" y="796"/>
            <a:chExt cx="903" cy="1999"/>
          </a:xfrm>
        </p:grpSpPr>
        <p:sp>
          <p:nvSpPr>
            <p:cNvPr id="11" name="Freeform 6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799 w 1252"/>
                <a:gd name="T5" fmla="*/ 1552 h 3125"/>
                <a:gd name="T6" fmla="*/ 848 w 1252"/>
                <a:gd name="T7" fmla="*/ 1909 h 3125"/>
                <a:gd name="T8" fmla="*/ 645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 rot="78698">
              <a:off x="1428" y="2354"/>
              <a:ext cx="212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grpSp>
          <p:nvGrpSpPr>
            <p:cNvPr id="17" name="Group 9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18" name="Freeform 10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587 w 1094"/>
                  <a:gd name="T1" fmla="*/ 1595 h 2612"/>
                  <a:gd name="T2" fmla="*/ 741 w 1094"/>
                  <a:gd name="T3" fmla="*/ 1540 h 2612"/>
                  <a:gd name="T4" fmla="*/ 688 w 1094"/>
                  <a:gd name="T5" fmla="*/ 1560 h 2612"/>
                  <a:gd name="T6" fmla="*/ 57 w 1094"/>
                  <a:gd name="T7" fmla="*/ 0 h 2612"/>
                  <a:gd name="T8" fmla="*/ 0 w 1094"/>
                  <a:gd name="T9" fmla="*/ 18 h 2612"/>
                  <a:gd name="T10" fmla="*/ 637 w 1094"/>
                  <a:gd name="T11" fmla="*/ 1578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19" name="Group 11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20" name="Freeform 12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21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ru-RU" sz="3902"/>
                </a:p>
              </p:txBody>
            </p:sp>
          </p:grpSp>
        </p:grpSp>
      </p:grpSp>
      <p:grpSp>
        <p:nvGrpSpPr>
          <p:cNvPr id="22" name="Group 33"/>
          <p:cNvGrpSpPr>
            <a:grpSpLocks/>
          </p:cNvGrpSpPr>
          <p:nvPr/>
        </p:nvGrpSpPr>
        <p:grpSpPr bwMode="auto">
          <a:xfrm rot="3659299" flipH="1">
            <a:off x="8625692" y="2626139"/>
            <a:ext cx="1384485" cy="3137841"/>
            <a:chOff x="3797" y="754"/>
            <a:chExt cx="852" cy="1931"/>
          </a:xfrm>
        </p:grpSpPr>
        <p:sp>
          <p:nvSpPr>
            <p:cNvPr id="23" name="Freeform 34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4" name="Freeform 35"/>
            <p:cNvSpPr>
              <a:spLocks/>
            </p:cNvSpPr>
            <p:nvPr/>
          </p:nvSpPr>
          <p:spPr bwMode="auto">
            <a:xfrm rot="78698">
              <a:off x="4429" y="2314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25" name="Freeform 36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6" name="Freeform 37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</p:grpSp>
      <p:grpSp>
        <p:nvGrpSpPr>
          <p:cNvPr id="27" name="Group 28"/>
          <p:cNvGrpSpPr>
            <a:grpSpLocks/>
          </p:cNvGrpSpPr>
          <p:nvPr/>
        </p:nvGrpSpPr>
        <p:grpSpPr bwMode="auto">
          <a:xfrm rot="2763387" flipH="1">
            <a:off x="9669690" y="3299177"/>
            <a:ext cx="1384485" cy="3137841"/>
            <a:chOff x="3797" y="754"/>
            <a:chExt cx="852" cy="1931"/>
          </a:xfrm>
        </p:grpSpPr>
        <p:sp>
          <p:nvSpPr>
            <p:cNvPr id="28" name="Freeform 29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 rot="78698">
              <a:off x="4430" y="2313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</p:grpSp>
      <p:sp>
        <p:nvSpPr>
          <p:cNvPr id="32" name="Freeform 24" descr="Папирус"/>
          <p:cNvSpPr>
            <a:spLocks/>
          </p:cNvSpPr>
          <p:nvPr/>
        </p:nvSpPr>
        <p:spPr bwMode="auto">
          <a:xfrm rot="850458">
            <a:off x="1293012" y="4419322"/>
            <a:ext cx="6304933" cy="573619"/>
          </a:xfrm>
          <a:custGeom>
            <a:avLst/>
            <a:gdLst>
              <a:gd name="T0" fmla="*/ 0 w 3880"/>
              <a:gd name="T1" fmla="*/ 0 h 344"/>
              <a:gd name="T2" fmla="*/ 0 w 3880"/>
              <a:gd name="T3" fmla="*/ 560388 h 344"/>
              <a:gd name="T4" fmla="*/ 6146800 w 3880"/>
              <a:gd name="T5" fmla="*/ 560388 h 344"/>
              <a:gd name="T6" fmla="*/ 6159500 w 3880"/>
              <a:gd name="T7" fmla="*/ 0 h 344"/>
              <a:gd name="T8" fmla="*/ 0 w 3880"/>
              <a:gd name="T9" fmla="*/ 0 h 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80"/>
              <a:gd name="T16" fmla="*/ 0 h 344"/>
              <a:gd name="T17" fmla="*/ 3880 w 3880"/>
              <a:gd name="T18" fmla="*/ 344 h 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0" h="344">
                <a:moveTo>
                  <a:pt x="0" y="0"/>
                </a:moveTo>
                <a:lnTo>
                  <a:pt x="0" y="344"/>
                </a:lnTo>
                <a:lnTo>
                  <a:pt x="3872" y="344"/>
                </a:lnTo>
                <a:lnTo>
                  <a:pt x="3880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 sz="3902"/>
          </a:p>
        </p:txBody>
      </p:sp>
      <p:sp>
        <p:nvSpPr>
          <p:cNvPr id="33" name="Oval 25"/>
          <p:cNvSpPr>
            <a:spLocks noChangeArrowheads="1"/>
          </p:cNvSpPr>
          <p:nvPr/>
        </p:nvSpPr>
        <p:spPr bwMode="auto">
          <a:xfrm rot="18426724">
            <a:off x="1309332" y="4487660"/>
            <a:ext cx="152748" cy="144623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sz="3902"/>
          </a:p>
        </p:txBody>
      </p:sp>
      <p:sp>
        <p:nvSpPr>
          <p:cNvPr id="34" name="Text Box 26"/>
          <p:cNvSpPr txBox="1">
            <a:spLocks noChangeArrowheads="1"/>
          </p:cNvSpPr>
          <p:nvPr/>
        </p:nvSpPr>
        <p:spPr bwMode="auto">
          <a:xfrm rot="11650458">
            <a:off x="1183218" y="4365542"/>
            <a:ext cx="6340682" cy="312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endParaRPr lang="ru-RU" sz="921" dirty="0">
              <a:solidFill>
                <a:srgbClr val="000000"/>
              </a:solidFill>
            </a:endParaRPr>
          </a:p>
        </p:txBody>
      </p:sp>
      <p:sp>
        <p:nvSpPr>
          <p:cNvPr id="35" name="Text Box 27"/>
          <p:cNvSpPr txBox="1">
            <a:spLocks noChangeArrowheads="1"/>
          </p:cNvSpPr>
          <p:nvPr/>
        </p:nvSpPr>
        <p:spPr bwMode="auto">
          <a:xfrm rot="850458">
            <a:off x="1201185" y="4586349"/>
            <a:ext cx="6342307" cy="23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921" b="1" dirty="0">
                <a:solidFill>
                  <a:srgbClr val="000000"/>
                </a:solidFill>
              </a:rPr>
              <a:t>   </a:t>
            </a:r>
            <a:r>
              <a:rPr lang="en-US" sz="921" b="1" dirty="0">
                <a:solidFill>
                  <a:srgbClr val="000000"/>
                </a:solidFill>
              </a:rPr>
              <a:t>0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 1     </a:t>
            </a:r>
            <a:r>
              <a:rPr lang="ru-RU" sz="921" b="1" dirty="0">
                <a:solidFill>
                  <a:srgbClr val="000000"/>
                </a:solidFill>
              </a:rPr>
              <a:t>  </a:t>
            </a:r>
            <a:r>
              <a:rPr lang="en-US" sz="921" b="1" dirty="0">
                <a:solidFill>
                  <a:srgbClr val="000000"/>
                </a:solidFill>
              </a:rPr>
              <a:t>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2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 3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4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 5 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6        7        8 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9       10      11      12       13      14      15      16   </a:t>
            </a:r>
            <a:endParaRPr lang="ru-RU" sz="921" b="1" dirty="0">
              <a:solidFill>
                <a:srgbClr val="0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88953" y="3887329"/>
            <a:ext cx="648072" cy="134528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</p:spTree>
    <p:extLst>
      <p:ext uri="{BB962C8B-B14F-4D97-AF65-F5344CB8AC3E}">
        <p14:creationId xmlns:p14="http://schemas.microsoft.com/office/powerpoint/2010/main" val="223603003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060238" cy="130371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73535" y="2208173"/>
            <a:ext cx="8166018" cy="29854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5-10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b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endParaRPr lang="en-US" sz="4400" b="1" dirty="0" smtClean="0">
              <a:solidFill>
                <a:srgbClr val="0033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(131 - bet).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BD05097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6366" y="1746439"/>
            <a:ext cx="2700188" cy="345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91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1736" y="635092"/>
            <a:ext cx="6714461" cy="1817102"/>
          </a:xfrm>
        </p:spPr>
        <p:txBody>
          <a:bodyPr>
            <a:normAutofit fontScale="47500" lnSpcReduction="20000"/>
          </a:bodyPr>
          <a:lstStyle/>
          <a:p>
            <a:pPr algn="just">
              <a:buNone/>
            </a:pPr>
            <a:r>
              <a:rPr lang="en-US" sz="5276" dirty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8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8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8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nuqtadan</a:t>
            </a:r>
            <a:r>
              <a:rPr lang="en-US" sz="8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8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chiqqan</a:t>
            </a:r>
            <a:r>
              <a:rPr lang="en-US" sz="8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8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8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8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nurdan</a:t>
            </a:r>
            <a:r>
              <a:rPr lang="en-US" sz="8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8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8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8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shakl</a:t>
            </a:r>
            <a:r>
              <a:rPr lang="en-US" sz="8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8400" b="1" dirty="0" err="1">
                <a:solidFill>
                  <a:srgbClr val="EE00B0"/>
                </a:solidFill>
                <a:latin typeface="Arial" pitchFamily="34" charset="0"/>
                <a:cs typeface="Arial" pitchFamily="34" charset="0"/>
              </a:rPr>
              <a:t>burchak</a:t>
            </a:r>
            <a:r>
              <a:rPr lang="en-US" sz="8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8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8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0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1185977" y="3121050"/>
            <a:ext cx="2510183" cy="24503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170800" y="5571415"/>
            <a:ext cx="3703949" cy="9497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>
            <a:off x="1185976" y="5333982"/>
            <a:ext cx="379892" cy="474865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5028"/>
          </a:p>
        </p:txBody>
      </p:sp>
      <p:sp>
        <p:nvSpPr>
          <p:cNvPr id="11" name="TextBox 10"/>
          <p:cNvSpPr txBox="1"/>
          <p:nvPr/>
        </p:nvSpPr>
        <p:spPr>
          <a:xfrm>
            <a:off x="649594" y="5344869"/>
            <a:ext cx="553357" cy="6606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93" b="1" dirty="0">
                <a:solidFill>
                  <a:srgbClr val="B925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93" b="1" dirty="0">
              <a:solidFill>
                <a:srgbClr val="B925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92140" y="2787992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B925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165" b="1" dirty="0">
              <a:solidFill>
                <a:srgbClr val="B925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96479" y="5393285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solidFill>
                  <a:srgbClr val="B925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165" b="1" dirty="0">
              <a:solidFill>
                <a:srgbClr val="B925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580675" y="3396893"/>
                <a:ext cx="6285695" cy="17972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93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693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AOB </a:t>
                </a:r>
                <a:r>
                  <a:rPr lang="en-US" sz="3693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3693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693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3693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3693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3693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693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93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</a:t>
                </a:r>
                <a:r>
                  <a:rPr lang="en-US" sz="3693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3693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OA, OB </a:t>
                </a:r>
                <a:r>
                  <a:rPr lang="en-US" sz="3693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3693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693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93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3693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93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675" y="3396893"/>
                <a:ext cx="6285695" cy="1797223"/>
              </a:xfrm>
              <a:prstGeom prst="rect">
                <a:avLst/>
              </a:prstGeom>
              <a:blipFill rotWithShape="0">
                <a:blip r:embed="rId2"/>
                <a:stretch>
                  <a:fillRect l="-3004" t="-5424" r="-2229" b="-118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Выноска-облако 3"/>
          <p:cNvSpPr/>
          <p:nvPr/>
        </p:nvSpPr>
        <p:spPr>
          <a:xfrm rot="694938">
            <a:off x="7031310" y="723797"/>
            <a:ext cx="4748653" cy="1940301"/>
          </a:xfrm>
          <a:prstGeom prst="cloudCallou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93" b="1" dirty="0">
                <a:solidFill>
                  <a:srgbClr val="B925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BURCHAK…</a:t>
            </a:r>
            <a:endParaRPr lang="ru-RU" sz="3693" b="1" dirty="0">
              <a:solidFill>
                <a:srgbClr val="B925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5077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118023"/>
            <a:ext cx="12060239" cy="905144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Burchak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bissektrissasi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2416" y="1350577"/>
            <a:ext cx="10638263" cy="447704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Burchakning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uchidan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chiqib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bo‘lakka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ajratuvchi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nur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burchak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bissektrissasi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60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2638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6201258" y="2775578"/>
            <a:ext cx="2659245" cy="27542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201258" y="5529796"/>
            <a:ext cx="3703949" cy="9497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>
            <a:off x="6219854" y="5171544"/>
            <a:ext cx="649117" cy="642725"/>
          </a:xfrm>
          <a:prstGeom prst="arc">
            <a:avLst>
              <a:gd name="adj1" fmla="val 16200000"/>
              <a:gd name="adj2" fmla="val 833949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5028"/>
          </a:p>
        </p:txBody>
      </p:sp>
      <p:sp>
        <p:nvSpPr>
          <p:cNvPr id="11" name="TextBox 10"/>
          <p:cNvSpPr txBox="1"/>
          <p:nvPr/>
        </p:nvSpPr>
        <p:spPr>
          <a:xfrm>
            <a:off x="5742087" y="5492907"/>
            <a:ext cx="606256" cy="7417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2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22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323063" y="2328667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165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556849" y="4884007"/>
            <a:ext cx="478016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65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165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40912" y="3299429"/>
                <a:ext cx="4269117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sz="32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AOB –  </a:t>
                </a:r>
                <a:r>
                  <a:rPr lang="en-US" sz="32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endPara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OK (</a:t>
                </a:r>
                <a:r>
                  <a:rPr lang="en-US" sz="3200" b="1" i="1" dirty="0">
                    <a:solidFill>
                      <a:srgbClr val="0070C0"/>
                    </a:solidFill>
                    <a:latin typeface="Bahnschrift Light" panose="020B0502040204020203" pitchFamily="34" charset="0"/>
                    <a:cs typeface="Arial" panose="020B0604020202020204" pitchFamily="34" charset="0"/>
                  </a:rPr>
                  <a:t>l  </a:t>
                </a:r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– </a:t>
                </a:r>
                <a:r>
                  <a:rPr lang="en-US" sz="32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bissektrisa</a:t>
                </a:r>
                <a:endPara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sz="32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AOK = </a:t>
                </a:r>
                <a14:m>
                  <m:oMath xmlns:m="http://schemas.openxmlformats.org/officeDocument/2006/math">
                    <m:r>
                      <a:rPr lang="ru-RU" sz="32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2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𝐁</m:t>
                    </m:r>
                  </m:oMath>
                </a14:m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OK </a:t>
                </a:r>
                <a:endParaRPr lang="ru-RU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912" y="3299429"/>
                <a:ext cx="4269117" cy="1569660"/>
              </a:xfrm>
              <a:prstGeom prst="rect">
                <a:avLst/>
              </a:prstGeom>
              <a:blipFill rotWithShape="0">
                <a:blip r:embed="rId2"/>
                <a:stretch>
                  <a:fillRect l="-1143" t="-5039" r="-143" b="-1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 flipV="1">
            <a:off x="6244003" y="4193608"/>
            <a:ext cx="3427884" cy="1311065"/>
          </a:xfrm>
          <a:prstGeom prst="line">
            <a:avLst/>
          </a:prstGeom>
          <a:ln w="381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134383" y="3589102"/>
            <a:ext cx="444352" cy="6606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93" b="1" dirty="0"/>
              <a:t>K</a:t>
            </a:r>
            <a:endParaRPr lang="ru-RU" sz="3693" b="1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6676124" y="5110827"/>
            <a:ext cx="151314" cy="1575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6785901" y="5382705"/>
            <a:ext cx="192848" cy="968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81299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3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Arc 2"/>
          <p:cNvSpPr>
            <a:spLocks/>
          </p:cNvSpPr>
          <p:nvPr/>
        </p:nvSpPr>
        <p:spPr bwMode="auto">
          <a:xfrm>
            <a:off x="3636520" y="3743959"/>
            <a:ext cx="1364985" cy="1988979"/>
          </a:xfrm>
          <a:custGeom>
            <a:avLst/>
            <a:gdLst>
              <a:gd name="G0" fmla="+- 0 0 0"/>
              <a:gd name="G1" fmla="+- 19198 0 0"/>
              <a:gd name="G2" fmla="+- 21600 0 0"/>
              <a:gd name="T0" fmla="*/ 9900 w 21600"/>
              <a:gd name="T1" fmla="*/ 0 h 29894"/>
              <a:gd name="T2" fmla="*/ 18766 w 21600"/>
              <a:gd name="T3" fmla="*/ 29894 h 29894"/>
              <a:gd name="T4" fmla="*/ 0 w 21600"/>
              <a:gd name="T5" fmla="*/ 19198 h 29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9894" fill="none" extrusionOk="0">
                <a:moveTo>
                  <a:pt x="9899" y="0"/>
                </a:moveTo>
                <a:cubicBezTo>
                  <a:pt x="17085" y="3705"/>
                  <a:pt x="21600" y="11113"/>
                  <a:pt x="21600" y="19198"/>
                </a:cubicBezTo>
                <a:cubicBezTo>
                  <a:pt x="21600" y="22948"/>
                  <a:pt x="20623" y="26635"/>
                  <a:pt x="18765" y="29893"/>
                </a:cubicBezTo>
              </a:path>
              <a:path w="21600" h="29894" stroke="0" extrusionOk="0">
                <a:moveTo>
                  <a:pt x="9899" y="0"/>
                </a:moveTo>
                <a:cubicBezTo>
                  <a:pt x="17085" y="3705"/>
                  <a:pt x="21600" y="11113"/>
                  <a:pt x="21600" y="19198"/>
                </a:cubicBezTo>
                <a:cubicBezTo>
                  <a:pt x="21600" y="22948"/>
                  <a:pt x="20623" y="26635"/>
                  <a:pt x="18765" y="29893"/>
                </a:cubicBezTo>
                <a:lnTo>
                  <a:pt x="0" y="19198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7635" name="Line 3"/>
          <p:cNvSpPr>
            <a:spLocks noChangeShapeType="1"/>
          </p:cNvSpPr>
          <p:nvPr/>
        </p:nvSpPr>
        <p:spPr bwMode="auto">
          <a:xfrm flipH="1">
            <a:off x="3524396" y="3051717"/>
            <a:ext cx="2799846" cy="191748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97636" name="Line 4"/>
          <p:cNvSpPr>
            <a:spLocks noChangeShapeType="1"/>
          </p:cNvSpPr>
          <p:nvPr/>
        </p:nvSpPr>
        <p:spPr bwMode="auto">
          <a:xfrm>
            <a:off x="3524396" y="4969197"/>
            <a:ext cx="4938323" cy="44199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97637" name="Arc 5"/>
          <p:cNvSpPr>
            <a:spLocks/>
          </p:cNvSpPr>
          <p:nvPr/>
        </p:nvSpPr>
        <p:spPr bwMode="auto">
          <a:xfrm>
            <a:off x="4673259" y="3719585"/>
            <a:ext cx="1364985" cy="1150488"/>
          </a:xfrm>
          <a:custGeom>
            <a:avLst/>
            <a:gdLst>
              <a:gd name="G0" fmla="+- 0 0 0"/>
              <a:gd name="G1" fmla="+- 8012 0 0"/>
              <a:gd name="G2" fmla="+- 21600 0 0"/>
              <a:gd name="T0" fmla="*/ 20059 w 21600"/>
              <a:gd name="T1" fmla="*/ 0 h 19253"/>
              <a:gd name="T2" fmla="*/ 18444 w 21600"/>
              <a:gd name="T3" fmla="*/ 19253 h 19253"/>
              <a:gd name="T4" fmla="*/ 0 w 21600"/>
              <a:gd name="T5" fmla="*/ 8012 h 19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9253" fill="none" extrusionOk="0">
                <a:moveTo>
                  <a:pt x="20059" y="-1"/>
                </a:moveTo>
                <a:cubicBezTo>
                  <a:pt x="21077" y="2548"/>
                  <a:pt x="21600" y="5267"/>
                  <a:pt x="21600" y="8012"/>
                </a:cubicBezTo>
                <a:cubicBezTo>
                  <a:pt x="21600" y="11977"/>
                  <a:pt x="20508" y="15866"/>
                  <a:pt x="18444" y="19253"/>
                </a:cubicBezTo>
              </a:path>
              <a:path w="21600" h="19253" stroke="0" extrusionOk="0">
                <a:moveTo>
                  <a:pt x="20059" y="-1"/>
                </a:moveTo>
                <a:cubicBezTo>
                  <a:pt x="21077" y="2548"/>
                  <a:pt x="21600" y="5267"/>
                  <a:pt x="21600" y="8012"/>
                </a:cubicBezTo>
                <a:cubicBezTo>
                  <a:pt x="21600" y="11977"/>
                  <a:pt x="20508" y="15866"/>
                  <a:pt x="18444" y="19253"/>
                </a:cubicBezTo>
                <a:lnTo>
                  <a:pt x="0" y="8012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7638" name="Arc 6"/>
          <p:cNvSpPr>
            <a:spLocks/>
          </p:cNvSpPr>
          <p:nvPr/>
        </p:nvSpPr>
        <p:spPr bwMode="auto">
          <a:xfrm rot="201043">
            <a:off x="4946257" y="3800835"/>
            <a:ext cx="1340610" cy="1303236"/>
          </a:xfrm>
          <a:custGeom>
            <a:avLst/>
            <a:gdLst>
              <a:gd name="G0" fmla="+- 0 0 0"/>
              <a:gd name="G1" fmla="+- 20213 0 0"/>
              <a:gd name="G2" fmla="+- 21600 0 0"/>
              <a:gd name="T0" fmla="*/ 7616 w 21209"/>
              <a:gd name="T1" fmla="*/ 0 h 20213"/>
              <a:gd name="T2" fmla="*/ 21209 w 21209"/>
              <a:gd name="T3" fmla="*/ 16123 h 20213"/>
              <a:gd name="T4" fmla="*/ 0 w 21209"/>
              <a:gd name="T5" fmla="*/ 20213 h 20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209" h="20213" fill="none" extrusionOk="0">
                <a:moveTo>
                  <a:pt x="7615" y="0"/>
                </a:moveTo>
                <a:cubicBezTo>
                  <a:pt x="14640" y="2647"/>
                  <a:pt x="19787" y="8751"/>
                  <a:pt x="21209" y="16122"/>
                </a:cubicBezTo>
              </a:path>
              <a:path w="21209" h="20213" stroke="0" extrusionOk="0">
                <a:moveTo>
                  <a:pt x="7615" y="0"/>
                </a:moveTo>
                <a:cubicBezTo>
                  <a:pt x="14640" y="2647"/>
                  <a:pt x="19787" y="8751"/>
                  <a:pt x="21209" y="16122"/>
                </a:cubicBezTo>
                <a:lnTo>
                  <a:pt x="0" y="20213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7639" name="Text Box 7"/>
          <p:cNvSpPr txBox="1">
            <a:spLocks noChangeArrowheads="1"/>
          </p:cNvSpPr>
          <p:nvPr/>
        </p:nvSpPr>
        <p:spPr bwMode="auto">
          <a:xfrm rot="-961164">
            <a:off x="6685554" y="3409611"/>
            <a:ext cx="2002471" cy="47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57" b="1" i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bissektrissa</a:t>
            </a:r>
            <a:endParaRPr lang="ru-RU" sz="2457" b="1" i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7640" name="Line 8"/>
          <p:cNvSpPr>
            <a:spLocks noChangeShapeType="1"/>
          </p:cNvSpPr>
          <p:nvPr/>
        </p:nvSpPr>
        <p:spPr bwMode="auto">
          <a:xfrm flipV="1">
            <a:off x="3524396" y="3493712"/>
            <a:ext cx="5307193" cy="147548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97641" name="Oval 9"/>
          <p:cNvSpPr>
            <a:spLocks noChangeArrowheads="1"/>
          </p:cNvSpPr>
          <p:nvPr/>
        </p:nvSpPr>
        <p:spPr bwMode="auto">
          <a:xfrm>
            <a:off x="5956995" y="4172955"/>
            <a:ext cx="147873" cy="14787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7642" name="Rectangle 10"/>
          <p:cNvSpPr>
            <a:spLocks noChangeArrowheads="1"/>
          </p:cNvSpPr>
          <p:nvPr/>
        </p:nvSpPr>
        <p:spPr bwMode="auto">
          <a:xfrm>
            <a:off x="2050537" y="562243"/>
            <a:ext cx="272832" cy="47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57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57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7643" name="Group 11"/>
          <p:cNvGrpSpPr>
            <a:grpSpLocks/>
          </p:cNvGrpSpPr>
          <p:nvPr/>
        </p:nvGrpSpPr>
        <p:grpSpPr bwMode="auto">
          <a:xfrm rot="3964599">
            <a:off x="2415345" y="1664794"/>
            <a:ext cx="2211602" cy="6785928"/>
            <a:chOff x="657" y="981"/>
            <a:chExt cx="1361" cy="4176"/>
          </a:xfrm>
        </p:grpSpPr>
        <p:grpSp>
          <p:nvGrpSpPr>
            <p:cNvPr id="197644" name="Group 12"/>
            <p:cNvGrpSpPr>
              <a:grpSpLocks/>
            </p:cNvGrpSpPr>
            <p:nvPr/>
          </p:nvGrpSpPr>
          <p:grpSpPr bwMode="auto">
            <a:xfrm rot="-2175827">
              <a:off x="657" y="981"/>
              <a:ext cx="907" cy="1999"/>
              <a:chOff x="746" y="796"/>
              <a:chExt cx="903" cy="1999"/>
            </a:xfrm>
          </p:grpSpPr>
          <p:sp>
            <p:nvSpPr>
              <p:cNvPr id="197645" name="Freeform 13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97646" name="Freeform 14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316 w 316"/>
                  <a:gd name="T1" fmla="*/ 608 h 608"/>
                  <a:gd name="T2" fmla="*/ 227 w 316"/>
                  <a:gd name="T3" fmla="*/ 0 h 608"/>
                  <a:gd name="T4" fmla="*/ 0 w 316"/>
                  <a:gd name="T5" fmla="*/ 90 h 608"/>
                  <a:gd name="T6" fmla="*/ 316 w 316"/>
                  <a:gd name="T7" fmla="*/ 608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97647" name="Freeform 15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85 w 121"/>
                  <a:gd name="T1" fmla="*/ 0 h 230"/>
                  <a:gd name="T2" fmla="*/ 0 w 121"/>
                  <a:gd name="T3" fmla="*/ 25 h 230"/>
                  <a:gd name="T4" fmla="*/ 121 w 121"/>
                  <a:gd name="T5" fmla="*/ 230 h 230"/>
                  <a:gd name="T6" fmla="*/ 85 w 121"/>
                  <a:gd name="T7" fmla="*/ 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197648" name="Group 16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97649" name="Freeform 17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grpSp>
              <p:nvGrpSpPr>
                <p:cNvPr id="197650" name="Group 18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97651" name="Freeform 19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97652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 sz="3902"/>
                  </a:p>
                </p:txBody>
              </p:sp>
            </p:grpSp>
          </p:grpSp>
        </p:grpSp>
        <p:grpSp>
          <p:nvGrpSpPr>
            <p:cNvPr id="197653" name="Group 21"/>
            <p:cNvGrpSpPr>
              <a:grpSpLocks/>
            </p:cNvGrpSpPr>
            <p:nvPr/>
          </p:nvGrpSpPr>
          <p:grpSpPr bwMode="auto">
            <a:xfrm rot="8565677">
              <a:off x="1111" y="3158"/>
              <a:ext cx="907" cy="1999"/>
              <a:chOff x="746" y="796"/>
              <a:chExt cx="903" cy="1999"/>
            </a:xfrm>
          </p:grpSpPr>
          <p:sp>
            <p:nvSpPr>
              <p:cNvPr id="197654" name="Freeform 22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97655" name="Freeform 23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316 w 316"/>
                  <a:gd name="T1" fmla="*/ 608 h 608"/>
                  <a:gd name="T2" fmla="*/ 227 w 316"/>
                  <a:gd name="T3" fmla="*/ 0 h 608"/>
                  <a:gd name="T4" fmla="*/ 0 w 316"/>
                  <a:gd name="T5" fmla="*/ 90 h 608"/>
                  <a:gd name="T6" fmla="*/ 316 w 316"/>
                  <a:gd name="T7" fmla="*/ 608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1">
                      <a:gsLst>
                        <a:gs pos="0">
                          <a:schemeClr val="bg1"/>
                        </a:gs>
                        <a:gs pos="50000">
                          <a:srgbClr val="FF9900"/>
                        </a:gs>
                        <a:gs pos="100000">
                          <a:schemeClr val="bg1"/>
                        </a:gs>
                      </a:gsLst>
                      <a:lin ang="27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97656" name="Freeform 24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85 w 121"/>
                  <a:gd name="T1" fmla="*/ 0 h 230"/>
                  <a:gd name="T2" fmla="*/ 0 w 121"/>
                  <a:gd name="T3" fmla="*/ 25 h 230"/>
                  <a:gd name="T4" fmla="*/ 121 w 121"/>
                  <a:gd name="T5" fmla="*/ 230 h 230"/>
                  <a:gd name="T6" fmla="*/ 85 w 121"/>
                  <a:gd name="T7" fmla="*/ 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197657" name="Group 25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97658" name="Freeform 26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grpSp>
              <p:nvGrpSpPr>
                <p:cNvPr id="197659" name="Group 27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97660" name="Freeform 28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bg2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97661" name="Oval 29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bg2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 sz="3902"/>
                  </a:p>
                </p:txBody>
              </p:sp>
            </p:grpSp>
          </p:grpSp>
        </p:grpSp>
      </p:grpSp>
      <p:grpSp>
        <p:nvGrpSpPr>
          <p:cNvPr id="197662" name="Group 30"/>
          <p:cNvGrpSpPr>
            <a:grpSpLocks/>
          </p:cNvGrpSpPr>
          <p:nvPr/>
        </p:nvGrpSpPr>
        <p:grpSpPr bwMode="auto">
          <a:xfrm rot="4214656">
            <a:off x="3645457" y="845803"/>
            <a:ext cx="2039353" cy="6629929"/>
            <a:chOff x="657" y="981"/>
            <a:chExt cx="1361" cy="4176"/>
          </a:xfrm>
        </p:grpSpPr>
        <p:grpSp>
          <p:nvGrpSpPr>
            <p:cNvPr id="197663" name="Group 31"/>
            <p:cNvGrpSpPr>
              <a:grpSpLocks/>
            </p:cNvGrpSpPr>
            <p:nvPr/>
          </p:nvGrpSpPr>
          <p:grpSpPr bwMode="auto">
            <a:xfrm rot="-2175827">
              <a:off x="657" y="981"/>
              <a:ext cx="907" cy="1999"/>
              <a:chOff x="746" y="796"/>
              <a:chExt cx="903" cy="1999"/>
            </a:xfrm>
          </p:grpSpPr>
          <p:sp>
            <p:nvSpPr>
              <p:cNvPr id="197664" name="Freeform 32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97665" name="Freeform 33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316 w 316"/>
                  <a:gd name="T1" fmla="*/ 608 h 608"/>
                  <a:gd name="T2" fmla="*/ 227 w 316"/>
                  <a:gd name="T3" fmla="*/ 0 h 608"/>
                  <a:gd name="T4" fmla="*/ 0 w 316"/>
                  <a:gd name="T5" fmla="*/ 90 h 608"/>
                  <a:gd name="T6" fmla="*/ 316 w 316"/>
                  <a:gd name="T7" fmla="*/ 608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97666" name="Freeform 34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85 w 121"/>
                  <a:gd name="T1" fmla="*/ 0 h 230"/>
                  <a:gd name="T2" fmla="*/ 0 w 121"/>
                  <a:gd name="T3" fmla="*/ 25 h 230"/>
                  <a:gd name="T4" fmla="*/ 121 w 121"/>
                  <a:gd name="T5" fmla="*/ 230 h 230"/>
                  <a:gd name="T6" fmla="*/ 85 w 121"/>
                  <a:gd name="T7" fmla="*/ 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197667" name="Group 35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97668" name="Freeform 36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grpSp>
              <p:nvGrpSpPr>
                <p:cNvPr id="197669" name="Group 37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97670" name="Freeform 38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97671" name="Oval 39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 sz="3902"/>
                  </a:p>
                </p:txBody>
              </p:sp>
            </p:grpSp>
          </p:grpSp>
        </p:grpSp>
        <p:grpSp>
          <p:nvGrpSpPr>
            <p:cNvPr id="197672" name="Group 40"/>
            <p:cNvGrpSpPr>
              <a:grpSpLocks/>
            </p:cNvGrpSpPr>
            <p:nvPr/>
          </p:nvGrpSpPr>
          <p:grpSpPr bwMode="auto">
            <a:xfrm rot="8565677">
              <a:off x="1111" y="3158"/>
              <a:ext cx="907" cy="1999"/>
              <a:chOff x="746" y="796"/>
              <a:chExt cx="903" cy="1999"/>
            </a:xfrm>
          </p:grpSpPr>
          <p:sp>
            <p:nvSpPr>
              <p:cNvPr id="197673" name="Freeform 41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97674" name="Freeform 42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316 w 316"/>
                  <a:gd name="T1" fmla="*/ 608 h 608"/>
                  <a:gd name="T2" fmla="*/ 227 w 316"/>
                  <a:gd name="T3" fmla="*/ 0 h 608"/>
                  <a:gd name="T4" fmla="*/ 0 w 316"/>
                  <a:gd name="T5" fmla="*/ 90 h 608"/>
                  <a:gd name="T6" fmla="*/ 316 w 316"/>
                  <a:gd name="T7" fmla="*/ 608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1">
                      <a:gsLst>
                        <a:gs pos="0">
                          <a:schemeClr val="bg1"/>
                        </a:gs>
                        <a:gs pos="50000">
                          <a:srgbClr val="FF9900"/>
                        </a:gs>
                        <a:gs pos="100000">
                          <a:schemeClr val="bg1"/>
                        </a:gs>
                      </a:gsLst>
                      <a:lin ang="27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97675" name="Freeform 43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85 w 121"/>
                  <a:gd name="T1" fmla="*/ 0 h 230"/>
                  <a:gd name="T2" fmla="*/ 0 w 121"/>
                  <a:gd name="T3" fmla="*/ 25 h 230"/>
                  <a:gd name="T4" fmla="*/ 121 w 121"/>
                  <a:gd name="T5" fmla="*/ 230 h 230"/>
                  <a:gd name="T6" fmla="*/ 85 w 121"/>
                  <a:gd name="T7" fmla="*/ 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197676" name="Group 44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97677" name="Freeform 45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grpSp>
              <p:nvGrpSpPr>
                <p:cNvPr id="197678" name="Group 46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97679" name="Freeform 47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bg2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97680" name="Oval 48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bg2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 sz="3902"/>
                  </a:p>
                </p:txBody>
              </p:sp>
            </p:grpSp>
          </p:grpSp>
        </p:grpSp>
      </p:grpSp>
      <p:grpSp>
        <p:nvGrpSpPr>
          <p:cNvPr id="197681" name="Group 49"/>
          <p:cNvGrpSpPr>
            <a:grpSpLocks/>
          </p:cNvGrpSpPr>
          <p:nvPr/>
        </p:nvGrpSpPr>
        <p:grpSpPr bwMode="auto">
          <a:xfrm rot="2593342">
            <a:off x="4021641" y="2057228"/>
            <a:ext cx="1936979" cy="6191184"/>
            <a:chOff x="657" y="981"/>
            <a:chExt cx="1361" cy="4176"/>
          </a:xfrm>
        </p:grpSpPr>
        <p:grpSp>
          <p:nvGrpSpPr>
            <p:cNvPr id="197682" name="Group 50"/>
            <p:cNvGrpSpPr>
              <a:grpSpLocks/>
            </p:cNvGrpSpPr>
            <p:nvPr/>
          </p:nvGrpSpPr>
          <p:grpSpPr bwMode="auto">
            <a:xfrm rot="-2175827">
              <a:off x="657" y="981"/>
              <a:ext cx="907" cy="1999"/>
              <a:chOff x="746" y="796"/>
              <a:chExt cx="903" cy="1999"/>
            </a:xfrm>
          </p:grpSpPr>
          <p:sp>
            <p:nvSpPr>
              <p:cNvPr id="197683" name="Freeform 51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97684" name="Freeform 52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316 w 316"/>
                  <a:gd name="T1" fmla="*/ 608 h 608"/>
                  <a:gd name="T2" fmla="*/ 227 w 316"/>
                  <a:gd name="T3" fmla="*/ 0 h 608"/>
                  <a:gd name="T4" fmla="*/ 0 w 316"/>
                  <a:gd name="T5" fmla="*/ 90 h 608"/>
                  <a:gd name="T6" fmla="*/ 316 w 316"/>
                  <a:gd name="T7" fmla="*/ 608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97685" name="Freeform 53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85 w 121"/>
                  <a:gd name="T1" fmla="*/ 0 h 230"/>
                  <a:gd name="T2" fmla="*/ 0 w 121"/>
                  <a:gd name="T3" fmla="*/ 25 h 230"/>
                  <a:gd name="T4" fmla="*/ 121 w 121"/>
                  <a:gd name="T5" fmla="*/ 230 h 230"/>
                  <a:gd name="T6" fmla="*/ 85 w 121"/>
                  <a:gd name="T7" fmla="*/ 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197686" name="Group 54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97687" name="Freeform 55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grpSp>
              <p:nvGrpSpPr>
                <p:cNvPr id="197688" name="Group 56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97689" name="Freeform 57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97690" name="Oval 58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 sz="3902"/>
                  </a:p>
                </p:txBody>
              </p:sp>
            </p:grpSp>
          </p:grpSp>
        </p:grpSp>
        <p:grpSp>
          <p:nvGrpSpPr>
            <p:cNvPr id="197691" name="Group 59"/>
            <p:cNvGrpSpPr>
              <a:grpSpLocks/>
            </p:cNvGrpSpPr>
            <p:nvPr/>
          </p:nvGrpSpPr>
          <p:grpSpPr bwMode="auto">
            <a:xfrm rot="8565677">
              <a:off x="1111" y="3158"/>
              <a:ext cx="907" cy="1999"/>
              <a:chOff x="746" y="796"/>
              <a:chExt cx="903" cy="1999"/>
            </a:xfrm>
          </p:grpSpPr>
          <p:sp>
            <p:nvSpPr>
              <p:cNvPr id="197692" name="Freeform 60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97693" name="Freeform 61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316 w 316"/>
                  <a:gd name="T1" fmla="*/ 608 h 608"/>
                  <a:gd name="T2" fmla="*/ 227 w 316"/>
                  <a:gd name="T3" fmla="*/ 0 h 608"/>
                  <a:gd name="T4" fmla="*/ 0 w 316"/>
                  <a:gd name="T5" fmla="*/ 90 h 608"/>
                  <a:gd name="T6" fmla="*/ 316 w 316"/>
                  <a:gd name="T7" fmla="*/ 608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1">
                      <a:gsLst>
                        <a:gs pos="0">
                          <a:schemeClr val="bg1"/>
                        </a:gs>
                        <a:gs pos="50000">
                          <a:srgbClr val="FF9900"/>
                        </a:gs>
                        <a:gs pos="100000">
                          <a:schemeClr val="bg1"/>
                        </a:gs>
                      </a:gsLst>
                      <a:lin ang="27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97694" name="Freeform 62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85 w 121"/>
                  <a:gd name="T1" fmla="*/ 0 h 230"/>
                  <a:gd name="T2" fmla="*/ 0 w 121"/>
                  <a:gd name="T3" fmla="*/ 25 h 230"/>
                  <a:gd name="T4" fmla="*/ 121 w 121"/>
                  <a:gd name="T5" fmla="*/ 230 h 230"/>
                  <a:gd name="T6" fmla="*/ 85 w 121"/>
                  <a:gd name="T7" fmla="*/ 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197695" name="Group 63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97696" name="Freeform 64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grpSp>
              <p:nvGrpSpPr>
                <p:cNvPr id="197697" name="Group 65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97698" name="Freeform 66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bg2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97699" name="Oval 67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bg2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 sz="3902"/>
                  </a:p>
                </p:txBody>
              </p:sp>
            </p:grpSp>
          </p:grpSp>
        </p:grpSp>
      </p:grpSp>
      <p:sp>
        <p:nvSpPr>
          <p:cNvPr id="197700" name="Oval 68"/>
          <p:cNvSpPr>
            <a:spLocks noChangeArrowheads="1"/>
          </p:cNvSpPr>
          <p:nvPr/>
        </p:nvSpPr>
        <p:spPr bwMode="auto">
          <a:xfrm>
            <a:off x="4925131" y="5042321"/>
            <a:ext cx="149498" cy="14949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7701" name="Oval 69"/>
          <p:cNvSpPr>
            <a:spLocks noChangeArrowheads="1"/>
          </p:cNvSpPr>
          <p:nvPr/>
        </p:nvSpPr>
        <p:spPr bwMode="auto">
          <a:xfrm>
            <a:off x="4629384" y="4083582"/>
            <a:ext cx="149498" cy="14949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7702" name="Oval 70"/>
          <p:cNvSpPr>
            <a:spLocks noChangeArrowheads="1"/>
          </p:cNvSpPr>
          <p:nvPr/>
        </p:nvSpPr>
        <p:spPr bwMode="auto">
          <a:xfrm>
            <a:off x="3449647" y="4910698"/>
            <a:ext cx="147874" cy="14787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060238" cy="11373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bissektrissasini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30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7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7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7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76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76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76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76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76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76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76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76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4020000">
                                      <p:cBhvr>
                                        <p:cTn id="23" dur="2000" fill="hold"/>
                                        <p:tgtEl>
                                          <p:spTgt spid="1976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197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1976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7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97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7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7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7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7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76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76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76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76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76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76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76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76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57" dur="2000" fill="hold"/>
                                        <p:tgtEl>
                                          <p:spTgt spid="1976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000"/>
                                        <p:tgtEl>
                                          <p:spTgt spid="197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000"/>
                                        <p:tgtEl>
                                          <p:spTgt spid="1976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7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7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7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76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76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76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76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76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76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76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76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3480000">
                                      <p:cBhvr>
                                        <p:cTn id="85" dur="2000" fill="hold"/>
                                        <p:tgtEl>
                                          <p:spTgt spid="1976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2000"/>
                                        <p:tgtEl>
                                          <p:spTgt spid="197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0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97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97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000"/>
                                        <p:tgtEl>
                                          <p:spTgt spid="1976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7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4" grpId="0" animBg="1"/>
      <p:bldP spid="197637" grpId="0" animBg="1"/>
      <p:bldP spid="197638" grpId="0" animBg="1"/>
      <p:bldP spid="197639" grpId="0"/>
      <p:bldP spid="197640" grpId="0" animBg="1"/>
      <p:bldP spid="197641" grpId="0" animBg="1"/>
      <p:bldP spid="197700" grpId="0" animBg="1"/>
      <p:bldP spid="19770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Freeform 2"/>
          <p:cNvSpPr>
            <a:spLocks/>
          </p:cNvSpPr>
          <p:nvPr/>
        </p:nvSpPr>
        <p:spPr bwMode="auto">
          <a:xfrm>
            <a:off x="2713530" y="4835948"/>
            <a:ext cx="2578847" cy="838491"/>
          </a:xfrm>
          <a:custGeom>
            <a:avLst/>
            <a:gdLst>
              <a:gd name="T0" fmla="*/ 0 w 1587"/>
              <a:gd name="T1" fmla="*/ 454 h 516"/>
              <a:gd name="T2" fmla="*/ 1587 w 1587"/>
              <a:gd name="T3" fmla="*/ 0 h 516"/>
              <a:gd name="T4" fmla="*/ 937 w 1587"/>
              <a:gd name="T5" fmla="*/ 516 h 516"/>
              <a:gd name="T6" fmla="*/ 0 w 1587"/>
              <a:gd name="T7" fmla="*/ 454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87" h="516">
                <a:moveTo>
                  <a:pt x="0" y="454"/>
                </a:moveTo>
                <a:lnTo>
                  <a:pt x="1587" y="0"/>
                </a:lnTo>
                <a:lnTo>
                  <a:pt x="937" y="516"/>
                </a:lnTo>
                <a:lnTo>
                  <a:pt x="0" y="454"/>
                </a:lnTo>
                <a:close/>
              </a:path>
            </a:pathLst>
          </a:custGeom>
          <a:gradFill rotWithShape="1">
            <a:gsLst>
              <a:gs pos="0">
                <a:srgbClr val="FDAAA1"/>
              </a:gs>
              <a:gs pos="100000">
                <a:srgbClr val="FF00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98659" name="Freeform 3"/>
          <p:cNvSpPr>
            <a:spLocks/>
          </p:cNvSpPr>
          <p:nvPr/>
        </p:nvSpPr>
        <p:spPr bwMode="auto">
          <a:xfrm>
            <a:off x="2713531" y="4689699"/>
            <a:ext cx="2505723" cy="883991"/>
          </a:xfrm>
          <a:custGeom>
            <a:avLst/>
            <a:gdLst>
              <a:gd name="T0" fmla="*/ 0 w 1542"/>
              <a:gd name="T1" fmla="*/ 544 h 544"/>
              <a:gd name="T2" fmla="*/ 771 w 1542"/>
              <a:gd name="T3" fmla="*/ 0 h 544"/>
              <a:gd name="T4" fmla="*/ 1542 w 1542"/>
              <a:gd name="T5" fmla="*/ 90 h 544"/>
              <a:gd name="T6" fmla="*/ 0 w 1542"/>
              <a:gd name="T7" fmla="*/ 544 h 5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42" h="544">
                <a:moveTo>
                  <a:pt x="0" y="544"/>
                </a:moveTo>
                <a:lnTo>
                  <a:pt x="771" y="0"/>
                </a:lnTo>
                <a:lnTo>
                  <a:pt x="1542" y="90"/>
                </a:lnTo>
                <a:lnTo>
                  <a:pt x="0" y="544"/>
                </a:lnTo>
                <a:close/>
              </a:path>
            </a:pathLst>
          </a:custGeom>
          <a:gradFill rotWithShape="1">
            <a:gsLst>
              <a:gs pos="0">
                <a:srgbClr val="66FFFF"/>
              </a:gs>
              <a:gs pos="100000">
                <a:srgbClr val="66FFFF">
                  <a:gamma/>
                  <a:shade val="4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98660" name="Freeform 4"/>
          <p:cNvSpPr>
            <a:spLocks/>
          </p:cNvSpPr>
          <p:nvPr/>
        </p:nvSpPr>
        <p:spPr bwMode="auto">
          <a:xfrm>
            <a:off x="3893268" y="4686450"/>
            <a:ext cx="1399110" cy="1031864"/>
          </a:xfrm>
          <a:custGeom>
            <a:avLst/>
            <a:gdLst>
              <a:gd name="T0" fmla="*/ 0 w 861"/>
              <a:gd name="T1" fmla="*/ 0 h 635"/>
              <a:gd name="T2" fmla="*/ 861 w 861"/>
              <a:gd name="T3" fmla="*/ 91 h 635"/>
              <a:gd name="T4" fmla="*/ 181 w 861"/>
              <a:gd name="T5" fmla="*/ 635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61" h="635">
                <a:moveTo>
                  <a:pt x="0" y="0"/>
                </a:moveTo>
                <a:lnTo>
                  <a:pt x="861" y="91"/>
                </a:lnTo>
                <a:lnTo>
                  <a:pt x="181" y="635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98661" name="Arc 5"/>
          <p:cNvSpPr>
            <a:spLocks/>
          </p:cNvSpPr>
          <p:nvPr/>
        </p:nvSpPr>
        <p:spPr bwMode="auto">
          <a:xfrm>
            <a:off x="2825653" y="4410202"/>
            <a:ext cx="1364985" cy="1750107"/>
          </a:xfrm>
          <a:custGeom>
            <a:avLst/>
            <a:gdLst>
              <a:gd name="G0" fmla="+- 0 0 0"/>
              <a:gd name="G1" fmla="+- 18597 0 0"/>
              <a:gd name="G2" fmla="+- 21600 0 0"/>
              <a:gd name="T0" fmla="*/ 10987 w 21600"/>
              <a:gd name="T1" fmla="*/ 0 h 29293"/>
              <a:gd name="T2" fmla="*/ 18766 w 21600"/>
              <a:gd name="T3" fmla="*/ 29293 h 29293"/>
              <a:gd name="T4" fmla="*/ 0 w 21600"/>
              <a:gd name="T5" fmla="*/ 18597 h 29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9293" fill="none" extrusionOk="0">
                <a:moveTo>
                  <a:pt x="10986" y="0"/>
                </a:moveTo>
                <a:cubicBezTo>
                  <a:pt x="17564" y="3885"/>
                  <a:pt x="21600" y="10957"/>
                  <a:pt x="21600" y="18597"/>
                </a:cubicBezTo>
                <a:cubicBezTo>
                  <a:pt x="21600" y="22347"/>
                  <a:pt x="20623" y="26034"/>
                  <a:pt x="18765" y="29292"/>
                </a:cubicBezTo>
              </a:path>
              <a:path w="21600" h="29293" stroke="0" extrusionOk="0">
                <a:moveTo>
                  <a:pt x="10986" y="0"/>
                </a:moveTo>
                <a:cubicBezTo>
                  <a:pt x="17564" y="3885"/>
                  <a:pt x="21600" y="10957"/>
                  <a:pt x="21600" y="18597"/>
                </a:cubicBezTo>
                <a:cubicBezTo>
                  <a:pt x="21600" y="22347"/>
                  <a:pt x="20623" y="26034"/>
                  <a:pt x="18765" y="29292"/>
                </a:cubicBezTo>
                <a:lnTo>
                  <a:pt x="0" y="18597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8662" name="Line 6"/>
          <p:cNvSpPr>
            <a:spLocks noChangeShapeType="1"/>
          </p:cNvSpPr>
          <p:nvPr/>
        </p:nvSpPr>
        <p:spPr bwMode="auto">
          <a:xfrm flipH="1">
            <a:off x="2713530" y="3638336"/>
            <a:ext cx="2799845" cy="191748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98663" name="Line 7"/>
          <p:cNvSpPr>
            <a:spLocks noChangeShapeType="1"/>
          </p:cNvSpPr>
          <p:nvPr/>
        </p:nvSpPr>
        <p:spPr bwMode="auto">
          <a:xfrm>
            <a:off x="2713530" y="5555816"/>
            <a:ext cx="3979582" cy="31362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98664" name="Arc 8"/>
          <p:cNvSpPr>
            <a:spLocks/>
          </p:cNvSpPr>
          <p:nvPr/>
        </p:nvSpPr>
        <p:spPr bwMode="auto">
          <a:xfrm>
            <a:off x="3862392" y="4306203"/>
            <a:ext cx="1364985" cy="1150488"/>
          </a:xfrm>
          <a:custGeom>
            <a:avLst/>
            <a:gdLst>
              <a:gd name="G0" fmla="+- 0 0 0"/>
              <a:gd name="G1" fmla="+- 8012 0 0"/>
              <a:gd name="G2" fmla="+- 21600 0 0"/>
              <a:gd name="T0" fmla="*/ 20059 w 21600"/>
              <a:gd name="T1" fmla="*/ 0 h 19253"/>
              <a:gd name="T2" fmla="*/ 18444 w 21600"/>
              <a:gd name="T3" fmla="*/ 19253 h 19253"/>
              <a:gd name="T4" fmla="*/ 0 w 21600"/>
              <a:gd name="T5" fmla="*/ 8012 h 19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9253" fill="none" extrusionOk="0">
                <a:moveTo>
                  <a:pt x="20059" y="-1"/>
                </a:moveTo>
                <a:cubicBezTo>
                  <a:pt x="21077" y="2548"/>
                  <a:pt x="21600" y="5267"/>
                  <a:pt x="21600" y="8012"/>
                </a:cubicBezTo>
                <a:cubicBezTo>
                  <a:pt x="21600" y="11977"/>
                  <a:pt x="20508" y="15866"/>
                  <a:pt x="18444" y="19253"/>
                </a:cubicBezTo>
              </a:path>
              <a:path w="21600" h="19253" stroke="0" extrusionOk="0">
                <a:moveTo>
                  <a:pt x="20059" y="-1"/>
                </a:moveTo>
                <a:cubicBezTo>
                  <a:pt x="21077" y="2548"/>
                  <a:pt x="21600" y="5267"/>
                  <a:pt x="21600" y="8012"/>
                </a:cubicBezTo>
                <a:cubicBezTo>
                  <a:pt x="21600" y="11977"/>
                  <a:pt x="20508" y="15866"/>
                  <a:pt x="18444" y="19253"/>
                </a:cubicBezTo>
                <a:lnTo>
                  <a:pt x="0" y="8012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8665" name="Arc 9"/>
          <p:cNvSpPr>
            <a:spLocks/>
          </p:cNvSpPr>
          <p:nvPr/>
        </p:nvSpPr>
        <p:spPr bwMode="auto">
          <a:xfrm rot="201043">
            <a:off x="4133765" y="4525577"/>
            <a:ext cx="1364985" cy="1098488"/>
          </a:xfrm>
          <a:custGeom>
            <a:avLst/>
            <a:gdLst>
              <a:gd name="G0" fmla="+- 0 0 0"/>
              <a:gd name="G1" fmla="+- 17872 0 0"/>
              <a:gd name="G2" fmla="+- 21600 0 0"/>
              <a:gd name="T0" fmla="*/ 12130 w 21600"/>
              <a:gd name="T1" fmla="*/ 0 h 18366"/>
              <a:gd name="T2" fmla="*/ 21594 w 21600"/>
              <a:gd name="T3" fmla="*/ 18366 h 18366"/>
              <a:gd name="T4" fmla="*/ 0 w 21600"/>
              <a:gd name="T5" fmla="*/ 17872 h 18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8366" fill="none" extrusionOk="0">
                <a:moveTo>
                  <a:pt x="12130" y="-1"/>
                </a:moveTo>
                <a:cubicBezTo>
                  <a:pt x="18053" y="4019"/>
                  <a:pt x="21600" y="10713"/>
                  <a:pt x="21600" y="17872"/>
                </a:cubicBezTo>
                <a:cubicBezTo>
                  <a:pt x="21600" y="18036"/>
                  <a:pt x="21598" y="18201"/>
                  <a:pt x="21594" y="18366"/>
                </a:cubicBezTo>
              </a:path>
              <a:path w="21600" h="18366" stroke="0" extrusionOk="0">
                <a:moveTo>
                  <a:pt x="12130" y="-1"/>
                </a:moveTo>
                <a:cubicBezTo>
                  <a:pt x="18053" y="4019"/>
                  <a:pt x="21600" y="10713"/>
                  <a:pt x="21600" y="17872"/>
                </a:cubicBezTo>
                <a:cubicBezTo>
                  <a:pt x="21600" y="18036"/>
                  <a:pt x="21598" y="18201"/>
                  <a:pt x="21594" y="18366"/>
                </a:cubicBezTo>
                <a:lnTo>
                  <a:pt x="0" y="17872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8666" name="Oval 10"/>
          <p:cNvSpPr>
            <a:spLocks noChangeArrowheads="1"/>
          </p:cNvSpPr>
          <p:nvPr/>
        </p:nvSpPr>
        <p:spPr bwMode="auto">
          <a:xfrm>
            <a:off x="3818518" y="4670200"/>
            <a:ext cx="149498" cy="14949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8667" name="Oval 11"/>
          <p:cNvSpPr>
            <a:spLocks noChangeArrowheads="1"/>
          </p:cNvSpPr>
          <p:nvPr/>
        </p:nvSpPr>
        <p:spPr bwMode="auto">
          <a:xfrm>
            <a:off x="4114265" y="5628940"/>
            <a:ext cx="149498" cy="14949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8668" name="Line 12"/>
          <p:cNvSpPr>
            <a:spLocks noChangeShapeType="1"/>
          </p:cNvSpPr>
          <p:nvPr/>
        </p:nvSpPr>
        <p:spPr bwMode="auto">
          <a:xfrm flipV="1">
            <a:off x="2713530" y="4468702"/>
            <a:ext cx="3906458" cy="1087114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98669" name="Oval 13"/>
          <p:cNvSpPr>
            <a:spLocks noChangeArrowheads="1"/>
          </p:cNvSpPr>
          <p:nvPr/>
        </p:nvSpPr>
        <p:spPr bwMode="auto">
          <a:xfrm>
            <a:off x="2638781" y="5497316"/>
            <a:ext cx="147873" cy="14787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8670" name="Oval 14"/>
          <p:cNvSpPr>
            <a:spLocks noChangeArrowheads="1"/>
          </p:cNvSpPr>
          <p:nvPr/>
        </p:nvSpPr>
        <p:spPr bwMode="auto">
          <a:xfrm>
            <a:off x="5146129" y="4759574"/>
            <a:ext cx="147874" cy="14787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8671" name="Text Box 15"/>
          <p:cNvSpPr txBox="1">
            <a:spLocks noChangeArrowheads="1"/>
          </p:cNvSpPr>
          <p:nvPr/>
        </p:nvSpPr>
        <p:spPr bwMode="auto">
          <a:xfrm>
            <a:off x="593129" y="366228"/>
            <a:ext cx="5687036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800" b="1" dirty="0" err="1" smtClean="0">
                <a:solidFill>
                  <a:srgbClr val="0070C0"/>
                </a:solidFill>
                <a:cs typeface="Arial" panose="020B0604020202020204" pitchFamily="34" charset="0"/>
              </a:rPr>
              <a:t>Isbot</a:t>
            </a:r>
            <a:r>
              <a:rPr lang="en-US" sz="28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cs typeface="Arial" panose="020B0604020202020204" pitchFamily="34" charset="0"/>
              </a:rPr>
              <a:t>qilish</a:t>
            </a:r>
            <a:r>
              <a:rPr lang="en-US" sz="28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cs typeface="Arial" panose="020B0604020202020204" pitchFamily="34" charset="0"/>
              </a:rPr>
              <a:t>kerak</a:t>
            </a:r>
            <a:r>
              <a:rPr lang="en-US" sz="28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:</a:t>
            </a:r>
          </a:p>
          <a:p>
            <a:r>
              <a:rPr lang="ru-RU" sz="2800" b="1" dirty="0" smtClean="0">
                <a:cs typeface="Arial" panose="020B0604020202020204" pitchFamily="34" charset="0"/>
              </a:rPr>
              <a:t>АВ </a:t>
            </a:r>
            <a:r>
              <a:rPr lang="en-US" sz="2800" b="1" dirty="0" err="1" smtClean="0">
                <a:cs typeface="Arial" panose="020B0604020202020204" pitchFamily="34" charset="0"/>
              </a:rPr>
              <a:t>nur</a:t>
            </a:r>
            <a:r>
              <a:rPr lang="en-US" sz="2800" b="1" dirty="0" smtClean="0"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cs typeface="Arial" panose="020B0604020202020204" pitchFamily="34" charset="0"/>
              </a:rPr>
              <a:t>bissektrissa</a:t>
            </a:r>
            <a:r>
              <a:rPr lang="en-US" sz="2800" b="1" dirty="0" smtClean="0"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cs typeface="Arial" panose="020B0604020202020204" pitchFamily="34" charset="0"/>
              </a:rPr>
              <a:t>ekanligini</a:t>
            </a:r>
            <a:r>
              <a:rPr lang="en-US" sz="2800" b="1" dirty="0" smtClean="0">
                <a:cs typeface="Arial" panose="020B0604020202020204" pitchFamily="34" charset="0"/>
              </a:rPr>
              <a:t>.</a:t>
            </a:r>
            <a:endParaRPr lang="en-US" sz="2800" b="1" dirty="0">
              <a:cs typeface="Arial" panose="020B0604020202020204" pitchFamily="34" charset="0"/>
            </a:endParaRPr>
          </a:p>
          <a:p>
            <a:r>
              <a:rPr lang="ru-RU" sz="2800" b="1" dirty="0">
                <a:solidFill>
                  <a:srgbClr val="FF0000"/>
                </a:solidFill>
                <a:cs typeface="Arial" panose="020B0604020202020204" pitchFamily="34" charset="0"/>
              </a:rPr>
              <a:t>      </a:t>
            </a:r>
            <a:endParaRPr lang="ru-RU" sz="2800" b="1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0" indent="0"/>
            <a:r>
              <a:rPr lang="ru-RU" sz="28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cs typeface="Arial" panose="020B0604020202020204" pitchFamily="34" charset="0"/>
              </a:rPr>
              <a:t>Isbot</a:t>
            </a:r>
            <a:r>
              <a:rPr lang="en-US" sz="28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:</a:t>
            </a:r>
            <a:r>
              <a:rPr lang="en-US" sz="28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∆ АСВ</a:t>
            </a:r>
            <a:r>
              <a:rPr lang="en-US" sz="28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0000"/>
                </a:solidFill>
                <a:cs typeface="Arial" panose="020B0604020202020204" pitchFamily="34" charset="0"/>
              </a:rPr>
              <a:t>∆ А</a:t>
            </a:r>
            <a:r>
              <a:rPr lang="en-US" sz="2800" b="1" dirty="0">
                <a:solidFill>
                  <a:srgbClr val="000000"/>
                </a:solidFill>
                <a:cs typeface="Arial" panose="020B0604020202020204" pitchFamily="34" charset="0"/>
              </a:rPr>
              <a:t>DB da,</a:t>
            </a:r>
            <a:endParaRPr lang="ru-RU" sz="2800" b="1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0" indent="0"/>
            <a:r>
              <a:rPr lang="en-US" sz="28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>
              <a:buFontTx/>
              <a:buAutoNum type="arabicPeriod"/>
            </a:pPr>
            <a:endParaRPr lang="ru-RU" sz="2800" b="1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>
              <a:buFontTx/>
              <a:buAutoNum type="arabicPeriod"/>
            </a:pPr>
            <a:endParaRPr lang="ru-RU" sz="2800" b="1" dirty="0">
              <a:cs typeface="Arial" panose="020B0604020202020204" pitchFamily="34" charset="0"/>
            </a:endParaRPr>
          </a:p>
          <a:p>
            <a:pPr>
              <a:buFontTx/>
              <a:buAutoNum type="arabicPeriod"/>
            </a:pPr>
            <a:endParaRPr lang="ru-RU" sz="2800" b="1" dirty="0">
              <a:cs typeface="Arial" panose="020B0604020202020204" pitchFamily="34" charset="0"/>
            </a:endParaRPr>
          </a:p>
          <a:p>
            <a:endParaRPr lang="ru-RU" sz="2800" b="1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endParaRPr lang="ru-RU" sz="28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98673" name="Text Box 17"/>
          <p:cNvSpPr txBox="1">
            <a:spLocks noChangeArrowheads="1"/>
          </p:cNvSpPr>
          <p:nvPr/>
        </p:nvSpPr>
        <p:spPr bwMode="auto">
          <a:xfrm>
            <a:off x="2050537" y="5349443"/>
            <a:ext cx="476176" cy="610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76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98674" name="Text Box 18"/>
          <p:cNvSpPr txBox="1">
            <a:spLocks noChangeArrowheads="1"/>
          </p:cNvSpPr>
          <p:nvPr/>
        </p:nvSpPr>
        <p:spPr bwMode="auto">
          <a:xfrm>
            <a:off x="5367126" y="4244455"/>
            <a:ext cx="476176" cy="610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76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</p:txBody>
      </p:sp>
      <p:sp>
        <p:nvSpPr>
          <p:cNvPr id="198675" name="Text Box 19"/>
          <p:cNvSpPr txBox="1">
            <a:spLocks noChangeArrowheads="1"/>
          </p:cNvSpPr>
          <p:nvPr/>
        </p:nvSpPr>
        <p:spPr bwMode="auto">
          <a:xfrm>
            <a:off x="3670644" y="4023457"/>
            <a:ext cx="499148" cy="610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76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</p:txBody>
      </p:sp>
      <p:sp>
        <p:nvSpPr>
          <p:cNvPr id="198676" name="Text Box 20"/>
          <p:cNvSpPr txBox="1">
            <a:spLocks noChangeArrowheads="1"/>
          </p:cNvSpPr>
          <p:nvPr/>
        </p:nvSpPr>
        <p:spPr bwMode="auto">
          <a:xfrm>
            <a:off x="4114265" y="5718314"/>
            <a:ext cx="499148" cy="610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76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27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8677" name="Text Box 21"/>
          <p:cNvSpPr txBox="1">
            <a:spLocks noChangeArrowheads="1"/>
          </p:cNvSpPr>
          <p:nvPr/>
        </p:nvSpPr>
        <p:spPr bwMode="auto">
          <a:xfrm>
            <a:off x="6102127" y="1682780"/>
            <a:ext cx="4176143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en-US" sz="2800" b="1" dirty="0" smtClean="0"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cs typeface="Arial" panose="020B0604020202020204" pitchFamily="34" charset="0"/>
              </a:rPr>
              <a:t>АС</a:t>
            </a:r>
            <a:r>
              <a:rPr lang="en-US" sz="2800" b="1" dirty="0" smtClean="0"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cs typeface="Arial" panose="020B0604020202020204" pitchFamily="34" charset="0"/>
              </a:rPr>
              <a:t>=</a:t>
            </a:r>
            <a:r>
              <a:rPr lang="en-US" sz="2800" b="1" dirty="0" smtClean="0"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cs typeface="Arial" panose="020B0604020202020204" pitchFamily="34" charset="0"/>
              </a:rPr>
              <a:t>А</a:t>
            </a:r>
            <a:r>
              <a:rPr lang="en-US" sz="2800" b="1" dirty="0" smtClean="0">
                <a:cs typeface="Arial" panose="020B0604020202020204" pitchFamily="34" charset="0"/>
              </a:rPr>
              <a:t>D</a:t>
            </a:r>
            <a:r>
              <a:rPr lang="en-US" sz="2800" b="1" dirty="0"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cs typeface="Arial" panose="020B0604020202020204" pitchFamily="34" charset="0"/>
              </a:rPr>
              <a:t>= R</a:t>
            </a:r>
            <a:endParaRPr lang="ru-RU" sz="2800" b="1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0" indent="0"/>
            <a:r>
              <a:rPr lang="en-US" sz="2800" b="1" dirty="0" smtClean="0">
                <a:cs typeface="Arial" panose="020B0604020202020204" pitchFamily="34" charset="0"/>
              </a:rPr>
              <a:t>2. </a:t>
            </a:r>
            <a:r>
              <a:rPr lang="ru-RU" sz="2800" b="1" dirty="0" smtClean="0">
                <a:cs typeface="Arial" panose="020B0604020202020204" pitchFamily="34" charset="0"/>
              </a:rPr>
              <a:t>СВ</a:t>
            </a:r>
            <a:r>
              <a:rPr lang="en-US" sz="2800" b="1" dirty="0" smtClean="0"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cs typeface="Arial" panose="020B0604020202020204" pitchFamily="34" charset="0"/>
              </a:rPr>
              <a:t>=</a:t>
            </a:r>
            <a:r>
              <a:rPr lang="en-US" sz="2800" b="1" dirty="0" smtClean="0">
                <a:cs typeface="Arial" panose="020B0604020202020204" pitchFamily="34" charset="0"/>
              </a:rPr>
              <a:t> DB</a:t>
            </a:r>
            <a:r>
              <a:rPr lang="en-US" sz="2800" b="1" dirty="0"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cs typeface="Arial" panose="020B0604020202020204" pitchFamily="34" charset="0"/>
              </a:rPr>
              <a:t>= R</a:t>
            </a:r>
            <a:endParaRPr lang="en-US" sz="2800" b="1" dirty="0">
              <a:cs typeface="Arial" panose="020B0604020202020204" pitchFamily="34" charset="0"/>
            </a:endParaRPr>
          </a:p>
          <a:p>
            <a:pPr marL="0" indent="0"/>
            <a:r>
              <a:rPr lang="en-US" sz="2800" b="1" dirty="0" smtClean="0">
                <a:cs typeface="Arial" panose="020B0604020202020204" pitchFamily="34" charset="0"/>
              </a:rPr>
              <a:t>3. </a:t>
            </a:r>
            <a:r>
              <a:rPr lang="ru-RU" sz="2800" b="1" dirty="0" smtClean="0">
                <a:cs typeface="Arial" panose="020B0604020202020204" pitchFamily="34" charset="0"/>
              </a:rPr>
              <a:t>АВ </a:t>
            </a:r>
            <a:r>
              <a:rPr lang="ru-RU" sz="2800" b="1" dirty="0">
                <a:cs typeface="Arial" panose="020B0604020202020204" pitchFamily="34" charset="0"/>
              </a:rPr>
              <a:t>– </a:t>
            </a:r>
            <a:r>
              <a:rPr lang="en-US" sz="2800" b="1" dirty="0" err="1" smtClean="0">
                <a:cs typeface="Arial" panose="020B0604020202020204" pitchFamily="34" charset="0"/>
              </a:rPr>
              <a:t>umumiy</a:t>
            </a:r>
            <a:r>
              <a:rPr lang="en-US" sz="2800" b="1" dirty="0" smtClean="0"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cs typeface="Arial" panose="020B0604020202020204" pitchFamily="34" charset="0"/>
              </a:rPr>
              <a:t>tomon</a:t>
            </a:r>
            <a:r>
              <a:rPr lang="ru-RU" sz="2800" b="1" dirty="0" smtClean="0">
                <a:cs typeface="Arial" panose="020B0604020202020204" pitchFamily="34" charset="0"/>
              </a:rPr>
              <a:t>.</a:t>
            </a:r>
            <a:endParaRPr lang="ru-RU" sz="2800" b="1" dirty="0">
              <a:cs typeface="Arial" panose="020B0604020202020204" pitchFamily="34" charset="0"/>
            </a:endParaRPr>
          </a:p>
        </p:txBody>
      </p:sp>
      <p:sp>
        <p:nvSpPr>
          <p:cNvPr id="198678" name="Text Box 22"/>
          <p:cNvSpPr txBox="1">
            <a:spLocks noChangeArrowheads="1"/>
          </p:cNvSpPr>
          <p:nvPr/>
        </p:nvSpPr>
        <p:spPr bwMode="auto">
          <a:xfrm>
            <a:off x="632796" y="2527315"/>
            <a:ext cx="4900948" cy="848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457" b="1" dirty="0">
                <a:cs typeface="Arial" panose="020B0604020202020204" pitchFamily="34" charset="0"/>
              </a:rPr>
              <a:t>∆АСВ = ∆ А</a:t>
            </a:r>
            <a:r>
              <a:rPr lang="en-US" sz="2457" b="1" dirty="0">
                <a:cs typeface="Arial" panose="020B0604020202020204" pitchFamily="34" charset="0"/>
              </a:rPr>
              <a:t>D</a:t>
            </a:r>
            <a:r>
              <a:rPr lang="ru-RU" sz="2457" b="1" dirty="0" smtClean="0">
                <a:cs typeface="Arial" panose="020B0604020202020204" pitchFamily="34" charset="0"/>
              </a:rPr>
              <a:t>В</a:t>
            </a:r>
            <a:r>
              <a:rPr lang="en-US" sz="2457" b="1" dirty="0" smtClean="0">
                <a:cs typeface="Arial" panose="020B0604020202020204" pitchFamily="34" charset="0"/>
              </a:rPr>
              <a:t> (</a:t>
            </a:r>
            <a:r>
              <a:rPr lang="en-US" sz="2457" b="1" dirty="0" err="1" smtClean="0">
                <a:cs typeface="Arial" panose="020B0604020202020204" pitchFamily="34" charset="0"/>
              </a:rPr>
              <a:t>uchburchaklar</a:t>
            </a:r>
            <a:r>
              <a:rPr lang="en-US" sz="2457" b="1" dirty="0" smtClean="0">
                <a:cs typeface="Arial" panose="020B0604020202020204" pitchFamily="34" charset="0"/>
              </a:rPr>
              <a:t> </a:t>
            </a:r>
            <a:r>
              <a:rPr lang="en-US" sz="2457" b="1" dirty="0" err="1" smtClean="0">
                <a:cs typeface="Arial" panose="020B0604020202020204" pitchFamily="34" charset="0"/>
              </a:rPr>
              <a:t>tengligining</a:t>
            </a:r>
            <a:r>
              <a:rPr lang="en-US" sz="2457" b="1" dirty="0" smtClean="0">
                <a:cs typeface="Arial" panose="020B0604020202020204" pitchFamily="34" charset="0"/>
              </a:rPr>
              <a:t> 3- </a:t>
            </a:r>
            <a:r>
              <a:rPr lang="en-US" sz="2457" b="1" dirty="0" err="1" smtClean="0">
                <a:cs typeface="Arial" panose="020B0604020202020204" pitchFamily="34" charset="0"/>
              </a:rPr>
              <a:t>alomati</a:t>
            </a:r>
            <a:r>
              <a:rPr lang="en-US" sz="2457" b="1" dirty="0" smtClean="0">
                <a:cs typeface="Arial" panose="020B0604020202020204" pitchFamily="34" charset="0"/>
              </a:rPr>
              <a:t>)</a:t>
            </a:r>
            <a:r>
              <a:rPr lang="ru-RU" sz="2457" b="1" dirty="0" smtClean="0">
                <a:cs typeface="Arial" panose="020B0604020202020204" pitchFamily="34" charset="0"/>
              </a:rPr>
              <a:t>                                      </a:t>
            </a:r>
            <a:endParaRPr lang="ru-RU" sz="2457" b="1" dirty="0">
              <a:cs typeface="Arial" panose="020B0604020202020204" pitchFamily="34" charset="0"/>
            </a:endParaRPr>
          </a:p>
        </p:txBody>
      </p:sp>
      <p:graphicFrame>
        <p:nvGraphicFramePr>
          <p:cNvPr id="198679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3497525"/>
              </p:ext>
            </p:extLst>
          </p:nvPr>
        </p:nvGraphicFramePr>
        <p:xfrm>
          <a:off x="7470279" y="3323724"/>
          <a:ext cx="3722836" cy="6499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Формула" r:id="rId3" imgW="1015920" imgH="177480" progId="Equation.3">
                  <p:embed/>
                </p:oleObj>
              </mc:Choice>
              <mc:Fallback>
                <p:oleObj name="Формула" r:id="rId3" imgW="101592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70279" y="3323724"/>
                        <a:ext cx="3722836" cy="6499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8680" name="Text Box 24"/>
          <p:cNvSpPr txBox="1">
            <a:spLocks noChangeArrowheads="1"/>
          </p:cNvSpPr>
          <p:nvPr/>
        </p:nvSpPr>
        <p:spPr bwMode="auto">
          <a:xfrm>
            <a:off x="7477499" y="4435482"/>
            <a:ext cx="40158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5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</a:t>
            </a:r>
            <a:r>
              <a:rPr lang="en-US" sz="2800" b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ru-RU" sz="2800" b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b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bissektrissa</a:t>
            </a:r>
            <a:r>
              <a:rPr lang="ru-RU" sz="2000" b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42" b="1" dirty="0">
              <a:solidFill>
                <a:srgbClr val="9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8681" name="Freeform 25"/>
          <p:cNvSpPr>
            <a:spLocks/>
          </p:cNvSpPr>
          <p:nvPr/>
        </p:nvSpPr>
        <p:spPr bwMode="auto">
          <a:xfrm>
            <a:off x="3376523" y="4983822"/>
            <a:ext cx="120249" cy="159248"/>
          </a:xfrm>
          <a:custGeom>
            <a:avLst/>
            <a:gdLst>
              <a:gd name="T0" fmla="*/ 0 w 74"/>
              <a:gd name="T1" fmla="*/ 0 h 98"/>
              <a:gd name="T2" fmla="*/ 74 w 74"/>
              <a:gd name="T3" fmla="*/ 98 h 9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4" h="98">
                <a:moveTo>
                  <a:pt x="0" y="0"/>
                </a:moveTo>
                <a:lnTo>
                  <a:pt x="74" y="98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98682" name="Freeform 26"/>
          <p:cNvSpPr>
            <a:spLocks/>
          </p:cNvSpPr>
          <p:nvPr/>
        </p:nvSpPr>
        <p:spPr bwMode="auto">
          <a:xfrm>
            <a:off x="4481512" y="4614951"/>
            <a:ext cx="53624" cy="237247"/>
          </a:xfrm>
          <a:custGeom>
            <a:avLst/>
            <a:gdLst>
              <a:gd name="T0" fmla="*/ 33 w 33"/>
              <a:gd name="T1" fmla="*/ 0 h 146"/>
              <a:gd name="T2" fmla="*/ 0 w 33"/>
              <a:gd name="T3" fmla="*/ 146 h 14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3" h="146">
                <a:moveTo>
                  <a:pt x="33" y="0"/>
                </a:moveTo>
                <a:lnTo>
                  <a:pt x="0" y="146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98683" name="Freeform 27"/>
          <p:cNvSpPr>
            <a:spLocks/>
          </p:cNvSpPr>
          <p:nvPr/>
        </p:nvSpPr>
        <p:spPr bwMode="auto">
          <a:xfrm>
            <a:off x="3524397" y="5500567"/>
            <a:ext cx="48749" cy="224248"/>
          </a:xfrm>
          <a:custGeom>
            <a:avLst/>
            <a:gdLst>
              <a:gd name="T0" fmla="*/ 30 w 30"/>
              <a:gd name="T1" fmla="*/ 0 h 138"/>
              <a:gd name="T2" fmla="*/ 0 w 30"/>
              <a:gd name="T3" fmla="*/ 138 h 13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" h="138">
                <a:moveTo>
                  <a:pt x="30" y="0"/>
                </a:moveTo>
                <a:lnTo>
                  <a:pt x="0" y="138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98684" name="Freeform 28"/>
          <p:cNvSpPr>
            <a:spLocks/>
          </p:cNvSpPr>
          <p:nvPr/>
        </p:nvSpPr>
        <p:spPr bwMode="auto">
          <a:xfrm>
            <a:off x="4629384" y="5204819"/>
            <a:ext cx="125124" cy="180373"/>
          </a:xfrm>
          <a:custGeom>
            <a:avLst/>
            <a:gdLst>
              <a:gd name="T0" fmla="*/ 0 w 77"/>
              <a:gd name="T1" fmla="*/ 0 h 111"/>
              <a:gd name="T2" fmla="*/ 77 w 77"/>
              <a:gd name="T3" fmla="*/ 111 h 11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7" h="111">
                <a:moveTo>
                  <a:pt x="0" y="0"/>
                </a:moveTo>
                <a:lnTo>
                  <a:pt x="77" y="111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98685" name="Freeform 29"/>
          <p:cNvSpPr>
            <a:spLocks/>
          </p:cNvSpPr>
          <p:nvPr/>
        </p:nvSpPr>
        <p:spPr bwMode="auto">
          <a:xfrm>
            <a:off x="3813643" y="5076445"/>
            <a:ext cx="344496" cy="259997"/>
          </a:xfrm>
          <a:custGeom>
            <a:avLst/>
            <a:gdLst>
              <a:gd name="T0" fmla="*/ 0 w 212"/>
              <a:gd name="T1" fmla="*/ 160 h 160"/>
              <a:gd name="T2" fmla="*/ 48 w 212"/>
              <a:gd name="T3" fmla="*/ 56 h 160"/>
              <a:gd name="T4" fmla="*/ 180 w 212"/>
              <a:gd name="T5" fmla="*/ 104 h 160"/>
              <a:gd name="T6" fmla="*/ 212 w 212"/>
              <a:gd name="T7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2" h="160">
                <a:moveTo>
                  <a:pt x="0" y="160"/>
                </a:moveTo>
                <a:cubicBezTo>
                  <a:pt x="8" y="143"/>
                  <a:pt x="18" y="65"/>
                  <a:pt x="48" y="56"/>
                </a:cubicBezTo>
                <a:cubicBezTo>
                  <a:pt x="78" y="47"/>
                  <a:pt x="153" y="113"/>
                  <a:pt x="180" y="104"/>
                </a:cubicBezTo>
                <a:cubicBezTo>
                  <a:pt x="207" y="95"/>
                  <a:pt x="205" y="22"/>
                  <a:pt x="212" y="0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grpSp>
        <p:nvGrpSpPr>
          <p:cNvPr id="198686" name="Group 30"/>
          <p:cNvGrpSpPr>
            <a:grpSpLocks/>
          </p:cNvGrpSpPr>
          <p:nvPr/>
        </p:nvGrpSpPr>
        <p:grpSpPr bwMode="auto">
          <a:xfrm>
            <a:off x="3114900" y="5279569"/>
            <a:ext cx="188498" cy="321747"/>
            <a:chOff x="4739" y="754"/>
            <a:chExt cx="116" cy="198"/>
          </a:xfrm>
        </p:grpSpPr>
        <p:sp>
          <p:nvSpPr>
            <p:cNvPr id="198687" name="Freeform 31"/>
            <p:cNvSpPr>
              <a:spLocks/>
            </p:cNvSpPr>
            <p:nvPr/>
          </p:nvSpPr>
          <p:spPr bwMode="auto">
            <a:xfrm>
              <a:off x="4739" y="754"/>
              <a:ext cx="90" cy="90"/>
            </a:xfrm>
            <a:custGeom>
              <a:avLst/>
              <a:gdLst>
                <a:gd name="T0" fmla="*/ 0 w 90"/>
                <a:gd name="T1" fmla="*/ 0 h 90"/>
                <a:gd name="T2" fmla="*/ 58 w 90"/>
                <a:gd name="T3" fmla="*/ 23 h 90"/>
                <a:gd name="T4" fmla="*/ 90 w 90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90">
                  <a:moveTo>
                    <a:pt x="0" y="0"/>
                  </a:moveTo>
                  <a:cubicBezTo>
                    <a:pt x="10" y="4"/>
                    <a:pt x="43" y="8"/>
                    <a:pt x="58" y="23"/>
                  </a:cubicBezTo>
                  <a:cubicBezTo>
                    <a:pt x="73" y="38"/>
                    <a:pt x="83" y="76"/>
                    <a:pt x="90" y="90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98688" name="Freeform 32"/>
            <p:cNvSpPr>
              <a:spLocks/>
            </p:cNvSpPr>
            <p:nvPr/>
          </p:nvSpPr>
          <p:spPr bwMode="auto">
            <a:xfrm>
              <a:off x="4823" y="825"/>
              <a:ext cx="32" cy="127"/>
            </a:xfrm>
            <a:custGeom>
              <a:avLst/>
              <a:gdLst>
                <a:gd name="T0" fmla="*/ 0 w 32"/>
                <a:gd name="T1" fmla="*/ 0 h 127"/>
                <a:gd name="T2" fmla="*/ 30 w 32"/>
                <a:gd name="T3" fmla="*/ 68 h 127"/>
                <a:gd name="T4" fmla="*/ 11 w 32"/>
                <a:gd name="T5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127">
                  <a:moveTo>
                    <a:pt x="0" y="0"/>
                  </a:moveTo>
                  <a:cubicBezTo>
                    <a:pt x="5" y="11"/>
                    <a:pt x="28" y="47"/>
                    <a:pt x="30" y="68"/>
                  </a:cubicBezTo>
                  <a:cubicBezTo>
                    <a:pt x="32" y="89"/>
                    <a:pt x="15" y="115"/>
                    <a:pt x="11" y="127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</p:grpSp>
    </p:spTree>
    <p:extLst>
      <p:ext uri="{BB962C8B-B14F-4D97-AF65-F5344CB8AC3E}">
        <p14:creationId xmlns:p14="http://schemas.microsoft.com/office/powerpoint/2010/main" val="133491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98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8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8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86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86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9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8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8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8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86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86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86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86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86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86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86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86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8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8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8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86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86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86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86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86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86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86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86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8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8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8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86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86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86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86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86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86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86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86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8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8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8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86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86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86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86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86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86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86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86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8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8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8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86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86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86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86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86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86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86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86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1000"/>
                                        <p:tgtEl>
                                          <p:spTgt spid="19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19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19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2000"/>
                                        <p:tgtEl>
                                          <p:spTgt spid="1986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8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2000"/>
                                        <p:tgtEl>
                                          <p:spTgt spid="1986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8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8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8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86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86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86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86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86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86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86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86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1" dur="500" fill="hold"/>
                                        <p:tgtEl>
                                          <p:spTgt spid="1986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19866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4" presetID="35" presetClass="emph" presetSubtype="0" repeatCount="5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5" dur="500" fill="hold"/>
                                        <p:tgtEl>
                                          <p:spTgt spid="198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58" grpId="0" animBg="1"/>
      <p:bldP spid="198658" grpId="1" animBg="1"/>
      <p:bldP spid="198659" grpId="0" animBg="1"/>
      <p:bldP spid="198659" grpId="1" animBg="1"/>
      <p:bldP spid="198660" grpId="0" animBg="1"/>
      <p:bldP spid="198668" grpId="0" animBg="1"/>
      <p:bldP spid="198677" grpId="0"/>
      <p:bldP spid="198678" grpId="0"/>
      <p:bldP spid="198680" grpId="0"/>
      <p:bldP spid="198681" grpId="0" animBg="1"/>
      <p:bldP spid="198682" grpId="0" animBg="1"/>
      <p:bldP spid="198683" grpId="0" animBg="1"/>
      <p:bldP spid="198684" grpId="0" animBg="1"/>
      <p:bldP spid="19868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3082401" y="3509962"/>
            <a:ext cx="2947719" cy="2874595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902"/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 flipV="1">
            <a:off x="4481510" y="2087464"/>
            <a:ext cx="1769607" cy="2897982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 sz="3902"/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 flipV="1">
            <a:off x="4481512" y="4985446"/>
            <a:ext cx="4202205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 sz="3902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039516" y="4762824"/>
            <a:ext cx="368871" cy="70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902"/>
              <a:t>А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073005" y="3215841"/>
            <a:ext cx="294121" cy="70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902"/>
              <a:t>В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5956996" y="5058571"/>
            <a:ext cx="367246" cy="70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902"/>
              <a:t>С</a:t>
            </a:r>
          </a:p>
        </p:txBody>
      </p:sp>
      <p:sp>
        <p:nvSpPr>
          <p:cNvPr id="11" name="Овал 10"/>
          <p:cNvSpPr/>
          <p:nvPr/>
        </p:nvSpPr>
        <p:spPr bwMode="auto">
          <a:xfrm>
            <a:off x="4481512" y="4910697"/>
            <a:ext cx="74749" cy="7312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902"/>
          </a:p>
        </p:txBody>
      </p:sp>
      <p:sp>
        <p:nvSpPr>
          <p:cNvPr id="12" name="Овал 11"/>
          <p:cNvSpPr/>
          <p:nvPr/>
        </p:nvSpPr>
        <p:spPr bwMode="auto">
          <a:xfrm>
            <a:off x="5294003" y="3657836"/>
            <a:ext cx="73124" cy="731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902"/>
          </a:p>
        </p:txBody>
      </p:sp>
      <p:sp>
        <p:nvSpPr>
          <p:cNvPr id="13" name="Овал 12"/>
          <p:cNvSpPr/>
          <p:nvPr/>
        </p:nvSpPr>
        <p:spPr bwMode="auto">
          <a:xfrm>
            <a:off x="6030119" y="4910697"/>
            <a:ext cx="73125" cy="7312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902"/>
          </a:p>
        </p:txBody>
      </p:sp>
      <p:sp>
        <p:nvSpPr>
          <p:cNvPr id="14" name="Овал 13"/>
          <p:cNvSpPr/>
          <p:nvPr/>
        </p:nvSpPr>
        <p:spPr>
          <a:xfrm>
            <a:off x="4556261" y="3509962"/>
            <a:ext cx="2947719" cy="2874595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902"/>
          </a:p>
        </p:txBody>
      </p:sp>
      <p:sp>
        <p:nvSpPr>
          <p:cNvPr id="15" name="Овал 14"/>
          <p:cNvSpPr/>
          <p:nvPr/>
        </p:nvSpPr>
        <p:spPr>
          <a:xfrm>
            <a:off x="3818518" y="2330225"/>
            <a:ext cx="2949343" cy="2874595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902"/>
          </a:p>
        </p:txBody>
      </p:sp>
      <p:sp>
        <p:nvSpPr>
          <p:cNvPr id="16" name="Овал 15"/>
          <p:cNvSpPr/>
          <p:nvPr/>
        </p:nvSpPr>
        <p:spPr bwMode="auto">
          <a:xfrm>
            <a:off x="6767861" y="3657836"/>
            <a:ext cx="73125" cy="731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902"/>
          </a:p>
        </p:txBody>
      </p:sp>
      <p:cxnSp>
        <p:nvCxnSpPr>
          <p:cNvPr id="17" name="Прямая соединительная линия 16"/>
          <p:cNvCxnSpPr>
            <a:stCxn id="11" idx="7"/>
          </p:cNvCxnSpPr>
          <p:nvPr/>
        </p:nvCxnSpPr>
        <p:spPr>
          <a:xfrm flipV="1">
            <a:off x="4544885" y="2772220"/>
            <a:ext cx="3917834" cy="2149853"/>
          </a:xfrm>
          <a:prstGeom prst="line">
            <a:avLst/>
          </a:prstGeom>
          <a:ln w="28575">
            <a:solidFill>
              <a:srgbClr val="0033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6804423" y="2861253"/>
            <a:ext cx="368872" cy="70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902" dirty="0"/>
              <a:t>N</a:t>
            </a:r>
            <a:endParaRPr lang="ru-RU" sz="3902" dirty="0"/>
          </a:p>
        </p:txBody>
      </p:sp>
      <p:sp>
        <p:nvSpPr>
          <p:cNvPr id="20" name="Дуга 19"/>
          <p:cNvSpPr/>
          <p:nvPr/>
        </p:nvSpPr>
        <p:spPr>
          <a:xfrm>
            <a:off x="4640750" y="4533709"/>
            <a:ext cx="295747" cy="294121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sz="3902"/>
          </a:p>
        </p:txBody>
      </p:sp>
      <p:sp>
        <p:nvSpPr>
          <p:cNvPr id="21" name="Дуга 20"/>
          <p:cNvSpPr/>
          <p:nvPr/>
        </p:nvSpPr>
        <p:spPr>
          <a:xfrm rot="2340000">
            <a:off x="4704133" y="4702700"/>
            <a:ext cx="294122" cy="295747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sz="3902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060238" cy="10904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 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13" descr="tran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735" y="3437954"/>
            <a:ext cx="3867755" cy="250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3" descr="tran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111" y="3442231"/>
            <a:ext cx="3867755" cy="250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204" y="1425521"/>
            <a:ext cx="11931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60⁰ li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bo‘ling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96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5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5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0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450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7500"/>
                            </p:stCondLst>
                            <p:childTnLst>
                              <p:par>
                                <p:cTn id="7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5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3082401" y="3509962"/>
            <a:ext cx="2947719" cy="2874595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902"/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 flipV="1">
            <a:off x="4481511" y="1698317"/>
            <a:ext cx="14462" cy="328712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ru-RU" sz="3902"/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 flipV="1">
            <a:off x="4481512" y="4985446"/>
            <a:ext cx="4202205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ru-RU" sz="3902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039516" y="4762824"/>
            <a:ext cx="368871" cy="70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902"/>
              <a:t>А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006716" y="2861946"/>
            <a:ext cx="294121" cy="70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902" dirty="0"/>
              <a:t>В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5956996" y="5058571"/>
            <a:ext cx="367246" cy="70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902"/>
              <a:t>С</a:t>
            </a:r>
          </a:p>
        </p:txBody>
      </p:sp>
      <p:sp>
        <p:nvSpPr>
          <p:cNvPr id="11" name="Овал 10"/>
          <p:cNvSpPr/>
          <p:nvPr/>
        </p:nvSpPr>
        <p:spPr bwMode="auto">
          <a:xfrm>
            <a:off x="4481512" y="4910697"/>
            <a:ext cx="74749" cy="7312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902"/>
          </a:p>
        </p:txBody>
      </p:sp>
      <p:sp>
        <p:nvSpPr>
          <p:cNvPr id="12" name="Овал 11"/>
          <p:cNvSpPr/>
          <p:nvPr/>
        </p:nvSpPr>
        <p:spPr bwMode="auto">
          <a:xfrm>
            <a:off x="4445943" y="3437954"/>
            <a:ext cx="73124" cy="731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902"/>
          </a:p>
        </p:txBody>
      </p:sp>
      <p:sp>
        <p:nvSpPr>
          <p:cNvPr id="13" name="Овал 12"/>
          <p:cNvSpPr/>
          <p:nvPr/>
        </p:nvSpPr>
        <p:spPr bwMode="auto">
          <a:xfrm>
            <a:off x="6030119" y="4949005"/>
            <a:ext cx="73125" cy="7312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902"/>
          </a:p>
        </p:txBody>
      </p:sp>
      <p:sp>
        <p:nvSpPr>
          <p:cNvPr id="14" name="Овал 13"/>
          <p:cNvSpPr/>
          <p:nvPr/>
        </p:nvSpPr>
        <p:spPr>
          <a:xfrm>
            <a:off x="3045026" y="2056376"/>
            <a:ext cx="2947719" cy="2874595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902"/>
          </a:p>
        </p:txBody>
      </p:sp>
      <p:sp>
        <p:nvSpPr>
          <p:cNvPr id="15" name="Овал 14"/>
          <p:cNvSpPr/>
          <p:nvPr/>
        </p:nvSpPr>
        <p:spPr>
          <a:xfrm>
            <a:off x="4495973" y="3437954"/>
            <a:ext cx="2949343" cy="2874595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902"/>
          </a:p>
        </p:txBody>
      </p:sp>
      <p:sp>
        <p:nvSpPr>
          <p:cNvPr id="16" name="Овал 15"/>
          <p:cNvSpPr/>
          <p:nvPr/>
        </p:nvSpPr>
        <p:spPr bwMode="auto">
          <a:xfrm>
            <a:off x="5742087" y="4156918"/>
            <a:ext cx="73125" cy="731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902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4553493" y="2764447"/>
            <a:ext cx="3708847" cy="2220187"/>
          </a:xfrm>
          <a:prstGeom prst="line">
            <a:avLst/>
          </a:prstGeom>
          <a:ln w="28575">
            <a:solidFill>
              <a:srgbClr val="0033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4893655" y="2941288"/>
            <a:ext cx="368872" cy="70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902" dirty="0"/>
              <a:t>K</a:t>
            </a:r>
            <a:endParaRPr lang="ru-RU" sz="3902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6562" y="25930"/>
            <a:ext cx="12060238" cy="110277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uchga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4536330" y="1592327"/>
            <a:ext cx="1774615" cy="3338458"/>
          </a:xfrm>
          <a:prstGeom prst="line">
            <a:avLst/>
          </a:prstGeom>
          <a:ln w="28575">
            <a:solidFill>
              <a:srgbClr val="0033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 bwMode="auto">
          <a:xfrm>
            <a:off x="5166023" y="3580854"/>
            <a:ext cx="73125" cy="731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902"/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5895895" y="3991496"/>
            <a:ext cx="368872" cy="70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902" dirty="0"/>
              <a:t>N</a:t>
            </a:r>
            <a:endParaRPr lang="ru-RU" sz="3902" dirty="0"/>
          </a:p>
        </p:txBody>
      </p:sp>
    </p:spTree>
    <p:extLst>
      <p:ext uri="{BB962C8B-B14F-4D97-AF65-F5344CB8AC3E}">
        <p14:creationId xmlns:p14="http://schemas.microsoft.com/office/powerpoint/2010/main" val="2226752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5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3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/>
      <p:bldP spid="26" grpId="0" animBg="1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3335" y="1059104"/>
            <a:ext cx="1161742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/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masalasi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haqda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qotirishgan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XVIII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istisno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bo‘lmasligi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60⁰ li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060238" cy="989682"/>
          </a:xfrm>
          <a:prstGeom prst="rect">
            <a:avLst/>
          </a:prstGeom>
          <a:solidFill>
            <a:srgbClr val="2365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Eslatma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 rot="1293980" flipH="1">
            <a:off x="8177874" y="4124243"/>
            <a:ext cx="1384485" cy="2275332"/>
            <a:chOff x="3797" y="754"/>
            <a:chExt cx="852" cy="1931"/>
          </a:xfrm>
        </p:grpSpPr>
        <p:sp>
          <p:nvSpPr>
            <p:cNvPr id="5" name="Freeform 4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90 h 3125"/>
                <a:gd name="T2" fmla="*/ 227 w 1252"/>
                <a:gd name="T3" fmla="*/ 0 h 3125"/>
                <a:gd name="T4" fmla="*/ 1179 w 1252"/>
                <a:gd name="T5" fmla="*/ 2540 h 3125"/>
                <a:gd name="T6" fmla="*/ 1252 w 1252"/>
                <a:gd name="T7" fmla="*/ 3125 h 3125"/>
                <a:gd name="T8" fmla="*/ 952 w 1252"/>
                <a:gd name="T9" fmla="*/ 2630 h 3125"/>
                <a:gd name="T10" fmla="*/ 0 w 1252"/>
                <a:gd name="T11" fmla="*/ 90 h 3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78698">
              <a:off x="4428" y="2314"/>
              <a:ext cx="215" cy="371"/>
            </a:xfrm>
            <a:custGeom>
              <a:avLst/>
              <a:gdLst>
                <a:gd name="T0" fmla="*/ 316 w 316"/>
                <a:gd name="T1" fmla="*/ 608 h 608"/>
                <a:gd name="T2" fmla="*/ 227 w 316"/>
                <a:gd name="T3" fmla="*/ 0 h 608"/>
                <a:gd name="T4" fmla="*/ 0 w 316"/>
                <a:gd name="T5" fmla="*/ 90 h 608"/>
                <a:gd name="T6" fmla="*/ 316 w 316"/>
                <a:gd name="T7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85 w 121"/>
                <a:gd name="T1" fmla="*/ 0 h 230"/>
                <a:gd name="T2" fmla="*/ 0 w 121"/>
                <a:gd name="T3" fmla="*/ 25 h 230"/>
                <a:gd name="T4" fmla="*/ 121 w 121"/>
                <a:gd name="T5" fmla="*/ 230 h 230"/>
                <a:gd name="T6" fmla="*/ 85 w 121"/>
                <a:gd name="T7" fmla="*/ 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867 w 1094"/>
                <a:gd name="T1" fmla="*/ 2612 h 2612"/>
                <a:gd name="T2" fmla="*/ 1094 w 1094"/>
                <a:gd name="T3" fmla="*/ 2522 h 2612"/>
                <a:gd name="T4" fmla="*/ 1016 w 1094"/>
                <a:gd name="T5" fmla="*/ 2554 h 2612"/>
                <a:gd name="T6" fmla="*/ 84 w 1094"/>
                <a:gd name="T7" fmla="*/ 0 h 2612"/>
                <a:gd name="T8" fmla="*/ 0 w 1094"/>
                <a:gd name="T9" fmla="*/ 30 h 2612"/>
                <a:gd name="T10" fmla="*/ 940 w 1094"/>
                <a:gd name="T11" fmla="*/ 2584 h 2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</p:grpSp>
      <p:grpSp>
        <p:nvGrpSpPr>
          <p:cNvPr id="9" name="Group 8"/>
          <p:cNvGrpSpPr>
            <a:grpSpLocks/>
          </p:cNvGrpSpPr>
          <p:nvPr/>
        </p:nvGrpSpPr>
        <p:grpSpPr bwMode="auto">
          <a:xfrm rot="3435047" flipH="1">
            <a:off x="7528202" y="3495532"/>
            <a:ext cx="1384485" cy="2687305"/>
            <a:chOff x="3797" y="754"/>
            <a:chExt cx="852" cy="1931"/>
          </a:xfrm>
        </p:grpSpPr>
        <p:sp>
          <p:nvSpPr>
            <p:cNvPr id="10" name="Freeform 9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90 h 3125"/>
                <a:gd name="T2" fmla="*/ 227 w 1252"/>
                <a:gd name="T3" fmla="*/ 0 h 3125"/>
                <a:gd name="T4" fmla="*/ 1179 w 1252"/>
                <a:gd name="T5" fmla="*/ 2540 h 3125"/>
                <a:gd name="T6" fmla="*/ 1252 w 1252"/>
                <a:gd name="T7" fmla="*/ 3125 h 3125"/>
                <a:gd name="T8" fmla="*/ 952 w 1252"/>
                <a:gd name="T9" fmla="*/ 2630 h 3125"/>
                <a:gd name="T10" fmla="*/ 0 w 1252"/>
                <a:gd name="T11" fmla="*/ 90 h 3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 rot="78698">
              <a:off x="4428" y="2314"/>
              <a:ext cx="215" cy="371"/>
            </a:xfrm>
            <a:custGeom>
              <a:avLst/>
              <a:gdLst>
                <a:gd name="T0" fmla="*/ 316 w 316"/>
                <a:gd name="T1" fmla="*/ 608 h 608"/>
                <a:gd name="T2" fmla="*/ 227 w 316"/>
                <a:gd name="T3" fmla="*/ 0 h 608"/>
                <a:gd name="T4" fmla="*/ 0 w 316"/>
                <a:gd name="T5" fmla="*/ 90 h 608"/>
                <a:gd name="T6" fmla="*/ 316 w 316"/>
                <a:gd name="T7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85 w 121"/>
                <a:gd name="T1" fmla="*/ 0 h 230"/>
                <a:gd name="T2" fmla="*/ 0 w 121"/>
                <a:gd name="T3" fmla="*/ 25 h 230"/>
                <a:gd name="T4" fmla="*/ 121 w 121"/>
                <a:gd name="T5" fmla="*/ 230 h 230"/>
                <a:gd name="T6" fmla="*/ 85 w 121"/>
                <a:gd name="T7" fmla="*/ 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867 w 1094"/>
                <a:gd name="T1" fmla="*/ 2612 h 2612"/>
                <a:gd name="T2" fmla="*/ 1094 w 1094"/>
                <a:gd name="T3" fmla="*/ 2522 h 2612"/>
                <a:gd name="T4" fmla="*/ 1016 w 1094"/>
                <a:gd name="T5" fmla="*/ 2554 h 2612"/>
                <a:gd name="T6" fmla="*/ 84 w 1094"/>
                <a:gd name="T7" fmla="*/ 0 h 2612"/>
                <a:gd name="T8" fmla="*/ 0 w 1094"/>
                <a:gd name="T9" fmla="*/ 30 h 2612"/>
                <a:gd name="T10" fmla="*/ 940 w 1094"/>
                <a:gd name="T11" fmla="*/ 2584 h 2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</p:grpSp>
      <p:grpSp>
        <p:nvGrpSpPr>
          <p:cNvPr id="14" name="Group 13"/>
          <p:cNvGrpSpPr>
            <a:grpSpLocks/>
          </p:cNvGrpSpPr>
          <p:nvPr/>
        </p:nvGrpSpPr>
        <p:grpSpPr bwMode="auto">
          <a:xfrm rot="366378">
            <a:off x="10018967" y="3536124"/>
            <a:ext cx="1423485" cy="3282465"/>
            <a:chOff x="746" y="796"/>
            <a:chExt cx="903" cy="1999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90 h 3125"/>
                <a:gd name="T2" fmla="*/ 227 w 1252"/>
                <a:gd name="T3" fmla="*/ 0 h 3125"/>
                <a:gd name="T4" fmla="*/ 1179 w 1252"/>
                <a:gd name="T5" fmla="*/ 2540 h 3125"/>
                <a:gd name="T6" fmla="*/ 1252 w 1252"/>
                <a:gd name="T7" fmla="*/ 3125 h 3125"/>
                <a:gd name="T8" fmla="*/ 952 w 1252"/>
                <a:gd name="T9" fmla="*/ 2630 h 3125"/>
                <a:gd name="T10" fmla="*/ 0 w 1252"/>
                <a:gd name="T11" fmla="*/ 90 h 3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rot="78698">
              <a:off x="1429" y="2356"/>
              <a:ext cx="214" cy="371"/>
            </a:xfrm>
            <a:custGeom>
              <a:avLst/>
              <a:gdLst>
                <a:gd name="T0" fmla="*/ 316 w 316"/>
                <a:gd name="T1" fmla="*/ 608 h 608"/>
                <a:gd name="T2" fmla="*/ 227 w 316"/>
                <a:gd name="T3" fmla="*/ 0 h 608"/>
                <a:gd name="T4" fmla="*/ 0 w 316"/>
                <a:gd name="T5" fmla="*/ 90 h 608"/>
                <a:gd name="T6" fmla="*/ 316 w 316"/>
                <a:gd name="T7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85 w 121"/>
                <a:gd name="T1" fmla="*/ 0 h 230"/>
                <a:gd name="T2" fmla="*/ 0 w 121"/>
                <a:gd name="T3" fmla="*/ 25 h 230"/>
                <a:gd name="T4" fmla="*/ 121 w 121"/>
                <a:gd name="T5" fmla="*/ 230 h 230"/>
                <a:gd name="T6" fmla="*/ 85 w 121"/>
                <a:gd name="T7" fmla="*/ 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grpSp>
          <p:nvGrpSpPr>
            <p:cNvPr id="18" name="Group 17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19" name="Freeform 18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867 w 1094"/>
                  <a:gd name="T1" fmla="*/ 2612 h 2612"/>
                  <a:gd name="T2" fmla="*/ 1094 w 1094"/>
                  <a:gd name="T3" fmla="*/ 2522 h 2612"/>
                  <a:gd name="T4" fmla="*/ 1016 w 1094"/>
                  <a:gd name="T5" fmla="*/ 2554 h 2612"/>
                  <a:gd name="T6" fmla="*/ 84 w 1094"/>
                  <a:gd name="T7" fmla="*/ 0 h 2612"/>
                  <a:gd name="T8" fmla="*/ 0 w 1094"/>
                  <a:gd name="T9" fmla="*/ 30 h 2612"/>
                  <a:gd name="T10" fmla="*/ 940 w 1094"/>
                  <a:gd name="T11" fmla="*/ 2584 h 2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20" name="Group 19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21" name="Freeform 20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22" name="Oval 21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3902"/>
                </a:p>
              </p:txBody>
            </p:sp>
          </p:grpSp>
        </p:grpSp>
      </p:grpSp>
      <p:sp>
        <p:nvSpPr>
          <p:cNvPr id="23" name="Freeform 22" descr="Папирус"/>
          <p:cNvSpPr>
            <a:spLocks/>
          </p:cNvSpPr>
          <p:nvPr/>
        </p:nvSpPr>
        <p:spPr bwMode="auto">
          <a:xfrm>
            <a:off x="1832789" y="6161934"/>
            <a:ext cx="6304933" cy="573619"/>
          </a:xfrm>
          <a:custGeom>
            <a:avLst/>
            <a:gdLst>
              <a:gd name="T0" fmla="*/ 0 w 3880"/>
              <a:gd name="T1" fmla="*/ 0 h 344"/>
              <a:gd name="T2" fmla="*/ 0 w 3880"/>
              <a:gd name="T3" fmla="*/ 344 h 344"/>
              <a:gd name="T4" fmla="*/ 3872 w 3880"/>
              <a:gd name="T5" fmla="*/ 344 h 344"/>
              <a:gd name="T6" fmla="*/ 3880 w 3880"/>
              <a:gd name="T7" fmla="*/ 0 h 344"/>
              <a:gd name="T8" fmla="*/ 0 w 3880"/>
              <a:gd name="T9" fmla="*/ 0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80" h="344">
                <a:moveTo>
                  <a:pt x="0" y="0"/>
                </a:moveTo>
                <a:lnTo>
                  <a:pt x="0" y="344"/>
                </a:lnTo>
                <a:lnTo>
                  <a:pt x="3872" y="344"/>
                </a:lnTo>
                <a:lnTo>
                  <a:pt x="3880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 sz="3902"/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 rot="-4023734">
            <a:off x="2121224" y="6378870"/>
            <a:ext cx="152748" cy="144623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5" name="Text Box 24"/>
          <p:cNvSpPr txBox="1">
            <a:spLocks noChangeArrowheads="1"/>
          </p:cNvSpPr>
          <p:nvPr/>
        </p:nvSpPr>
        <p:spPr bwMode="auto">
          <a:xfrm rot="10800000">
            <a:off x="1826290" y="6089199"/>
            <a:ext cx="6340682" cy="312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819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819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819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819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819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819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21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sz="1433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endParaRPr lang="ru-RU" sz="92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1754790" y="6309807"/>
            <a:ext cx="6342307" cy="23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921">
                <a:solidFill>
                  <a:srgbClr val="000000"/>
                </a:solidFill>
                <a:latin typeface="Tahoma" panose="020B0604030504040204" pitchFamily="34" charset="0"/>
              </a:rPr>
              <a:t>   </a:t>
            </a:r>
            <a:r>
              <a:rPr lang="en-US" sz="921">
                <a:solidFill>
                  <a:srgbClr val="000000"/>
                </a:solidFill>
                <a:latin typeface="Tahoma" panose="020B0604030504040204" pitchFamily="34" charset="0"/>
              </a:rPr>
              <a:t>0      </a:t>
            </a:r>
            <a:r>
              <a:rPr lang="ru-RU" sz="921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US" sz="921">
                <a:solidFill>
                  <a:srgbClr val="000000"/>
                </a:solidFill>
                <a:latin typeface="Tahoma" panose="020B0604030504040204" pitchFamily="34" charset="0"/>
              </a:rPr>
              <a:t> 1     </a:t>
            </a:r>
            <a:r>
              <a:rPr lang="ru-RU" sz="921">
                <a:solidFill>
                  <a:srgbClr val="000000"/>
                </a:solidFill>
                <a:latin typeface="Tahoma" panose="020B0604030504040204" pitchFamily="34" charset="0"/>
              </a:rPr>
              <a:t>  </a:t>
            </a:r>
            <a:r>
              <a:rPr lang="en-US" sz="921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921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US" sz="921">
                <a:solidFill>
                  <a:srgbClr val="000000"/>
                </a:solidFill>
                <a:latin typeface="Tahoma" panose="020B0604030504040204" pitchFamily="34" charset="0"/>
              </a:rPr>
              <a:t>2      </a:t>
            </a:r>
            <a:r>
              <a:rPr lang="ru-RU" sz="921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US" sz="921">
                <a:solidFill>
                  <a:srgbClr val="000000"/>
                </a:solidFill>
                <a:latin typeface="Tahoma" panose="020B0604030504040204" pitchFamily="34" charset="0"/>
              </a:rPr>
              <a:t> 3       </a:t>
            </a:r>
            <a:r>
              <a:rPr lang="ru-RU" sz="921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US" sz="921">
                <a:solidFill>
                  <a:srgbClr val="000000"/>
                </a:solidFill>
                <a:latin typeface="Tahoma" panose="020B0604030504040204" pitchFamily="34" charset="0"/>
              </a:rPr>
              <a:t>4       </a:t>
            </a:r>
            <a:r>
              <a:rPr lang="ru-RU" sz="921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US" sz="921">
                <a:solidFill>
                  <a:srgbClr val="000000"/>
                </a:solidFill>
                <a:latin typeface="Tahoma" panose="020B0604030504040204" pitchFamily="34" charset="0"/>
              </a:rPr>
              <a:t> 5        </a:t>
            </a:r>
            <a:r>
              <a:rPr lang="ru-RU" sz="921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US" sz="921">
                <a:solidFill>
                  <a:srgbClr val="000000"/>
                </a:solidFill>
                <a:latin typeface="Tahoma" panose="020B0604030504040204" pitchFamily="34" charset="0"/>
              </a:rPr>
              <a:t>6        7        8        </a:t>
            </a:r>
            <a:r>
              <a:rPr lang="ru-RU" sz="921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US" sz="921">
                <a:solidFill>
                  <a:srgbClr val="000000"/>
                </a:solidFill>
                <a:latin typeface="Tahoma" panose="020B0604030504040204" pitchFamily="34" charset="0"/>
              </a:rPr>
              <a:t>9       10      11      12       13      14      15      16   </a:t>
            </a:r>
            <a:endParaRPr lang="ru-RU" sz="92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pic>
        <p:nvPicPr>
          <p:cNvPr id="27" name="Picture 26" descr="janito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06" y="4099832"/>
            <a:ext cx="2809595" cy="253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567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8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800"/>
                            </p:stCondLst>
                            <p:childTnLst>
                              <p:par>
                                <p:cTn id="13" presetID="22" presetClass="exit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38889E-6 -3.7037E-7 L 0.62952 -0.00162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76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8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746179" y="2234122"/>
            <a:ext cx="7236405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902" b="1" dirty="0">
                <a:solidFill>
                  <a:srgbClr val="9A0000"/>
                </a:solidFill>
                <a:sym typeface="Symbol" panose="05050102010706020507" pitchFamily="18" charset="2"/>
              </a:rPr>
              <a:t></a:t>
            </a:r>
            <a:r>
              <a:rPr lang="en-US" sz="3902" dirty="0"/>
              <a:t> </a:t>
            </a:r>
            <a:r>
              <a:rPr lang="en-US" sz="3902" dirty="0">
                <a:solidFill>
                  <a:srgbClr val="009900"/>
                </a:solidFill>
              </a:rPr>
              <a:t> </a:t>
            </a:r>
            <a:r>
              <a:rPr lang="ru-RU" sz="3600" dirty="0"/>
              <a:t>-</a:t>
            </a:r>
            <a:r>
              <a:rPr lang="en-US" sz="3600" dirty="0"/>
              <a:t>  </a:t>
            </a:r>
            <a:endParaRPr lang="ru-RU" sz="3600" dirty="0"/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34790" y="1495993"/>
            <a:ext cx="14148423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902" dirty="0" smtClean="0"/>
              <a:t>A</a:t>
            </a:r>
            <a:r>
              <a:rPr lang="ru-RU" sz="3902" dirty="0" smtClean="0">
                <a:solidFill>
                  <a:srgbClr val="FF3300"/>
                </a:solidFill>
              </a:rPr>
              <a:t>(</a:t>
            </a:r>
            <a:r>
              <a:rPr lang="ru-RU" sz="3902" dirty="0" smtClean="0"/>
              <a:t>О</a:t>
            </a:r>
            <a:r>
              <a:rPr lang="en-US" sz="3902" dirty="0" smtClean="0"/>
              <a:t>;</a:t>
            </a:r>
            <a:r>
              <a:rPr lang="en-US" sz="3902" dirty="0">
                <a:solidFill>
                  <a:srgbClr val="FF3300"/>
                </a:solidFill>
              </a:rPr>
              <a:t>r</a:t>
            </a:r>
            <a:r>
              <a:rPr lang="ru-RU" sz="3902" dirty="0" smtClean="0">
                <a:solidFill>
                  <a:srgbClr val="FF3300"/>
                </a:solidFill>
              </a:rPr>
              <a:t>)  </a:t>
            </a:r>
            <a:r>
              <a:rPr lang="ru-RU" sz="3902" dirty="0"/>
              <a:t>-</a:t>
            </a:r>
            <a:r>
              <a:rPr lang="ru-RU" sz="3902" dirty="0">
                <a:solidFill>
                  <a:srgbClr val="009900"/>
                </a:solidFill>
              </a:rPr>
              <a:t> </a:t>
            </a:r>
            <a:r>
              <a:rPr lang="ru-RU" sz="3200" dirty="0" smtClean="0"/>
              <a:t> </a:t>
            </a:r>
            <a:r>
              <a:rPr lang="ru-RU" sz="3200" dirty="0" smtClean="0">
                <a:solidFill>
                  <a:srgbClr val="002060"/>
                </a:solidFill>
              </a:rPr>
              <a:t>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599167" y="4426057"/>
            <a:ext cx="7530428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902" dirty="0">
                <a:solidFill>
                  <a:srgbClr val="FF3300"/>
                </a:solidFill>
              </a:rPr>
              <a:t> </a:t>
            </a:r>
            <a:r>
              <a:rPr lang="ru-RU" sz="3902" b="1" dirty="0">
                <a:solidFill>
                  <a:srgbClr val="9A0000"/>
                </a:solidFill>
                <a:sym typeface="Symbol" panose="05050102010706020507" pitchFamily="18" charset="2"/>
              </a:rPr>
              <a:t></a:t>
            </a:r>
            <a:r>
              <a:rPr lang="en-US" sz="3902" dirty="0"/>
              <a:t> -    </a:t>
            </a:r>
            <a:r>
              <a:rPr lang="en-US" sz="3600" dirty="0" smtClean="0"/>
              <a:t> </a:t>
            </a:r>
            <a:endParaRPr lang="ru-RU" sz="3600" dirty="0"/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557511" y="5175912"/>
            <a:ext cx="10431834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>
              <a:buFont typeface="Symbol" panose="05050102010706020507" pitchFamily="18" charset="2"/>
              <a:buChar char="{"/>
            </a:pPr>
            <a:r>
              <a:rPr lang="ru-RU" sz="3902" dirty="0" smtClean="0">
                <a:solidFill>
                  <a:srgbClr val="9A0000"/>
                </a:solidFill>
                <a:sym typeface="Symbol" panose="05050102010706020507" pitchFamily="18" charset="2"/>
              </a:rPr>
              <a:t></a:t>
            </a:r>
            <a:r>
              <a:rPr lang="ru-RU" sz="3902" dirty="0" smtClean="0">
                <a:solidFill>
                  <a:srgbClr val="FF3300"/>
                </a:solidFill>
                <a:sym typeface="Symbol" panose="05050102010706020507" pitchFamily="18" charset="2"/>
              </a:rPr>
              <a:t>  </a:t>
            </a:r>
            <a:r>
              <a:rPr lang="ru-RU" sz="3902" dirty="0"/>
              <a:t>- </a:t>
            </a:r>
            <a:r>
              <a:rPr lang="ru-RU" sz="3902" dirty="0">
                <a:solidFill>
                  <a:srgbClr val="009900"/>
                </a:solidFill>
              </a:rPr>
              <a:t> </a:t>
            </a:r>
            <a:r>
              <a:rPr lang="ru-RU" sz="3200" dirty="0" smtClean="0"/>
              <a:t> </a:t>
            </a:r>
            <a:endParaRPr lang="ru-RU" sz="2800" dirty="0"/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685822" y="2916473"/>
            <a:ext cx="8748573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902" b="1" dirty="0">
                <a:solidFill>
                  <a:srgbClr val="9A0000"/>
                </a:solidFill>
                <a:sym typeface="Symbol" panose="05050102010706020507" pitchFamily="18" charset="2"/>
              </a:rPr>
              <a:t></a:t>
            </a:r>
            <a:r>
              <a:rPr lang="ru-RU" sz="3902" dirty="0"/>
              <a:t> -  </a:t>
            </a:r>
            <a:endParaRPr lang="ru-RU" sz="3600" dirty="0"/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746179" y="3711876"/>
            <a:ext cx="9306084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902" b="1" dirty="0">
                <a:solidFill>
                  <a:srgbClr val="9A0000"/>
                </a:solidFill>
                <a:sym typeface="Symbol" panose="05050102010706020507" pitchFamily="18" charset="2"/>
              </a:rPr>
              <a:t></a:t>
            </a:r>
            <a:r>
              <a:rPr lang="ru-RU" sz="3902" dirty="0"/>
              <a:t> </a:t>
            </a:r>
            <a:r>
              <a:rPr lang="ru-RU" sz="3902" dirty="0" smtClean="0"/>
              <a:t>-</a:t>
            </a:r>
            <a:r>
              <a:rPr lang="en-US" sz="3902" dirty="0" smtClean="0"/>
              <a:t> </a:t>
            </a:r>
            <a:r>
              <a:rPr lang="ru-RU" sz="3600" dirty="0" smtClean="0"/>
              <a:t> </a:t>
            </a:r>
            <a:endParaRPr lang="ru-RU" sz="3600" dirty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-59545"/>
            <a:ext cx="12060238" cy="11445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Muxim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50388" y="1516734"/>
            <a:ext cx="99905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17364" y="2188811"/>
            <a:ext cx="32624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11473" y="2952282"/>
            <a:ext cx="34932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tegishlilik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68310" y="3718171"/>
            <a:ext cx="46474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erpendikulyar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81646" y="4451328"/>
            <a:ext cx="28408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/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kesishuvchi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37205" y="5146575"/>
            <a:ext cx="107470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kesishuvchi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nuqtalarning</a:t>
            </a:r>
            <a:endParaRPr lang="en-US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qavsdagi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ifodasi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927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5318</TotalTime>
  <Words>342</Words>
  <Application>Microsoft Office PowerPoint</Application>
  <PresentationFormat>Произвольный</PresentationFormat>
  <Paragraphs>78</Paragraphs>
  <Slides>10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Bahnschrift Light</vt:lpstr>
      <vt:lpstr>Calibri</vt:lpstr>
      <vt:lpstr>Calibri Light</vt:lpstr>
      <vt:lpstr>Cambria Math</vt:lpstr>
      <vt:lpstr>Courier New</vt:lpstr>
      <vt:lpstr>Symbol</vt:lpstr>
      <vt:lpstr>Tahoma</vt:lpstr>
      <vt:lpstr>Тема Office</vt:lpstr>
      <vt:lpstr>Формула</vt:lpstr>
      <vt:lpstr>Презентация PowerPoint</vt:lpstr>
      <vt:lpstr>Презентация PowerPoint</vt:lpstr>
      <vt:lpstr>     Burchak bissektrissasi nima?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Админ</cp:lastModifiedBy>
  <cp:revision>562</cp:revision>
  <dcterms:created xsi:type="dcterms:W3CDTF">2020-04-09T07:32:19Z</dcterms:created>
  <dcterms:modified xsi:type="dcterms:W3CDTF">2021-02-15T10:28:32Z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