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2"/>
  </p:notesMasterIdLst>
  <p:sldIdLst>
    <p:sldId id="366" r:id="rId2"/>
    <p:sldId id="533" r:id="rId3"/>
    <p:sldId id="532" r:id="rId4"/>
    <p:sldId id="527" r:id="rId5"/>
    <p:sldId id="526" r:id="rId6"/>
    <p:sldId id="529" r:id="rId7"/>
    <p:sldId id="531" r:id="rId8"/>
    <p:sldId id="491" r:id="rId9"/>
    <p:sldId id="519" r:id="rId10"/>
    <p:sldId id="470" r:id="rId11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B0"/>
    <a:srgbClr val="FF33CC"/>
    <a:srgbClr val="00339A"/>
    <a:srgbClr val="9A0000"/>
    <a:srgbClr val="00A859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234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7923" y="1929164"/>
            <a:ext cx="10153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bissektrissasini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6295" y="343235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 rot="3036591">
            <a:off x="10042672" y="2470534"/>
            <a:ext cx="1423485" cy="3282465"/>
            <a:chOff x="746" y="796"/>
            <a:chExt cx="903" cy="1999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7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0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1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22" name="Group 33"/>
          <p:cNvGrpSpPr>
            <a:grpSpLocks/>
          </p:cNvGrpSpPr>
          <p:nvPr/>
        </p:nvGrpSpPr>
        <p:grpSpPr bwMode="auto">
          <a:xfrm rot="3659299" flipH="1">
            <a:off x="8625692" y="2626139"/>
            <a:ext cx="1384485" cy="3137841"/>
            <a:chOff x="3797" y="754"/>
            <a:chExt cx="852" cy="1931"/>
          </a:xfrm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 rot="2763387" flipH="1">
            <a:off x="9669690" y="3299177"/>
            <a:ext cx="1384485" cy="3137841"/>
            <a:chOff x="3797" y="754"/>
            <a:chExt cx="852" cy="1931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" name="Freeform 24" descr="Папирус"/>
          <p:cNvSpPr>
            <a:spLocks/>
          </p:cNvSpPr>
          <p:nvPr/>
        </p:nvSpPr>
        <p:spPr bwMode="auto">
          <a:xfrm rot="850458">
            <a:off x="1293012" y="4419322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 rot="18426724">
            <a:off x="1309332" y="4487660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 rot="11650458">
            <a:off x="1183218" y="4365542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endParaRPr lang="ru-RU" sz="921" dirty="0">
              <a:solidFill>
                <a:srgbClr val="000000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850458">
            <a:off x="1201185" y="4586349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 dirty="0">
                <a:solidFill>
                  <a:srgbClr val="000000"/>
                </a:solidFill>
              </a:rPr>
              <a:t>   </a:t>
            </a:r>
            <a:r>
              <a:rPr lang="en-US" sz="921" b="1" dirty="0">
                <a:solidFill>
                  <a:srgbClr val="000000"/>
                </a:solidFill>
              </a:rPr>
              <a:t>0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1     </a:t>
            </a:r>
            <a:r>
              <a:rPr lang="ru-RU" sz="921" b="1" dirty="0">
                <a:solidFill>
                  <a:srgbClr val="000000"/>
                </a:solidFill>
              </a:rPr>
              <a:t>  </a:t>
            </a:r>
            <a:r>
              <a:rPr lang="en-US" sz="921" b="1" dirty="0">
                <a:solidFill>
                  <a:srgbClr val="000000"/>
                </a:solidFill>
              </a:rPr>
              <a:t>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2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3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4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5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6        7        8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 dirty="0">
              <a:solidFill>
                <a:srgbClr val="0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88953" y="3887329"/>
            <a:ext cx="648072" cy="134528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816601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5-10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en-US" sz="44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(131 - bet).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1736" y="635092"/>
            <a:ext cx="6714461" cy="1817102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n-US" sz="5276" dirty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nuqtadan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chiqqan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nurdan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b="1" dirty="0" err="1">
                <a:solidFill>
                  <a:srgbClr val="EE00B0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8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8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0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185977" y="3121050"/>
            <a:ext cx="2510183" cy="24503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70800" y="5571415"/>
            <a:ext cx="3703949" cy="94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185976" y="5333982"/>
            <a:ext cx="379892" cy="474865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5028"/>
          </a:p>
        </p:txBody>
      </p:sp>
      <p:sp>
        <p:nvSpPr>
          <p:cNvPr id="11" name="TextBox 10"/>
          <p:cNvSpPr txBox="1"/>
          <p:nvPr/>
        </p:nvSpPr>
        <p:spPr>
          <a:xfrm>
            <a:off x="649594" y="5344869"/>
            <a:ext cx="553357" cy="660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93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693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92140" y="2787992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96479" y="5393285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80675" y="3396893"/>
                <a:ext cx="6285695" cy="1797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93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93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369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693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9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9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693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OA, OB 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369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9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3693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9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675" y="3396893"/>
                <a:ext cx="6285695" cy="1797223"/>
              </a:xfrm>
              <a:prstGeom prst="rect">
                <a:avLst/>
              </a:prstGeom>
              <a:blipFill rotWithShape="0">
                <a:blip r:embed="rId2"/>
                <a:stretch>
                  <a:fillRect l="-3004" t="-5424" r="-2229" b="-11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Выноска-облако 3"/>
          <p:cNvSpPr/>
          <p:nvPr/>
        </p:nvSpPr>
        <p:spPr>
          <a:xfrm rot="694938">
            <a:off x="7031310" y="723797"/>
            <a:ext cx="4748653" cy="1940301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93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BURCHAK…</a:t>
            </a:r>
            <a:endParaRPr lang="ru-RU" sz="3693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07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18023"/>
            <a:ext cx="12060239" cy="905144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6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bissektrissasi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416" y="1350577"/>
            <a:ext cx="10638263" cy="447704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uchidan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chiqib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bo‘lakka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ajratuvchi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nur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bissektrissasi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6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638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201258" y="2775578"/>
            <a:ext cx="2659245" cy="2754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201258" y="5529796"/>
            <a:ext cx="3703949" cy="94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6219854" y="5171544"/>
            <a:ext cx="649117" cy="642725"/>
          </a:xfrm>
          <a:prstGeom prst="arc">
            <a:avLst>
              <a:gd name="adj1" fmla="val 16200000"/>
              <a:gd name="adj2" fmla="val 83394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5028"/>
          </a:p>
        </p:txBody>
      </p:sp>
      <p:sp>
        <p:nvSpPr>
          <p:cNvPr id="11" name="TextBox 10"/>
          <p:cNvSpPr txBox="1"/>
          <p:nvPr/>
        </p:nvSpPr>
        <p:spPr>
          <a:xfrm>
            <a:off x="5742087" y="5492907"/>
            <a:ext cx="606256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2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22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23063" y="2328667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56849" y="4884007"/>
            <a:ext cx="478016" cy="5793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65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0912" y="3299429"/>
                <a:ext cx="4269117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–  </a:t>
                </a:r>
                <a:r>
                  <a:rPr lang="en-US" sz="32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endParaRPr lang="en-US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OK (</a:t>
                </a:r>
                <a:r>
                  <a:rPr lang="en-US" sz="3200" b="1" i="1" dirty="0">
                    <a:solidFill>
                      <a:srgbClr val="0070C0"/>
                    </a:solidFill>
                    <a:latin typeface="Bahnschrift Light" panose="020B0502040204020203" pitchFamily="34" charset="0"/>
                    <a:cs typeface="Arial" panose="020B0604020202020204" pitchFamily="34" charset="0"/>
                  </a:rPr>
                  <a:t>l  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– </a:t>
                </a:r>
                <a:r>
                  <a:rPr lang="en-US" sz="32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endParaRPr lang="en-US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AOK = </a:t>
                </a:r>
                <a14:m>
                  <m:oMath xmlns:m="http://schemas.openxmlformats.org/officeDocument/2006/math">
                    <m:r>
                      <a:rPr lang="ru-RU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OK </a:t>
                </a:r>
                <a:endParaRPr lang="ru-RU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2" y="3299429"/>
                <a:ext cx="4269117" cy="1569660"/>
              </a:xfrm>
              <a:prstGeom prst="rect">
                <a:avLst/>
              </a:prstGeom>
              <a:blipFill rotWithShape="0">
                <a:blip r:embed="rId2"/>
                <a:stretch>
                  <a:fillRect l="-1143" t="-5039" r="-14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V="1">
            <a:off x="6244003" y="4193608"/>
            <a:ext cx="3427884" cy="1311065"/>
          </a:xfrm>
          <a:prstGeom prst="lin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34383" y="3589102"/>
            <a:ext cx="444352" cy="660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93" b="1" dirty="0"/>
              <a:t>K</a:t>
            </a:r>
            <a:endParaRPr lang="ru-RU" sz="3693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6676124" y="5110827"/>
            <a:ext cx="151314" cy="157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785901" y="5382705"/>
            <a:ext cx="192848" cy="968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299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rc 2"/>
          <p:cNvSpPr>
            <a:spLocks/>
          </p:cNvSpPr>
          <p:nvPr/>
        </p:nvSpPr>
        <p:spPr bwMode="auto">
          <a:xfrm>
            <a:off x="3636520" y="3743959"/>
            <a:ext cx="1364985" cy="1988979"/>
          </a:xfrm>
          <a:custGeom>
            <a:avLst/>
            <a:gdLst>
              <a:gd name="G0" fmla="+- 0 0 0"/>
              <a:gd name="G1" fmla="+- 19198 0 0"/>
              <a:gd name="G2" fmla="+- 21600 0 0"/>
              <a:gd name="T0" fmla="*/ 9900 w 21600"/>
              <a:gd name="T1" fmla="*/ 0 h 29894"/>
              <a:gd name="T2" fmla="*/ 18766 w 21600"/>
              <a:gd name="T3" fmla="*/ 29894 h 29894"/>
              <a:gd name="T4" fmla="*/ 0 w 21600"/>
              <a:gd name="T5" fmla="*/ 19198 h 29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9894" fill="none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</a:path>
              <a:path w="21600" h="29894" stroke="0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  <a:lnTo>
                  <a:pt x="0" y="19198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635" name="Line 3"/>
          <p:cNvSpPr>
            <a:spLocks noChangeShapeType="1"/>
          </p:cNvSpPr>
          <p:nvPr/>
        </p:nvSpPr>
        <p:spPr bwMode="auto">
          <a:xfrm flipH="1">
            <a:off x="3524396" y="3051717"/>
            <a:ext cx="2799846" cy="1917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7636" name="Line 4"/>
          <p:cNvSpPr>
            <a:spLocks noChangeShapeType="1"/>
          </p:cNvSpPr>
          <p:nvPr/>
        </p:nvSpPr>
        <p:spPr bwMode="auto">
          <a:xfrm>
            <a:off x="3524396" y="4969197"/>
            <a:ext cx="4938323" cy="4419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7637" name="Arc 5"/>
          <p:cNvSpPr>
            <a:spLocks/>
          </p:cNvSpPr>
          <p:nvPr/>
        </p:nvSpPr>
        <p:spPr bwMode="auto">
          <a:xfrm>
            <a:off x="4673259" y="3719585"/>
            <a:ext cx="1364985" cy="1150488"/>
          </a:xfrm>
          <a:custGeom>
            <a:avLst/>
            <a:gdLst>
              <a:gd name="G0" fmla="+- 0 0 0"/>
              <a:gd name="G1" fmla="+- 8012 0 0"/>
              <a:gd name="G2" fmla="+- 21600 0 0"/>
              <a:gd name="T0" fmla="*/ 20059 w 21600"/>
              <a:gd name="T1" fmla="*/ 0 h 19253"/>
              <a:gd name="T2" fmla="*/ 18444 w 21600"/>
              <a:gd name="T3" fmla="*/ 19253 h 19253"/>
              <a:gd name="T4" fmla="*/ 0 w 21600"/>
              <a:gd name="T5" fmla="*/ 8012 h 19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638" name="Arc 6"/>
          <p:cNvSpPr>
            <a:spLocks/>
          </p:cNvSpPr>
          <p:nvPr/>
        </p:nvSpPr>
        <p:spPr bwMode="auto">
          <a:xfrm rot="201043">
            <a:off x="4946257" y="3800835"/>
            <a:ext cx="1340610" cy="1303236"/>
          </a:xfrm>
          <a:custGeom>
            <a:avLst/>
            <a:gdLst>
              <a:gd name="G0" fmla="+- 0 0 0"/>
              <a:gd name="G1" fmla="+- 20213 0 0"/>
              <a:gd name="G2" fmla="+- 21600 0 0"/>
              <a:gd name="T0" fmla="*/ 7616 w 21209"/>
              <a:gd name="T1" fmla="*/ 0 h 20213"/>
              <a:gd name="T2" fmla="*/ 21209 w 21209"/>
              <a:gd name="T3" fmla="*/ 16123 h 20213"/>
              <a:gd name="T4" fmla="*/ 0 w 21209"/>
              <a:gd name="T5" fmla="*/ 20213 h 20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09" h="20213" fill="none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</a:path>
              <a:path w="21209" h="20213" stroke="0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  <a:lnTo>
                  <a:pt x="0" y="20213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639" name="Text Box 7"/>
          <p:cNvSpPr txBox="1">
            <a:spLocks noChangeArrowheads="1"/>
          </p:cNvSpPr>
          <p:nvPr/>
        </p:nvSpPr>
        <p:spPr bwMode="auto">
          <a:xfrm rot="-961164">
            <a:off x="6685554" y="3409611"/>
            <a:ext cx="2002471" cy="47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57" b="1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bissektrissa</a:t>
            </a:r>
            <a:endParaRPr lang="ru-RU" sz="2457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640" name="Line 8"/>
          <p:cNvSpPr>
            <a:spLocks noChangeShapeType="1"/>
          </p:cNvSpPr>
          <p:nvPr/>
        </p:nvSpPr>
        <p:spPr bwMode="auto">
          <a:xfrm flipV="1">
            <a:off x="3524396" y="3493712"/>
            <a:ext cx="5307193" cy="147548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7641" name="Oval 9"/>
          <p:cNvSpPr>
            <a:spLocks noChangeArrowheads="1"/>
          </p:cNvSpPr>
          <p:nvPr/>
        </p:nvSpPr>
        <p:spPr bwMode="auto">
          <a:xfrm>
            <a:off x="5956995" y="4172955"/>
            <a:ext cx="147873" cy="14787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2050537" y="562243"/>
            <a:ext cx="272832" cy="47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57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5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7643" name="Group 11"/>
          <p:cNvGrpSpPr>
            <a:grpSpLocks/>
          </p:cNvGrpSpPr>
          <p:nvPr/>
        </p:nvGrpSpPr>
        <p:grpSpPr bwMode="auto">
          <a:xfrm rot="3964599">
            <a:off x="2415345" y="1664794"/>
            <a:ext cx="2211602" cy="6785928"/>
            <a:chOff x="657" y="981"/>
            <a:chExt cx="1361" cy="4176"/>
          </a:xfrm>
        </p:grpSpPr>
        <p:grpSp>
          <p:nvGrpSpPr>
            <p:cNvPr id="197644" name="Group 12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97645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46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47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48" name="Group 1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49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50" name="Group 1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51" name="Freeform 1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5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  <p:grpSp>
          <p:nvGrpSpPr>
            <p:cNvPr id="197653" name="Group 21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97654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55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bg1"/>
                        </a:gs>
                        <a:gs pos="50000">
                          <a:srgbClr val="FF9900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56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57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58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59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60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6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</p:grpSp>
      <p:grpSp>
        <p:nvGrpSpPr>
          <p:cNvPr id="197662" name="Group 30"/>
          <p:cNvGrpSpPr>
            <a:grpSpLocks/>
          </p:cNvGrpSpPr>
          <p:nvPr/>
        </p:nvGrpSpPr>
        <p:grpSpPr bwMode="auto">
          <a:xfrm rot="4214656">
            <a:off x="3645457" y="845803"/>
            <a:ext cx="2039353" cy="6629929"/>
            <a:chOff x="657" y="981"/>
            <a:chExt cx="1361" cy="4176"/>
          </a:xfrm>
        </p:grpSpPr>
        <p:grpSp>
          <p:nvGrpSpPr>
            <p:cNvPr id="197663" name="Group 31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97664" name="Freeform 3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65" name="Freeform 3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66" name="Freeform 3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67" name="Group 3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68" name="Freeform 3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69" name="Group 3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70" name="Freeform 3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7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  <p:grpSp>
          <p:nvGrpSpPr>
            <p:cNvPr id="197672" name="Group 40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97673" name="Freeform 4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74" name="Freeform 4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bg1"/>
                        </a:gs>
                        <a:gs pos="50000">
                          <a:srgbClr val="FF9900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75" name="Freeform 4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76" name="Group 4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77" name="Freeform 4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78" name="Group 4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79" name="Freeform 4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8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</p:grpSp>
      <p:grpSp>
        <p:nvGrpSpPr>
          <p:cNvPr id="197681" name="Group 49"/>
          <p:cNvGrpSpPr>
            <a:grpSpLocks/>
          </p:cNvGrpSpPr>
          <p:nvPr/>
        </p:nvGrpSpPr>
        <p:grpSpPr bwMode="auto">
          <a:xfrm rot="2593342">
            <a:off x="4021641" y="2057228"/>
            <a:ext cx="1936979" cy="6191184"/>
            <a:chOff x="657" y="981"/>
            <a:chExt cx="1361" cy="4176"/>
          </a:xfrm>
        </p:grpSpPr>
        <p:grpSp>
          <p:nvGrpSpPr>
            <p:cNvPr id="197682" name="Group 50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97683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84" name="Freeform 5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85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86" name="Group 5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87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88" name="Group 5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89" name="Freeform 5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9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  <p:grpSp>
          <p:nvGrpSpPr>
            <p:cNvPr id="197691" name="Group 59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97692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93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bg1"/>
                        </a:gs>
                        <a:gs pos="50000">
                          <a:srgbClr val="FF9900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97694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7695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97696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97697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97698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9769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3902"/>
                  </a:p>
                </p:txBody>
              </p:sp>
            </p:grpSp>
          </p:grpSp>
        </p:grpSp>
      </p:grpSp>
      <p:sp>
        <p:nvSpPr>
          <p:cNvPr id="197700" name="Oval 68"/>
          <p:cNvSpPr>
            <a:spLocks noChangeArrowheads="1"/>
          </p:cNvSpPr>
          <p:nvPr/>
        </p:nvSpPr>
        <p:spPr bwMode="auto">
          <a:xfrm>
            <a:off x="4925131" y="5042321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701" name="Oval 69"/>
          <p:cNvSpPr>
            <a:spLocks noChangeArrowheads="1"/>
          </p:cNvSpPr>
          <p:nvPr/>
        </p:nvSpPr>
        <p:spPr bwMode="auto">
          <a:xfrm>
            <a:off x="4629384" y="4083582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7702" name="Oval 70"/>
          <p:cNvSpPr>
            <a:spLocks noChangeArrowheads="1"/>
          </p:cNvSpPr>
          <p:nvPr/>
        </p:nvSpPr>
        <p:spPr bwMode="auto">
          <a:xfrm>
            <a:off x="3449647" y="4910698"/>
            <a:ext cx="147874" cy="14787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137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bissektrissasini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30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23" dur="2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7" dur="20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97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85" dur="2000" fill="hold"/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97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 animBg="1"/>
      <p:bldP spid="197637" grpId="0" animBg="1"/>
      <p:bldP spid="197638" grpId="0" animBg="1"/>
      <p:bldP spid="197639" grpId="0"/>
      <p:bldP spid="197640" grpId="0" animBg="1"/>
      <p:bldP spid="197641" grpId="0" animBg="1"/>
      <p:bldP spid="197700" grpId="0" animBg="1"/>
      <p:bldP spid="1977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reeform 2"/>
          <p:cNvSpPr>
            <a:spLocks/>
          </p:cNvSpPr>
          <p:nvPr/>
        </p:nvSpPr>
        <p:spPr bwMode="auto">
          <a:xfrm>
            <a:off x="2713530" y="4835948"/>
            <a:ext cx="2578847" cy="838491"/>
          </a:xfrm>
          <a:custGeom>
            <a:avLst/>
            <a:gdLst>
              <a:gd name="T0" fmla="*/ 0 w 1587"/>
              <a:gd name="T1" fmla="*/ 454 h 516"/>
              <a:gd name="T2" fmla="*/ 1587 w 1587"/>
              <a:gd name="T3" fmla="*/ 0 h 516"/>
              <a:gd name="T4" fmla="*/ 937 w 1587"/>
              <a:gd name="T5" fmla="*/ 516 h 516"/>
              <a:gd name="T6" fmla="*/ 0 w 1587"/>
              <a:gd name="T7" fmla="*/ 454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7" h="516">
                <a:moveTo>
                  <a:pt x="0" y="454"/>
                </a:moveTo>
                <a:lnTo>
                  <a:pt x="1587" y="0"/>
                </a:lnTo>
                <a:lnTo>
                  <a:pt x="937" y="516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rgbClr val="FDAAA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59" name="Freeform 3"/>
          <p:cNvSpPr>
            <a:spLocks/>
          </p:cNvSpPr>
          <p:nvPr/>
        </p:nvSpPr>
        <p:spPr bwMode="auto">
          <a:xfrm>
            <a:off x="2713531" y="4689699"/>
            <a:ext cx="2505723" cy="883991"/>
          </a:xfrm>
          <a:custGeom>
            <a:avLst/>
            <a:gdLst>
              <a:gd name="T0" fmla="*/ 0 w 1542"/>
              <a:gd name="T1" fmla="*/ 544 h 544"/>
              <a:gd name="T2" fmla="*/ 771 w 1542"/>
              <a:gd name="T3" fmla="*/ 0 h 544"/>
              <a:gd name="T4" fmla="*/ 1542 w 1542"/>
              <a:gd name="T5" fmla="*/ 90 h 544"/>
              <a:gd name="T6" fmla="*/ 0 w 1542"/>
              <a:gd name="T7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2" h="544">
                <a:moveTo>
                  <a:pt x="0" y="544"/>
                </a:moveTo>
                <a:lnTo>
                  <a:pt x="771" y="0"/>
                </a:lnTo>
                <a:lnTo>
                  <a:pt x="1542" y="90"/>
                </a:lnTo>
                <a:lnTo>
                  <a:pt x="0" y="544"/>
                </a:lnTo>
                <a:close/>
              </a:path>
            </a:pathLst>
          </a:custGeom>
          <a:gradFill rotWithShape="1">
            <a:gsLst>
              <a:gs pos="0">
                <a:srgbClr val="66FFFF"/>
              </a:gs>
              <a:gs pos="100000">
                <a:srgbClr val="66FFFF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60" name="Freeform 4"/>
          <p:cNvSpPr>
            <a:spLocks/>
          </p:cNvSpPr>
          <p:nvPr/>
        </p:nvSpPr>
        <p:spPr bwMode="auto">
          <a:xfrm>
            <a:off x="3893268" y="4686450"/>
            <a:ext cx="1399110" cy="1031864"/>
          </a:xfrm>
          <a:custGeom>
            <a:avLst/>
            <a:gdLst>
              <a:gd name="T0" fmla="*/ 0 w 861"/>
              <a:gd name="T1" fmla="*/ 0 h 635"/>
              <a:gd name="T2" fmla="*/ 861 w 861"/>
              <a:gd name="T3" fmla="*/ 91 h 635"/>
              <a:gd name="T4" fmla="*/ 181 w 861"/>
              <a:gd name="T5" fmla="*/ 63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1" h="635">
                <a:moveTo>
                  <a:pt x="0" y="0"/>
                </a:moveTo>
                <a:lnTo>
                  <a:pt x="861" y="91"/>
                </a:lnTo>
                <a:lnTo>
                  <a:pt x="181" y="63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61" name="Arc 5"/>
          <p:cNvSpPr>
            <a:spLocks/>
          </p:cNvSpPr>
          <p:nvPr/>
        </p:nvSpPr>
        <p:spPr bwMode="auto">
          <a:xfrm>
            <a:off x="2825653" y="4410202"/>
            <a:ext cx="1364985" cy="1750107"/>
          </a:xfrm>
          <a:custGeom>
            <a:avLst/>
            <a:gdLst>
              <a:gd name="G0" fmla="+- 0 0 0"/>
              <a:gd name="G1" fmla="+- 18597 0 0"/>
              <a:gd name="G2" fmla="+- 21600 0 0"/>
              <a:gd name="T0" fmla="*/ 10987 w 21600"/>
              <a:gd name="T1" fmla="*/ 0 h 29293"/>
              <a:gd name="T2" fmla="*/ 18766 w 21600"/>
              <a:gd name="T3" fmla="*/ 29293 h 29293"/>
              <a:gd name="T4" fmla="*/ 0 w 21600"/>
              <a:gd name="T5" fmla="*/ 18597 h 29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9293" fill="none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</a:path>
              <a:path w="21600" h="29293" stroke="0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  <a:lnTo>
                  <a:pt x="0" y="18597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62" name="Line 6"/>
          <p:cNvSpPr>
            <a:spLocks noChangeShapeType="1"/>
          </p:cNvSpPr>
          <p:nvPr/>
        </p:nvSpPr>
        <p:spPr bwMode="auto">
          <a:xfrm flipH="1">
            <a:off x="2713530" y="3638336"/>
            <a:ext cx="2799845" cy="1917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63" name="Line 7"/>
          <p:cNvSpPr>
            <a:spLocks noChangeShapeType="1"/>
          </p:cNvSpPr>
          <p:nvPr/>
        </p:nvSpPr>
        <p:spPr bwMode="auto">
          <a:xfrm>
            <a:off x="2713530" y="5555816"/>
            <a:ext cx="3979582" cy="31362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64" name="Arc 8"/>
          <p:cNvSpPr>
            <a:spLocks/>
          </p:cNvSpPr>
          <p:nvPr/>
        </p:nvSpPr>
        <p:spPr bwMode="auto">
          <a:xfrm>
            <a:off x="3862392" y="4306203"/>
            <a:ext cx="1364985" cy="1150488"/>
          </a:xfrm>
          <a:custGeom>
            <a:avLst/>
            <a:gdLst>
              <a:gd name="G0" fmla="+- 0 0 0"/>
              <a:gd name="G1" fmla="+- 8012 0 0"/>
              <a:gd name="G2" fmla="+- 21600 0 0"/>
              <a:gd name="T0" fmla="*/ 20059 w 21600"/>
              <a:gd name="T1" fmla="*/ 0 h 19253"/>
              <a:gd name="T2" fmla="*/ 18444 w 21600"/>
              <a:gd name="T3" fmla="*/ 19253 h 19253"/>
              <a:gd name="T4" fmla="*/ 0 w 21600"/>
              <a:gd name="T5" fmla="*/ 8012 h 19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65" name="Arc 9"/>
          <p:cNvSpPr>
            <a:spLocks/>
          </p:cNvSpPr>
          <p:nvPr/>
        </p:nvSpPr>
        <p:spPr bwMode="auto">
          <a:xfrm rot="201043">
            <a:off x="4133765" y="4525577"/>
            <a:ext cx="1364985" cy="1098488"/>
          </a:xfrm>
          <a:custGeom>
            <a:avLst/>
            <a:gdLst>
              <a:gd name="G0" fmla="+- 0 0 0"/>
              <a:gd name="G1" fmla="+- 17872 0 0"/>
              <a:gd name="G2" fmla="+- 21600 0 0"/>
              <a:gd name="T0" fmla="*/ 12130 w 21600"/>
              <a:gd name="T1" fmla="*/ 0 h 18366"/>
              <a:gd name="T2" fmla="*/ 21594 w 21600"/>
              <a:gd name="T3" fmla="*/ 18366 h 18366"/>
              <a:gd name="T4" fmla="*/ 0 w 21600"/>
              <a:gd name="T5" fmla="*/ 17872 h 18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366" fill="none" extrusionOk="0">
                <a:moveTo>
                  <a:pt x="12130" y="-1"/>
                </a:moveTo>
                <a:cubicBezTo>
                  <a:pt x="18053" y="4019"/>
                  <a:pt x="21600" y="10713"/>
                  <a:pt x="21600" y="17872"/>
                </a:cubicBezTo>
                <a:cubicBezTo>
                  <a:pt x="21600" y="18036"/>
                  <a:pt x="21598" y="18201"/>
                  <a:pt x="21594" y="18366"/>
                </a:cubicBezTo>
              </a:path>
              <a:path w="21600" h="18366" stroke="0" extrusionOk="0">
                <a:moveTo>
                  <a:pt x="12130" y="-1"/>
                </a:moveTo>
                <a:cubicBezTo>
                  <a:pt x="18053" y="4019"/>
                  <a:pt x="21600" y="10713"/>
                  <a:pt x="21600" y="17872"/>
                </a:cubicBezTo>
                <a:cubicBezTo>
                  <a:pt x="21600" y="18036"/>
                  <a:pt x="21598" y="18201"/>
                  <a:pt x="21594" y="18366"/>
                </a:cubicBezTo>
                <a:lnTo>
                  <a:pt x="0" y="17872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66" name="Oval 10"/>
          <p:cNvSpPr>
            <a:spLocks noChangeArrowheads="1"/>
          </p:cNvSpPr>
          <p:nvPr/>
        </p:nvSpPr>
        <p:spPr bwMode="auto">
          <a:xfrm>
            <a:off x="3818518" y="4670200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67" name="Oval 11"/>
          <p:cNvSpPr>
            <a:spLocks noChangeArrowheads="1"/>
          </p:cNvSpPr>
          <p:nvPr/>
        </p:nvSpPr>
        <p:spPr bwMode="auto">
          <a:xfrm>
            <a:off x="4114265" y="5628940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 flipV="1">
            <a:off x="2713530" y="4468702"/>
            <a:ext cx="3906458" cy="108711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69" name="Oval 13"/>
          <p:cNvSpPr>
            <a:spLocks noChangeArrowheads="1"/>
          </p:cNvSpPr>
          <p:nvPr/>
        </p:nvSpPr>
        <p:spPr bwMode="auto">
          <a:xfrm>
            <a:off x="2638781" y="5497316"/>
            <a:ext cx="147873" cy="14787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70" name="Oval 14"/>
          <p:cNvSpPr>
            <a:spLocks noChangeArrowheads="1"/>
          </p:cNvSpPr>
          <p:nvPr/>
        </p:nvSpPr>
        <p:spPr bwMode="auto">
          <a:xfrm>
            <a:off x="5146129" y="4759574"/>
            <a:ext cx="147874" cy="14787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98671" name="Text Box 15"/>
          <p:cNvSpPr txBox="1">
            <a:spLocks noChangeArrowheads="1"/>
          </p:cNvSpPr>
          <p:nvPr/>
        </p:nvSpPr>
        <p:spPr bwMode="auto">
          <a:xfrm>
            <a:off x="593129" y="366228"/>
            <a:ext cx="568703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Isbot</a:t>
            </a:r>
            <a:r>
              <a:rPr lang="en-US" sz="28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qilish</a:t>
            </a:r>
            <a:r>
              <a:rPr lang="en-US" sz="28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ru-RU" sz="2800" b="1" dirty="0" smtClean="0">
                <a:cs typeface="Arial" panose="020B0604020202020204" pitchFamily="34" charset="0"/>
              </a:rPr>
              <a:t>АВ </a:t>
            </a:r>
            <a:r>
              <a:rPr lang="en-US" sz="2800" b="1" dirty="0" err="1" smtClean="0">
                <a:cs typeface="Arial" panose="020B0604020202020204" pitchFamily="34" charset="0"/>
              </a:rPr>
              <a:t>nur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cs typeface="Arial" panose="020B0604020202020204" pitchFamily="34" charset="0"/>
              </a:rPr>
              <a:t>bissektrissa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cs typeface="Arial" panose="020B0604020202020204" pitchFamily="34" charset="0"/>
              </a:rPr>
              <a:t>ekanligini</a:t>
            </a:r>
            <a:r>
              <a:rPr lang="en-US" sz="2800" b="1" dirty="0" smtClean="0">
                <a:cs typeface="Arial" panose="020B0604020202020204" pitchFamily="34" charset="0"/>
              </a:rPr>
              <a:t>.</a:t>
            </a:r>
            <a:endParaRPr lang="en-US" sz="2800" b="1" dirty="0"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/>
            <a:r>
              <a:rPr lang="ru-RU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Isbot</a:t>
            </a:r>
            <a:r>
              <a:rPr lang="en-US" sz="28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:</a:t>
            </a:r>
            <a:r>
              <a:rPr lang="en-US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∆ АСВ</a:t>
            </a:r>
            <a:r>
              <a:rPr lang="en-US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cs typeface="Arial" panose="020B0604020202020204" pitchFamily="34" charset="0"/>
              </a:rPr>
              <a:t>∆ А</a:t>
            </a:r>
            <a:r>
              <a:rPr 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DB da,</a:t>
            </a:r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/>
            <a:r>
              <a:rPr lang="en-US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ru-RU" sz="2800" b="1" dirty="0">
              <a:cs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ru-RU" sz="2800" b="1" dirty="0"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98673" name="Text Box 17"/>
          <p:cNvSpPr txBox="1">
            <a:spLocks noChangeArrowheads="1"/>
          </p:cNvSpPr>
          <p:nvPr/>
        </p:nvSpPr>
        <p:spPr bwMode="auto">
          <a:xfrm>
            <a:off x="2050537" y="5349443"/>
            <a:ext cx="476176" cy="61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76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98674" name="Text Box 18"/>
          <p:cNvSpPr txBox="1">
            <a:spLocks noChangeArrowheads="1"/>
          </p:cNvSpPr>
          <p:nvPr/>
        </p:nvSpPr>
        <p:spPr bwMode="auto">
          <a:xfrm>
            <a:off x="5367126" y="4244455"/>
            <a:ext cx="476176" cy="61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76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198675" name="Text Box 19"/>
          <p:cNvSpPr txBox="1">
            <a:spLocks noChangeArrowheads="1"/>
          </p:cNvSpPr>
          <p:nvPr/>
        </p:nvSpPr>
        <p:spPr bwMode="auto">
          <a:xfrm>
            <a:off x="3670644" y="4023457"/>
            <a:ext cx="499148" cy="61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76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198676" name="Text Box 20"/>
          <p:cNvSpPr txBox="1">
            <a:spLocks noChangeArrowheads="1"/>
          </p:cNvSpPr>
          <p:nvPr/>
        </p:nvSpPr>
        <p:spPr bwMode="auto">
          <a:xfrm>
            <a:off x="4114265" y="5718314"/>
            <a:ext cx="499148" cy="61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76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7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677" name="Text Box 21"/>
          <p:cNvSpPr txBox="1">
            <a:spLocks noChangeArrowheads="1"/>
          </p:cNvSpPr>
          <p:nvPr/>
        </p:nvSpPr>
        <p:spPr bwMode="auto">
          <a:xfrm>
            <a:off x="6102127" y="1682780"/>
            <a:ext cx="417614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cs typeface="Arial" panose="020B0604020202020204" pitchFamily="34" charset="0"/>
              </a:rPr>
              <a:t>АС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cs typeface="Arial" panose="020B0604020202020204" pitchFamily="34" charset="0"/>
              </a:rPr>
              <a:t>А</a:t>
            </a:r>
            <a:r>
              <a:rPr lang="en-US" sz="2800" b="1" dirty="0" smtClean="0">
                <a:cs typeface="Arial" panose="020B0604020202020204" pitchFamily="34" charset="0"/>
              </a:rPr>
              <a:t>D</a:t>
            </a:r>
            <a:r>
              <a:rPr lang="en-US" sz="2800" b="1" dirty="0"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cs typeface="Arial" panose="020B0604020202020204" pitchFamily="34" charset="0"/>
              </a:rPr>
              <a:t>= R</a:t>
            </a:r>
            <a:endParaRPr lang="ru-RU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/>
            <a:r>
              <a:rPr lang="en-US" sz="2800" b="1" dirty="0" smtClean="0">
                <a:cs typeface="Arial" panose="020B0604020202020204" pitchFamily="34" charset="0"/>
              </a:rPr>
              <a:t>2. </a:t>
            </a:r>
            <a:r>
              <a:rPr lang="ru-RU" sz="2800" b="1" dirty="0" smtClean="0">
                <a:cs typeface="Arial" panose="020B0604020202020204" pitchFamily="34" charset="0"/>
              </a:rPr>
              <a:t>СВ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cs typeface="Arial" panose="020B0604020202020204" pitchFamily="34" charset="0"/>
              </a:rPr>
              <a:t> DB</a:t>
            </a:r>
            <a:r>
              <a:rPr lang="en-US" sz="2800" b="1" dirty="0"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cs typeface="Arial" panose="020B0604020202020204" pitchFamily="34" charset="0"/>
              </a:rPr>
              <a:t>= R</a:t>
            </a:r>
            <a:endParaRPr lang="en-US" sz="2800" b="1" dirty="0">
              <a:cs typeface="Arial" panose="020B0604020202020204" pitchFamily="34" charset="0"/>
            </a:endParaRPr>
          </a:p>
          <a:p>
            <a:pPr marL="0" indent="0"/>
            <a:r>
              <a:rPr lang="en-US" sz="2800" b="1" dirty="0" smtClean="0">
                <a:cs typeface="Arial" panose="020B0604020202020204" pitchFamily="34" charset="0"/>
              </a:rPr>
              <a:t>3. </a:t>
            </a:r>
            <a:r>
              <a:rPr lang="ru-RU" sz="2800" b="1" dirty="0" smtClean="0">
                <a:cs typeface="Arial" panose="020B0604020202020204" pitchFamily="34" charset="0"/>
              </a:rPr>
              <a:t>АВ </a:t>
            </a:r>
            <a:r>
              <a:rPr lang="ru-RU" sz="2800" b="1" dirty="0">
                <a:cs typeface="Arial" panose="020B0604020202020204" pitchFamily="34" charset="0"/>
              </a:rPr>
              <a:t>– </a:t>
            </a:r>
            <a:r>
              <a:rPr lang="en-US" sz="2800" b="1" dirty="0" err="1" smtClean="0">
                <a:cs typeface="Arial" panose="020B0604020202020204" pitchFamily="34" charset="0"/>
              </a:rPr>
              <a:t>umumiy</a:t>
            </a:r>
            <a:r>
              <a:rPr lang="en-US" sz="2800" b="1" dirty="0" smtClean="0"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cs typeface="Arial" panose="020B0604020202020204" pitchFamily="34" charset="0"/>
              </a:rPr>
              <a:t>tomon</a:t>
            </a:r>
            <a:r>
              <a:rPr lang="ru-RU" sz="2800" b="1" dirty="0" smtClean="0">
                <a:cs typeface="Arial" panose="020B0604020202020204" pitchFamily="34" charset="0"/>
              </a:rPr>
              <a:t>.</a:t>
            </a:r>
            <a:endParaRPr lang="ru-RU" sz="2800" b="1" dirty="0">
              <a:cs typeface="Arial" panose="020B0604020202020204" pitchFamily="34" charset="0"/>
            </a:endParaRPr>
          </a:p>
        </p:txBody>
      </p:sp>
      <p:sp>
        <p:nvSpPr>
          <p:cNvPr id="198678" name="Text Box 22"/>
          <p:cNvSpPr txBox="1">
            <a:spLocks noChangeArrowheads="1"/>
          </p:cNvSpPr>
          <p:nvPr/>
        </p:nvSpPr>
        <p:spPr bwMode="auto">
          <a:xfrm>
            <a:off x="632796" y="2527315"/>
            <a:ext cx="4900948" cy="84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457" b="1" dirty="0">
                <a:cs typeface="Arial" panose="020B0604020202020204" pitchFamily="34" charset="0"/>
              </a:rPr>
              <a:t>∆АСВ = ∆ А</a:t>
            </a:r>
            <a:r>
              <a:rPr lang="en-US" sz="2457" b="1" dirty="0">
                <a:cs typeface="Arial" panose="020B0604020202020204" pitchFamily="34" charset="0"/>
              </a:rPr>
              <a:t>D</a:t>
            </a:r>
            <a:r>
              <a:rPr lang="ru-RU" sz="2457" b="1" dirty="0" smtClean="0">
                <a:cs typeface="Arial" panose="020B0604020202020204" pitchFamily="34" charset="0"/>
              </a:rPr>
              <a:t>В</a:t>
            </a:r>
            <a:r>
              <a:rPr lang="en-US" sz="2457" b="1" dirty="0" smtClean="0">
                <a:cs typeface="Arial" panose="020B0604020202020204" pitchFamily="34" charset="0"/>
              </a:rPr>
              <a:t> (</a:t>
            </a:r>
            <a:r>
              <a:rPr lang="en-US" sz="2457" b="1" dirty="0" err="1" smtClean="0">
                <a:cs typeface="Arial" panose="020B0604020202020204" pitchFamily="34" charset="0"/>
              </a:rPr>
              <a:t>uchburchaklar</a:t>
            </a:r>
            <a:r>
              <a:rPr lang="en-US" sz="2457" b="1" dirty="0" smtClean="0">
                <a:cs typeface="Arial" panose="020B0604020202020204" pitchFamily="34" charset="0"/>
              </a:rPr>
              <a:t> </a:t>
            </a:r>
            <a:r>
              <a:rPr lang="en-US" sz="2457" b="1" dirty="0" err="1" smtClean="0">
                <a:cs typeface="Arial" panose="020B0604020202020204" pitchFamily="34" charset="0"/>
              </a:rPr>
              <a:t>tengligining</a:t>
            </a:r>
            <a:r>
              <a:rPr lang="en-US" sz="2457" b="1" dirty="0" smtClean="0">
                <a:cs typeface="Arial" panose="020B0604020202020204" pitchFamily="34" charset="0"/>
              </a:rPr>
              <a:t> 3- </a:t>
            </a:r>
            <a:r>
              <a:rPr lang="en-US" sz="2457" b="1" dirty="0" err="1" smtClean="0">
                <a:cs typeface="Arial" panose="020B0604020202020204" pitchFamily="34" charset="0"/>
              </a:rPr>
              <a:t>alomati</a:t>
            </a:r>
            <a:r>
              <a:rPr lang="en-US" sz="2457" b="1" dirty="0" smtClean="0">
                <a:cs typeface="Arial" panose="020B0604020202020204" pitchFamily="34" charset="0"/>
              </a:rPr>
              <a:t>)</a:t>
            </a:r>
            <a:r>
              <a:rPr lang="ru-RU" sz="2457" b="1" dirty="0" smtClean="0">
                <a:cs typeface="Arial" panose="020B0604020202020204" pitchFamily="34" charset="0"/>
              </a:rPr>
              <a:t>                                      </a:t>
            </a:r>
            <a:endParaRPr lang="ru-RU" sz="2457" b="1" dirty="0">
              <a:cs typeface="Arial" panose="020B0604020202020204" pitchFamily="34" charset="0"/>
            </a:endParaRPr>
          </a:p>
        </p:txBody>
      </p:sp>
      <p:graphicFrame>
        <p:nvGraphicFramePr>
          <p:cNvPr id="1986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497525"/>
              </p:ext>
            </p:extLst>
          </p:nvPr>
        </p:nvGraphicFramePr>
        <p:xfrm>
          <a:off x="7470279" y="3323724"/>
          <a:ext cx="3722836" cy="649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3" imgW="1015920" imgH="177480" progId="Equation.3">
                  <p:embed/>
                </p:oleObj>
              </mc:Choice>
              <mc:Fallback>
                <p:oleObj name="Формула" r:id="rId3" imgW="1015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0279" y="3323724"/>
                        <a:ext cx="3722836" cy="6499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80" name="Text Box 24"/>
          <p:cNvSpPr txBox="1">
            <a:spLocks noChangeArrowheads="1"/>
          </p:cNvSpPr>
          <p:nvPr/>
        </p:nvSpPr>
        <p:spPr bwMode="auto">
          <a:xfrm>
            <a:off x="7477499" y="4435482"/>
            <a:ext cx="40158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5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</a:t>
            </a:r>
            <a:r>
              <a:rPr lang="en-US" sz="28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ru-RU" sz="28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bissektrissa</a:t>
            </a:r>
            <a:r>
              <a:rPr lang="ru-RU" sz="20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42" b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681" name="Freeform 25"/>
          <p:cNvSpPr>
            <a:spLocks/>
          </p:cNvSpPr>
          <p:nvPr/>
        </p:nvSpPr>
        <p:spPr bwMode="auto">
          <a:xfrm>
            <a:off x="3376523" y="4983822"/>
            <a:ext cx="120249" cy="159248"/>
          </a:xfrm>
          <a:custGeom>
            <a:avLst/>
            <a:gdLst>
              <a:gd name="T0" fmla="*/ 0 w 74"/>
              <a:gd name="T1" fmla="*/ 0 h 98"/>
              <a:gd name="T2" fmla="*/ 74 w 74"/>
              <a:gd name="T3" fmla="*/ 98 h 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4" h="98">
                <a:moveTo>
                  <a:pt x="0" y="0"/>
                </a:moveTo>
                <a:lnTo>
                  <a:pt x="74" y="9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82" name="Freeform 26"/>
          <p:cNvSpPr>
            <a:spLocks/>
          </p:cNvSpPr>
          <p:nvPr/>
        </p:nvSpPr>
        <p:spPr bwMode="auto">
          <a:xfrm>
            <a:off x="4481512" y="4614951"/>
            <a:ext cx="53624" cy="237247"/>
          </a:xfrm>
          <a:custGeom>
            <a:avLst/>
            <a:gdLst>
              <a:gd name="T0" fmla="*/ 33 w 33"/>
              <a:gd name="T1" fmla="*/ 0 h 146"/>
              <a:gd name="T2" fmla="*/ 0 w 33"/>
              <a:gd name="T3" fmla="*/ 146 h 1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" h="146">
                <a:moveTo>
                  <a:pt x="33" y="0"/>
                </a:moveTo>
                <a:lnTo>
                  <a:pt x="0" y="14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83" name="Freeform 27"/>
          <p:cNvSpPr>
            <a:spLocks/>
          </p:cNvSpPr>
          <p:nvPr/>
        </p:nvSpPr>
        <p:spPr bwMode="auto">
          <a:xfrm>
            <a:off x="3524397" y="5500567"/>
            <a:ext cx="48749" cy="224248"/>
          </a:xfrm>
          <a:custGeom>
            <a:avLst/>
            <a:gdLst>
              <a:gd name="T0" fmla="*/ 30 w 30"/>
              <a:gd name="T1" fmla="*/ 0 h 138"/>
              <a:gd name="T2" fmla="*/ 0 w 30"/>
              <a:gd name="T3" fmla="*/ 138 h 13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" h="138">
                <a:moveTo>
                  <a:pt x="30" y="0"/>
                </a:moveTo>
                <a:lnTo>
                  <a:pt x="0" y="13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84" name="Freeform 28"/>
          <p:cNvSpPr>
            <a:spLocks/>
          </p:cNvSpPr>
          <p:nvPr/>
        </p:nvSpPr>
        <p:spPr bwMode="auto">
          <a:xfrm>
            <a:off x="4629384" y="5204819"/>
            <a:ext cx="125124" cy="180373"/>
          </a:xfrm>
          <a:custGeom>
            <a:avLst/>
            <a:gdLst>
              <a:gd name="T0" fmla="*/ 0 w 77"/>
              <a:gd name="T1" fmla="*/ 0 h 111"/>
              <a:gd name="T2" fmla="*/ 77 w 77"/>
              <a:gd name="T3" fmla="*/ 111 h 1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7" h="111">
                <a:moveTo>
                  <a:pt x="0" y="0"/>
                </a:moveTo>
                <a:lnTo>
                  <a:pt x="77" y="111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98685" name="Freeform 29"/>
          <p:cNvSpPr>
            <a:spLocks/>
          </p:cNvSpPr>
          <p:nvPr/>
        </p:nvSpPr>
        <p:spPr bwMode="auto">
          <a:xfrm>
            <a:off x="3813643" y="5076445"/>
            <a:ext cx="344496" cy="259997"/>
          </a:xfrm>
          <a:custGeom>
            <a:avLst/>
            <a:gdLst>
              <a:gd name="T0" fmla="*/ 0 w 212"/>
              <a:gd name="T1" fmla="*/ 160 h 160"/>
              <a:gd name="T2" fmla="*/ 48 w 212"/>
              <a:gd name="T3" fmla="*/ 56 h 160"/>
              <a:gd name="T4" fmla="*/ 180 w 212"/>
              <a:gd name="T5" fmla="*/ 104 h 160"/>
              <a:gd name="T6" fmla="*/ 212 w 212"/>
              <a:gd name="T7" fmla="*/ 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" h="160">
                <a:moveTo>
                  <a:pt x="0" y="160"/>
                </a:moveTo>
                <a:cubicBezTo>
                  <a:pt x="8" y="143"/>
                  <a:pt x="18" y="65"/>
                  <a:pt x="48" y="56"/>
                </a:cubicBezTo>
                <a:cubicBezTo>
                  <a:pt x="78" y="47"/>
                  <a:pt x="153" y="113"/>
                  <a:pt x="180" y="104"/>
                </a:cubicBezTo>
                <a:cubicBezTo>
                  <a:pt x="207" y="95"/>
                  <a:pt x="205" y="22"/>
                  <a:pt x="212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3902"/>
          </a:p>
        </p:txBody>
      </p:sp>
      <p:grpSp>
        <p:nvGrpSpPr>
          <p:cNvPr id="198686" name="Group 30"/>
          <p:cNvGrpSpPr>
            <a:grpSpLocks/>
          </p:cNvGrpSpPr>
          <p:nvPr/>
        </p:nvGrpSpPr>
        <p:grpSpPr bwMode="auto">
          <a:xfrm>
            <a:off x="3114900" y="5279569"/>
            <a:ext cx="188498" cy="321747"/>
            <a:chOff x="4739" y="754"/>
            <a:chExt cx="116" cy="198"/>
          </a:xfrm>
        </p:grpSpPr>
        <p:sp>
          <p:nvSpPr>
            <p:cNvPr id="198687" name="Freeform 31"/>
            <p:cNvSpPr>
              <a:spLocks/>
            </p:cNvSpPr>
            <p:nvPr/>
          </p:nvSpPr>
          <p:spPr bwMode="auto">
            <a:xfrm>
              <a:off x="4739" y="754"/>
              <a:ext cx="90" cy="90"/>
            </a:xfrm>
            <a:custGeom>
              <a:avLst/>
              <a:gdLst>
                <a:gd name="T0" fmla="*/ 0 w 90"/>
                <a:gd name="T1" fmla="*/ 0 h 90"/>
                <a:gd name="T2" fmla="*/ 58 w 90"/>
                <a:gd name="T3" fmla="*/ 23 h 90"/>
                <a:gd name="T4" fmla="*/ 90 w 90"/>
                <a:gd name="T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90">
                  <a:moveTo>
                    <a:pt x="0" y="0"/>
                  </a:moveTo>
                  <a:cubicBezTo>
                    <a:pt x="10" y="4"/>
                    <a:pt x="43" y="8"/>
                    <a:pt x="58" y="23"/>
                  </a:cubicBezTo>
                  <a:cubicBezTo>
                    <a:pt x="73" y="38"/>
                    <a:pt x="83" y="76"/>
                    <a:pt x="90" y="9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98688" name="Freeform 32"/>
            <p:cNvSpPr>
              <a:spLocks/>
            </p:cNvSpPr>
            <p:nvPr/>
          </p:nvSpPr>
          <p:spPr bwMode="auto">
            <a:xfrm>
              <a:off x="4823" y="825"/>
              <a:ext cx="32" cy="127"/>
            </a:xfrm>
            <a:custGeom>
              <a:avLst/>
              <a:gdLst>
                <a:gd name="T0" fmla="*/ 0 w 32"/>
                <a:gd name="T1" fmla="*/ 0 h 127"/>
                <a:gd name="T2" fmla="*/ 30 w 32"/>
                <a:gd name="T3" fmla="*/ 68 h 127"/>
                <a:gd name="T4" fmla="*/ 11 w 32"/>
                <a:gd name="T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7">
                  <a:moveTo>
                    <a:pt x="0" y="0"/>
                  </a:moveTo>
                  <a:cubicBezTo>
                    <a:pt x="5" y="11"/>
                    <a:pt x="28" y="47"/>
                    <a:pt x="30" y="68"/>
                  </a:cubicBezTo>
                  <a:cubicBezTo>
                    <a:pt x="32" y="89"/>
                    <a:pt x="15" y="115"/>
                    <a:pt x="11" y="127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</p:spTree>
    <p:extLst>
      <p:ext uri="{BB962C8B-B14F-4D97-AF65-F5344CB8AC3E}">
        <p14:creationId xmlns:p14="http://schemas.microsoft.com/office/powerpoint/2010/main" val="133491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8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8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19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5" dur="500" fill="hold"/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nimBg="1"/>
      <p:bldP spid="198658" grpId="1" animBg="1"/>
      <p:bldP spid="198659" grpId="0" animBg="1"/>
      <p:bldP spid="198659" grpId="1" animBg="1"/>
      <p:bldP spid="198660" grpId="0" animBg="1"/>
      <p:bldP spid="198668" grpId="0" animBg="1"/>
      <p:bldP spid="198677" grpId="0"/>
      <p:bldP spid="198678" grpId="0"/>
      <p:bldP spid="198680" grpId="0"/>
      <p:bldP spid="198681" grpId="0" animBg="1"/>
      <p:bldP spid="198682" grpId="0" animBg="1"/>
      <p:bldP spid="198683" grpId="0" animBg="1"/>
      <p:bldP spid="198684" grpId="0" animBg="1"/>
      <p:bldP spid="1986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082401" y="3509962"/>
            <a:ext cx="2947719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 flipV="1">
            <a:off x="4481510" y="2087464"/>
            <a:ext cx="1769607" cy="289798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 sz="3902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4481512" y="4985446"/>
            <a:ext cx="420220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 sz="3902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39516" y="4762824"/>
            <a:ext cx="368871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/>
              <a:t>А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73005" y="3215841"/>
            <a:ext cx="294121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/>
              <a:t>В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956996" y="5058571"/>
            <a:ext cx="367246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/>
              <a:t>С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481512" y="4910697"/>
            <a:ext cx="74749" cy="731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2" name="Овал 11"/>
          <p:cNvSpPr/>
          <p:nvPr/>
        </p:nvSpPr>
        <p:spPr bwMode="auto">
          <a:xfrm>
            <a:off x="5294003" y="3657836"/>
            <a:ext cx="73124" cy="731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3" name="Овал 12"/>
          <p:cNvSpPr/>
          <p:nvPr/>
        </p:nvSpPr>
        <p:spPr bwMode="auto">
          <a:xfrm>
            <a:off x="6030119" y="4910697"/>
            <a:ext cx="73125" cy="731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4" name="Овал 13"/>
          <p:cNvSpPr/>
          <p:nvPr/>
        </p:nvSpPr>
        <p:spPr>
          <a:xfrm>
            <a:off x="4556261" y="3509962"/>
            <a:ext cx="2947719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5" name="Овал 14"/>
          <p:cNvSpPr/>
          <p:nvPr/>
        </p:nvSpPr>
        <p:spPr>
          <a:xfrm>
            <a:off x="3818518" y="2330225"/>
            <a:ext cx="2949343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6" name="Овал 15"/>
          <p:cNvSpPr/>
          <p:nvPr/>
        </p:nvSpPr>
        <p:spPr bwMode="auto">
          <a:xfrm>
            <a:off x="6767861" y="3657836"/>
            <a:ext cx="73125" cy="731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cxnSp>
        <p:nvCxnSpPr>
          <p:cNvPr id="17" name="Прямая соединительная линия 16"/>
          <p:cNvCxnSpPr>
            <a:stCxn id="11" idx="7"/>
          </p:cNvCxnSpPr>
          <p:nvPr/>
        </p:nvCxnSpPr>
        <p:spPr>
          <a:xfrm flipV="1">
            <a:off x="4544885" y="2772220"/>
            <a:ext cx="3917834" cy="2149853"/>
          </a:xfrm>
          <a:prstGeom prst="line">
            <a:avLst/>
          </a:prstGeom>
          <a:ln w="28575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804423" y="2861253"/>
            <a:ext cx="368872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902" dirty="0"/>
              <a:t>N</a:t>
            </a:r>
            <a:endParaRPr lang="ru-RU" sz="3902" dirty="0"/>
          </a:p>
        </p:txBody>
      </p:sp>
      <p:sp>
        <p:nvSpPr>
          <p:cNvPr id="20" name="Дуга 19"/>
          <p:cNvSpPr/>
          <p:nvPr/>
        </p:nvSpPr>
        <p:spPr>
          <a:xfrm>
            <a:off x="4640750" y="4533709"/>
            <a:ext cx="295747" cy="294121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21" name="Дуга 20"/>
          <p:cNvSpPr/>
          <p:nvPr/>
        </p:nvSpPr>
        <p:spPr>
          <a:xfrm rot="2340000">
            <a:off x="4704133" y="4702700"/>
            <a:ext cx="294122" cy="295747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060238" cy="10904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735" y="3437954"/>
            <a:ext cx="3867755" cy="250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111" y="3442231"/>
            <a:ext cx="3867755" cy="250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4" y="1425521"/>
            <a:ext cx="11931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60⁰ li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6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082401" y="3509962"/>
            <a:ext cx="2947719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 flipV="1">
            <a:off x="4481511" y="1698317"/>
            <a:ext cx="14462" cy="328712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 sz="3902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4481512" y="4985446"/>
            <a:ext cx="420220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ru-RU" sz="3902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39516" y="4762824"/>
            <a:ext cx="368871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/>
              <a:t>А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006716" y="2861946"/>
            <a:ext cx="294121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 dirty="0"/>
              <a:t>В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956996" y="5058571"/>
            <a:ext cx="367246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902"/>
              <a:t>С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481512" y="4910697"/>
            <a:ext cx="74749" cy="731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2" name="Овал 11"/>
          <p:cNvSpPr/>
          <p:nvPr/>
        </p:nvSpPr>
        <p:spPr bwMode="auto">
          <a:xfrm>
            <a:off x="4445943" y="3437954"/>
            <a:ext cx="73124" cy="731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3" name="Овал 12"/>
          <p:cNvSpPr/>
          <p:nvPr/>
        </p:nvSpPr>
        <p:spPr bwMode="auto">
          <a:xfrm>
            <a:off x="6030119" y="4949005"/>
            <a:ext cx="73125" cy="731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4" name="Овал 13"/>
          <p:cNvSpPr/>
          <p:nvPr/>
        </p:nvSpPr>
        <p:spPr>
          <a:xfrm>
            <a:off x="3045026" y="2056376"/>
            <a:ext cx="2947719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5" name="Овал 14"/>
          <p:cNvSpPr/>
          <p:nvPr/>
        </p:nvSpPr>
        <p:spPr>
          <a:xfrm>
            <a:off x="4495973" y="3437954"/>
            <a:ext cx="2949343" cy="28745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16" name="Овал 15"/>
          <p:cNvSpPr/>
          <p:nvPr/>
        </p:nvSpPr>
        <p:spPr bwMode="auto">
          <a:xfrm>
            <a:off x="5742087" y="4156918"/>
            <a:ext cx="73125" cy="731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4553493" y="2764447"/>
            <a:ext cx="3708847" cy="2220187"/>
          </a:xfrm>
          <a:prstGeom prst="line">
            <a:avLst/>
          </a:prstGeom>
          <a:ln w="28575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893655" y="2941288"/>
            <a:ext cx="368872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902" dirty="0"/>
              <a:t>K</a:t>
            </a:r>
            <a:endParaRPr lang="ru-RU" sz="3902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562" y="25930"/>
            <a:ext cx="12060238" cy="11027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uchga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4536330" y="1592327"/>
            <a:ext cx="1774615" cy="3338458"/>
          </a:xfrm>
          <a:prstGeom prst="line">
            <a:avLst/>
          </a:prstGeom>
          <a:ln w="28575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 bwMode="auto">
          <a:xfrm>
            <a:off x="5166023" y="3580854"/>
            <a:ext cx="73125" cy="731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902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895895" y="3991496"/>
            <a:ext cx="368872" cy="7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902" dirty="0"/>
              <a:t>N</a:t>
            </a:r>
            <a:endParaRPr lang="ru-RU" sz="3902" dirty="0"/>
          </a:p>
        </p:txBody>
      </p:sp>
    </p:spTree>
    <p:extLst>
      <p:ext uri="{BB962C8B-B14F-4D97-AF65-F5344CB8AC3E}">
        <p14:creationId xmlns:p14="http://schemas.microsoft.com/office/powerpoint/2010/main" val="222675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335" y="1059104"/>
            <a:ext cx="116174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masalasi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qotirishgan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XVIII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istisno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bo‘lmasligi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60⁰ li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98968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 rot="1293980" flipH="1">
            <a:off x="8177874" y="4124243"/>
            <a:ext cx="1384485" cy="2275332"/>
            <a:chOff x="3797" y="754"/>
            <a:chExt cx="852" cy="1931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 rot="3435047" flipH="1">
            <a:off x="7528202" y="3495532"/>
            <a:ext cx="1384485" cy="2687305"/>
            <a:chOff x="3797" y="754"/>
            <a:chExt cx="852" cy="1931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366378">
            <a:off x="10018967" y="3536124"/>
            <a:ext cx="1423485" cy="3282465"/>
            <a:chOff x="746" y="796"/>
            <a:chExt cx="903" cy="1999"/>
          </a:xfrm>
        </p:grpSpPr>
        <p:sp>
          <p:nvSpPr>
            <p:cNvPr id="15" name="Freeform 14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 rot="78698">
              <a:off x="1429" y="2356"/>
              <a:ext cx="214" cy="371"/>
            </a:xfrm>
            <a:custGeom>
              <a:avLst/>
              <a:gdLst>
                <a:gd name="T0" fmla="*/ 316 w 316"/>
                <a:gd name="T1" fmla="*/ 608 h 608"/>
                <a:gd name="T2" fmla="*/ 227 w 316"/>
                <a:gd name="T3" fmla="*/ 0 h 608"/>
                <a:gd name="T4" fmla="*/ 0 w 316"/>
                <a:gd name="T5" fmla="*/ 90 h 608"/>
                <a:gd name="T6" fmla="*/ 316 w 316"/>
                <a:gd name="T7" fmla="*/ 60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20" name="Group 19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1" name="Freeform 2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2" name="Oval 2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3902"/>
                </a:p>
              </p:txBody>
            </p:sp>
          </p:grpSp>
        </p:grpSp>
      </p:grpSp>
      <p:sp>
        <p:nvSpPr>
          <p:cNvPr id="23" name="Freeform 22" descr="Папирус"/>
          <p:cNvSpPr>
            <a:spLocks/>
          </p:cNvSpPr>
          <p:nvPr/>
        </p:nvSpPr>
        <p:spPr bwMode="auto">
          <a:xfrm>
            <a:off x="1832789" y="6161934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344 h 344"/>
              <a:gd name="T4" fmla="*/ 3872 w 3880"/>
              <a:gd name="T5" fmla="*/ 344 h 344"/>
              <a:gd name="T6" fmla="*/ 3880 w 3880"/>
              <a:gd name="T7" fmla="*/ 0 h 344"/>
              <a:gd name="T8" fmla="*/ 0 w 3880"/>
              <a:gd name="T9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 rot="-4023734">
            <a:off x="2121224" y="6378870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 rot="10800000">
            <a:off x="1826290" y="6089199"/>
            <a:ext cx="6340682" cy="3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819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921">
                <a:solidFill>
                  <a:srgbClr val="000000"/>
                </a:solidFill>
                <a:latin typeface="Arial" panose="020B0604020202020204" pitchFamily="34" charset="0"/>
              </a:rPr>
              <a:t>IIII</a:t>
            </a:r>
            <a:r>
              <a:rPr lang="en-US" sz="1433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endParaRPr lang="ru-RU" sz="92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754790" y="6309807"/>
            <a:ext cx="6342307" cy="23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 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0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 1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2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 3 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4 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 5  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6        7        8        </a:t>
            </a:r>
            <a:r>
              <a:rPr lang="ru-RU" sz="92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921">
                <a:solidFill>
                  <a:srgbClr val="000000"/>
                </a:solidFill>
                <a:latin typeface="Tahoma" panose="020B0604030504040204" pitchFamily="34" charset="0"/>
              </a:rPr>
              <a:t>9       10      11      12       13      14      15      16   </a:t>
            </a:r>
            <a:endParaRPr lang="ru-RU" sz="92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7" name="Picture 26" descr="janit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6" y="4099832"/>
            <a:ext cx="2809595" cy="253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5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8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38889E-6 -3.7037E-7 L 0.62952 -0.00162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8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46179" y="2234122"/>
            <a:ext cx="7236405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</a:t>
            </a:r>
            <a:r>
              <a:rPr lang="en-US" sz="3902" dirty="0"/>
              <a:t> </a:t>
            </a:r>
            <a:r>
              <a:rPr lang="en-US" sz="3902" dirty="0">
                <a:solidFill>
                  <a:srgbClr val="009900"/>
                </a:solidFill>
              </a:rPr>
              <a:t> </a:t>
            </a:r>
            <a:r>
              <a:rPr lang="ru-RU" sz="3600" dirty="0"/>
              <a:t>-</a:t>
            </a:r>
            <a:r>
              <a:rPr lang="en-US" sz="3600" dirty="0"/>
              <a:t>  </a:t>
            </a:r>
            <a:endParaRPr lang="ru-RU" sz="36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34790" y="1495993"/>
            <a:ext cx="14148423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902" dirty="0" smtClean="0"/>
              <a:t>A</a:t>
            </a:r>
            <a:r>
              <a:rPr lang="ru-RU" sz="3902" dirty="0" smtClean="0">
                <a:solidFill>
                  <a:srgbClr val="FF3300"/>
                </a:solidFill>
              </a:rPr>
              <a:t>(</a:t>
            </a:r>
            <a:r>
              <a:rPr lang="ru-RU" sz="3902" dirty="0" smtClean="0"/>
              <a:t>О</a:t>
            </a:r>
            <a:r>
              <a:rPr lang="en-US" sz="3902" dirty="0" smtClean="0"/>
              <a:t>;</a:t>
            </a:r>
            <a:r>
              <a:rPr lang="en-US" sz="3902" dirty="0">
                <a:solidFill>
                  <a:srgbClr val="FF3300"/>
                </a:solidFill>
              </a:rPr>
              <a:t>r</a:t>
            </a:r>
            <a:r>
              <a:rPr lang="ru-RU" sz="3902" dirty="0" smtClean="0">
                <a:solidFill>
                  <a:srgbClr val="FF3300"/>
                </a:solidFill>
              </a:rPr>
              <a:t>)  </a:t>
            </a:r>
            <a:r>
              <a:rPr lang="ru-RU" sz="3902" dirty="0"/>
              <a:t>-</a:t>
            </a:r>
            <a:r>
              <a:rPr lang="ru-RU" sz="3902" dirty="0">
                <a:solidFill>
                  <a:srgbClr val="009900"/>
                </a:solidFill>
              </a:rPr>
              <a:t> 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99167" y="4426057"/>
            <a:ext cx="7530428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902" dirty="0">
                <a:solidFill>
                  <a:srgbClr val="FF3300"/>
                </a:solidFill>
              </a:rPr>
              <a:t> </a:t>
            </a:r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</a:t>
            </a:r>
            <a:r>
              <a:rPr lang="en-US" sz="3902" dirty="0"/>
              <a:t> -    </a:t>
            </a:r>
            <a:r>
              <a:rPr lang="en-US" sz="3600" dirty="0" smtClean="0"/>
              <a:t> </a:t>
            </a:r>
            <a:endParaRPr lang="ru-RU" sz="3600" dirty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57511" y="5175912"/>
            <a:ext cx="10431834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buFont typeface="Symbol" panose="05050102010706020507" pitchFamily="18" charset="2"/>
              <a:buChar char="{"/>
            </a:pPr>
            <a:r>
              <a:rPr lang="ru-RU" sz="3902" dirty="0" smtClean="0">
                <a:solidFill>
                  <a:srgbClr val="9A0000"/>
                </a:solidFill>
                <a:sym typeface="Symbol" panose="05050102010706020507" pitchFamily="18" charset="2"/>
              </a:rPr>
              <a:t></a:t>
            </a:r>
            <a:r>
              <a:rPr lang="ru-RU" sz="3902" dirty="0" smtClean="0">
                <a:solidFill>
                  <a:srgbClr val="FF3300"/>
                </a:solidFill>
                <a:sym typeface="Symbol" panose="05050102010706020507" pitchFamily="18" charset="2"/>
              </a:rPr>
              <a:t>  </a:t>
            </a:r>
            <a:r>
              <a:rPr lang="ru-RU" sz="3902" dirty="0"/>
              <a:t>- </a:t>
            </a:r>
            <a:r>
              <a:rPr lang="ru-RU" sz="3902" dirty="0">
                <a:solidFill>
                  <a:srgbClr val="009900"/>
                </a:solidFill>
              </a:rPr>
              <a:t> </a:t>
            </a:r>
            <a:r>
              <a:rPr lang="ru-RU" sz="3200" dirty="0" smtClean="0"/>
              <a:t> </a:t>
            </a:r>
            <a:endParaRPr lang="ru-RU" sz="28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85822" y="2916473"/>
            <a:ext cx="8748573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</a:t>
            </a:r>
            <a:r>
              <a:rPr lang="ru-RU" sz="3902" dirty="0"/>
              <a:t> -  </a:t>
            </a:r>
            <a:endParaRPr lang="ru-RU" sz="3600" dirty="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46179" y="3711876"/>
            <a:ext cx="9306084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902" b="1" dirty="0">
                <a:solidFill>
                  <a:srgbClr val="9A0000"/>
                </a:solidFill>
                <a:sym typeface="Symbol" panose="05050102010706020507" pitchFamily="18" charset="2"/>
              </a:rPr>
              <a:t></a:t>
            </a:r>
            <a:r>
              <a:rPr lang="ru-RU" sz="3902" dirty="0"/>
              <a:t> </a:t>
            </a:r>
            <a:r>
              <a:rPr lang="ru-RU" sz="3902" dirty="0" smtClean="0"/>
              <a:t>-</a:t>
            </a:r>
            <a:r>
              <a:rPr lang="en-US" sz="3902" dirty="0" smtClean="0"/>
              <a:t> </a:t>
            </a:r>
            <a:r>
              <a:rPr lang="ru-RU" sz="3600" dirty="0" smtClean="0"/>
              <a:t> </a:t>
            </a:r>
            <a:endParaRPr lang="ru-RU" sz="3600" dirty="0">
              <a:solidFill>
                <a:srgbClr val="0099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59545"/>
            <a:ext cx="12060238" cy="11445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Muxim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0388" y="1516734"/>
            <a:ext cx="9990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7364" y="2188811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1473" y="2952282"/>
            <a:ext cx="34932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tegishlilik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68310" y="3718171"/>
            <a:ext cx="4647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erpendikulyar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1646" y="4451328"/>
            <a:ext cx="28408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kesishuvchi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37205" y="5146575"/>
            <a:ext cx="107470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kesishuvchi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nuqtalarning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qavsdagi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ifodasi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92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5318</TotalTime>
  <Words>342</Words>
  <Application>Microsoft Office PowerPoint</Application>
  <PresentationFormat>Произвольный</PresentationFormat>
  <Paragraphs>78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Bahnschrift Light</vt:lpstr>
      <vt:lpstr>Calibri</vt:lpstr>
      <vt:lpstr>Calibri Light</vt:lpstr>
      <vt:lpstr>Cambria Math</vt:lpstr>
      <vt:lpstr>Courier New</vt:lpstr>
      <vt:lpstr>Symbol</vt:lpstr>
      <vt:lpstr>Tahoma</vt:lpstr>
      <vt:lpstr>Тема Office</vt:lpstr>
      <vt:lpstr>Формула</vt:lpstr>
      <vt:lpstr>Презентация PowerPoint</vt:lpstr>
      <vt:lpstr>Презентация PowerPoint</vt:lpstr>
      <vt:lpstr>     Burchak bissektrissasi nima?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562</cp:revision>
  <dcterms:created xsi:type="dcterms:W3CDTF">2020-04-09T07:32:19Z</dcterms:created>
  <dcterms:modified xsi:type="dcterms:W3CDTF">2021-02-15T10:28:32Z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