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45" r:id="rId1"/>
  </p:sldMasterIdLst>
  <p:notesMasterIdLst>
    <p:notesMasterId r:id="rId19"/>
  </p:notesMasterIdLst>
  <p:sldIdLst>
    <p:sldId id="459" r:id="rId2"/>
    <p:sldId id="450" r:id="rId3"/>
    <p:sldId id="460" r:id="rId4"/>
    <p:sldId id="449" r:id="rId5"/>
    <p:sldId id="452" r:id="rId6"/>
    <p:sldId id="453" r:id="rId7"/>
    <p:sldId id="454" r:id="rId8"/>
    <p:sldId id="458" r:id="rId9"/>
    <p:sldId id="443" r:id="rId10"/>
    <p:sldId id="448" r:id="rId11"/>
    <p:sldId id="445" r:id="rId12"/>
    <p:sldId id="446" r:id="rId13"/>
    <p:sldId id="435" r:id="rId14"/>
    <p:sldId id="436" r:id="rId15"/>
    <p:sldId id="461" r:id="rId16"/>
    <p:sldId id="462" r:id="rId17"/>
    <p:sldId id="456" r:id="rId18"/>
  </p:sldIdLst>
  <p:sldSz cx="12185650" cy="701992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C1579F-8F44-41B9-B955-CEC99D94FAA9}">
  <a:tblStyle styleId="{61C1579F-8F44-41B9-B955-CEC99D94FA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3103" autoAdjust="0"/>
  </p:normalViewPr>
  <p:slideViewPr>
    <p:cSldViewPr>
      <p:cViewPr varScale="1">
        <p:scale>
          <a:sx n="68" d="100"/>
          <a:sy n="68" d="100"/>
        </p:scale>
        <p:origin x="804" y="48"/>
      </p:cViewPr>
      <p:guideLst>
        <p:guide orient="horz" pos="221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23785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766763"/>
            <a:ext cx="666432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35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88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599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2399"/>
            </a:lvl1pPr>
            <a:lvl2pPr marL="456971" indent="0" algn="ctr">
              <a:buNone/>
              <a:defRPr sz="1999"/>
            </a:lvl2pPr>
            <a:lvl3pPr marL="913943" indent="0" algn="ctr">
              <a:buNone/>
              <a:defRPr sz="1799"/>
            </a:lvl3pPr>
            <a:lvl4pPr marL="1370914" indent="0" algn="ctr">
              <a:buNone/>
              <a:defRPr sz="1599"/>
            </a:lvl4pPr>
            <a:lvl5pPr marL="1827886" indent="0" algn="ctr">
              <a:buNone/>
              <a:defRPr sz="1599"/>
            </a:lvl5pPr>
            <a:lvl6pPr marL="2284857" indent="0" algn="ctr">
              <a:buNone/>
              <a:defRPr sz="1599"/>
            </a:lvl6pPr>
            <a:lvl7pPr marL="2741828" indent="0" algn="ctr">
              <a:buNone/>
              <a:defRPr sz="1599"/>
            </a:lvl7pPr>
            <a:lvl8pPr marL="3198800" indent="0" algn="ctr">
              <a:buNone/>
              <a:defRPr sz="1599"/>
            </a:lvl8pPr>
            <a:lvl9pPr marL="3655771" indent="0" algn="ctr">
              <a:buNone/>
              <a:defRPr sz="159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91264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27187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763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79438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24907" y="3258154"/>
            <a:ext cx="4846275" cy="3083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193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861618" y="2715299"/>
            <a:ext cx="4326945" cy="2902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403103" y="6482667"/>
            <a:ext cx="731219" cy="5371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836737" y="1386652"/>
            <a:ext cx="4625190" cy="42307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265" lvl="0" indent="-456949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800"/>
              <a:buAutoNum type="arabicPeriod"/>
              <a:defRPr sz="2399"/>
            </a:lvl1pPr>
            <a:lvl2pPr marL="1218529" lvl="1" indent="-423101" rtl="0">
              <a:spcBef>
                <a:spcPts val="1333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999999"/>
                </a:solidFill>
              </a:defRPr>
            </a:lvl2pPr>
            <a:lvl3pPr marL="1827794" lvl="2" indent="-423101" rtl="0">
              <a:spcBef>
                <a:spcPts val="1333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999999"/>
                </a:solidFill>
              </a:defRPr>
            </a:lvl3pPr>
            <a:lvl4pPr marL="2437059" lvl="3" indent="-423101" rtl="0">
              <a:spcBef>
                <a:spcPts val="1333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999999"/>
                </a:solidFill>
              </a:defRPr>
            </a:lvl4pPr>
            <a:lvl5pPr marL="3046324" lvl="4" indent="-423101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5pPr>
            <a:lvl6pPr marL="3655588" lvl="5" indent="-423101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6pPr>
            <a:lvl7pPr marL="4264853" lvl="6" indent="-423101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rabicPeriod"/>
              <a:defRPr>
                <a:solidFill>
                  <a:srgbClr val="999999"/>
                </a:solidFill>
              </a:defRPr>
            </a:lvl7pPr>
            <a:lvl8pPr marL="4874118" lvl="7" indent="-423101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8pPr>
            <a:lvl9pPr marL="5483382" lvl="8" indent="-423101" rtl="0">
              <a:spcBef>
                <a:spcPts val="1333"/>
              </a:spcBef>
              <a:spcAft>
                <a:spcPts val="1333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61648" y="1386652"/>
            <a:ext cx="4326945" cy="13286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444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90267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17" y="1750107"/>
            <a:ext cx="10510123" cy="2920093"/>
          </a:xfrm>
        </p:spPr>
        <p:txBody>
          <a:bodyPr anchor="b"/>
          <a:lstStyle>
            <a:lvl1pPr>
              <a:defRPr sz="599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417" y="4697826"/>
            <a:ext cx="10510123" cy="153560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697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41570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94527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373747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351" y="1720857"/>
            <a:ext cx="5155101" cy="84336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351" y="2564223"/>
            <a:ext cx="5155101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56004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9B5F4-7EF8-4C17-AAAE-D0E3427959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6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28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489" y="1010740"/>
            <a:ext cx="6168985" cy="4988697"/>
          </a:xfrm>
        </p:spPr>
        <p:txBody>
          <a:bodyPr/>
          <a:lstStyle>
            <a:lvl1pPr>
              <a:defRPr sz="3198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599"/>
            </a:lvl1pPr>
            <a:lvl2pPr marL="456971" indent="0">
              <a:buNone/>
              <a:defRPr sz="1399"/>
            </a:lvl2pPr>
            <a:lvl3pPr marL="913943" indent="0">
              <a:buNone/>
              <a:defRPr sz="1199"/>
            </a:lvl3pPr>
            <a:lvl4pPr marL="1370914" indent="0">
              <a:buNone/>
              <a:defRPr sz="999"/>
            </a:lvl4pPr>
            <a:lvl5pPr marL="1827886" indent="0">
              <a:buNone/>
              <a:defRPr sz="999"/>
            </a:lvl5pPr>
            <a:lvl6pPr marL="2284857" indent="0">
              <a:buNone/>
              <a:defRPr sz="999"/>
            </a:lvl6pPr>
            <a:lvl7pPr marL="2741828" indent="0">
              <a:buNone/>
              <a:defRPr sz="999"/>
            </a:lvl7pPr>
            <a:lvl8pPr marL="3198800" indent="0">
              <a:buNone/>
              <a:defRPr sz="999"/>
            </a:lvl8pPr>
            <a:lvl9pPr marL="3655771" indent="0">
              <a:buNone/>
              <a:defRPr sz="9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49620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0489" y="1010740"/>
            <a:ext cx="6168985" cy="4988697"/>
          </a:xfrm>
        </p:spPr>
        <p:txBody>
          <a:bodyPr anchor="t"/>
          <a:lstStyle>
            <a:lvl1pPr marL="0" indent="0">
              <a:buNone/>
              <a:defRPr sz="3198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599"/>
            </a:lvl1pPr>
            <a:lvl2pPr marL="456971" indent="0">
              <a:buNone/>
              <a:defRPr sz="1399"/>
            </a:lvl2pPr>
            <a:lvl3pPr marL="913943" indent="0">
              <a:buNone/>
              <a:defRPr sz="1199"/>
            </a:lvl3pPr>
            <a:lvl4pPr marL="1370914" indent="0">
              <a:buNone/>
              <a:defRPr sz="999"/>
            </a:lvl4pPr>
            <a:lvl5pPr marL="1827886" indent="0">
              <a:buNone/>
              <a:defRPr sz="999"/>
            </a:lvl5pPr>
            <a:lvl6pPr marL="2284857" indent="0">
              <a:buNone/>
              <a:defRPr sz="999"/>
            </a:lvl6pPr>
            <a:lvl7pPr marL="2741828" indent="0">
              <a:buNone/>
              <a:defRPr sz="999"/>
            </a:lvl7pPr>
            <a:lvl8pPr marL="3198800" indent="0">
              <a:buNone/>
              <a:defRPr sz="999"/>
            </a:lvl8pPr>
            <a:lvl9pPr marL="3655771" indent="0">
              <a:buNone/>
              <a:defRPr sz="9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95180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764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srgbClr val="4C4C4C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6497" y="6506431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srgbClr val="4C4C4C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611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27EAE27-DFDE-445D-8780-878FC3F2AB75}" type="slidenum">
              <a:rPr lang="en-US" altLang="en-US" kern="1200" smtClean="0">
                <a:solidFill>
                  <a:srgbClr val="4C4C4C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en-US" kern="1200" smtClean="0">
              <a:solidFill>
                <a:srgbClr val="4C4C4C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11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3943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6" indent="-228486" algn="l" defTabSz="91394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457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429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1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3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2750"/>
            <a:ext cx="12185650" cy="154934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8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2406649" y="13919"/>
            <a:ext cx="6450210" cy="1618561"/>
          </a:xfrm>
          <a:prstGeom prst="rect">
            <a:avLst/>
          </a:prstGeom>
        </p:spPr>
        <p:txBody>
          <a:bodyPr spcFirstLastPara="1" vert="horz" wrap="square" lIns="0" tIns="24484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21291" algn="ctr">
              <a:lnSpc>
                <a:spcPct val="150000"/>
              </a:lnSpc>
              <a:spcBef>
                <a:spcPts val="192"/>
              </a:spcBef>
            </a:pPr>
            <a:r>
              <a:rPr lang="en-US" sz="6794" dirty="0">
                <a:solidFill>
                  <a:schemeClr val="bg1"/>
                </a:solidFill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</a:p>
        </p:txBody>
      </p:sp>
      <p:sp>
        <p:nvSpPr>
          <p:cNvPr id="15" name="object 11"/>
          <p:cNvSpPr/>
          <p:nvPr/>
        </p:nvSpPr>
        <p:spPr>
          <a:xfrm>
            <a:off x="9292001" y="2376747"/>
            <a:ext cx="2332801" cy="2399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67"/>
          </a:p>
        </p:txBody>
      </p:sp>
      <p:sp>
        <p:nvSpPr>
          <p:cNvPr id="16" name="TextBox 15"/>
          <p:cNvSpPr txBox="1"/>
          <p:nvPr/>
        </p:nvSpPr>
        <p:spPr>
          <a:xfrm>
            <a:off x="1281502" y="2314687"/>
            <a:ext cx="7874763" cy="48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5397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5397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Uchburchaklar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en-US" sz="4687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97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39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468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79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68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70670" y="479903"/>
            <a:ext cx="1796351" cy="876258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509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509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42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709" y="2156938"/>
            <a:ext cx="632793" cy="131356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82"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xmlns="" xmlns:lc="http://schemas.openxmlformats.org/drawingml/2006/lockedCanvas" id="{335AFAA3-FF4F-462D-A908-93D09B272E70}"/>
              </a:ext>
            </a:extLst>
          </p:cNvPr>
          <p:cNvSpPr/>
          <p:nvPr/>
        </p:nvSpPr>
        <p:spPr>
          <a:xfrm>
            <a:off x="1017967" y="436113"/>
            <a:ext cx="910029" cy="961779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2839"/>
            <a:endParaRPr sz="17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938" y="3995345"/>
            <a:ext cx="632793" cy="131356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82"/>
          </a:p>
        </p:txBody>
      </p:sp>
    </p:spTree>
    <p:extLst>
      <p:ext uri="{BB962C8B-B14F-4D97-AF65-F5344CB8AC3E}">
        <p14:creationId xmlns:p14="http://schemas.microsoft.com/office/powerpoint/2010/main" val="180191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4" name="Прямоугольный треугольник 3"/>
          <p:cNvSpPr/>
          <p:nvPr/>
        </p:nvSpPr>
        <p:spPr>
          <a:xfrm rot="16200000">
            <a:off x="7948699" y="1007153"/>
            <a:ext cx="3635924" cy="2448854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flipH="1">
            <a:off x="8101183" y="4003222"/>
            <a:ext cx="73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062412" y="3872345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C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991086" y="413619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B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03895" y="3729393"/>
            <a:ext cx="287191" cy="27584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894161" y="4049542"/>
            <a:ext cx="648073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893025" y="3506667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120°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4034" y="179627"/>
                <a:ext cx="7089248" cy="3002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Berilgan:</a:t>
                </a:r>
              </a:p>
              <a:p>
                <a:r>
                  <a:rPr lang="en-US" sz="4800" b="1" dirty="0" smtClean="0"/>
                  <a:t>∆</a:t>
                </a:r>
                <a:r>
                  <a:rPr lang="en-US" sz="4000" dirty="0" smtClean="0"/>
                  <a:t>ABC - 90°li,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𝑡𝑎𝑠h𝑞𝑖</m:t>
                        </m:r>
                      </m:sub>
                    </m:sSub>
                  </m:oMath>
                </a14:m>
                <a:r>
                  <a:rPr lang="en-US" sz="4000" dirty="0" smtClean="0"/>
                  <a:t>= 120°; AC+AB=12cm</a:t>
                </a:r>
              </a:p>
              <a:p>
                <a:r>
                  <a:rPr lang="en-US" sz="4400" b="1" dirty="0" err="1" smtClean="0"/>
                  <a:t>Topish</a:t>
                </a:r>
                <a:r>
                  <a:rPr lang="en-US" sz="4400" b="1" dirty="0" smtClean="0"/>
                  <a:t> </a:t>
                </a:r>
                <a:r>
                  <a:rPr lang="en-US" sz="4400" b="1" dirty="0" err="1" smtClean="0"/>
                  <a:t>kerak</a:t>
                </a:r>
                <a:r>
                  <a:rPr lang="en-US" sz="4400" b="1" dirty="0" smtClean="0"/>
                  <a:t>:  </a:t>
                </a:r>
                <a:r>
                  <a:rPr lang="en-US" sz="4400" b="1" dirty="0" smtClean="0">
                    <a:solidFill>
                      <a:srgbClr val="C00000"/>
                    </a:solidFill>
                  </a:rPr>
                  <a:t>AB = c =?</a:t>
                </a:r>
                <a:endParaRPr lang="ru-RU" sz="4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34" y="179627"/>
                <a:ext cx="7089248" cy="3002232"/>
              </a:xfrm>
              <a:prstGeom prst="rect">
                <a:avLst/>
              </a:prstGeom>
              <a:blipFill rotWithShape="0">
                <a:blip r:embed="rId2"/>
                <a:stretch>
                  <a:fillRect l="-3869" t="-4868" r="-1978" b="-54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527" y="3181859"/>
                <a:ext cx="7988182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180°-120°=60°</a:t>
                </a:r>
              </a:p>
              <a:p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=90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=30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c=2b</a:t>
                </a:r>
              </a:p>
              <a:p>
                <a:r>
                  <a:rPr lang="en-US" sz="4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c = </a:t>
                </a:r>
                <a:r>
                  <a:rPr lang="en-US" sz="4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12;</a:t>
                </a:r>
              </a:p>
              <a:p>
                <a:r>
                  <a:rPr lang="en-US" sz="4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b+2b=12;</a:t>
                </a:r>
              </a:p>
              <a:p>
                <a:r>
                  <a:rPr lang="en-US" sz="4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= 4 cm;     </a:t>
                </a:r>
                <a:r>
                  <a:rPr lang="en-US" sz="4400" b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 =2·4 = 8(cm)</a:t>
                </a:r>
                <a:r>
                  <a:rPr lang="en-US" sz="4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27" y="3181859"/>
                <a:ext cx="7988182" cy="3477875"/>
              </a:xfrm>
              <a:prstGeom prst="rect">
                <a:avLst/>
              </a:prstGeom>
              <a:blipFill rotWithShape="0">
                <a:blip r:embed="rId3"/>
                <a:stretch>
                  <a:fillRect l="-1145" t="-3860" b="-7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9851989" y="4064778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9364895" y="1598630"/>
            <a:ext cx="332607" cy="652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77918" y="5409711"/>
            <a:ext cx="3748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</a:rPr>
              <a:t>Javob</a:t>
            </a:r>
            <a:r>
              <a:rPr lang="en-US" sz="4800" b="1" dirty="0" smtClean="0">
                <a:solidFill>
                  <a:srgbClr val="C00000"/>
                </a:solidFill>
              </a:rPr>
              <a:t>: </a:t>
            </a:r>
            <a:r>
              <a:rPr lang="en-US" sz="4800" b="1" dirty="0">
                <a:solidFill>
                  <a:srgbClr val="C00000"/>
                </a:solidFill>
              </a:rPr>
              <a:t>8</a:t>
            </a:r>
            <a:r>
              <a:rPr lang="en-US" sz="4800" b="1" dirty="0" smtClean="0">
                <a:solidFill>
                  <a:srgbClr val="C00000"/>
                </a:solidFill>
              </a:rPr>
              <a:t> cm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366363" y="1132311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740254" y="3561345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3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0611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99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-99863" y="1968979"/>
                <a:ext cx="7272808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dirty="0" err="1" smtClean="0"/>
                  <a:t>Rasmda</a:t>
                </a:r>
                <a:r>
                  <a:rPr lang="en-US" sz="4800" dirty="0" smtClean="0"/>
                  <a:t> </a:t>
                </a:r>
                <a:r>
                  <a:rPr lang="en-US" sz="4800" dirty="0" err="1"/>
                  <a:t>berilgan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ma’lumotlardan</a:t>
                </a:r>
                <a:r>
                  <a:rPr lang="en-US" sz="4800" dirty="0"/>
                  <a:t>  </a:t>
                </a:r>
                <a:r>
                  <a:rPr lang="en-US" sz="4800" dirty="0" err="1"/>
                  <a:t>foydalanib</a:t>
                </a:r>
                <a:r>
                  <a:rPr lang="en-US" sz="4800" dirty="0"/>
                  <a:t>,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800" dirty="0"/>
                  <a:t>1 &gt;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800" dirty="0"/>
                  <a:t>3  </a:t>
                </a:r>
                <a:r>
                  <a:rPr lang="en-US" sz="4800" dirty="0" err="1"/>
                  <a:t>ekanligini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isbotlang</a:t>
                </a:r>
                <a:r>
                  <a:rPr lang="en-US" sz="4800" dirty="0"/>
                  <a:t>.</a:t>
                </a:r>
                <a:endParaRPr lang="ru-RU" sz="4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863" y="1968979"/>
                <a:ext cx="7272808" cy="3046988"/>
              </a:xfrm>
              <a:prstGeom prst="rect">
                <a:avLst/>
              </a:prstGeom>
              <a:blipFill>
                <a:blip r:embed="rId2"/>
                <a:stretch>
                  <a:fillRect t="-4800" b="-9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0" y="-23812"/>
            <a:ext cx="12199287" cy="14253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8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47335" y="172094"/>
            <a:ext cx="10510123" cy="13568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849" y="2096395"/>
            <a:ext cx="5502598" cy="3645815"/>
          </a:xfrm>
          <a:prstGeom prst="rect">
            <a:avLst/>
          </a:prstGeom>
        </p:spPr>
      </p:pic>
      <p:pic>
        <p:nvPicPr>
          <p:cNvPr id="4098" name="Picture 2" descr="циркуль png » PNG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7285">
            <a:off x="804514" y="497225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ector Ruler Drawing #12564 - Free Icons and PNG Backgroun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0923">
            <a:off x="3962609" y="5370580"/>
            <a:ext cx="2004337" cy="200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riangle graphic png 3 » PNG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289" y="0"/>
            <a:ext cx="3247801" cy="19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0611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99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49522" y="1407809"/>
                <a:ext cx="6607399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000" dirty="0" err="1" smtClean="0"/>
                  <a:t>Yechilishi</a:t>
                </a:r>
                <a:r>
                  <a:rPr lang="en-US" sz="4000" dirty="0"/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dirty="0"/>
                  <a:t>2 &gt;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dirty="0"/>
                  <a:t>3  </a:t>
                </a:r>
                <a:r>
                  <a:rPr lang="en-US" sz="4000" dirty="0" err="1"/>
                  <a:t>ekanligi</a:t>
                </a:r>
                <a:r>
                  <a:rPr lang="en-US" sz="4000" dirty="0"/>
                  <a:t>  </a:t>
                </a:r>
                <a:r>
                  <a:rPr lang="en-US" sz="4000" dirty="0" err="1"/>
                  <a:t>ravshan</a:t>
                </a:r>
                <a:r>
                  <a:rPr lang="en-US" sz="4000" dirty="0"/>
                  <a:t>, </a:t>
                </a:r>
                <a:r>
                  <a:rPr lang="en-US" sz="4000" dirty="0" err="1"/>
                  <a:t>chunki</a:t>
                </a:r>
                <a:r>
                  <a:rPr lang="en-US" sz="4000" dirty="0"/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dirty="0"/>
                  <a:t>2  -  BDC  </a:t>
                </a:r>
                <a:r>
                  <a:rPr lang="en-US" sz="4000" dirty="0" err="1"/>
                  <a:t>uchburchakning</a:t>
                </a:r>
                <a:r>
                  <a:rPr lang="en-US" sz="4000" dirty="0"/>
                  <a:t>  </a:t>
                </a:r>
                <a:r>
                  <a:rPr lang="en-US" sz="4000" dirty="0" err="1"/>
                  <a:t>tashqi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burchagi</a:t>
                </a:r>
                <a:r>
                  <a:rPr lang="en-US" sz="4000" dirty="0"/>
                  <a:t>  </a:t>
                </a:r>
                <a:r>
                  <a:rPr lang="en-US" sz="4000" dirty="0" err="1"/>
                  <a:t>bo‘lib</a:t>
                </a:r>
                <a:r>
                  <a:rPr lang="en-US" sz="4000" dirty="0"/>
                  <a:t>,  </a:t>
                </a:r>
                <a:r>
                  <a:rPr lang="en-US" sz="4000" dirty="0" err="1"/>
                  <a:t>tashqi</a:t>
                </a:r>
                <a:r>
                  <a:rPr lang="en-US" sz="4000" dirty="0"/>
                  <a:t>  </a:t>
                </a:r>
                <a:r>
                  <a:rPr lang="en-US" sz="4000" dirty="0" err="1"/>
                  <a:t>burchak</a:t>
                </a:r>
                <a:r>
                  <a:rPr lang="en-US" sz="4000" dirty="0"/>
                  <a:t>  </a:t>
                </a:r>
                <a:r>
                  <a:rPr lang="en-US" sz="4000" dirty="0" err="1"/>
                  <a:t>xossasiga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ko‘ra</a:t>
                </a:r>
                <a:r>
                  <a:rPr lang="en-US" sz="4000" dirty="0"/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dirty="0" smtClean="0"/>
                  <a:t>2 =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dirty="0"/>
                  <a:t>3+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dirty="0"/>
                  <a:t>4 </a:t>
                </a:r>
                <a:r>
                  <a:rPr lang="en-US" sz="4000" dirty="0" err="1"/>
                  <a:t>va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dirty="0"/>
                  <a:t>4&gt;0. ACD - </a:t>
                </a:r>
                <a:r>
                  <a:rPr lang="en-US" sz="4000" dirty="0" err="1"/>
                  <a:t>teng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yonli</a:t>
                </a:r>
                <a:r>
                  <a:rPr lang="en-US" sz="4000" dirty="0"/>
                  <a:t>  </a:t>
                </a:r>
                <a:r>
                  <a:rPr lang="en-US" sz="4000" dirty="0" err="1"/>
                  <a:t>uchburchak</a:t>
                </a:r>
                <a:r>
                  <a:rPr lang="en-US" sz="4000" dirty="0"/>
                  <a:t>  </a:t>
                </a:r>
                <a:r>
                  <a:rPr lang="en-US" sz="4000" dirty="0" err="1"/>
                  <a:t>bo‘lgani</a:t>
                </a:r>
                <a:r>
                  <a:rPr lang="en-US" sz="4000" dirty="0"/>
                  <a:t>  </a:t>
                </a:r>
                <a:r>
                  <a:rPr lang="en-US" sz="4000" dirty="0" err="1"/>
                  <a:t>uchun</a:t>
                </a:r>
                <a:r>
                  <a:rPr lang="en-US" sz="4000" dirty="0"/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dirty="0"/>
                  <a:t>1=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dirty="0"/>
                  <a:t>2. </a:t>
                </a:r>
                <a:endParaRPr lang="ru-RU" sz="4000" dirty="0"/>
              </a:p>
              <a:p>
                <a:pPr algn="just"/>
                <a:r>
                  <a:rPr lang="en-US" sz="4000" dirty="0" err="1"/>
                  <a:t>Demak</a:t>
                </a:r>
                <a:r>
                  <a:rPr lang="en-US" sz="4000" dirty="0"/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dirty="0"/>
                  <a:t>1 &gt;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4000" dirty="0"/>
                  <a:t>3 </a:t>
                </a:r>
                <a:r>
                  <a:rPr lang="en-US" sz="4000" dirty="0" err="1"/>
                  <a:t>bo‘ladi</a:t>
                </a:r>
                <a:r>
                  <a:rPr lang="en-US" sz="4000" dirty="0"/>
                  <a:t>.</a:t>
                </a:r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22" y="1407809"/>
                <a:ext cx="6607399" cy="5632311"/>
              </a:xfrm>
              <a:prstGeom prst="rect">
                <a:avLst/>
              </a:prstGeom>
              <a:blipFill rotWithShape="0">
                <a:blip r:embed="rId2"/>
                <a:stretch>
                  <a:fillRect l="-3229" t="-1948" r="-3321" b="-36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0" y="-23812"/>
            <a:ext cx="12199287" cy="14253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8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47335" y="172094"/>
            <a:ext cx="10510123" cy="13568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945" y="1637875"/>
            <a:ext cx="4987906" cy="4504804"/>
          </a:xfrm>
          <a:prstGeom prst="rect">
            <a:avLst/>
          </a:prstGeom>
        </p:spPr>
      </p:pic>
      <p:pic>
        <p:nvPicPr>
          <p:cNvPr id="7170" name="Picture 2" descr="Triangle graphic png 3 » PNG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17" y="-196874"/>
            <a:ext cx="2880320" cy="174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51523" y="1967667"/>
            <a:ext cx="83434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ABC </a:t>
            </a:r>
            <a:r>
              <a:rPr lang="ru-RU" sz="4000" dirty="0" err="1"/>
              <a:t>uchburchakda</a:t>
            </a:r>
            <a:r>
              <a:rPr lang="ru-RU" sz="4000" dirty="0"/>
              <a:t> A </a:t>
            </a:r>
            <a:r>
              <a:rPr lang="ru-RU" sz="4000" dirty="0" err="1"/>
              <a:t>burchak</a:t>
            </a:r>
            <a:r>
              <a:rPr lang="ru-RU" sz="4000" dirty="0"/>
              <a:t> C </a:t>
            </a:r>
            <a:r>
              <a:rPr lang="ru-RU" sz="4000" dirty="0" err="1"/>
              <a:t>burchakka</a:t>
            </a:r>
            <a:r>
              <a:rPr lang="ru-RU" sz="4000" dirty="0"/>
              <a:t> </a:t>
            </a:r>
            <a:r>
              <a:rPr lang="ru-RU" sz="4000" dirty="0" err="1"/>
              <a:t>teng</a:t>
            </a:r>
            <a:r>
              <a:rPr lang="ru-RU" sz="4000" dirty="0"/>
              <a:t>, AD </a:t>
            </a:r>
            <a:r>
              <a:rPr lang="ru-RU" sz="4000" dirty="0" err="1"/>
              <a:t>balandlik</a:t>
            </a:r>
            <a:r>
              <a:rPr lang="ru-RU" sz="4000" dirty="0"/>
              <a:t> </a:t>
            </a:r>
            <a:r>
              <a:rPr lang="ru-RU" sz="4000" dirty="0" err="1"/>
              <a:t>esa</a:t>
            </a:r>
            <a:r>
              <a:rPr lang="ru-RU" sz="4000" dirty="0"/>
              <a:t> BC </a:t>
            </a:r>
            <a:r>
              <a:rPr lang="ru-RU" sz="4000" dirty="0" err="1" smtClean="0"/>
              <a:t>tomonni</a:t>
            </a:r>
            <a:r>
              <a:rPr lang="ru-RU" sz="4000" dirty="0" smtClean="0"/>
              <a:t> </a:t>
            </a:r>
            <a:r>
              <a:rPr lang="ru-RU" sz="4000" dirty="0" err="1"/>
              <a:t>teng</a:t>
            </a:r>
            <a:r>
              <a:rPr lang="ru-RU" sz="4000" dirty="0"/>
              <a:t> </a:t>
            </a:r>
            <a:r>
              <a:rPr lang="ru-RU" sz="4000" dirty="0" err="1"/>
              <a:t>ikkiga</a:t>
            </a:r>
            <a:r>
              <a:rPr lang="ru-RU" sz="4000" dirty="0"/>
              <a:t> </a:t>
            </a:r>
            <a:r>
              <a:rPr lang="ru-RU" sz="4000" dirty="0" err="1" smtClean="0"/>
              <a:t>bo</a:t>
            </a:r>
            <a:r>
              <a:rPr lang="en-US" sz="4000" dirty="0" smtClean="0"/>
              <a:t>‘</a:t>
            </a:r>
            <a:r>
              <a:rPr lang="ru-RU" sz="4000" dirty="0" err="1" smtClean="0"/>
              <a:t>ladi</a:t>
            </a:r>
            <a:r>
              <a:rPr lang="ru-RU" sz="4000" dirty="0"/>
              <a:t>. </a:t>
            </a:r>
            <a:r>
              <a:rPr lang="ru-RU" sz="4000" dirty="0" err="1"/>
              <a:t>Agar</a:t>
            </a:r>
            <a:r>
              <a:rPr lang="ru-RU" sz="4000" dirty="0"/>
              <a:t> </a:t>
            </a:r>
            <a:r>
              <a:rPr lang="ru-RU" sz="4000" dirty="0" smtClean="0"/>
              <a:t>BD </a:t>
            </a:r>
            <a:r>
              <a:rPr lang="ru-RU" sz="4000" dirty="0"/>
              <a:t>= 7,8 </a:t>
            </a:r>
            <a:r>
              <a:rPr lang="en-US" sz="4000" dirty="0" err="1"/>
              <a:t>c</a:t>
            </a:r>
            <a:r>
              <a:rPr lang="ru-RU" sz="4000" dirty="0" smtClean="0"/>
              <a:t>m </a:t>
            </a:r>
            <a:r>
              <a:rPr lang="ru-RU" sz="4000" dirty="0" err="1" smtClean="0"/>
              <a:t>bo</a:t>
            </a:r>
            <a:r>
              <a:rPr lang="en-US" sz="4000" dirty="0" smtClean="0"/>
              <a:t>‘</a:t>
            </a:r>
            <a:r>
              <a:rPr lang="ru-RU" sz="4000" dirty="0" err="1" smtClean="0"/>
              <a:t>lsa</a:t>
            </a:r>
            <a:r>
              <a:rPr lang="ru-RU" sz="4000" dirty="0"/>
              <a:t>, AC </a:t>
            </a:r>
            <a:r>
              <a:rPr lang="ru-RU" sz="4000" dirty="0" err="1"/>
              <a:t>ni</a:t>
            </a:r>
            <a:r>
              <a:rPr lang="ru-RU" sz="4000" dirty="0"/>
              <a:t> </a:t>
            </a:r>
            <a:r>
              <a:rPr lang="ru-RU" sz="4000" dirty="0" err="1"/>
              <a:t>toping</a:t>
            </a:r>
            <a:r>
              <a:rPr lang="ru-RU" sz="40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47842" y="4992187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9302111" y="1528955"/>
            <a:ext cx="435534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4000" b="1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ru-RU" alt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1563319" y="4964378"/>
            <a:ext cx="435534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4000" b="1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ru-RU" alt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7749009" y="2235692"/>
            <a:ext cx="1869220" cy="2976039"/>
          </a:xfrm>
          <a:prstGeom prst="line">
            <a:avLst/>
          </a:prstGeom>
          <a:ln w="3810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749009" y="5211731"/>
            <a:ext cx="3744416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0" y="-23812"/>
            <a:ext cx="12199287" cy="14253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8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44581" y="235724"/>
            <a:ext cx="10510123" cy="13568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r>
              <a:rPr lang="en-US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9635649" y="2235692"/>
            <a:ext cx="1875196" cy="299831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Дуга 34"/>
          <p:cNvSpPr/>
          <p:nvPr/>
        </p:nvSpPr>
        <p:spPr>
          <a:xfrm rot="8366064">
            <a:off x="9217759" y="1970448"/>
            <a:ext cx="977144" cy="762217"/>
          </a:xfrm>
          <a:prstGeom prst="arc">
            <a:avLst>
              <a:gd name="adj1" fmla="val 16815030"/>
              <a:gd name="adj2" fmla="val 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15163986">
            <a:off x="10782304" y="4739289"/>
            <a:ext cx="977144" cy="762217"/>
          </a:xfrm>
          <a:prstGeom prst="arc">
            <a:avLst>
              <a:gd name="adj1" fmla="val 16276203"/>
              <a:gd name="adj2" fmla="val 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9637039" y="2243382"/>
            <a:ext cx="24187" cy="2982930"/>
          </a:xfrm>
          <a:prstGeom prst="line">
            <a:avLst/>
          </a:prstGeom>
          <a:ln w="3810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9387045" y="2170907"/>
            <a:ext cx="44595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endParaRPr lang="ru-RU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872185" y="4624311"/>
            <a:ext cx="44595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endParaRPr lang="ru-RU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901137" y="5075936"/>
            <a:ext cx="0" cy="3231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629329" y="5056011"/>
            <a:ext cx="0" cy="3231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9497661" y="5223884"/>
            <a:ext cx="827662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600" b="1" dirty="0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endParaRPr lang="ru-RU" alt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8" name="Picture 2" descr="Triangle png transparent 9 »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5059">
            <a:off x="1635824" y="113899"/>
            <a:ext cx="1624497" cy="131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50393" y="5628248"/>
            <a:ext cx="114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7,8</a:t>
            </a:r>
            <a:r>
              <a:rPr lang="en-US" sz="2400" b="1" dirty="0" smtClean="0"/>
              <a:t> cm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521849" y="312695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?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5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5" grpId="0" animBg="1"/>
      <p:bldP spid="36" grpId="0" animBg="1"/>
      <p:bldP spid="40" grpId="0"/>
      <p:bldP spid="41" grpId="0"/>
      <p:bldP spid="44" grpId="0"/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0611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99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00313" y="2387889"/>
                <a:ext cx="8614407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600" i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/>
                  <a:t>(</a:t>
                </a:r>
                <a:r>
                  <a:rPr lang="en-US" sz="3600" dirty="0" err="1" smtClean="0"/>
                  <a:t>shartga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ko‘ra</a:t>
                </a:r>
                <a:r>
                  <a:rPr lang="en-US" sz="3600" dirty="0" smtClean="0"/>
                  <a:t>)</a:t>
                </a:r>
              </a:p>
              <a:p>
                <a:r>
                  <a:rPr lang="en-US" sz="3600" dirty="0" smtClean="0"/>
                  <a:t>Demak, AB=BC (</a:t>
                </a:r>
                <a:r>
                  <a:rPr lang="en-US" sz="3600" dirty="0" err="1" smtClean="0"/>
                  <a:t>teng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yonli</a:t>
                </a:r>
                <a:r>
                  <a:rPr lang="en-US" sz="3600" dirty="0" smtClean="0"/>
                  <a:t> ∆).</a:t>
                </a:r>
              </a:p>
              <a:p>
                <a:r>
                  <a:rPr lang="en-US" sz="3600" dirty="0" smtClean="0"/>
                  <a:t>AD - </a:t>
                </a:r>
                <a:r>
                  <a:rPr lang="en-US" sz="3600" dirty="0" err="1" smtClean="0"/>
                  <a:t>balandlik</a:t>
                </a:r>
                <a:r>
                  <a:rPr lang="en-US" sz="3600" dirty="0" smtClean="0"/>
                  <a:t> , </a:t>
                </a:r>
                <a:r>
                  <a:rPr lang="en-US" sz="3600" dirty="0" err="1" smtClean="0"/>
                  <a:t>mediana</a:t>
                </a:r>
                <a:r>
                  <a:rPr lang="en-US" sz="3600" dirty="0" smtClean="0"/>
                  <a:t>: AB=AC  </a:t>
                </a:r>
              </a:p>
              <a:p>
                <a:r>
                  <a:rPr lang="en-US" sz="3600" dirty="0" err="1" smtClean="0"/>
                  <a:t>Demak</a:t>
                </a:r>
                <a:r>
                  <a:rPr lang="en-US" sz="3600" dirty="0" smtClean="0"/>
                  <a:t>, ∆ABC - </a:t>
                </a:r>
                <a:r>
                  <a:rPr lang="en-US" sz="3600" dirty="0" err="1" smtClean="0"/>
                  <a:t>teng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tomonli</a:t>
                </a:r>
                <a:r>
                  <a:rPr lang="en-US" sz="3600" dirty="0" smtClean="0"/>
                  <a:t>. </a:t>
                </a:r>
              </a:p>
              <a:p>
                <a:r>
                  <a:rPr lang="en-US" sz="3600" dirty="0" smtClean="0"/>
                  <a:t>BD= 7,8 cm;</a:t>
                </a:r>
              </a:p>
              <a:p>
                <a:r>
                  <a:rPr lang="en-US" sz="3600" dirty="0" smtClean="0"/>
                  <a:t>BC=2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3600" dirty="0" smtClean="0"/>
                  <a:t>7,8=16,6(cm)</a:t>
                </a:r>
              </a:p>
              <a:p>
                <a:r>
                  <a:rPr lang="en-US" sz="3600" b="1" dirty="0" smtClean="0"/>
                  <a:t>AC = BC = 16,6 cm</a:t>
                </a:r>
                <a:r>
                  <a:rPr lang="en-US" sz="3600" b="1" i="1" dirty="0" smtClean="0"/>
                  <a:t>.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13" y="2387889"/>
                <a:ext cx="8614407" cy="3970318"/>
              </a:xfrm>
              <a:prstGeom prst="rect">
                <a:avLst/>
              </a:prstGeom>
              <a:blipFill rotWithShape="0">
                <a:blip r:embed="rId2"/>
                <a:stretch>
                  <a:fillRect l="-2194" t="-2458" b="-49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7877482" y="3666172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4000" b="1" dirty="0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9095397" y="344696"/>
            <a:ext cx="435534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600" b="1" dirty="0" smtClean="0"/>
              <a:t>A</a:t>
            </a:r>
            <a:endParaRPr lang="ru-RU" altLang="ru-RU" sz="3600" b="1" dirty="0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1375374" y="3724675"/>
            <a:ext cx="435534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600" b="1" dirty="0" smtClean="0"/>
              <a:t>C</a:t>
            </a:r>
            <a:endParaRPr lang="ru-RU" altLang="ru-RU" sz="36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8014166" y="667863"/>
            <a:ext cx="1869220" cy="2976039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014166" y="3666172"/>
            <a:ext cx="3744416" cy="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9883386" y="667862"/>
            <a:ext cx="1875196" cy="299831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 rot="8366064">
            <a:off x="9470684" y="420810"/>
            <a:ext cx="977144" cy="762217"/>
          </a:xfrm>
          <a:prstGeom prst="arc">
            <a:avLst>
              <a:gd name="adj1" fmla="val 16815030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15163986">
            <a:off x="11143972" y="3262793"/>
            <a:ext cx="977144" cy="762217"/>
          </a:xfrm>
          <a:prstGeom prst="arc">
            <a:avLst>
              <a:gd name="adj1" fmla="val 16815030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9883386" y="734874"/>
            <a:ext cx="75870" cy="290902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513300" y="1253512"/>
            <a:ext cx="44595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58211" y="2799144"/>
            <a:ext cx="44595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166294" y="3508107"/>
            <a:ext cx="0" cy="323165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894486" y="3488182"/>
            <a:ext cx="0" cy="323165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9763564" y="3675550"/>
            <a:ext cx="827662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600" b="1" dirty="0" smtClean="0"/>
              <a:t>D</a:t>
            </a:r>
            <a:endParaRPr lang="ru-RU" alt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69664" y="127395"/>
                <a:ext cx="713244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/>
                  <a:t>Berilgan:</a:t>
                </a:r>
              </a:p>
              <a:p>
                <a:r>
                  <a:rPr lang="en-US" sz="4000" b="1" dirty="0" smtClean="0"/>
                  <a:t>∆</a:t>
                </a:r>
                <a:r>
                  <a:rPr lang="en-US" sz="3200" dirty="0" smtClean="0"/>
                  <a:t>ABC,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=∠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3200" dirty="0" smtClean="0"/>
                  <a:t>, AD – </a:t>
                </a:r>
                <a:r>
                  <a:rPr lang="en-US" sz="3200" dirty="0" err="1" smtClean="0"/>
                  <a:t>balandlik</a:t>
                </a:r>
                <a:r>
                  <a:rPr lang="en-US" sz="3200" dirty="0" smtClean="0"/>
                  <a:t>,</a:t>
                </a:r>
                <a:endParaRPr lang="en-US" sz="3200" dirty="0"/>
              </a:p>
              <a:p>
                <a:r>
                  <a:rPr lang="en-US" sz="3200" dirty="0" smtClean="0"/>
                  <a:t> BD = 7,8 cm</a:t>
                </a:r>
                <a:endParaRPr lang="en-US" sz="3200" dirty="0"/>
              </a:p>
              <a:p>
                <a:r>
                  <a:rPr lang="en-US" sz="3600" b="1" dirty="0" err="1"/>
                  <a:t>Topish</a:t>
                </a:r>
                <a:r>
                  <a:rPr lang="en-US" sz="3600" b="1" dirty="0"/>
                  <a:t> </a:t>
                </a:r>
                <a:r>
                  <a:rPr lang="en-US" sz="3600" b="1" dirty="0" err="1"/>
                  <a:t>kerak</a:t>
                </a:r>
                <a:r>
                  <a:rPr lang="en-US" sz="3600" b="1" dirty="0"/>
                  <a:t>:  </a:t>
                </a:r>
                <a:r>
                  <a:rPr lang="en-US" sz="3600" b="1" dirty="0" smtClean="0">
                    <a:solidFill>
                      <a:srgbClr val="C00000"/>
                    </a:solidFill>
                  </a:rPr>
                  <a:t>AC - ?</a:t>
                </a:r>
                <a:endParaRPr lang="ru-RU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64" y="127395"/>
                <a:ext cx="7132440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2991" t="-4222" b="-8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6268016" y="5454585"/>
            <a:ext cx="42338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</a:rPr>
              <a:t>Javob</a:t>
            </a:r>
            <a:r>
              <a:rPr lang="en-US" sz="4400" b="1" dirty="0">
                <a:solidFill>
                  <a:srgbClr val="C00000"/>
                </a:solidFill>
              </a:rPr>
              <a:t>: </a:t>
            </a:r>
            <a:r>
              <a:rPr lang="en-US" sz="4400" b="1" dirty="0" smtClean="0">
                <a:solidFill>
                  <a:srgbClr val="C00000"/>
                </a:solidFill>
              </a:rPr>
              <a:t>16,6 </a:t>
            </a:r>
            <a:r>
              <a:rPr lang="en-US" sz="4400" b="1" dirty="0">
                <a:solidFill>
                  <a:srgbClr val="C00000"/>
                </a:solidFill>
              </a:rPr>
              <a:t>cm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1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 dirty="0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0611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199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" sz="1199" b="0" i="0" u="none" strike="noStrike" kern="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" y="0"/>
            <a:ext cx="12185650" cy="12057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49289" y="-15007"/>
            <a:ext cx="11236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</a:rPr>
              <a:t> 4 - masala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686" y="1709762"/>
            <a:ext cx="10801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0113" algn="just"/>
            <a:r>
              <a:rPr lang="en-US" sz="4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Uchburchakning</a:t>
            </a:r>
            <a:r>
              <a:rPr lang="en-US" sz="4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asosiga</a:t>
            </a:r>
            <a:r>
              <a:rPr lang="en-US" sz="4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tushirilgan</a:t>
            </a:r>
            <a:r>
              <a:rPr lang="en-US" sz="4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medianasi</a:t>
            </a:r>
            <a:r>
              <a:rPr lang="en-US" sz="4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</a:t>
            </a:r>
            <a:r>
              <a:rPr lang="en-US" sz="4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perimetri</a:t>
            </a:r>
            <a:r>
              <a:rPr lang="en-US" sz="4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18 </a:t>
            </a:r>
            <a:r>
              <a:rPr lang="en-US" sz="4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</a:t>
            </a:r>
            <a:r>
              <a:rPr lang="en-US" sz="4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24sm </a:t>
            </a:r>
            <a:r>
              <a:rPr lang="en-US" sz="4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4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4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ikkita</a:t>
            </a:r>
            <a:r>
              <a:rPr lang="en-US" sz="4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uchburchakka</a:t>
            </a:r>
            <a:r>
              <a:rPr lang="en-US" sz="4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ajratadi.Berilgan</a:t>
            </a:r>
            <a:r>
              <a:rPr lang="en-US" sz="4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uchburchakning</a:t>
            </a:r>
            <a:r>
              <a:rPr lang="en-US" sz="4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kichik</a:t>
            </a:r>
            <a:r>
              <a:rPr lang="en-US" sz="4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yon </a:t>
            </a:r>
            <a:r>
              <a:rPr lang="en-US" sz="4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tomoni</a:t>
            </a:r>
            <a:r>
              <a:rPr lang="en-US" sz="4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4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</a:t>
            </a:r>
            <a:r>
              <a:rPr lang="en-US" sz="4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4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teng.</a:t>
            </a:r>
            <a:r>
              <a:rPr lang="en-US" sz="48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4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ning</a:t>
            </a:r>
            <a:r>
              <a:rPr lang="en-US" sz="4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4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yon </a:t>
            </a:r>
            <a:r>
              <a:rPr lang="en-US" sz="4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tomonini</a:t>
            </a:r>
            <a:r>
              <a:rPr lang="en-US" sz="4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toping.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1246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607390" y="423148"/>
            <a:ext cx="5040560" cy="2520280"/>
          </a:xfrm>
          <a:prstGeom prst="triangle">
            <a:avLst>
              <a:gd name="adj" fmla="val 2899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053005" y="423148"/>
            <a:ext cx="1103910" cy="252550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flipH="1">
            <a:off x="1336076" y="88143"/>
            <a:ext cx="462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2046" y="2921704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B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0755" y="2921704"/>
            <a:ext cx="5294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C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97816" y="3137728"/>
            <a:ext cx="1049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E</a:t>
            </a:r>
            <a:endParaRPr lang="ru-R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71103" y="158050"/>
                <a:ext cx="4322390" cy="520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u="sng" dirty="0" smtClean="0"/>
                  <a:t>Berilgan:</a:t>
                </a:r>
                <a:endParaRPr lang="en-US" sz="3600" b="1" u="sng" dirty="0"/>
              </a:p>
              <a:p>
                <a:r>
                  <a:rPr lang="en-US" sz="3600" dirty="0" smtClean="0"/>
                  <a:t>∆ABC-</a:t>
                </a:r>
                <a:r>
                  <a:rPr lang="en-US" sz="3600" dirty="0" err="1" smtClean="0"/>
                  <a:t>ixtiyoriy</a:t>
                </a:r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sz="3600" b="0" i="1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18sm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𝐸𝐵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24sm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 = 6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sm</a:t>
                </a:r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AB-? </a:t>
                </a:r>
              </a:p>
              <a:p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103" y="158050"/>
                <a:ext cx="4322390" cy="5201424"/>
              </a:xfrm>
              <a:prstGeom prst="rect">
                <a:avLst/>
              </a:prstGeom>
              <a:blipFill rotWithShape="0">
                <a:blip r:embed="rId3"/>
                <a:stretch>
                  <a:fillRect l="-4231" t="-18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2280927" y="2699731"/>
            <a:ext cx="16824" cy="43799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64633" y="2699731"/>
            <a:ext cx="0" cy="43799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59949" y="1452455"/>
                <a:ext cx="7135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949" y="1452455"/>
                <a:ext cx="713592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421874" y="3961360"/>
                <a:ext cx="4248471" cy="2355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2) </m:t>
                        </m:r>
                        <m:r>
                          <m:rPr>
                            <m:sty m:val="p"/>
                          </m:rPr>
                          <a:rPr lang="en-US" sz="4000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𝐸𝐵</m:t>
                        </m:r>
                      </m:sub>
                    </m:sSub>
                  </m:oMath>
                </a14:m>
                <a:r>
                  <a:rPr lang="en-US" sz="3600" dirty="0" smtClean="0"/>
                  <a:t>= </a:t>
                </a:r>
                <a:r>
                  <a:rPr lang="en-US" sz="3600" dirty="0" err="1" smtClean="0"/>
                  <a:t>m+x+AB</a:t>
                </a:r>
                <a:endParaRPr lang="en-US" sz="3600" dirty="0" smtClean="0"/>
              </a:p>
              <a:p>
                <a:r>
                  <a:rPr lang="en-US" sz="3600" dirty="0"/>
                  <a:t> </a:t>
                </a:r>
                <a:r>
                  <a:rPr lang="en-US" sz="3600" dirty="0" smtClean="0"/>
                  <a:t>   24 = 12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-x+x</a:t>
                </a:r>
                <a:r>
                  <a:rPr lang="en-US" sz="3600" dirty="0" smtClean="0"/>
                  <a:t>+AB</a:t>
                </a:r>
              </a:p>
              <a:p>
                <a:r>
                  <a:rPr lang="en-US" sz="3600" dirty="0" smtClean="0"/>
                  <a:t>    AB= 24-12</a:t>
                </a:r>
              </a:p>
              <a:p>
                <a:r>
                  <a:rPr lang="en-US" sz="3600" dirty="0" smtClean="0"/>
                  <a:t>    AB =12</a:t>
                </a:r>
                <a:endParaRPr lang="ru-RU" sz="36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874" y="3961360"/>
                <a:ext cx="4248471" cy="2355709"/>
              </a:xfrm>
              <a:prstGeom prst="rect">
                <a:avLst/>
              </a:prstGeom>
              <a:blipFill rotWithShape="0">
                <a:blip r:embed="rId5"/>
                <a:stretch>
                  <a:fillRect t="-2591" b="-9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25841" y="3676324"/>
                <a:ext cx="3700496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u="sng" dirty="0" err="1" smtClean="0"/>
                  <a:t>Yechish</a:t>
                </a:r>
                <a:r>
                  <a:rPr lang="en-US" sz="3600" b="1" u="sng" dirty="0" smtClean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1)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𝐴𝐸𝐶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=6+x+m</a:t>
                </a: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18=6+x+m</a:t>
                </a: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m=18-6-x</a:t>
                </a: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m=12-x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41" y="3676324"/>
                <a:ext cx="3700496" cy="3108543"/>
              </a:xfrm>
              <a:prstGeom prst="rect">
                <a:avLst/>
              </a:prstGeom>
              <a:blipFill rotWithShape="0">
                <a:blip r:embed="rId6"/>
                <a:stretch>
                  <a:fillRect l="-4942" t="-2941" r="-3624" b="-7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798808" y="107678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6</a:t>
            </a:r>
            <a:endParaRPr lang="ru-RU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52260" y="2508749"/>
            <a:ext cx="319318" cy="3819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x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41437" y="2511059"/>
            <a:ext cx="319318" cy="3819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x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45126" y="5993904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Javob</a:t>
            </a:r>
            <a:r>
              <a:rPr lang="en-US" sz="3600" b="1" dirty="0" smtClean="0">
                <a:solidFill>
                  <a:srgbClr val="C00000"/>
                </a:solidFill>
              </a:rPr>
              <a:t>: 12 </a:t>
            </a:r>
            <a:r>
              <a:rPr lang="en-US" sz="3600" b="1" dirty="0" err="1" smtClean="0">
                <a:solidFill>
                  <a:srgbClr val="C00000"/>
                </a:solidFill>
              </a:rPr>
              <a:t>sm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Волна 1"/>
          <p:cNvSpPr/>
          <p:nvPr/>
        </p:nvSpPr>
        <p:spPr>
          <a:xfrm>
            <a:off x="3644553" y="158050"/>
            <a:ext cx="2054892" cy="615608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-masala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1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2748"/>
            <a:ext cx="12295404" cy="17808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5997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99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97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99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97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99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97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599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322" y="2285333"/>
            <a:ext cx="11127585" cy="193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997" b="1" dirty="0" err="1"/>
              <a:t>Darslikning</a:t>
            </a:r>
            <a:r>
              <a:rPr lang="en-US" sz="5997" b="1" dirty="0"/>
              <a:t> </a:t>
            </a:r>
            <a:r>
              <a:rPr lang="en-US" sz="5997" b="1" dirty="0" smtClean="0"/>
              <a:t>153- </a:t>
            </a:r>
            <a:r>
              <a:rPr lang="en-US" sz="5997" b="1" dirty="0" err="1"/>
              <a:t>betidagi</a:t>
            </a:r>
            <a:endParaRPr lang="en-US" sz="5997" b="1" dirty="0"/>
          </a:p>
          <a:p>
            <a:pPr algn="ctr"/>
            <a:r>
              <a:rPr lang="en-US" sz="5997" b="1"/>
              <a:t>       </a:t>
            </a:r>
            <a:r>
              <a:rPr lang="en-US" sz="5997" b="1" smtClean="0"/>
              <a:t>27 - 29 - topshiriqlar</a:t>
            </a:r>
            <a:endParaRPr lang="ru-RU" sz="5997" b="1" dirty="0"/>
          </a:p>
        </p:txBody>
      </p:sp>
    </p:spTree>
    <p:extLst>
      <p:ext uri="{BB962C8B-B14F-4D97-AF65-F5344CB8AC3E}">
        <p14:creationId xmlns:p14="http://schemas.microsoft.com/office/powerpoint/2010/main" val="7142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1239502">
            <a:off x="1284147" y="1201413"/>
            <a:ext cx="4572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5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tomonli</a:t>
            </a:r>
            <a:endParaRPr lang="ru-RU" sz="5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1789" y="5448602"/>
            <a:ext cx="6327290" cy="91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42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5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endParaRPr lang="ru-RU" sz="5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956440">
            <a:off x="6751281" y="4512349"/>
            <a:ext cx="5522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O‘tkir</a:t>
            </a:r>
            <a:r>
              <a:rPr lang="en-US" sz="5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endParaRPr lang="ru-RU" sz="5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14152" y="2515275"/>
            <a:ext cx="6851464" cy="14465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8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endParaRPr lang="en-US" sz="8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763197">
            <a:off x="7727735" y="847123"/>
            <a:ext cx="467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6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yonli</a:t>
            </a:r>
            <a:endParaRPr lang="ru-RU" sz="6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442892">
            <a:off x="672697" y="4725088"/>
            <a:ext cx="6121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O‘tmas</a:t>
            </a:r>
            <a:r>
              <a:rPr lang="en-US" sz="5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endParaRPr lang="ru-RU" sz="54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7706" y="699052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err="1" smtClean="0">
                <a:solidFill>
                  <a:schemeClr val="tx1"/>
                </a:solidFill>
              </a:rPr>
              <a:t>Turli</a:t>
            </a:r>
            <a:r>
              <a:rPr lang="en-US" sz="6000" b="1" i="1" dirty="0" smtClean="0">
                <a:solidFill>
                  <a:schemeClr val="tx1"/>
                </a:solidFill>
              </a:rPr>
              <a:t> </a:t>
            </a:r>
            <a:r>
              <a:rPr lang="en-US" sz="6000" b="1" i="1" dirty="0" err="1" smtClean="0">
                <a:solidFill>
                  <a:schemeClr val="tx1"/>
                </a:solidFill>
              </a:rPr>
              <a:t>tomonli</a:t>
            </a:r>
            <a:endParaRPr lang="ru-RU" sz="6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85650" cy="11336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perimerti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1254504">
            <a:off x="807792" y="1130314"/>
            <a:ext cx="5798471" cy="2524640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23081" y="127545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12705" y="2067297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10125" y="3309113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</a:t>
            </a:r>
            <a:endParaRPr lang="ru-RU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03021" y="5228251"/>
                <a:ext cx="399942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6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ru-RU" sz="6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△</m:t>
                        </m:r>
                      </m:sub>
                    </m:sSub>
                  </m:oMath>
                </a14:m>
                <a:r>
                  <a:rPr lang="en-US" sz="6000" b="1" dirty="0" smtClean="0"/>
                  <a:t>= a+b+c</a:t>
                </a:r>
                <a:endParaRPr lang="ru-RU" sz="7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21" y="5228251"/>
                <a:ext cx="3999428" cy="1015663"/>
              </a:xfrm>
              <a:prstGeom prst="rect">
                <a:avLst/>
              </a:prstGeom>
              <a:blipFill rotWithShape="0">
                <a:blip r:embed="rId2"/>
                <a:stretch>
                  <a:fillRect t="-18675" r="-8384" b="-403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 descr="C:\Documents and Settings\Admin\Рабочий стол\презен\images2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318443" y="-21593"/>
            <a:ext cx="1639638" cy="1176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439040" y="2116771"/>
                <a:ext cx="315490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ru-RU" sz="5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△</m:t>
                        </m:r>
                      </m:sub>
                    </m:sSub>
                  </m:oMath>
                </a14:m>
                <a:r>
                  <a:rPr lang="en-US" sz="5400" b="1" dirty="0"/>
                  <a:t>=2a+b</a:t>
                </a:r>
                <a:endParaRPr lang="ru-RU" b="1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040" y="2116771"/>
                <a:ext cx="3154903" cy="923330"/>
              </a:xfrm>
              <a:prstGeom prst="rect">
                <a:avLst/>
              </a:prstGeom>
              <a:blipFill rotWithShape="0">
                <a:blip r:embed="rId4"/>
                <a:stretch>
                  <a:fillRect t="-18421" r="-8494" b="-388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095612" y="4420040"/>
                <a:ext cx="2989793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6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ru-RU" sz="66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△</m:t>
                        </m:r>
                      </m:sub>
                    </m:sSub>
                  </m:oMath>
                </a14:m>
                <a:r>
                  <a:rPr lang="en-US" sz="6600" b="1" dirty="0" smtClean="0"/>
                  <a:t>= 3a</a:t>
                </a:r>
                <a:endParaRPr lang="ru-RU" sz="6000" b="1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612" y="4420040"/>
                <a:ext cx="2989793" cy="1107996"/>
              </a:xfrm>
              <a:prstGeom prst="rect">
                <a:avLst/>
              </a:prstGeom>
              <a:blipFill rotWithShape="0">
                <a:blip r:embed="rId5"/>
                <a:stretch>
                  <a:fillRect t="-19231" r="-13061" b="-406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10135" y="4552659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Turli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tomonli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uchburchak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2825" y="1381055"/>
            <a:ext cx="523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Teng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yonli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uchburchak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8444" y="3684324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Muntazam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uchburchak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38109" y="2116771"/>
            <a:ext cx="16129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P =…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78470"/>
            <a:ext cx="12185650" cy="14937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76601" y="-208171"/>
            <a:ext cx="2895344" cy="1323439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P =3a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343" y="2326404"/>
            <a:ext cx="58320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7030A0"/>
                </a:solidFill>
              </a:rPr>
              <a:t>Turli</a:t>
            </a:r>
            <a:r>
              <a:rPr lang="en-US" sz="6600" b="1" dirty="0" smtClean="0">
                <a:solidFill>
                  <a:srgbClr val="7030A0"/>
                </a:solidFill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</a:rPr>
              <a:t>tomonli</a:t>
            </a:r>
            <a:r>
              <a:rPr lang="en-US" sz="6600" b="1" dirty="0" smtClean="0">
                <a:solidFill>
                  <a:srgbClr val="7030A0"/>
                </a:solidFill>
              </a:rPr>
              <a:t>∆</a:t>
            </a:r>
            <a:endParaRPr lang="ru-RU" sz="66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72945" y="2328690"/>
            <a:ext cx="4680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</a:rPr>
              <a:t>Teng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yonli</a:t>
            </a:r>
            <a:r>
              <a:rPr lang="en-US" sz="6000" b="1" dirty="0" smtClean="0">
                <a:solidFill>
                  <a:srgbClr val="C00000"/>
                </a:solidFill>
              </a:rPr>
              <a:t>∆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6291" y="4213799"/>
            <a:ext cx="44181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</a:rPr>
              <a:t>Muntazam</a:t>
            </a:r>
            <a:r>
              <a:rPr lang="en-US" sz="6000" b="1" dirty="0" smtClean="0">
                <a:solidFill>
                  <a:srgbClr val="002060"/>
                </a:solidFill>
              </a:rPr>
              <a:t>∆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Triangle png transparent 9 »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6353">
            <a:off x="976571" y="-203296"/>
            <a:ext cx="1624497" cy="131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riangle graphic png 3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8" y="3737142"/>
            <a:ext cx="3247801" cy="19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7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78470"/>
            <a:ext cx="12185650" cy="14937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76601" y="-208171"/>
            <a:ext cx="4121641" cy="1323439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P =2a+b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298" y="2210244"/>
            <a:ext cx="58320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/>
              <a:t>Turli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tomonli</a:t>
            </a:r>
            <a:r>
              <a:rPr lang="en-US" sz="6600" b="1" dirty="0"/>
              <a:t>∆</a:t>
            </a:r>
            <a:endParaRPr lang="ru-RU" sz="6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00937" y="2334306"/>
            <a:ext cx="44999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</a:rPr>
              <a:t>Teng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yonli</a:t>
            </a:r>
            <a:r>
              <a:rPr lang="en-US" sz="6000" b="1" dirty="0" smtClean="0">
                <a:solidFill>
                  <a:srgbClr val="C00000"/>
                </a:solidFill>
              </a:rPr>
              <a:t>∆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6291" y="4213799"/>
            <a:ext cx="54825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</a:rPr>
              <a:t>Teng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tomonli</a:t>
            </a:r>
            <a:r>
              <a:rPr lang="en-US" sz="6000" b="1" dirty="0" smtClean="0">
                <a:solidFill>
                  <a:srgbClr val="002060"/>
                </a:solidFill>
              </a:rPr>
              <a:t>∆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Triangle png transparent 9 »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98" y="-360037"/>
            <a:ext cx="1624497" cy="131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riangle graphic png 3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8" y="3737142"/>
            <a:ext cx="3247801" cy="19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72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78470"/>
            <a:ext cx="12185650" cy="14937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76601" y="-208171"/>
            <a:ext cx="4721164" cy="1323439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P =</a:t>
            </a:r>
            <a:r>
              <a:rPr lang="en-US" sz="8000" b="1" dirty="0" err="1" smtClean="0">
                <a:solidFill>
                  <a:schemeClr val="bg1"/>
                </a:solidFill>
              </a:rPr>
              <a:t>a+b+c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578" y="2148507"/>
            <a:ext cx="58320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/>
              <a:t>Turli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tomonli</a:t>
            </a:r>
            <a:r>
              <a:rPr lang="en-US" sz="6600" b="1" dirty="0" smtClean="0"/>
              <a:t>∆</a:t>
            </a:r>
            <a:endParaRPr lang="ru-RU" sz="6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63265" y="2148507"/>
            <a:ext cx="44999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</a:rPr>
              <a:t>Teng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yonli</a:t>
            </a:r>
            <a:r>
              <a:rPr lang="en-US" sz="6000" b="1" dirty="0" smtClean="0">
                <a:solidFill>
                  <a:srgbClr val="C00000"/>
                </a:solidFill>
              </a:rPr>
              <a:t>∆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6291" y="4213799"/>
            <a:ext cx="54825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</a:rPr>
              <a:t>Teng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tomonli</a:t>
            </a:r>
            <a:r>
              <a:rPr lang="en-US" sz="6000" b="1" dirty="0" smtClean="0">
                <a:solidFill>
                  <a:srgbClr val="002060"/>
                </a:solidFill>
              </a:rPr>
              <a:t>∆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Triangle png transparent 9 »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98" y="-360037"/>
            <a:ext cx="1624497" cy="131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riangle graphic png 3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8" y="3737142"/>
            <a:ext cx="3247801" cy="19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14937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86522" y="34926"/>
            <a:ext cx="5004896" cy="144655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c</a:t>
            </a:r>
            <a:r>
              <a:rPr lang="en-US" sz="8000" b="1" dirty="0" smtClean="0">
                <a:solidFill>
                  <a:schemeClr val="bg1"/>
                </a:solidFill>
              </a:rPr>
              <a:t> = </a:t>
            </a:r>
            <a:r>
              <a:rPr lang="en-US" sz="8800" b="1" dirty="0" smtClean="0">
                <a:solidFill>
                  <a:schemeClr val="bg1"/>
                </a:solidFill>
              </a:rPr>
              <a:t>2a </a:t>
            </a:r>
            <a:r>
              <a:rPr lang="en-US" sz="5400" b="1" dirty="0" smtClean="0">
                <a:solidFill>
                  <a:schemeClr val="bg1"/>
                </a:solidFill>
              </a:rPr>
              <a:t>(30°)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1152" y="2282523"/>
            <a:ext cx="2912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</a:rPr>
              <a:t>90° li∆</a:t>
            </a:r>
            <a:endParaRPr lang="ru-RU" sz="72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6681" y="3095833"/>
            <a:ext cx="68964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</a:rPr>
              <a:t>O‘tmas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burchakli</a:t>
            </a:r>
            <a:r>
              <a:rPr lang="en-US" sz="6000" b="1" dirty="0" smtClean="0">
                <a:solidFill>
                  <a:srgbClr val="C00000"/>
                </a:solidFill>
              </a:rPr>
              <a:t>∆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0523" y="4950122"/>
            <a:ext cx="62969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</a:rPr>
              <a:t>O‘tkir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burchakli</a:t>
            </a:r>
            <a:r>
              <a:rPr lang="en-US" sz="6000" b="1" dirty="0" smtClean="0">
                <a:solidFill>
                  <a:srgbClr val="002060"/>
                </a:solidFill>
              </a:rPr>
              <a:t>∆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Triangle png transparent 9 »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03" y="34926"/>
            <a:ext cx="1624497" cy="131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riangle graphic png 3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304" y="1234596"/>
            <a:ext cx="3247801" cy="19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6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14937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86522" y="34926"/>
                <a:ext cx="6064481" cy="1446550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8000" b="1" dirty="0">
                    <a:solidFill>
                      <a:schemeClr val="bg1"/>
                    </a:solidFill>
                  </a:rPr>
                  <a:t>a</a:t>
                </a:r>
                <a:r>
                  <a:rPr lang="en-US" sz="8000" b="1" dirty="0" smtClean="0">
                    <a:solidFill>
                      <a:schemeClr val="bg1"/>
                    </a:solidFill>
                  </a:rPr>
                  <a:t> = </a:t>
                </a:r>
                <a:r>
                  <a:rPr lang="en-US" sz="8800" b="1" dirty="0">
                    <a:solidFill>
                      <a:schemeClr val="bg1"/>
                    </a:solidFill>
                  </a:rPr>
                  <a:t>b</a:t>
                </a:r>
                <a:r>
                  <a:rPr lang="en-US" sz="8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5400" b="1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6600" b="1" dirty="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66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66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endParaRPr lang="ru-RU" sz="6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522" y="34926"/>
                <a:ext cx="6064481" cy="1446550"/>
              </a:xfrm>
              <a:prstGeom prst="rect">
                <a:avLst/>
              </a:prstGeom>
              <a:blipFill>
                <a:blip r:embed="rId2"/>
                <a:stretch>
                  <a:fillRect l="-8643" t="-20253" b="-426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11152" y="2282523"/>
            <a:ext cx="2912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</a:rPr>
              <a:t>90° li∆</a:t>
            </a:r>
            <a:endParaRPr lang="ru-RU" sz="72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6681" y="3095833"/>
            <a:ext cx="44999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</a:rPr>
              <a:t>Teng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yonli</a:t>
            </a:r>
            <a:r>
              <a:rPr lang="en-US" sz="6000" b="1" dirty="0" smtClean="0">
                <a:solidFill>
                  <a:srgbClr val="C00000"/>
                </a:solidFill>
              </a:rPr>
              <a:t>∆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0523" y="4950122"/>
            <a:ext cx="54825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</a:rPr>
              <a:t>Teng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tomonli</a:t>
            </a:r>
            <a:r>
              <a:rPr lang="en-US" sz="6000" b="1" dirty="0" smtClean="0">
                <a:solidFill>
                  <a:srgbClr val="002060"/>
                </a:solidFill>
              </a:rPr>
              <a:t>∆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Triangle png transparent 9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03" y="34926"/>
            <a:ext cx="1624497" cy="131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riangle graphic png 3 » PNG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304" y="1234596"/>
            <a:ext cx="3247801" cy="19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1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0611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99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60177" y="1753639"/>
                <a:ext cx="1152128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/>
                  <a:t>    </a:t>
                </a:r>
                <a:r>
                  <a:rPr lang="en-US" sz="4800" dirty="0" smtClean="0"/>
                  <a:t> </a:t>
                </a:r>
                <a:r>
                  <a:rPr lang="en-US" sz="4800" dirty="0" err="1"/>
                  <a:t>T</a:t>
                </a:r>
                <a:r>
                  <a:rPr lang="en-US" sz="4800" dirty="0" err="1" smtClean="0"/>
                  <a:t>o‘g‘ri</a:t>
                </a:r>
                <a:r>
                  <a:rPr lang="en-US" sz="4800" dirty="0" smtClean="0"/>
                  <a:t>  </a:t>
                </a:r>
                <a:r>
                  <a:rPr lang="en-US" sz="4800" dirty="0" err="1"/>
                  <a:t>burchakli</a:t>
                </a:r>
                <a:r>
                  <a:rPr lang="en-US" sz="4800" dirty="0"/>
                  <a:t> </a:t>
                </a:r>
                <a:r>
                  <a:rPr lang="en-US" sz="4800" dirty="0" smtClean="0"/>
                  <a:t>ABC </a:t>
                </a:r>
                <a:r>
                  <a:rPr lang="en-US" sz="4800" dirty="0" err="1"/>
                  <a:t>uchburchakda</a:t>
                </a:r>
                <a:r>
                  <a:rPr lang="en-US" sz="4800" dirty="0"/>
                  <a:t> 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48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to‘g‘ri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burchak</a:t>
                </a:r>
                <a:r>
                  <a:rPr lang="en-US" sz="4800" dirty="0"/>
                  <a:t>, </a:t>
                </a:r>
                <a:r>
                  <a:rPr lang="en-US" sz="4800" dirty="0" smtClean="0"/>
                  <a:t>A  </a:t>
                </a:r>
                <a:r>
                  <a:rPr lang="en-US" sz="4800" dirty="0" err="1"/>
                  <a:t>uchidagi</a:t>
                </a:r>
                <a:r>
                  <a:rPr lang="en-US" sz="4800" dirty="0"/>
                  <a:t>  </a:t>
                </a:r>
                <a:r>
                  <a:rPr lang="en-US" sz="4800" dirty="0" err="1"/>
                  <a:t>tashqi</a:t>
                </a:r>
                <a:r>
                  <a:rPr lang="en-US" sz="4800" dirty="0"/>
                  <a:t>  </a:t>
                </a:r>
                <a:r>
                  <a:rPr lang="en-US" sz="4800" dirty="0" err="1"/>
                  <a:t>burchak</a:t>
                </a:r>
                <a:r>
                  <a:rPr lang="en-US" sz="4800" dirty="0"/>
                  <a:t>  120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/>
                  <a:t>  </a:t>
                </a:r>
                <a:r>
                  <a:rPr lang="en-US" sz="4800" dirty="0" err="1"/>
                  <a:t>ga</a:t>
                </a:r>
                <a:r>
                  <a:rPr lang="en-US" sz="4800" dirty="0"/>
                  <a:t>  </a:t>
                </a:r>
                <a:r>
                  <a:rPr lang="en-US" sz="4800" dirty="0" err="1"/>
                  <a:t>teng</a:t>
                </a:r>
                <a:r>
                  <a:rPr lang="en-US" sz="4800" dirty="0"/>
                  <a:t>. </a:t>
                </a:r>
                <a:endParaRPr lang="en-US" sz="4800" dirty="0" smtClean="0"/>
              </a:p>
              <a:p>
                <a:r>
                  <a:rPr lang="en-US" sz="4800" dirty="0" smtClean="0"/>
                  <a:t> Agar,  AC </a:t>
                </a:r>
                <a:r>
                  <a:rPr lang="en-US" sz="4800" dirty="0"/>
                  <a:t>+ AB = </a:t>
                </a:r>
                <a:r>
                  <a:rPr lang="en-US" sz="4800" dirty="0" smtClean="0"/>
                  <a:t>12  </a:t>
                </a:r>
                <a:r>
                  <a:rPr lang="en-US" sz="4800" dirty="0"/>
                  <a:t>c</a:t>
                </a:r>
                <a:r>
                  <a:rPr lang="en-US" sz="4800" dirty="0" smtClean="0"/>
                  <a:t>m  </a:t>
                </a:r>
                <a:r>
                  <a:rPr lang="en-US" sz="4800" dirty="0" err="1"/>
                  <a:t>bo‘lsa</a:t>
                </a:r>
                <a:r>
                  <a:rPr lang="en-US" sz="4800" dirty="0"/>
                  <a:t>, </a:t>
                </a:r>
                <a:r>
                  <a:rPr lang="ru-RU" sz="4800" dirty="0" err="1" smtClean="0"/>
                  <a:t>uchburchakning</a:t>
                </a:r>
                <a:r>
                  <a:rPr lang="ru-RU" sz="4800" dirty="0" smtClean="0"/>
                  <a:t> </a:t>
                </a:r>
                <a:r>
                  <a:rPr lang="ru-RU" sz="4800" dirty="0" err="1"/>
                  <a:t>gipotenuzasini</a:t>
                </a:r>
                <a:r>
                  <a:rPr lang="ru-RU" sz="4800" dirty="0"/>
                  <a:t> </a:t>
                </a:r>
                <a:r>
                  <a:rPr lang="ru-RU" sz="4800" dirty="0" err="1"/>
                  <a:t>toping</a:t>
                </a:r>
                <a:r>
                  <a:rPr lang="ru-RU" sz="4000" dirty="0"/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7" y="1753639"/>
                <a:ext cx="11521280" cy="3785652"/>
              </a:xfrm>
              <a:prstGeom prst="rect">
                <a:avLst/>
              </a:prstGeom>
              <a:blipFill rotWithShape="0">
                <a:blip r:embed="rId2"/>
                <a:stretch>
                  <a:fillRect l="-2434" t="-3865"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0" y="-23812"/>
            <a:ext cx="12199287" cy="14253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8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47335" y="172094"/>
            <a:ext cx="10510123" cy="13568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Geometric logo abstract - Transparent PNG &amp; SVG vector 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33" y="50095"/>
            <a:ext cx="1591202" cy="15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9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4396</TotalTime>
  <Words>490</Words>
  <Application>Microsoft Office PowerPoint</Application>
  <PresentationFormat>Произвольный</PresentationFormat>
  <Paragraphs>141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(OR SLIDEDOC) TITLE</dc:title>
  <dc:creator>Iroda</dc:creator>
  <cp:lastModifiedBy>Админ</cp:lastModifiedBy>
  <cp:revision>304</cp:revision>
  <dcterms:modified xsi:type="dcterms:W3CDTF">2021-03-25T10:38:43Z</dcterms:modified>
</cp:coreProperties>
</file>