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3" r:id="rId2"/>
    <p:sldId id="281" r:id="rId3"/>
    <p:sldId id="273" r:id="rId4"/>
    <p:sldId id="282" r:id="rId5"/>
    <p:sldId id="271" r:id="rId6"/>
    <p:sldId id="258" r:id="rId7"/>
    <p:sldId id="260" r:id="rId8"/>
    <p:sldId id="262" r:id="rId9"/>
    <p:sldId id="275" r:id="rId10"/>
    <p:sldId id="276" r:id="rId11"/>
    <p:sldId id="277" r:id="rId12"/>
    <p:sldId id="278" r:id="rId13"/>
    <p:sldId id="279" r:id="rId14"/>
    <p:sldId id="280" r:id="rId15"/>
    <p:sldId id="25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18A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8C2F9-2316-4FD1-80A9-7C2EAB40800B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19829-8F13-416E-8EE5-21D0AFB7AC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4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009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19829-8F13-416E-8EE5-21D0AFB7AC5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813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5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77250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6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74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9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0866-ED04-4109-9122-535097799DCC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15501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9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407903" y="-68865"/>
            <a:ext cx="6453571" cy="1619404"/>
          </a:xfrm>
          <a:prstGeom prst="rect">
            <a:avLst/>
          </a:prstGeom>
        </p:spPr>
        <p:txBody>
          <a:bodyPr spcFirstLastPara="1" vert="horz" wrap="square" lIns="0" tIns="24497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302" algn="ctr">
              <a:lnSpc>
                <a:spcPct val="150000"/>
              </a:lnSpc>
              <a:spcBef>
                <a:spcPts val="192"/>
              </a:spcBef>
            </a:pPr>
            <a:r>
              <a:rPr lang="en-US" sz="6797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335434" y="2233102"/>
            <a:ext cx="2334017" cy="24007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68"/>
          </a:p>
        </p:txBody>
      </p:sp>
      <p:sp>
        <p:nvSpPr>
          <p:cNvPr id="16" name="TextBox 15"/>
          <p:cNvSpPr txBox="1"/>
          <p:nvPr/>
        </p:nvSpPr>
        <p:spPr>
          <a:xfrm>
            <a:off x="1282169" y="2233102"/>
            <a:ext cx="7878867" cy="4045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ISBOTLASHGA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DOIR </a:t>
            </a:r>
          </a:p>
          <a:p>
            <a:pPr lvl="1"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MASALALAR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275501" y="397361"/>
            <a:ext cx="1797287" cy="876715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09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09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2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2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9046" y="2075271"/>
            <a:ext cx="633123" cy="13142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84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1018497" y="353549"/>
            <a:ext cx="910503" cy="96228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286"/>
            <a:endParaRPr sz="175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8280" y="3914636"/>
            <a:ext cx="633123" cy="131425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84"/>
          </a:p>
        </p:txBody>
      </p:sp>
    </p:spTree>
    <p:extLst>
      <p:ext uri="{BB962C8B-B14F-4D97-AF65-F5344CB8AC3E}">
        <p14:creationId xmlns:p14="http://schemas.microsoft.com/office/powerpoint/2010/main" val="336340666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51752" y="151952"/>
                <a:ext cx="9104442" cy="5980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ru-RU" sz="3200" b="1" dirty="0">
                  <a:solidFill>
                    <a:srgbClr val="3E18A8"/>
                  </a:solidFill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AB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3,6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BC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5,4 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AC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AB.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Faraz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qilaylik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dirty="0">
                    <a:solidFill>
                      <a:srgbClr val="002060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rgbClr val="002060"/>
                    </a:solidFill>
                  </a:rPr>
                  <a:t>C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</a:rPr>
                  <a:t>AB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AC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AB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BC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9 = 3,6 - 5,4</a:t>
                </a:r>
              </a:p>
              <a:p>
                <a:r>
                  <a:rPr lang="en-US" sz="3733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733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≠ -1,8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733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AB + BC;      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= 3,6+ 5,4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52" y="151952"/>
                <a:ext cx="9104442" cy="5980996"/>
              </a:xfrm>
              <a:prstGeom prst="rect">
                <a:avLst/>
              </a:prstGeom>
              <a:blipFill rotWithShape="0">
                <a:blip r:embed="rId2"/>
                <a:stretch>
                  <a:fillRect l="-2076" t="-1529" b="-2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51752" y="5959489"/>
            <a:ext cx="99212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2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yotmaydi</a:t>
            </a:r>
            <a:r>
              <a:rPr lang="en-US" sz="32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3E18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784890" y="628075"/>
            <a:ext cx="3714776" cy="21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309165" y="628075"/>
            <a:ext cx="381003" cy="21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6594389" y="628075"/>
            <a:ext cx="381003" cy="21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049491" y="481441"/>
            <a:ext cx="10325" cy="313078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33433" y="481441"/>
            <a:ext cx="721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591921" y="53155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28017" y="72014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79886" y="4792723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faraz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no‘to‘g‘ri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903973" y="2254892"/>
            <a:ext cx="110837" cy="4361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065112" y="2926189"/>
            <a:ext cx="3714776" cy="21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0779888" y="2790450"/>
            <a:ext cx="1059" cy="342863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6874610" y="2979893"/>
            <a:ext cx="381003" cy="21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540022" y="2778292"/>
            <a:ext cx="1" cy="295793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23369" y="2913323"/>
            <a:ext cx="721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823318" y="280094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167021" y="300169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8642278" y="4230496"/>
                <a:ext cx="173778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C0000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4400" b="1" dirty="0">
                    <a:solidFill>
                      <a:srgbClr val="C00000"/>
                    </a:solidFill>
                  </a:rPr>
                  <a:t>AC</a:t>
                </a:r>
                <a:endParaRPr lang="ru-RU" sz="4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2278" y="4230496"/>
                <a:ext cx="1737783" cy="769441"/>
              </a:xfrm>
              <a:prstGeom prst="rect">
                <a:avLst/>
              </a:prstGeom>
              <a:blipFill rotWithShape="0">
                <a:blip r:embed="rId3"/>
                <a:stretch>
                  <a:fillRect l="-14386" t="-16667" r="-13333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8" name="Picture 10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428" y="2697093"/>
            <a:ext cx="1091584" cy="94871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41" name="Прямоугольник 40"/>
          <p:cNvSpPr/>
          <p:nvPr/>
        </p:nvSpPr>
        <p:spPr>
          <a:xfrm>
            <a:off x="11164339" y="192997"/>
            <a:ext cx="60785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9947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26" grpId="0"/>
      <p:bldP spid="2" grpId="0"/>
      <p:bldP spid="33" grpId="0"/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9014761" y="3198133"/>
            <a:ext cx="3020291" cy="14597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flipH="1" flipV="1">
            <a:off x="10565429" y="1287345"/>
            <a:ext cx="5589" cy="192436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8760477" y="3168856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10565429" y="930070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dirty="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11738123" y="3238872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0279679" y="3198133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dirty="0">
                <a:solidFill>
                  <a:srgbClr val="0000CC"/>
                </a:solidFill>
              </a:rPr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5" name="Text Box 9"/>
              <p:cNvSpPr txBox="1">
                <a:spLocks noChangeArrowheads="1"/>
              </p:cNvSpPr>
              <p:nvPr/>
            </p:nvSpPr>
            <p:spPr bwMode="auto">
              <a:xfrm>
                <a:off x="219004" y="3808842"/>
                <a:ext cx="11519118" cy="32932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alt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 </a:t>
                </a:r>
                <a:r>
                  <a:rPr lang="en-US" alt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altLang="ru-RU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Teskarisini</a:t>
                </a:r>
                <a:r>
                  <a:rPr lang="en-US" altLang="ru-RU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faraz</a:t>
                </a:r>
                <a:r>
                  <a:rPr lang="en-US" altLang="ru-RU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qilamiz</a:t>
                </a:r>
                <a:r>
                  <a:rPr lang="en-US" altLang="ru-RU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=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𝑩𝑶𝑪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≠ 90⁰, </a:t>
                </a: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deb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belgilaymiz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AOC +</a:t>
                </a:r>
                <a:r>
                  <a:rPr lang="en-US" sz="32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𝑩𝑶𝑪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≠ 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      </a:t>
                </a:r>
                <a:r>
                  <a:rPr lang="en-US" sz="36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x+x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≠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180⁰ → x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≠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90⁰ 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“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180⁰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”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xossaga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zid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faraz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no‘to‘g‘ri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ru-RU" alt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45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9004" y="3808842"/>
                <a:ext cx="11519118" cy="3293209"/>
              </a:xfrm>
              <a:prstGeom prst="rect">
                <a:avLst/>
              </a:prstGeom>
              <a:blipFill rotWithShape="0">
                <a:blip r:embed="rId2"/>
                <a:stretch>
                  <a:fillRect l="-1640" t="-20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46" name="Text Box 10"/>
              <p:cNvSpPr txBox="1">
                <a:spLocks noChangeArrowheads="1"/>
              </p:cNvSpPr>
              <p:nvPr/>
            </p:nvSpPr>
            <p:spPr bwMode="auto">
              <a:xfrm>
                <a:off x="219004" y="1196769"/>
                <a:ext cx="9112972" cy="13234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𝑩𝑶𝑪</m:t>
                    </m:r>
                  </m:oMath>
                </a14:m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alt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46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9004" y="1196769"/>
                <a:ext cx="9112972" cy="1323439"/>
              </a:xfrm>
              <a:prstGeom prst="rect">
                <a:avLst/>
              </a:prstGeom>
              <a:blipFill rotWithShape="0">
                <a:blip r:embed="rId3"/>
                <a:stretch>
                  <a:fillRect l="-2074" b="-165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19005" y="157750"/>
            <a:ext cx="10925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19004" y="2592541"/>
                <a:ext cx="826131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 </a:t>
                </a:r>
                <a:r>
                  <a:rPr lang="en-US" sz="3200" b="1" i="1" dirty="0" err="1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200" b="1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90⁰  </a:t>
                </a:r>
                <a:endParaRPr lang="ru-RU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04" y="2592541"/>
                <a:ext cx="8261311" cy="584775"/>
              </a:xfrm>
              <a:prstGeom prst="rect">
                <a:avLst/>
              </a:prstGeom>
              <a:blipFill rotWithShape="0">
                <a:blip r:embed="rId4"/>
                <a:stretch>
                  <a:fillRect l="-1919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356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-13524"/>
            <a:ext cx="12192000" cy="103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asala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2036605" y="6052168"/>
            <a:ext cx="6040582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4932205" y="3811235"/>
            <a:ext cx="1128855" cy="224093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043609" y="5964820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61060" y="3306083"/>
            <a:ext cx="5043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4679360" y="6060917"/>
            <a:ext cx="571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3136" y="5964820"/>
            <a:ext cx="471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endParaRPr kumimoji="0" lang="ru-RU" altLang="ru-RU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Прямая соединительная линия 15"/>
          <p:cNvCxnSpPr>
            <a:cxnSpLocks noChangeShapeType="1"/>
          </p:cNvCxnSpPr>
          <p:nvPr/>
        </p:nvCxnSpPr>
        <p:spPr bwMode="auto">
          <a:xfrm flipV="1">
            <a:off x="4959914" y="4572000"/>
            <a:ext cx="2337472" cy="1480168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единительная линия 18"/>
          <p:cNvCxnSpPr>
            <a:cxnSpLocks noChangeShapeType="1"/>
          </p:cNvCxnSpPr>
          <p:nvPr/>
        </p:nvCxnSpPr>
        <p:spPr bwMode="auto">
          <a:xfrm flipH="1" flipV="1">
            <a:off x="3458433" y="3942341"/>
            <a:ext cx="1473772" cy="2109827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364753" y="3978104"/>
                <a:ext cx="56003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ru-RU" altLang="ru-RU" sz="3200" b="1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altLang="ru-RU" sz="3200" b="1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𝑶</m:t>
                          </m:r>
                        </m:e>
                        <m:sub>
                          <m:r>
                            <a:rPr kumimoji="0" lang="en-US" altLang="ru-RU" sz="3200" b="1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kumimoji="0" lang="ru-RU" altLang="ru-RU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4753" y="3978104"/>
                <a:ext cx="560034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627417" y="3504069"/>
                <a:ext cx="7755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ru-RU" altLang="ru-RU" sz="3200" b="1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altLang="ru-RU" sz="3200" b="1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𝑶</m:t>
                          </m:r>
                        </m:e>
                        <m:sub>
                          <m:r>
                            <a:rPr kumimoji="0" lang="en-US" altLang="ru-RU" sz="3200" b="1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417" y="3504069"/>
                <a:ext cx="775597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329359" y="4429987"/>
                <a:ext cx="374173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BOC -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AOC </a:t>
                </a:r>
                <a:r>
                  <a:rPr kumimoji="0" lang="en-US" sz="32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- ?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en-US" b="1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359" y="4429987"/>
                <a:ext cx="3741730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3542" r="-651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36343" y="1104565"/>
            <a:ext cx="106530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ajratgan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4:5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ayirmasini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56679" y="5441600"/>
            <a:ext cx="617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36270" y="4904560"/>
            <a:ext cx="553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59243" y="5014762"/>
            <a:ext cx="588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8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87840" y="5423719"/>
            <a:ext cx="617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8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8187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4" grpId="0"/>
      <p:bldP spid="23" grpId="0"/>
      <p:bldP spid="24" grpId="0"/>
      <p:bldP spid="3" grpId="0"/>
      <p:bldP spid="7" grpId="0"/>
      <p:bldP spid="9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132" y="9129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005" y="202166"/>
                <a:ext cx="7759443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</m:t>
                    </m:r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l-GR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l-GR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4 :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5 </a:t>
                </a:r>
              </a:p>
              <a:p>
                <a:endParaRPr lang="ru-RU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05" y="202166"/>
                <a:ext cx="7759443" cy="2677656"/>
              </a:xfrm>
              <a:prstGeom prst="rect">
                <a:avLst/>
              </a:prstGeom>
              <a:blipFill rotWithShape="0">
                <a:blip r:embed="rId2"/>
                <a:stretch>
                  <a:fillRect l="-2828" t="-3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7051947" y="2369064"/>
            <a:ext cx="4447477" cy="1385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773208" y="734496"/>
            <a:ext cx="1477306" cy="162307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9263762" y="365137"/>
            <a:ext cx="690579" cy="207204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9297323" y="972564"/>
            <a:ext cx="2029754" cy="137731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4875006">
            <a:off x="8830436" y="2022283"/>
            <a:ext cx="450138" cy="47105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9606619">
            <a:off x="9066881" y="2006316"/>
            <a:ext cx="351937" cy="340432"/>
          </a:xfrm>
          <a:prstGeom prst="arc">
            <a:avLst>
              <a:gd name="adj1" fmla="val 13814016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>
            <a:off x="9275685" y="1990979"/>
            <a:ext cx="295968" cy="35624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617876">
            <a:off x="9443056" y="2043641"/>
            <a:ext cx="450138" cy="47105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513260" y="1923114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9027232" y="1608559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9466211" y="1677754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9867189" y="1969625"/>
            <a:ext cx="855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1121445" y="1031826"/>
                <a:ext cx="484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1445" y="1031826"/>
                <a:ext cx="484940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7523339" y="745986"/>
                <a:ext cx="490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339" y="745986"/>
                <a:ext cx="490262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9078954" y="2389352"/>
            <a:ext cx="558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76352" y="2347223"/>
            <a:ext cx="322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ru-RU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11281009" y="2324082"/>
            <a:ext cx="268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598672" y="202166"/>
            <a:ext cx="237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7780934" y="713564"/>
            <a:ext cx="1507214" cy="166935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9302384" y="946485"/>
            <a:ext cx="2047597" cy="138459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9940848" y="1954750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91572" y="3970161"/>
                <a:ext cx="7130751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= 50°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2=100°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= 40°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2=80°</a:t>
                </a:r>
              </a:p>
              <a:p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- </a:t>
                </a:r>
                <a14:m>
                  <m:oMath xmlns:m="http://schemas.openxmlformats.org/officeDocument/2006/math">
                    <m:r>
                      <a:rPr lang="en-US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= 100°- 80° = 20° </a:t>
                </a:r>
              </a:p>
              <a:p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572" y="3970161"/>
                <a:ext cx="7130751" cy="2062103"/>
              </a:xfrm>
              <a:prstGeom prst="rect">
                <a:avLst/>
              </a:prstGeom>
              <a:blipFill rotWithShape="0">
                <a:blip r:embed="rId5"/>
                <a:stretch>
                  <a:fillRect t="-38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1731817" y="5739291"/>
            <a:ext cx="4419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20°</a:t>
            </a:r>
            <a:endParaRPr lang="ru-RU" sz="4400" b="1" dirty="0">
              <a:solidFill>
                <a:srgbClr val="3E18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5117" y="248500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89294" y="2312117"/>
                <a:ext cx="6096000" cy="34163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  <a:endParaRPr lang="en-US" sz="3600" b="1" dirty="0">
                  <a:solidFill>
                    <a:srgbClr val="3E18A8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BOC -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AOC = ?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</a:t>
                </a:r>
                <a:r>
                  <a:rPr lang="en-US" sz="3600" b="1" dirty="0" err="1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5x + 4x= 90⁰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 = 90⁰: 9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= 10⁰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94" y="2312117"/>
                <a:ext cx="6096000" cy="3416320"/>
              </a:xfrm>
              <a:prstGeom prst="rect">
                <a:avLst/>
              </a:prstGeom>
              <a:blipFill rotWithShape="0">
                <a:blip r:embed="rId6"/>
                <a:stretch>
                  <a:fillRect l="-3000" t="-2674" b="-5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88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7619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99854" y="2565876"/>
            <a:ext cx="102058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Darslikda</a:t>
            </a:r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algn="ctr"/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5-,6-,7 </a:t>
            </a:r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60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sz="60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800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41- </a:t>
            </a:r>
            <a:r>
              <a:rPr lang="en-US" sz="4800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sahifa</a:t>
            </a:r>
            <a:r>
              <a:rPr lang="en-US" sz="5400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6000" dirty="0">
              <a:solidFill>
                <a:srgbClr val="3E18A8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61" y="2270631"/>
            <a:ext cx="3354387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71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7"/>
          <p:cNvGrpSpPr/>
          <p:nvPr/>
        </p:nvGrpSpPr>
        <p:grpSpPr>
          <a:xfrm>
            <a:off x="11364686" y="461554"/>
            <a:ext cx="653143" cy="670561"/>
            <a:chOff x="4698979" y="198156"/>
            <a:chExt cx="622592" cy="613387"/>
          </a:xfrm>
        </p:grpSpPr>
        <p:sp>
          <p:nvSpPr>
            <p:cNvPr id="6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388853" y="2213502"/>
            <a:ext cx="2408288" cy="1430377"/>
            <a:chOff x="941776" y="1008292"/>
            <a:chExt cx="2408288" cy="1430377"/>
          </a:xfr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941776" y="1008292"/>
              <a:ext cx="2408288" cy="1430377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941776" y="1008292"/>
              <a:ext cx="2408288" cy="1430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231140" rIns="0" bIns="247650" numCol="1" spcCol="1270" anchor="ctr" anchorCtr="0">
              <a:noAutofit/>
            </a:bodyPr>
            <a:lstStyle/>
            <a:p>
              <a:pPr lvl="0" algn="ctr" defTabSz="2889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27018" y="2928690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pPr marL="342900" indent="-342900">
              <a:buAutoNum type="arabicPlain" startAt="3"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12192000" cy="120886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 flipH="1">
            <a:off x="657768" y="1680810"/>
            <a:ext cx="108764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2788"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24°ga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burchak-lari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69° </a:t>
            </a:r>
            <a:r>
              <a:rPr lang="en-US" sz="4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21°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ekanliginini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32110" y="166404"/>
            <a:ext cx="291618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Masala: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72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3677" y="4410659"/>
            <a:ext cx="5412657" cy="142821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endParaRPr lang="en-US" sz="54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2657" y="4155270"/>
            <a:ext cx="68347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Tasdiqning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to‘g‘riligini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mulohazalar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2657" y="2169096"/>
            <a:ext cx="6654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To‘g‘riligini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asoslanadigan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tasdiq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3678" y="2368685"/>
            <a:ext cx="5412657" cy="155805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en-US" sz="6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12349"/>
            <a:ext cx="5412657" cy="142821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endParaRPr lang="en-US" sz="5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15792" y="471918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qilinmaydigan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asdiq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32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spect="1" noChangeArrowheads="1" noTextEdit="1"/>
          </p:cNvSpPr>
          <p:nvPr/>
        </p:nvSpPr>
        <p:spPr bwMode="gray">
          <a:xfrm flipH="1">
            <a:off x="6268372" y="700679"/>
            <a:ext cx="3575809" cy="96414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60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endParaRPr lang="ru-RU" sz="6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38865"/>
            <a:ext cx="5412657" cy="4803993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pPr algn="ctr"/>
            <a:endParaRPr lang="en-US" sz="4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Teoremani</a:t>
            </a:r>
            <a:endParaRPr lang="en-US" sz="4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n-US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44943" y="1735182"/>
            <a:ext cx="3268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</a:t>
            </a:r>
            <a:endParaRPr lang="ru-RU" sz="5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5050" y="4985594"/>
            <a:ext cx="3547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</a:t>
            </a:r>
            <a:endParaRPr lang="ru-RU" sz="4800" b="1" i="1" dirty="0">
              <a:solidFill>
                <a:srgbClr val="3E18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3788" y="3862987"/>
            <a:ext cx="4072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5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6639" y="2776101"/>
            <a:ext cx="3452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endParaRPr lang="ru-RU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4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2932" y="382465"/>
            <a:ext cx="11863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328258" y="1923802"/>
                <a:ext cx="5453969" cy="1496291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2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2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20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320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endParaRPr lang="en-US" sz="3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r>
                  <a:rPr lang="en-US" sz="32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58" y="1923802"/>
                <a:ext cx="5453969" cy="1496291"/>
              </a:xfrm>
              <a:prstGeom prst="roundRect">
                <a:avLst/>
              </a:prstGeom>
              <a:blipFill rotWithShape="0">
                <a:blip r:embed="rId2"/>
                <a:stretch>
                  <a:fillRect l="-1449" t="-6883" b="-14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трелка вправо 2"/>
          <p:cNvSpPr/>
          <p:nvPr/>
        </p:nvSpPr>
        <p:spPr>
          <a:xfrm>
            <a:off x="5943601" y="2199383"/>
            <a:ext cx="789707" cy="762000"/>
          </a:xfrm>
          <a:prstGeom prst="rightArrow">
            <a:avLst>
              <a:gd name="adj1" fmla="val 50000"/>
              <a:gd name="adj2" fmla="val 45885"/>
            </a:avLst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Скругленный прямоугольник 3"/>
              <p:cNvSpPr/>
              <p:nvPr/>
            </p:nvSpPr>
            <p:spPr>
              <a:xfrm>
                <a:off x="6894682" y="1891094"/>
                <a:ext cx="5063837" cy="1496291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28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90⁰  </a:t>
                </a:r>
                <a:endParaRPr lang="ru-RU" sz="28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Скругленный 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4682" y="1891094"/>
                <a:ext cx="5063837" cy="1496291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>
            <a:off x="473415" y="3828762"/>
            <a:ext cx="5066040" cy="881784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Teoremaning</a:t>
            </a:r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endParaRPr lang="ru-RU" sz="2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733308" y="3828761"/>
            <a:ext cx="5066040" cy="881785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Teoremaning</a:t>
            </a:r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xulosasi</a:t>
            </a:r>
            <a:endParaRPr lang="ru-RU" sz="2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верх 12"/>
          <p:cNvSpPr/>
          <p:nvPr/>
        </p:nvSpPr>
        <p:spPr>
          <a:xfrm>
            <a:off x="2854035" y="3420093"/>
            <a:ext cx="180109" cy="4018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>
            <a:off x="9171709" y="3387385"/>
            <a:ext cx="193964" cy="4345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587460" y="5306001"/>
            <a:ext cx="3550542" cy="8520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 </a:t>
            </a:r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</a:t>
            </a:r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o‘rinli</a:t>
            </a:r>
            <a:endParaRPr lang="en-US" sz="2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97876" y="5378065"/>
            <a:ext cx="3181821" cy="7219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</a:t>
            </a:r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o‘rinli</a:t>
            </a:r>
            <a:endParaRPr lang="en-US" sz="2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33296" y="5439621"/>
            <a:ext cx="13692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2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73415" y="5439621"/>
            <a:ext cx="1050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endParaRPr lang="ru-RU" sz="32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0460993" y="5378065"/>
            <a:ext cx="1497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326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3" grpId="0" animBg="1"/>
      <p:bldP spid="4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52730" y="2083633"/>
            <a:ext cx="66128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-42496"/>
            <a:ext cx="12337576" cy="164891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44" y="1843791"/>
            <a:ext cx="3893992" cy="426547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7455" y="3244334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≠ 0</a:t>
            </a:r>
            <a:r>
              <a:rPr lang="en-US" b="1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95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132" y="9129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2132" y="125570"/>
                <a:ext cx="1214638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132" y="125570"/>
                <a:ext cx="12146380" cy="1077218"/>
              </a:xfrm>
              <a:prstGeom prst="rect">
                <a:avLst/>
              </a:prstGeom>
              <a:blipFill rotWithShape="0">
                <a:blip r:embed="rId3"/>
                <a:stretch>
                  <a:fillRect t="-7386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2157" y="1319912"/>
                <a:ext cx="4206628" cy="113877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𝑶𝑶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⊥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𝑶𝑶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</m:oMath>
                  </m:oMathPara>
                </a14:m>
                <a:endParaRPr lang="ru-RU" sz="36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57" y="1319912"/>
                <a:ext cx="4206628" cy="1138773"/>
              </a:xfrm>
              <a:prstGeom prst="rect">
                <a:avLst/>
              </a:prstGeom>
              <a:blipFill rotWithShape="0">
                <a:blip r:embed="rId4"/>
                <a:stretch>
                  <a:fillRect t="-638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40492" y="1420313"/>
                <a:ext cx="6531592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ajratgan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 a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belgilaymiz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2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+ 2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180°, </a:t>
                </a:r>
              </a:p>
              <a:p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l-G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90°,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yani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e>
                      <m:sub>
                        <m:r>
                          <a:rPr lang="en-US" sz="36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36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α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= 90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°. </a:t>
                </a:r>
              </a:p>
              <a:p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𝐎𝐎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2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</m:sub>
                    </m:sSub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𝐎𝐎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                            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492" y="1420313"/>
                <a:ext cx="6531592" cy="4524315"/>
              </a:xfrm>
              <a:prstGeom prst="rect">
                <a:avLst/>
              </a:prstGeom>
              <a:blipFill rotWithShape="0">
                <a:blip r:embed="rId5"/>
                <a:stretch>
                  <a:fillRect l="-2332" t="-1752" r="-18190" b="-3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331041" y="4882393"/>
            <a:ext cx="4447477" cy="1385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52302" y="3247825"/>
            <a:ext cx="1477306" cy="162307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542856" y="2878466"/>
            <a:ext cx="690579" cy="20720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37" idx="0"/>
          </p:cNvCxnSpPr>
          <p:nvPr/>
        </p:nvCxnSpPr>
        <p:spPr>
          <a:xfrm flipH="1">
            <a:off x="2613255" y="3545155"/>
            <a:ext cx="2029754" cy="137731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Дуга 27"/>
          <p:cNvSpPr/>
          <p:nvPr/>
        </p:nvSpPr>
        <p:spPr>
          <a:xfrm rot="14875006">
            <a:off x="2109530" y="4535612"/>
            <a:ext cx="450138" cy="47105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rot="19606619">
            <a:off x="2345975" y="4519645"/>
            <a:ext cx="351937" cy="340432"/>
          </a:xfrm>
          <a:prstGeom prst="arc">
            <a:avLst>
              <a:gd name="adj1" fmla="val 13814016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/>
          <p:cNvSpPr/>
          <p:nvPr/>
        </p:nvSpPr>
        <p:spPr>
          <a:xfrm>
            <a:off x="2554778" y="4491220"/>
            <a:ext cx="355987" cy="36933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 rot="617876">
            <a:off x="2745656" y="4635946"/>
            <a:ext cx="450138" cy="47105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792354" y="4436443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306326" y="4121888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745305" y="4191083"/>
            <a:ext cx="380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146283" y="4482954"/>
            <a:ext cx="855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400539" y="3545155"/>
                <a:ext cx="484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539" y="3545155"/>
                <a:ext cx="484940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802433" y="3259315"/>
                <a:ext cx="490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33" y="3259315"/>
                <a:ext cx="490262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358048" y="4902681"/>
            <a:ext cx="558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5446" y="4860552"/>
            <a:ext cx="322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ru-RU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560103" y="4837411"/>
            <a:ext cx="268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77766" y="2715495"/>
            <a:ext cx="237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1060028" y="3226893"/>
            <a:ext cx="1507214" cy="166935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37" idx="0"/>
          </p:cNvCxnSpPr>
          <p:nvPr/>
        </p:nvCxnSpPr>
        <p:spPr>
          <a:xfrm flipH="1">
            <a:off x="2595412" y="3545155"/>
            <a:ext cx="2047597" cy="138459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2464243" y="4750425"/>
            <a:ext cx="210306" cy="23209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86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/>
      <p:bldP spid="28" grpId="0" animBg="1"/>
      <p:bldP spid="29" grpId="0" animBg="1"/>
      <p:bldP spid="30" grpId="0" animBg="1"/>
      <p:bldP spid="31" grpId="0" animBg="1"/>
      <p:bldP spid="33" grpId="0"/>
      <p:bldP spid="34" grpId="0"/>
      <p:bldP spid="35" grpId="0"/>
      <p:bldP spid="36" grpId="0"/>
      <p:bldP spid="37" grpId="0" animBg="1"/>
      <p:bldP spid="38" grpId="0" animBg="1"/>
      <p:bldP spid="4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7620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33409" y="1774540"/>
            <a:ext cx="76493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medianalari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kesishish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nuqtasidan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2:1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nisbatda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bo‘linishini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isbotlang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71948" y="2270373"/>
            <a:ext cx="3649676" cy="2899001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5" idx="0"/>
            <a:endCxn id="5" idx="3"/>
          </p:cNvCxnSpPr>
          <p:nvPr/>
        </p:nvCxnSpPr>
        <p:spPr>
          <a:xfrm>
            <a:off x="2296786" y="2270373"/>
            <a:ext cx="0" cy="289900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5" idx="2"/>
            <a:endCxn id="5" idx="5"/>
          </p:cNvCxnSpPr>
          <p:nvPr/>
        </p:nvCxnSpPr>
        <p:spPr>
          <a:xfrm flipV="1">
            <a:off x="471948" y="3719874"/>
            <a:ext cx="2737257" cy="14495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4"/>
            <a:endCxn id="5" idx="1"/>
          </p:cNvCxnSpPr>
          <p:nvPr/>
        </p:nvCxnSpPr>
        <p:spPr>
          <a:xfrm flipH="1" flipV="1">
            <a:off x="1384367" y="3719874"/>
            <a:ext cx="2737257" cy="14495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92478" y="1695185"/>
            <a:ext cx="522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77658" y="5075454"/>
            <a:ext cx="5221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979" y="5043088"/>
            <a:ext cx="4874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24944" y="3921881"/>
            <a:ext cx="3879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26194" y="3298034"/>
            <a:ext cx="452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N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87735" y="5221342"/>
            <a:ext cx="418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45150" y="3199829"/>
            <a:ext cx="439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30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внобедренный треугольник 8"/>
          <p:cNvSpPr/>
          <p:nvPr/>
        </p:nvSpPr>
        <p:spPr>
          <a:xfrm>
            <a:off x="7650696" y="550749"/>
            <a:ext cx="3878826" cy="3347884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" name="Прямая соединительная линия 9"/>
          <p:cNvCxnSpPr>
            <a:stCxn id="9" idx="0"/>
            <a:endCxn id="9" idx="3"/>
          </p:cNvCxnSpPr>
          <p:nvPr/>
        </p:nvCxnSpPr>
        <p:spPr>
          <a:xfrm rot="16200000" flipH="1">
            <a:off x="7916167" y="2224691"/>
            <a:ext cx="3347884" cy="1588"/>
          </a:xfrm>
          <a:prstGeom prst="line">
            <a:avLst/>
          </a:prstGeom>
          <a:ln w="38100">
            <a:solidFill>
              <a:srgbClr val="3E18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2"/>
            <a:endCxn id="9" idx="5"/>
          </p:cNvCxnSpPr>
          <p:nvPr/>
        </p:nvCxnSpPr>
        <p:spPr>
          <a:xfrm rot="5400000" flipH="1" flipV="1">
            <a:off x="8268285" y="1607102"/>
            <a:ext cx="1673942" cy="2909120"/>
          </a:xfrm>
          <a:prstGeom prst="line">
            <a:avLst/>
          </a:prstGeom>
          <a:ln w="38100">
            <a:solidFill>
              <a:srgbClr val="3E18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9" idx="4"/>
            <a:endCxn id="9" idx="1"/>
          </p:cNvCxnSpPr>
          <p:nvPr/>
        </p:nvCxnSpPr>
        <p:spPr>
          <a:xfrm rot="5400000" flipH="1">
            <a:off x="9237992" y="1607103"/>
            <a:ext cx="1673942" cy="2909119"/>
          </a:xfrm>
          <a:prstGeom prst="line">
            <a:avLst/>
          </a:prstGeom>
          <a:ln w="38100">
            <a:solidFill>
              <a:srgbClr val="3E18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049588" y="7593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447240" y="388357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02054" y="389863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557302" y="214099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03613" y="184860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N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443082" y="389863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173097" y="1833547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3203" y="3176493"/>
            <a:ext cx="7269353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OC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AO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kesmalarning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o‘rtalarini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D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harfi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belgilaymiz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8630298" y="3324748"/>
            <a:ext cx="1946787" cy="294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8652680" y="2202257"/>
            <a:ext cx="1053" cy="116673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9" idx="5"/>
          </p:cNvCxnSpPr>
          <p:nvPr/>
        </p:nvCxnSpPr>
        <p:spPr>
          <a:xfrm flipH="1">
            <a:off x="10556129" y="2224691"/>
            <a:ext cx="3687" cy="111350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9" idx="1"/>
            <a:endCxn id="9" idx="5"/>
          </p:cNvCxnSpPr>
          <p:nvPr/>
        </p:nvCxnSpPr>
        <p:spPr>
          <a:xfrm rot="10800000" flipH="1">
            <a:off x="8620402" y="2224691"/>
            <a:ext cx="1939413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550348" y="3279201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369316" y="334311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915313" y="4846005"/>
            <a:ext cx="49161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AO:ON = 2:1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         CO:ON = 2:1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         BO:OK = 2:1.</a:t>
            </a:r>
            <a:endParaRPr lang="ru-RU" sz="3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01776" y="2610620"/>
            <a:ext cx="12987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Isbot</a:t>
            </a:r>
            <a:r>
              <a:rPr lang="en-US" sz="32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solidFill>
                <a:srgbClr val="3E18A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8987" y="751847"/>
            <a:ext cx="743333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∆ABC-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tomonli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LC; AN; BK –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mediana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Isbot</a:t>
            </a:r>
            <a:r>
              <a:rPr lang="en-US" sz="3200" b="1" dirty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3200" b="1" dirty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AO:ON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2:1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CO:ON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2:1</a:t>
            </a:r>
          </a:p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BO:OK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2:1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4606" y="259404"/>
            <a:ext cx="19607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3E18A8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solidFill>
                <a:srgbClr val="3E18A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490432" y="3315929"/>
            <a:ext cx="114881" cy="8188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0489482" y="2197510"/>
            <a:ext cx="114881" cy="8188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8580953" y="2172829"/>
            <a:ext cx="114881" cy="8188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614306" y="3283804"/>
            <a:ext cx="114881" cy="8188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1258" y="4286101"/>
                <a:ext cx="6096000" cy="20621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DNLE-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to‘rt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burchak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chiziladi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To‘rtburchak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xossasiga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asosan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LO = DO;   EO=ON; </a:t>
                </a:r>
                <a:endParaRPr lang="en-US" sz="32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CO 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= 2DO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⟹</m:t>
                    </m:r>
                  </m:oMath>
                </a14:m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CO = 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2LO;</a:t>
                </a:r>
                <a:endParaRPr lang="en-US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58" y="4286101"/>
                <a:ext cx="6096000" cy="2062103"/>
              </a:xfrm>
              <a:prstGeom prst="rect">
                <a:avLst/>
              </a:prstGeom>
              <a:blipFill rotWithShape="0">
                <a:blip r:embed="rId2"/>
                <a:stretch>
                  <a:fillRect l="-2600" t="-3846" r="-300" b="-8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68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4" grpId="0"/>
      <p:bldP spid="55" grpId="0"/>
      <p:bldP spid="56" grpId="0"/>
      <p:bldP spid="57" grpId="0"/>
      <p:bldP spid="3" grpId="0"/>
      <p:bldP spid="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7221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2- masala(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41- bet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742" y="970895"/>
            <a:ext cx="11859491" cy="34609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  <a:sym typeface="Wingdings"/>
              </a:rPr>
              <a:t>     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A</a:t>
            </a:r>
            <a:r>
              <a:rPr lang="en-US" sz="4000" dirty="0">
                <a:latin typeface="Arial" pitchFamily="34" charset="0"/>
                <a:cs typeface="Arial" pitchFamily="34" charset="0"/>
                <a:sym typeface="Wingdings"/>
              </a:rPr>
              <a:t>, B, C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nuqtalar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chiziqda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yotsa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, </a:t>
            </a: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 </a:t>
            </a:r>
            <a:r>
              <a:rPr lang="en-US" sz="4000" b="1" dirty="0" smtClean="0">
                <a:latin typeface="Arial" pitchFamily="34" charset="0"/>
                <a:cs typeface="Arial" pitchFamily="34" charset="0"/>
                <a:sym typeface="Wingdings"/>
              </a:rPr>
              <a:t>AB = 3,6;  BC = 5,4;  AC =9  </a:t>
            </a:r>
            <a:r>
              <a:rPr lang="en-US" sz="4000" dirty="0" err="1">
                <a:latin typeface="Arial" pitchFamily="34" charset="0"/>
                <a:cs typeface="Arial" pitchFamily="34" charset="0"/>
                <a:sym typeface="Wingdings"/>
              </a:rPr>
              <a:t>bo‘lsa</a:t>
            </a:r>
            <a:r>
              <a:rPr lang="en-US" sz="4000" dirty="0">
                <a:latin typeface="Arial" pitchFamily="34" charset="0"/>
                <a:cs typeface="Arial" pitchFamily="34" charset="0"/>
                <a:sym typeface="Wingdings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C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nuqtaning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 A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B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nuqtalar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orasida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yotmasligini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isbotlang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. </a:t>
            </a: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Bu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nuqtalardan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qaysi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biri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qolgan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ikkitasi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orasida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  <a:sym typeface="Wingdings"/>
              </a:rPr>
              <a:t>yotadi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Wingdings"/>
              </a:rPr>
              <a:t>?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2660073" y="4715579"/>
            <a:ext cx="8078250" cy="74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0738323" y="4577723"/>
            <a:ext cx="1059" cy="34286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470630" y="4724561"/>
            <a:ext cx="381003" cy="211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982488" y="4535118"/>
            <a:ext cx="0" cy="3193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25412" y="3948446"/>
            <a:ext cx="1383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3,6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418024" y="3999402"/>
            <a:ext cx="7537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5,4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86945" y="492953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авая круглая скобка 4"/>
          <p:cNvSpPr/>
          <p:nvPr/>
        </p:nvSpPr>
        <p:spPr>
          <a:xfrm rot="5400000">
            <a:off x="6512992" y="1336134"/>
            <a:ext cx="372412" cy="7897090"/>
          </a:xfrm>
          <a:prstGeom prst="rightBracket">
            <a:avLst>
              <a:gd name="adj" fmla="val 94379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225794" y="473585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46147" y="4715579"/>
            <a:ext cx="347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09444" y="463863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1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4" grpId="0"/>
      <p:bldP spid="5" grpId="0" animBg="1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683</Words>
  <Application>Microsoft Office PowerPoint</Application>
  <PresentationFormat>Широкоэкранный</PresentationFormat>
  <Paragraphs>181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2- masala(41- bet)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USER</dc:creator>
  <cp:lastModifiedBy>Админ</cp:lastModifiedBy>
  <cp:revision>48</cp:revision>
  <dcterms:created xsi:type="dcterms:W3CDTF">2020-04-17T01:39:56Z</dcterms:created>
  <dcterms:modified xsi:type="dcterms:W3CDTF">2021-03-25T20:49:55Z</dcterms:modified>
</cp:coreProperties>
</file>