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1" r:id="rId2"/>
    <p:sldId id="271" r:id="rId3"/>
    <p:sldId id="257" r:id="rId4"/>
    <p:sldId id="272" r:id="rId5"/>
    <p:sldId id="273" r:id="rId6"/>
    <p:sldId id="274" r:id="rId7"/>
    <p:sldId id="275" r:id="rId8"/>
    <p:sldId id="258" r:id="rId9"/>
    <p:sldId id="276" r:id="rId10"/>
    <p:sldId id="279" r:id="rId11"/>
    <p:sldId id="277" r:id="rId12"/>
    <p:sldId id="280" r:id="rId13"/>
    <p:sldId id="26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2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0FF6E7-A000-4BD0-BC72-5CB57113EEF6}" type="doc">
      <dgm:prSet loTypeId="urn:microsoft.com/office/officeart/2005/8/layout/arrow6" loCatId="process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76BE9AAB-B7DA-46BE-8EAA-48525DCDA925}">
      <dgm:prSet/>
      <dgm:spPr>
        <a:xfrm>
          <a:off x="1060373" y="1518713"/>
          <a:ext cx="2916026" cy="173194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gm:spPr>
      <dgm:t>
        <a:bodyPr/>
        <a:lstStyle/>
        <a:p>
          <a:pPr rtl="0"/>
          <a:endParaRPr lang="ru-RU" dirty="0">
            <a:latin typeface="Calibri"/>
            <a:ea typeface="+mn-ea"/>
            <a:cs typeface="+mn-cs"/>
          </a:endParaRPr>
        </a:p>
      </dgm:t>
    </dgm:pt>
    <dgm:pt modelId="{ED61D89F-E399-4D73-B4A0-26B9F47D19BA}" type="parTrans" cxnId="{B6ACBD01-4911-4478-A3C1-624A8B2B46EF}">
      <dgm:prSet/>
      <dgm:spPr/>
      <dgm:t>
        <a:bodyPr/>
        <a:lstStyle/>
        <a:p>
          <a:endParaRPr lang="ru-RU"/>
        </a:p>
      </dgm:t>
    </dgm:pt>
    <dgm:pt modelId="{4718D2A9-B5DD-4333-8DF5-08982531831C}" type="sibTrans" cxnId="{B6ACBD01-4911-4478-A3C1-624A8B2B46EF}">
      <dgm:prSet/>
      <dgm:spPr/>
      <dgm:t>
        <a:bodyPr/>
        <a:lstStyle/>
        <a:p>
          <a:endParaRPr lang="ru-RU"/>
        </a:p>
      </dgm:t>
    </dgm:pt>
    <dgm:pt modelId="{E81669E4-52D3-4B61-8473-904FE57D5879}">
      <dgm:prSet custT="1"/>
      <dgm:spPr>
        <a:xfrm>
          <a:off x="4418222" y="2084245"/>
          <a:ext cx="3446213" cy="1731943"/>
        </a:xfrm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gm:spPr>
      <dgm:t>
        <a:bodyPr/>
        <a:lstStyle/>
        <a:p>
          <a:pPr rtl="0"/>
          <a:r>
            <a:rPr lang="en-US" sz="5400" b="1" i="1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147-bet</a:t>
          </a:r>
        </a:p>
      </dgm:t>
    </dgm:pt>
    <dgm:pt modelId="{8EC970CB-9C40-4E5F-BBC9-9B26AEA5CDF3}" type="parTrans" cxnId="{DF8C9ED3-D41D-41E3-A519-15CC228CC5B7}">
      <dgm:prSet/>
      <dgm:spPr/>
      <dgm:t>
        <a:bodyPr/>
        <a:lstStyle/>
        <a:p>
          <a:endParaRPr lang="ru-RU"/>
        </a:p>
      </dgm:t>
    </dgm:pt>
    <dgm:pt modelId="{1A6C6B84-F2DF-425D-8EE4-6B6BD787A06D}" type="sibTrans" cxnId="{DF8C9ED3-D41D-41E3-A519-15CC228CC5B7}">
      <dgm:prSet/>
      <dgm:spPr/>
      <dgm:t>
        <a:bodyPr/>
        <a:lstStyle/>
        <a:p>
          <a:endParaRPr lang="ru-RU"/>
        </a:p>
      </dgm:t>
    </dgm:pt>
    <dgm:pt modelId="{50FB4C71-2F3A-414B-9592-7BDA7CD7CBAF}" type="pres">
      <dgm:prSet presAssocID="{480FF6E7-A000-4BD0-BC72-5CB57113EEF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2B46ED6-C6A7-4730-BD26-B4C5E586631F}" type="pres">
      <dgm:prSet presAssocID="{480FF6E7-A000-4BD0-BC72-5CB57113EEF6}" presName="ribbon" presStyleLbl="node1" presStyleIdx="0" presStyleCnt="1" custScaleY="110799" custLinFactNeighborX="-1578" custLinFactNeighborY="-2090"/>
      <dgm:spPr>
        <a:xfrm>
          <a:off x="0" y="900162"/>
          <a:ext cx="8836443" cy="3534577"/>
        </a:xfrm>
        <a:prstGeom prst="leftRightRibbon">
          <a:avLst/>
        </a:prstGeom>
        <a:solidFill>
          <a:schemeClr val="accent1">
            <a:lumMod val="60000"/>
            <a:lumOff val="40000"/>
          </a:schemeClr>
        </a:solidFill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ru-RU"/>
        </a:p>
      </dgm:t>
    </dgm:pt>
    <dgm:pt modelId="{074C05BF-78CA-4ABC-A518-039026BF015D}" type="pres">
      <dgm:prSet presAssocID="{480FF6E7-A000-4BD0-BC72-5CB57113EEF6}" presName="leftArrowText" presStyleLbl="node1" presStyleIdx="0" presStyleCnt="1" custLinFactNeighborX="2742" custLinFactNeighborY="1243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DCFD969-7412-4F48-8DD5-D51514F5E442}" type="pres">
      <dgm:prSet presAssocID="{480FF6E7-A000-4BD0-BC72-5CB57113EEF6}" presName="rightArrowText" presStyleLbl="node1" presStyleIdx="0" presStyleCnt="1" custScaleX="132067" custScaleY="109248" custLinFactNeighborX="-5363" custLinFactNeighborY="-1597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6B5231B8-916A-4FCB-8C37-410F9DD9611D}" type="presOf" srcId="{480FF6E7-A000-4BD0-BC72-5CB57113EEF6}" destId="{50FB4C71-2F3A-414B-9592-7BDA7CD7CBAF}" srcOrd="0" destOrd="0" presId="urn:microsoft.com/office/officeart/2005/8/layout/arrow6"/>
    <dgm:cxn modelId="{DF8C9ED3-D41D-41E3-A519-15CC228CC5B7}" srcId="{480FF6E7-A000-4BD0-BC72-5CB57113EEF6}" destId="{E81669E4-52D3-4B61-8473-904FE57D5879}" srcOrd="1" destOrd="0" parTransId="{8EC970CB-9C40-4E5F-BBC9-9B26AEA5CDF3}" sibTransId="{1A6C6B84-F2DF-425D-8EE4-6B6BD787A06D}"/>
    <dgm:cxn modelId="{8E09499F-D003-4325-B944-DACC0113FEC7}" type="presOf" srcId="{76BE9AAB-B7DA-46BE-8EAA-48525DCDA925}" destId="{074C05BF-78CA-4ABC-A518-039026BF015D}" srcOrd="0" destOrd="0" presId="urn:microsoft.com/office/officeart/2005/8/layout/arrow6"/>
    <dgm:cxn modelId="{B6ACBD01-4911-4478-A3C1-624A8B2B46EF}" srcId="{480FF6E7-A000-4BD0-BC72-5CB57113EEF6}" destId="{76BE9AAB-B7DA-46BE-8EAA-48525DCDA925}" srcOrd="0" destOrd="0" parTransId="{ED61D89F-E399-4D73-B4A0-26B9F47D19BA}" sibTransId="{4718D2A9-B5DD-4333-8DF5-08982531831C}"/>
    <dgm:cxn modelId="{F988A500-AE9A-463B-A7DF-42386814A2A7}" type="presOf" srcId="{E81669E4-52D3-4B61-8473-904FE57D5879}" destId="{3DCFD969-7412-4F48-8DD5-D51514F5E442}" srcOrd="0" destOrd="0" presId="urn:microsoft.com/office/officeart/2005/8/layout/arrow6"/>
    <dgm:cxn modelId="{5FA842AC-6CE2-4C5F-BC71-64C7C0635266}" type="presParOf" srcId="{50FB4C71-2F3A-414B-9592-7BDA7CD7CBAF}" destId="{02B46ED6-C6A7-4730-BD26-B4C5E586631F}" srcOrd="0" destOrd="0" presId="urn:microsoft.com/office/officeart/2005/8/layout/arrow6"/>
    <dgm:cxn modelId="{D36A1692-C2A8-4F21-A1A6-247E3880A726}" type="presParOf" srcId="{50FB4C71-2F3A-414B-9592-7BDA7CD7CBAF}" destId="{074C05BF-78CA-4ABC-A518-039026BF015D}" srcOrd="1" destOrd="0" presId="urn:microsoft.com/office/officeart/2005/8/layout/arrow6"/>
    <dgm:cxn modelId="{BB4C73A9-9EAD-488F-BE60-72E613B58D99}" type="presParOf" srcId="{50FB4C71-2F3A-414B-9592-7BDA7CD7CBAF}" destId="{3DCFD969-7412-4F48-8DD5-D51514F5E442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B46ED6-C6A7-4730-BD26-B4C5E586631F}">
      <dsp:nvSpPr>
        <dsp:cNvPr id="0" name=""/>
        <dsp:cNvSpPr/>
      </dsp:nvSpPr>
      <dsp:spPr>
        <a:xfrm>
          <a:off x="0" y="246907"/>
          <a:ext cx="9332859" cy="4136285"/>
        </a:xfrm>
        <a:prstGeom prst="leftRightRibbon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74C05BF-78CA-4ABC-A518-039026BF015D}">
      <dsp:nvSpPr>
        <dsp:cNvPr id="0" name=""/>
        <dsp:cNvSpPr/>
      </dsp:nvSpPr>
      <dsp:spPr>
        <a:xfrm>
          <a:off x="1204392" y="1202538"/>
          <a:ext cx="3079843" cy="1829240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231140" rIns="0" bIns="2476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>
            <a:latin typeface="Calibri"/>
            <a:ea typeface="+mn-ea"/>
            <a:cs typeface="+mn-cs"/>
          </a:endParaRPr>
        </a:p>
      </dsp:txBody>
      <dsp:txXfrm>
        <a:off x="1204392" y="1202538"/>
        <a:ext cx="3079843" cy="1829240"/>
      </dsp:txXfrm>
    </dsp:sp>
    <dsp:sp modelId="{3DCFD969-7412-4F48-8DD5-D51514F5E442}">
      <dsp:nvSpPr>
        <dsp:cNvPr id="0" name=""/>
        <dsp:cNvSpPr/>
      </dsp:nvSpPr>
      <dsp:spPr>
        <a:xfrm>
          <a:off x="3887636" y="1663307"/>
          <a:ext cx="4806994" cy="1998408"/>
        </a:xfrm>
        <a:prstGeom prst="rect">
          <a:avLst/>
        </a:prstGeom>
        <a:noFill/>
        <a:ln>
          <a:noFill/>
        </a:ln>
        <a:effectLst/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192024" rIns="0" bIns="205740" numCol="1" spcCol="1270" anchor="ctr" anchorCtr="0">
          <a:noAutofit/>
        </a:bodyPr>
        <a:lstStyle/>
        <a:p>
          <a:pPr lvl="0" algn="ctr" defTabSz="2400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b="1" i="1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147-bet</a:t>
          </a:r>
        </a:p>
      </dsp:txBody>
      <dsp:txXfrm>
        <a:off x="3887636" y="1663307"/>
        <a:ext cx="4806994" cy="1998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D3ACA-3281-4702-9C59-0D50AA8CD18E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38A03-651A-4223-9414-4981013972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898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3421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79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95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591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775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51492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46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54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76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26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656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74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32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91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90866-ED04-4109-9122-535097799DCC}" type="datetimeFigureOut">
              <a:rPr lang="ru-RU" smtClean="0"/>
              <a:t>25.03.2021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CC221-4946-466D-8293-DF4C42C5B5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82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15501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99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407903" y="-68865"/>
            <a:ext cx="6453571" cy="1619404"/>
          </a:xfrm>
          <a:prstGeom prst="rect">
            <a:avLst/>
          </a:prstGeom>
        </p:spPr>
        <p:txBody>
          <a:bodyPr spcFirstLastPara="1" vert="horz" wrap="square" lIns="0" tIns="24497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1302" algn="ctr">
              <a:lnSpc>
                <a:spcPct val="150000"/>
              </a:lnSpc>
              <a:spcBef>
                <a:spcPts val="192"/>
              </a:spcBef>
            </a:pPr>
            <a:r>
              <a:rPr lang="en-US" sz="6797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</a:p>
        </p:txBody>
      </p:sp>
      <p:sp>
        <p:nvSpPr>
          <p:cNvPr id="15" name="object 11"/>
          <p:cNvSpPr/>
          <p:nvPr/>
        </p:nvSpPr>
        <p:spPr>
          <a:xfrm>
            <a:off x="9335434" y="2233102"/>
            <a:ext cx="2334017" cy="240074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368"/>
          </a:p>
        </p:txBody>
      </p:sp>
      <p:sp>
        <p:nvSpPr>
          <p:cNvPr id="16" name="TextBox 15"/>
          <p:cNvSpPr txBox="1"/>
          <p:nvPr/>
        </p:nvSpPr>
        <p:spPr>
          <a:xfrm>
            <a:off x="1300007" y="1845672"/>
            <a:ext cx="7878867" cy="4137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689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HISOBLASHGA DOIR </a:t>
            </a:r>
          </a:p>
          <a:p>
            <a:pPr lvl="1"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4689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6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689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75501" y="397361"/>
            <a:ext cx="1797287" cy="876715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ru-RU" sz="509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5097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252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25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9046" y="2075271"/>
            <a:ext cx="633123" cy="13142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84"/>
          </a:p>
        </p:txBody>
      </p:sp>
      <p:sp>
        <p:nvSpPr>
          <p:cNvPr id="9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1018497" y="353549"/>
            <a:ext cx="910503" cy="96228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3286"/>
            <a:endParaRPr sz="1759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8280" y="3914636"/>
            <a:ext cx="633123" cy="131425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84"/>
          </a:p>
        </p:txBody>
      </p:sp>
    </p:spTree>
    <p:extLst>
      <p:ext uri="{BB962C8B-B14F-4D97-AF65-F5344CB8AC3E}">
        <p14:creationId xmlns:p14="http://schemas.microsoft.com/office/powerpoint/2010/main" val="256487388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23441" y="78890"/>
                <a:ext cx="6160987" cy="2800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ABC=160°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BO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BE-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ABO= 0,5·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r>
                      <a:rPr lang="en-US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ABE :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CBE = 3:5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41" y="78890"/>
                <a:ext cx="6160987" cy="2800767"/>
              </a:xfrm>
              <a:prstGeom prst="rect">
                <a:avLst/>
              </a:prstGeom>
              <a:blipFill rotWithShape="0">
                <a:blip r:embed="rId2"/>
                <a:stretch>
                  <a:fillRect b="-63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Группа 2"/>
          <p:cNvGrpSpPr/>
          <p:nvPr/>
        </p:nvGrpSpPr>
        <p:grpSpPr>
          <a:xfrm>
            <a:off x="5822903" y="328270"/>
            <a:ext cx="5912552" cy="3461881"/>
            <a:chOff x="4114800" y="1766184"/>
            <a:chExt cx="3626709" cy="2087209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4486275" y="2217669"/>
              <a:ext cx="1300163" cy="10715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5786438" y="3289231"/>
              <a:ext cx="16270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flipV="1">
              <a:off x="5786438" y="2217668"/>
              <a:ext cx="200418" cy="10715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5586020" y="2217668"/>
              <a:ext cx="200418" cy="107156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4114800" y="2217668"/>
              <a:ext cx="344077" cy="4738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A</a:t>
              </a:r>
              <a:endParaRPr lang="ru-RU" sz="4000" dirty="0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5568931" y="3379585"/>
              <a:ext cx="331469" cy="47380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000" dirty="0" smtClean="0"/>
                <a:t>B</a:t>
              </a:r>
              <a:endParaRPr lang="ru-RU" sz="40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413478" y="3379585"/>
              <a:ext cx="328031" cy="4738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C</a:t>
              </a:r>
              <a:endParaRPr lang="ru-RU" sz="40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986856" y="1766184"/>
              <a:ext cx="431485" cy="473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smtClean="0"/>
                <a:t>O</a:t>
              </a:r>
              <a:endParaRPr lang="ru-RU" sz="40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333894" y="1786612"/>
              <a:ext cx="349650" cy="473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/>
                <a:t>E</a:t>
              </a:r>
              <a:endParaRPr lang="ru-RU" sz="4000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237667" y="2758620"/>
                <a:ext cx="8247462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OBE-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67" y="2758620"/>
                <a:ext cx="8247462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2661"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Равнобедренный треугольник 3"/>
          <p:cNvSpPr/>
          <p:nvPr/>
        </p:nvSpPr>
        <p:spPr>
          <a:xfrm rot="8990181">
            <a:off x="8142445" y="2210347"/>
            <a:ext cx="534507" cy="7060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3364095">
            <a:off x="8108492" y="2407046"/>
            <a:ext cx="1151894" cy="489309"/>
          </a:xfrm>
          <a:prstGeom prst="triangl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endCxn id="5" idx="0"/>
          </p:cNvCxnSpPr>
          <p:nvPr/>
        </p:nvCxnSpPr>
        <p:spPr>
          <a:xfrm flipH="1">
            <a:off x="8518415" y="2236215"/>
            <a:ext cx="125180" cy="595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0" y="3514416"/>
                <a:ext cx="6096000" cy="321748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indent="620713" algn="just"/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indent="542925" algn="just">
                  <a:tabLst>
                    <a:tab pos="449263" algn="l"/>
                  </a:tabLst>
                </a:pP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ABE +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CBE =160°</a:t>
                </a:r>
              </a:p>
              <a:p>
                <a:pPr indent="620713" algn="just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3x+5x=160°</a:t>
                </a:r>
              </a:p>
              <a:p>
                <a:pPr indent="620713" algn="just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8x=160° </a:t>
                </a:r>
              </a:p>
              <a:p>
                <a:pPr indent="620713" algn="just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x=160°:8</a:t>
                </a:r>
              </a:p>
              <a:p>
                <a:pPr indent="620713" algn="just"/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x=20°</a:t>
                </a: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514416"/>
                <a:ext cx="6096000" cy="3217484"/>
              </a:xfrm>
              <a:prstGeom prst="rect">
                <a:avLst/>
              </a:prstGeom>
              <a:blipFill rotWithShape="0">
                <a:blip r:embed="rId4"/>
                <a:stretch>
                  <a:fillRect t="-3036" b="-20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5437129" y="4048014"/>
                <a:ext cx="6096000" cy="156966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ABE=3·20°=60°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CBE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5·20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°=100°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OBE=100°-80°=20°</a:t>
                </a:r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ru-RU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7129" y="4048014"/>
                <a:ext cx="6096000" cy="1569660"/>
              </a:xfrm>
              <a:prstGeom prst="rect">
                <a:avLst/>
              </a:prstGeom>
              <a:blipFill rotWithShape="0">
                <a:blip r:embed="rId5"/>
                <a:stretch>
                  <a:fillRect l="-2600" t="-5039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/>
              <p:cNvSpPr/>
              <p:nvPr/>
            </p:nvSpPr>
            <p:spPr>
              <a:xfrm>
                <a:off x="5570239" y="5691285"/>
                <a:ext cx="442941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OBE = 20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°</a:t>
                </a:r>
                <a:endParaRPr lang="ru-RU" sz="3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0239" y="5691285"/>
                <a:ext cx="4429418" cy="646331"/>
              </a:xfrm>
              <a:prstGeom prst="rect">
                <a:avLst/>
              </a:prstGeom>
              <a:blipFill rotWithShape="0">
                <a:blip r:embed="rId6"/>
                <a:stretch>
                  <a:fillRect l="-4270" t="-15094" r="-3306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4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2000" cy="115925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  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147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148325" y="1634348"/>
                <a:ext cx="6712026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712788"/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Agar,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chizmadagi</a:t>
                </a:r>
                <a:endParaRPr lang="en-US" sz="4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indent="712788"/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 = BC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 = 50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°,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CF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bissektrisalar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u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EOC</a:t>
                </a:r>
                <a:r>
                  <a:rPr lang="en-US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burchaklarni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  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325" y="1634348"/>
                <a:ext cx="6712026" cy="3170099"/>
              </a:xfrm>
              <a:prstGeom prst="rect">
                <a:avLst/>
              </a:prstGeom>
              <a:blipFill rotWithShape="0">
                <a:blip r:embed="rId2"/>
                <a:stretch>
                  <a:fillRect l="-3270" t="-3462" b="-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Группа 34"/>
          <p:cNvGrpSpPr/>
          <p:nvPr/>
        </p:nvGrpSpPr>
        <p:grpSpPr>
          <a:xfrm>
            <a:off x="235533" y="1370686"/>
            <a:ext cx="4433455" cy="4226551"/>
            <a:chOff x="501745" y="3505201"/>
            <a:chExt cx="2210212" cy="2234314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501745" y="3505201"/>
              <a:ext cx="2210212" cy="2234314"/>
              <a:chOff x="1260610" y="2059580"/>
              <a:chExt cx="1596092" cy="1624253"/>
            </a:xfrm>
          </p:grpSpPr>
          <p:sp>
            <p:nvSpPr>
              <p:cNvPr id="43" name="Равнобедренный треугольник 42"/>
              <p:cNvSpPr/>
              <p:nvPr/>
            </p:nvSpPr>
            <p:spPr>
              <a:xfrm>
                <a:off x="1424826" y="2324390"/>
                <a:ext cx="1295400" cy="1141413"/>
              </a:xfrm>
              <a:prstGeom prst="triangl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1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1951429" y="2059580"/>
                <a:ext cx="381001" cy="2720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i="1" dirty="0">
                    <a:solidFill>
                      <a:srgbClr val="C00000"/>
                    </a:solidFill>
                  </a:rPr>
                  <a:t>B</a:t>
                </a:r>
                <a:endParaRPr lang="ru-RU" sz="4000" b="1" i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260610" y="3411794"/>
                <a:ext cx="269114" cy="2720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i="1" dirty="0">
                    <a:solidFill>
                      <a:srgbClr val="C00000"/>
                    </a:solidFill>
                  </a:rPr>
                  <a:t>A</a:t>
                </a:r>
                <a:endParaRPr lang="ru-RU" sz="4000" b="1" i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2705420" y="3366217"/>
                <a:ext cx="151282" cy="2720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i="1" dirty="0">
                    <a:solidFill>
                      <a:srgbClr val="C00000"/>
                    </a:solidFill>
                  </a:rPr>
                  <a:t>C</a:t>
                </a:r>
                <a:endParaRPr lang="ru-RU" sz="4000" b="1" i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1516787" y="2616727"/>
                <a:ext cx="141061" cy="2720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i="1" dirty="0"/>
                  <a:t>F</a:t>
                </a:r>
                <a:endParaRPr lang="ru-RU" sz="4000" b="1" i="1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2372848" y="2634016"/>
                <a:ext cx="304710" cy="2720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i="1" dirty="0"/>
                  <a:t>E</a:t>
                </a:r>
                <a:endParaRPr lang="ru-RU" sz="4000" b="1" i="1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1951429" y="3411794"/>
                <a:ext cx="246871" cy="2720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i="1" dirty="0" smtClean="0"/>
                  <a:t>D</a:t>
                </a:r>
                <a:endParaRPr lang="ru-RU" sz="4000" b="1" i="1" dirty="0"/>
              </a:p>
            </p:txBody>
          </p:sp>
        </p:grpSp>
        <p:cxnSp>
          <p:nvCxnSpPr>
            <p:cNvPr id="37" name="Прямая соединительная линия 36"/>
            <p:cNvCxnSpPr/>
            <p:nvPr/>
          </p:nvCxnSpPr>
          <p:spPr>
            <a:xfrm>
              <a:off x="1626057" y="3874891"/>
              <a:ext cx="0" cy="156556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>
              <a:stCxn id="43" idx="1"/>
            </p:cNvCxnSpPr>
            <p:nvPr/>
          </p:nvCxnSpPr>
          <p:spPr>
            <a:xfrm>
              <a:off x="1177602" y="4654533"/>
              <a:ext cx="1324864" cy="7859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>
              <a:stCxn id="43" idx="5"/>
              <a:endCxn id="43" idx="5"/>
            </p:cNvCxnSpPr>
            <p:nvPr/>
          </p:nvCxnSpPr>
          <p:spPr>
            <a:xfrm>
              <a:off x="2074514" y="4654533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>
              <a:stCxn id="43" idx="5"/>
            </p:cNvCxnSpPr>
            <p:nvPr/>
          </p:nvCxnSpPr>
          <p:spPr>
            <a:xfrm flipH="1">
              <a:off x="785814" y="4654533"/>
              <a:ext cx="1288700" cy="7859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Прямоугольник 40"/>
            <p:cNvSpPr/>
            <p:nvPr/>
          </p:nvSpPr>
          <p:spPr>
            <a:xfrm>
              <a:off x="1629296" y="5302602"/>
              <a:ext cx="107752" cy="13699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4400" b="1" i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421092" y="4940968"/>
              <a:ext cx="194686" cy="3742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i="1" dirty="0"/>
                <a:t>O</a:t>
              </a:r>
              <a:endParaRPr lang="ru-RU" sz="4000" b="1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2112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-39420" y="171031"/>
                <a:ext cx="7231685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indent="712788"/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indent="712788"/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ABC-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 = BC 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ABC=50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°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BDC = 90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°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AE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CF -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indent="712788"/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AOB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EOC-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9420" y="171031"/>
                <a:ext cx="7231685" cy="2554545"/>
              </a:xfrm>
              <a:prstGeom prst="rect">
                <a:avLst/>
              </a:prstGeom>
              <a:blipFill rotWithShape="0">
                <a:blip r:embed="rId2"/>
                <a:stretch>
                  <a:fillRect t="-3103" b="-69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Группа 1"/>
          <p:cNvGrpSpPr/>
          <p:nvPr/>
        </p:nvGrpSpPr>
        <p:grpSpPr>
          <a:xfrm>
            <a:off x="7188430" y="117673"/>
            <a:ext cx="3633639" cy="3224145"/>
            <a:chOff x="501745" y="3505201"/>
            <a:chExt cx="2246729" cy="2272220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501745" y="3505201"/>
              <a:ext cx="2246729" cy="2272220"/>
              <a:chOff x="1260610" y="2059580"/>
              <a:chExt cx="1622462" cy="1651809"/>
            </a:xfrm>
          </p:grpSpPr>
          <p:sp>
            <p:nvSpPr>
              <p:cNvPr id="9" name="Равнобедренный треугольник 8"/>
              <p:cNvSpPr/>
              <p:nvPr/>
            </p:nvSpPr>
            <p:spPr>
              <a:xfrm>
                <a:off x="1424826" y="2324390"/>
                <a:ext cx="1295400" cy="1141413"/>
              </a:xfrm>
              <a:prstGeom prst="triangl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 sz="1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951429" y="2059580"/>
                <a:ext cx="381001" cy="299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dirty="0">
                    <a:solidFill>
                      <a:srgbClr val="C00000"/>
                    </a:solidFill>
                  </a:rPr>
                  <a:t>B</a:t>
                </a:r>
                <a:endParaRPr lang="ru-RU" sz="3200" b="1" i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260610" y="3411794"/>
                <a:ext cx="269114" cy="299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dirty="0">
                    <a:solidFill>
                      <a:srgbClr val="C00000"/>
                    </a:solidFill>
                  </a:rPr>
                  <a:t>A</a:t>
                </a:r>
                <a:endParaRPr lang="ru-RU" sz="3200" b="1" i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705420" y="3366217"/>
                <a:ext cx="177652" cy="2995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>
                    <a:solidFill>
                      <a:srgbClr val="C00000"/>
                    </a:solidFill>
                  </a:rPr>
                  <a:t>C</a:t>
                </a:r>
                <a:endParaRPr lang="ru-RU" sz="3200" b="1" i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590635" y="2659299"/>
                <a:ext cx="166915" cy="2995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dirty="0"/>
                  <a:t>F</a:t>
                </a:r>
                <a:endParaRPr lang="ru-RU" sz="3200" b="1" i="1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372848" y="2634016"/>
                <a:ext cx="304710" cy="299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dirty="0"/>
                  <a:t>E</a:t>
                </a:r>
                <a:endParaRPr lang="ru-RU" sz="3200" b="1" i="1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951429" y="3411794"/>
                <a:ext cx="246871" cy="2995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dirty="0" smtClean="0"/>
                  <a:t>D</a:t>
                </a:r>
                <a:endParaRPr lang="ru-RU" sz="3200" b="1" i="1" dirty="0"/>
              </a:p>
            </p:txBody>
          </p:sp>
        </p:grpSp>
        <p:cxnSp>
          <p:nvCxnSpPr>
            <p:cNvPr id="18" name="Прямая соединительная линия 17"/>
            <p:cNvCxnSpPr>
              <a:stCxn id="9" idx="0"/>
              <a:endCxn id="16" idx="0"/>
            </p:cNvCxnSpPr>
            <p:nvPr/>
          </p:nvCxnSpPr>
          <p:spPr>
            <a:xfrm>
              <a:off x="1626058" y="3869472"/>
              <a:ext cx="3239" cy="149582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1177603" y="4645825"/>
              <a:ext cx="1324864" cy="7859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>
              <a:stCxn id="9" idx="5"/>
              <a:endCxn id="9" idx="5"/>
            </p:cNvCxnSpPr>
            <p:nvPr/>
          </p:nvCxnSpPr>
          <p:spPr>
            <a:xfrm>
              <a:off x="2074514" y="4654533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>
              <a:stCxn id="9" idx="5"/>
            </p:cNvCxnSpPr>
            <p:nvPr/>
          </p:nvCxnSpPr>
          <p:spPr>
            <a:xfrm flipH="1">
              <a:off x="785814" y="4654533"/>
              <a:ext cx="1288700" cy="78592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Прямоугольник 31"/>
            <p:cNvSpPr/>
            <p:nvPr/>
          </p:nvSpPr>
          <p:spPr>
            <a:xfrm>
              <a:off x="1629296" y="5302602"/>
              <a:ext cx="107752" cy="13699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4400" b="1" i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382524" y="4491250"/>
              <a:ext cx="194686" cy="4121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i="1" dirty="0">
                  <a:solidFill>
                    <a:srgbClr val="C00000"/>
                  </a:solidFill>
                </a:rPr>
                <a:t>O</a:t>
              </a:r>
              <a:endParaRPr lang="ru-RU" sz="3200" b="1" i="1" dirty="0">
                <a:solidFill>
                  <a:srgbClr val="C00000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363706" y="2893928"/>
                <a:ext cx="7804002" cy="3108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A=</a:t>
                </a:r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C(teng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A=</a:t>
                </a:r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=(180-50):2=65°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ABO = 50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°: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 = 25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°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BAO=65°:2=32,5     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AOB=180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°-(25+32,5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=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122,5°</a:t>
                </a:r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06" y="2893928"/>
                <a:ext cx="7804002" cy="3108543"/>
              </a:xfrm>
              <a:prstGeom prst="rect">
                <a:avLst/>
              </a:prstGeom>
              <a:blipFill rotWithShape="0">
                <a:blip r:embed="rId3"/>
                <a:stretch>
                  <a:fillRect l="-2422" t="-3137" b="-54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6407639" y="3430068"/>
                <a:ext cx="6096000" cy="206210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EOC=</a:t>
                </a:r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BOC -</a:t>
                </a:r>
                <a:r>
                  <a:rPr lang="en-US" sz="3200" dirty="0" smtClean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COB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BOC=</a:t>
                </a:r>
                <a:r>
                  <a:rPr lang="en-US" sz="32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AOB=122,5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°</a:t>
                </a: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COD = 90-22,5 = 67,5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°</a:t>
                </a: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 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EOC=122,5-67,5=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55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°</a:t>
                </a:r>
                <a:endParaRPr lang="ru-RU" sz="32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639" y="3430068"/>
                <a:ext cx="6096000" cy="2062103"/>
              </a:xfrm>
              <a:prstGeom prst="rect">
                <a:avLst/>
              </a:prstGeom>
              <a:blipFill rotWithShape="0">
                <a:blip r:embed="rId4"/>
                <a:stretch>
                  <a:fillRect l="-2500" t="-4438" b="-8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6398035" y="5580421"/>
            <a:ext cx="41072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122,5°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55°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043058"/>
              </p:ext>
            </p:extLst>
          </p:nvPr>
        </p:nvGraphicFramePr>
        <p:xfrm>
          <a:off x="601555" y="1661149"/>
          <a:ext cx="9332859" cy="4786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1555" y="2877107"/>
            <a:ext cx="49137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3-, 5-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7-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9 -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5"/>
          <p:cNvSpPr/>
          <p:nvPr/>
        </p:nvSpPr>
        <p:spPr>
          <a:xfrm>
            <a:off x="0" y="1"/>
            <a:ext cx="12192000" cy="13393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7"/>
          <a:stretch>
            <a:fillRect/>
          </a:stretch>
        </p:blipFill>
        <p:spPr bwMode="auto">
          <a:xfrm>
            <a:off x="9692250" y="2495227"/>
            <a:ext cx="2139533" cy="270701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4786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2000" cy="156532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bosqichlarini</a:t>
            </a:r>
            <a:endParaRPr lang="en-US" sz="4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sanang</a:t>
            </a:r>
            <a:endParaRPr lang="en-US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9031" y="2341743"/>
            <a:ext cx="1049426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tushunish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44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Rejalashtirish</a:t>
            </a:r>
            <a:endParaRPr lang="en-US" sz="44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 algn="ctr">
              <a:buFont typeface="Wingdings" panose="05000000000000000000" pitchFamily="2" charset="2"/>
              <a:buChar char="Ø"/>
            </a:pPr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en-US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1" y="3943351"/>
            <a:ext cx="308264" cy="19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3" y="2514601"/>
            <a:ext cx="3594197" cy="3359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80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76715" y="2062903"/>
            <a:ext cx="850201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2788" lvl="2" indent="-712788">
              <a:buFont typeface="Wingdings" panose="05000000000000000000" pitchFamily="2" charset="2"/>
              <a:buChar char="v"/>
            </a:pP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Hisoblashga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4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en-US" sz="44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-571500">
              <a:buFont typeface="Wingdings" panose="05000000000000000000" pitchFamily="2" charset="2"/>
              <a:buChar char="v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Isbotlashga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en-US" sz="4000" b="1" i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Yasashga</a:t>
            </a:r>
            <a:r>
              <a:rPr lang="en-US" sz="44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4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ru-RU" sz="4000" b="1" i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41383">
            <a:off x="336941" y="2656081"/>
            <a:ext cx="2869314" cy="22299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8226"/>
            <a:ext cx="12192000" cy="156966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9772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8"/>
          <p:cNvSpPr>
            <a:spLocks noChangeAspect="1" noChangeArrowheads="1" noTextEdit="1"/>
          </p:cNvSpPr>
          <p:nvPr/>
        </p:nvSpPr>
        <p:spPr bwMode="gray">
          <a:xfrm rot="1239032" flipH="1">
            <a:off x="8047066" y="4101181"/>
            <a:ext cx="2694911" cy="964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5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endParaRPr lang="ru-RU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745801">
            <a:off x="282607" y="1764125"/>
            <a:ext cx="3232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</a:t>
            </a:r>
            <a:endParaRPr lang="ru-RU" sz="54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011240">
            <a:off x="4195189" y="815259"/>
            <a:ext cx="404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teoremalar</a:t>
            </a:r>
            <a:endParaRPr lang="ru-RU" sz="5400" b="1" i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84752">
            <a:off x="169204" y="4483068"/>
            <a:ext cx="3741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</a:t>
            </a:r>
            <a:endParaRPr lang="ru-RU" sz="5400" b="1" i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347229">
            <a:off x="5311155" y="5530077"/>
            <a:ext cx="26796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</a:t>
            </a:r>
            <a:endParaRPr lang="ru-RU" sz="5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2" descr="C:\Users\tkozlova\Desktop\ссобой\картинки\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164" y="250801"/>
            <a:ext cx="3253055" cy="3144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36104" y="2225790"/>
            <a:ext cx="4166554" cy="286232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6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endParaRPr lang="en-US" sz="6000" b="1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60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2772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84258" y="159854"/>
            <a:ext cx="102515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Chizmadagi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noma‘lum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607565" y="3867973"/>
            <a:ext cx="40911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BD= 14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endCxn id="3" idx="0"/>
          </p:cNvCxnSpPr>
          <p:nvPr/>
        </p:nvCxnSpPr>
        <p:spPr>
          <a:xfrm>
            <a:off x="1085592" y="2178612"/>
            <a:ext cx="5214443" cy="26761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941584" y="1870163"/>
            <a:ext cx="3768436" cy="310761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085592" y="2178612"/>
            <a:ext cx="913462" cy="28520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3" idx="0"/>
          </p:cNvCxnSpPr>
          <p:nvPr/>
        </p:nvCxnSpPr>
        <p:spPr>
          <a:xfrm>
            <a:off x="5710020" y="1870163"/>
            <a:ext cx="590015" cy="298459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039691" y="2593355"/>
            <a:ext cx="4844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x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5335" y="415470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7</a:t>
            </a:r>
            <a:endParaRPr lang="ru-RU" sz="3600" b="1" dirty="0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H="1">
            <a:off x="2292146" y="2669200"/>
            <a:ext cx="169098" cy="321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725335" y="1630758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602256" y="1381833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 flipH="1">
            <a:off x="6300035" y="4782638"/>
            <a:ext cx="317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51743" y="2424546"/>
            <a:ext cx="457176" cy="9045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O</a:t>
            </a:r>
            <a:endParaRPr lang="ru-RU" sz="3200" dirty="0"/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 flipV="1">
            <a:off x="1434237" y="3491760"/>
            <a:ext cx="188592" cy="1494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flipV="1">
            <a:off x="1631353" y="4012039"/>
            <a:ext cx="241417" cy="25889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1184428" y="246046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1622829" y="3084653"/>
            <a:ext cx="325730" cy="6189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K</a:t>
            </a:r>
            <a:endParaRPr lang="ru-RU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827999" y="4909636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Равнобедренный треугольник 1"/>
          <p:cNvSpPr/>
          <p:nvPr/>
        </p:nvSpPr>
        <p:spPr>
          <a:xfrm rot="19269802">
            <a:off x="1049293" y="2179081"/>
            <a:ext cx="445743" cy="49785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 rot="8653305">
            <a:off x="5903226" y="4369515"/>
            <a:ext cx="480364" cy="53579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Левая фигурная скобка 7"/>
          <p:cNvSpPr/>
          <p:nvPr/>
        </p:nvSpPr>
        <p:spPr>
          <a:xfrm rot="20516774">
            <a:off x="1301929" y="3661387"/>
            <a:ext cx="423321" cy="1392987"/>
          </a:xfrm>
          <a:prstGeom prst="leftBrace">
            <a:avLst>
              <a:gd name="adj1" fmla="val 29644"/>
              <a:gd name="adj2" fmla="val 50000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V="1">
            <a:off x="1244422" y="2960335"/>
            <a:ext cx="241417" cy="25889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2347561" y="2696905"/>
            <a:ext cx="169098" cy="321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4799811" y="3971526"/>
            <a:ext cx="169098" cy="321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H="1">
            <a:off x="4855226" y="3999231"/>
            <a:ext cx="169098" cy="3214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662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34" grpId="0"/>
      <p:bldP spid="27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2668" y="362819"/>
            <a:ext cx="95132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Chizmadagi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no‘ma‘lum</a:t>
            </a:r>
            <a:r>
              <a:rPr lang="en-US" sz="5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5400" b="1" i="1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5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>
            <a:off x="2299855" y="2466109"/>
            <a:ext cx="5618020" cy="2812473"/>
          </a:xfrm>
          <a:prstGeom prst="rtTriangle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99855" y="4918364"/>
            <a:ext cx="304800" cy="360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 rot="6184469">
            <a:off x="7393151" y="4863708"/>
            <a:ext cx="348731" cy="64848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6572557" y="4909250"/>
            <a:ext cx="835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30°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696691" y="2923309"/>
            <a:ext cx="10518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6400" y="387234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96688" y="2636096"/>
            <a:ext cx="34740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2·12= 24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96688" y="3718456"/>
            <a:ext cx="53384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24 cm</a:t>
            </a:r>
            <a:endParaRPr lang="ru-RU" sz="44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25782" y="1895040"/>
            <a:ext cx="526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59757" y="517468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02627" y="501697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532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7927" y="867905"/>
            <a:ext cx="1141614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2788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uzunliklari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1:2:3:4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nisbatdagi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chetki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kesmalarning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o‘rtalaridagi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 cm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AB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86790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§ 62 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№1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(147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bet)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4445728" y="4972259"/>
            <a:ext cx="6138130" cy="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4445728" y="4829387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0583858" y="4829384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198203" y="4857959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6412641" y="4857959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7998552" y="4829384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251933" y="5143709"/>
            <a:ext cx="494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40258" y="4200315"/>
            <a:ext cx="385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flipH="1">
            <a:off x="5034997" y="5115134"/>
            <a:ext cx="513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3320" y="5115134"/>
            <a:ext cx="342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26370" y="5115134"/>
            <a:ext cx="371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081080" y="4330276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414581" y="5145912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722197" y="4846646"/>
            <a:ext cx="199537" cy="204505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9171348" y="4870005"/>
            <a:ext cx="199537" cy="204505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23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595614" y="216883"/>
            <a:ext cx="50092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1:2:3:4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AC = x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CD = 2x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 = 3x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BE = 4x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KL = 15cm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705010" y="1300808"/>
            <a:ext cx="6138130" cy="5"/>
          </a:xfrm>
          <a:prstGeom prst="line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705010" y="1157936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6843140" y="1157933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1457485" y="1186508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2671923" y="1186508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257834" y="1157933"/>
            <a:ext cx="0" cy="285750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11215" y="1472258"/>
            <a:ext cx="4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07531" y="394925"/>
            <a:ext cx="38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 flipH="1">
            <a:off x="1294279" y="1443683"/>
            <a:ext cx="513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42602" y="1443683"/>
            <a:ext cx="342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085652" y="1443683"/>
            <a:ext cx="371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322677" y="425062"/>
            <a:ext cx="3739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602529" y="1435199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433648" y="2665997"/>
            <a:ext cx="17082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= ?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1025913" y="1186507"/>
            <a:ext cx="199537" cy="204505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440235" y="1186508"/>
            <a:ext cx="199537" cy="204505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18572" y="2297240"/>
            <a:ext cx="6838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KL= KC+CD+DE+LE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0,5x+2x+3x+2x =15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7,5x = 15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15:7,5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2(AC)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 rot="5400000">
            <a:off x="3035668" y="-1246633"/>
            <a:ext cx="562193" cy="4246944"/>
          </a:xfrm>
          <a:prstGeom prst="leftBrace">
            <a:avLst>
              <a:gd name="adj1" fmla="val 40370"/>
              <a:gd name="adj2" fmla="val 48605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885502" y="85476"/>
            <a:ext cx="10583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 cm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3534" y="5808467"/>
            <a:ext cx="40238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= 20 cm</a:t>
            </a:r>
            <a:endParaRPr lang="ru-RU" sz="3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3534" y="3458951"/>
            <a:ext cx="80623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CD=2·2=4;  DE=2·3=6;  BE=4·2=8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AC+CD+DE+BC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AB =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2+4+6+8= 20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862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2000" cy="106979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§62, </a:t>
            </a:r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(147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Прямоугольник 4"/>
              <p:cNvSpPr/>
              <p:nvPr/>
            </p:nvSpPr>
            <p:spPr>
              <a:xfrm>
                <a:off x="415639" y="988686"/>
                <a:ext cx="11776361" cy="33547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712788"/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 = 160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°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uchidan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shu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tomonlari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orasida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yotuvchi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BO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BE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chiqarilgan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Agar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BO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3:5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kabi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nisbatda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OBE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burchakni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toping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  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39" y="988686"/>
                <a:ext cx="11776361" cy="3354765"/>
              </a:xfrm>
              <a:prstGeom prst="rect">
                <a:avLst/>
              </a:prstGeom>
              <a:blipFill rotWithShape="0">
                <a:blip r:embed="rId2"/>
                <a:stretch>
                  <a:fillRect l="-1812" t="-3267" b="-56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Группа 5"/>
          <p:cNvGrpSpPr/>
          <p:nvPr/>
        </p:nvGrpSpPr>
        <p:grpSpPr>
          <a:xfrm>
            <a:off x="4692860" y="3841537"/>
            <a:ext cx="5633798" cy="2433519"/>
            <a:chOff x="4220483" y="2071758"/>
            <a:chExt cx="3455724" cy="1467198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>
              <a:off x="4486275" y="2217669"/>
              <a:ext cx="1300163" cy="107156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5786438" y="3289231"/>
              <a:ext cx="16270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5786438" y="2217668"/>
              <a:ext cx="200418" cy="10715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5586020" y="2217668"/>
              <a:ext cx="200418" cy="1071563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220483" y="2137463"/>
              <a:ext cx="285345" cy="3896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smtClean="0">
                  <a:solidFill>
                    <a:srgbClr val="C00000"/>
                  </a:solidFill>
                </a:rPr>
                <a:t>A</a:t>
              </a:r>
              <a:endParaRPr lang="ru-RU" sz="3600" b="1" dirty="0">
                <a:solidFill>
                  <a:srgbClr val="C00000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508718" y="3149275"/>
              <a:ext cx="271579" cy="3896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dirty="0" smtClean="0">
                  <a:solidFill>
                    <a:srgbClr val="C00000"/>
                  </a:solidFill>
                </a:rPr>
                <a:t>B</a:t>
              </a:r>
              <a:endParaRPr lang="ru-RU" sz="3600" b="1" dirty="0">
                <a:solidFill>
                  <a:srgbClr val="C0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413478" y="3121315"/>
              <a:ext cx="262729" cy="3896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 smtClean="0">
                  <a:solidFill>
                    <a:srgbClr val="C00000"/>
                  </a:solidFill>
                </a:rPr>
                <a:t>C</a:t>
              </a:r>
              <a:endParaRPr lang="ru-RU" sz="3600" b="1" dirty="0">
                <a:solidFill>
                  <a:srgbClr val="C0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981706" y="2095568"/>
              <a:ext cx="431485" cy="3896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002060"/>
                  </a:solidFill>
                </a:rPr>
                <a:t>O</a:t>
              </a:r>
              <a:endParaRPr lang="ru-RU" sz="3600" b="1" dirty="0">
                <a:solidFill>
                  <a:srgbClr val="00206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84684" y="2071758"/>
              <a:ext cx="349650" cy="3896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002060"/>
                  </a:solidFill>
                </a:rPr>
                <a:t>E</a:t>
              </a:r>
              <a:endParaRPr lang="ru-RU" sz="36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16" name="Равнобедренный треугольник 15"/>
          <p:cNvSpPr/>
          <p:nvPr/>
        </p:nvSpPr>
        <p:spPr>
          <a:xfrm rot="8990181">
            <a:off x="6840109" y="5216786"/>
            <a:ext cx="534507" cy="7060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Равнобедренный треугольник 16"/>
          <p:cNvSpPr/>
          <p:nvPr/>
        </p:nvSpPr>
        <p:spPr>
          <a:xfrm rot="13364095">
            <a:off x="6836260" y="5416698"/>
            <a:ext cx="1151894" cy="510623"/>
          </a:xfrm>
          <a:prstGeom prst="triangl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единительная линия 17"/>
          <p:cNvCxnSpPr>
            <a:endCxn id="17" idx="0"/>
          </p:cNvCxnSpPr>
          <p:nvPr/>
        </p:nvCxnSpPr>
        <p:spPr>
          <a:xfrm flipH="1">
            <a:off x="7238951" y="5264353"/>
            <a:ext cx="125182" cy="5951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477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540</Words>
  <Application>Microsoft Office PowerPoint</Application>
  <PresentationFormat>Широкоэкранный</PresentationFormat>
  <Paragraphs>148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USER</dc:creator>
  <cp:lastModifiedBy>Админ</cp:lastModifiedBy>
  <cp:revision>91</cp:revision>
  <dcterms:created xsi:type="dcterms:W3CDTF">2020-04-17T01:39:56Z</dcterms:created>
  <dcterms:modified xsi:type="dcterms:W3CDTF">2021-03-25T07:22:56Z</dcterms:modified>
</cp:coreProperties>
</file>