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2"/>
  </p:notesMasterIdLst>
  <p:sldIdLst>
    <p:sldId id="361" r:id="rId2"/>
    <p:sldId id="278" r:id="rId3"/>
    <p:sldId id="349" r:id="rId4"/>
    <p:sldId id="341" r:id="rId5"/>
    <p:sldId id="350" r:id="rId6"/>
    <p:sldId id="288" r:id="rId7"/>
    <p:sldId id="356" r:id="rId8"/>
    <p:sldId id="342" r:id="rId9"/>
    <p:sldId id="351" r:id="rId10"/>
    <p:sldId id="345" r:id="rId11"/>
    <p:sldId id="353" r:id="rId12"/>
    <p:sldId id="346" r:id="rId13"/>
    <p:sldId id="354" r:id="rId14"/>
    <p:sldId id="347" r:id="rId15"/>
    <p:sldId id="355" r:id="rId16"/>
    <p:sldId id="348" r:id="rId17"/>
    <p:sldId id="359" r:id="rId18"/>
    <p:sldId id="357" r:id="rId19"/>
    <p:sldId id="358" r:id="rId20"/>
    <p:sldId id="360" r:id="rId21"/>
  </p:sldIdLst>
  <p:sldSz cx="12060238" cy="7019925"/>
  <p:notesSz cx="5765800" cy="3244850"/>
  <p:defaultTextStyle>
    <a:defPPr>
      <a:defRPr lang="ru-RU"/>
    </a:defPPr>
    <a:lvl1pPr marL="0" algn="l" defTabSz="1936242" rtl="0" eaLnBrk="1" latinLnBrk="0" hangingPunct="1">
      <a:defRPr sz="3812" kern="1200">
        <a:solidFill>
          <a:schemeClr val="tx1"/>
        </a:solidFill>
        <a:latin typeface="+mn-lt"/>
        <a:ea typeface="+mn-ea"/>
        <a:cs typeface="+mn-cs"/>
      </a:defRPr>
    </a:lvl1pPr>
    <a:lvl2pPr marL="968121" algn="l" defTabSz="1936242" rtl="0" eaLnBrk="1" latinLnBrk="0" hangingPunct="1">
      <a:defRPr sz="3812" kern="1200">
        <a:solidFill>
          <a:schemeClr val="tx1"/>
        </a:solidFill>
        <a:latin typeface="+mn-lt"/>
        <a:ea typeface="+mn-ea"/>
        <a:cs typeface="+mn-cs"/>
      </a:defRPr>
    </a:lvl2pPr>
    <a:lvl3pPr marL="1936242" algn="l" defTabSz="1936242" rtl="0" eaLnBrk="1" latinLnBrk="0" hangingPunct="1">
      <a:defRPr sz="3812" kern="1200">
        <a:solidFill>
          <a:schemeClr val="tx1"/>
        </a:solidFill>
        <a:latin typeface="+mn-lt"/>
        <a:ea typeface="+mn-ea"/>
        <a:cs typeface="+mn-cs"/>
      </a:defRPr>
    </a:lvl3pPr>
    <a:lvl4pPr marL="2904363" algn="l" defTabSz="1936242" rtl="0" eaLnBrk="1" latinLnBrk="0" hangingPunct="1">
      <a:defRPr sz="3812" kern="1200">
        <a:solidFill>
          <a:schemeClr val="tx1"/>
        </a:solidFill>
        <a:latin typeface="+mn-lt"/>
        <a:ea typeface="+mn-ea"/>
        <a:cs typeface="+mn-cs"/>
      </a:defRPr>
    </a:lvl4pPr>
    <a:lvl5pPr marL="3872484" algn="l" defTabSz="1936242" rtl="0" eaLnBrk="1" latinLnBrk="0" hangingPunct="1">
      <a:defRPr sz="3812" kern="1200">
        <a:solidFill>
          <a:schemeClr val="tx1"/>
        </a:solidFill>
        <a:latin typeface="+mn-lt"/>
        <a:ea typeface="+mn-ea"/>
        <a:cs typeface="+mn-cs"/>
      </a:defRPr>
    </a:lvl5pPr>
    <a:lvl6pPr marL="4840605" algn="l" defTabSz="1936242" rtl="0" eaLnBrk="1" latinLnBrk="0" hangingPunct="1">
      <a:defRPr sz="3812" kern="1200">
        <a:solidFill>
          <a:schemeClr val="tx1"/>
        </a:solidFill>
        <a:latin typeface="+mn-lt"/>
        <a:ea typeface="+mn-ea"/>
        <a:cs typeface="+mn-cs"/>
      </a:defRPr>
    </a:lvl6pPr>
    <a:lvl7pPr marL="5808726" algn="l" defTabSz="1936242" rtl="0" eaLnBrk="1" latinLnBrk="0" hangingPunct="1">
      <a:defRPr sz="3812" kern="1200">
        <a:solidFill>
          <a:schemeClr val="tx1"/>
        </a:solidFill>
        <a:latin typeface="+mn-lt"/>
        <a:ea typeface="+mn-ea"/>
        <a:cs typeface="+mn-cs"/>
      </a:defRPr>
    </a:lvl7pPr>
    <a:lvl8pPr marL="6776847" algn="l" defTabSz="1936242" rtl="0" eaLnBrk="1" latinLnBrk="0" hangingPunct="1">
      <a:defRPr sz="3812" kern="1200">
        <a:solidFill>
          <a:schemeClr val="tx1"/>
        </a:solidFill>
        <a:latin typeface="+mn-lt"/>
        <a:ea typeface="+mn-ea"/>
        <a:cs typeface="+mn-cs"/>
      </a:defRPr>
    </a:lvl8pPr>
    <a:lvl9pPr marL="7744968" algn="l" defTabSz="1936242" rtl="0" eaLnBrk="1" latinLnBrk="0" hangingPunct="1">
      <a:defRPr sz="3812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231" userDrawn="1">
          <p15:clr>
            <a:srgbClr val="A4A3A4"/>
          </p15:clr>
        </p15:guide>
        <p15:guide id="2" pos="451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60AB2"/>
    <a:srgbClr val="2365C7"/>
    <a:srgbClr val="00A8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176" autoAdjust="0"/>
    <p:restoredTop sz="94660"/>
  </p:normalViewPr>
  <p:slideViewPr>
    <p:cSldViewPr>
      <p:cViewPr varScale="1">
        <p:scale>
          <a:sx n="69" d="100"/>
          <a:sy n="69" d="100"/>
        </p:scale>
        <p:origin x="762" y="60"/>
      </p:cViewPr>
      <p:guideLst>
        <p:guide orient="horz" pos="6231"/>
        <p:guide pos="451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265488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21AE95-3AE4-4A2E-AE9A-CBD60CE28A68}" type="datetimeFigureOut">
              <a:rPr lang="ru-RU" smtClean="0"/>
              <a:pPr/>
              <a:t>27.03.2021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836738" y="242888"/>
            <a:ext cx="2092325" cy="121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576263" y="1541463"/>
            <a:ext cx="4613275" cy="14605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265488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E355E9-C85C-451C-A3FC-35A439462BD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04374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04518" y="2176176"/>
            <a:ext cx="10251202" cy="4078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09036" y="3931158"/>
            <a:ext cx="8442167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3/27/2021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345193" y="2903721"/>
            <a:ext cx="3369853" cy="852990"/>
          </a:xfrm>
        </p:spPr>
        <p:txBody>
          <a:bodyPr lIns="0" tIns="0" rIns="0" bIns="0"/>
          <a:lstStyle>
            <a:lvl1pPr>
              <a:defRPr sz="5543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868897" y="2125265"/>
            <a:ext cx="8322445" cy="708207"/>
          </a:xfrm>
        </p:spPr>
        <p:txBody>
          <a:bodyPr lIns="0" tIns="0" rIns="0" bIns="0"/>
          <a:lstStyle>
            <a:lvl1pPr>
              <a:defRPr sz="4602" b="0" i="0">
                <a:solidFill>
                  <a:srgbClr val="37343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3/27/2021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39809" y="1159949"/>
            <a:ext cx="11819830" cy="5731336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41" y="24434"/>
                </a:lnTo>
                <a:lnTo>
                  <a:pt x="5626341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7974"/>
          </a:p>
        </p:txBody>
      </p:sp>
      <p:sp>
        <p:nvSpPr>
          <p:cNvPr id="17" name="bg object 17"/>
          <p:cNvSpPr/>
          <p:nvPr/>
        </p:nvSpPr>
        <p:spPr>
          <a:xfrm>
            <a:off x="139826" y="153945"/>
            <a:ext cx="11819830" cy="928661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7974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345193" y="2903721"/>
            <a:ext cx="3369853" cy="852990"/>
          </a:xfrm>
        </p:spPr>
        <p:txBody>
          <a:bodyPr lIns="0" tIns="0" rIns="0" bIns="0"/>
          <a:lstStyle>
            <a:lvl1pPr>
              <a:defRPr sz="5543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18971" y="1559302"/>
            <a:ext cx="3815976" cy="45057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928" b="0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11023" y="1614583"/>
            <a:ext cx="5246204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3/27/2021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3308038" y="2285225"/>
            <a:ext cx="5484221" cy="2237859"/>
          </a:xfrm>
          <a:custGeom>
            <a:avLst/>
            <a:gdLst/>
            <a:ahLst/>
            <a:cxnLst/>
            <a:rect l="l" t="t" r="r" b="b"/>
            <a:pathLst>
              <a:path w="2621915" h="1034414">
                <a:moveTo>
                  <a:pt x="2621368" y="0"/>
                </a:moveTo>
                <a:lnTo>
                  <a:pt x="0" y="0"/>
                </a:lnTo>
                <a:lnTo>
                  <a:pt x="0" y="1034140"/>
                </a:lnTo>
                <a:lnTo>
                  <a:pt x="2621368" y="1034140"/>
                </a:lnTo>
                <a:lnTo>
                  <a:pt x="262136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7974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345193" y="2903721"/>
            <a:ext cx="3369853" cy="852990"/>
          </a:xfrm>
        </p:spPr>
        <p:txBody>
          <a:bodyPr lIns="0" tIns="0" rIns="0" bIns="0"/>
          <a:lstStyle>
            <a:lvl1pPr>
              <a:defRPr sz="5543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3/27/2021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3/27/2021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39809" y="1159949"/>
            <a:ext cx="11819830" cy="5731336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41" y="24434"/>
                </a:lnTo>
                <a:lnTo>
                  <a:pt x="5626341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7974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345193" y="2903721"/>
            <a:ext cx="3369853" cy="4078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5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868897" y="2125265"/>
            <a:ext cx="8322445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0" i="0">
                <a:solidFill>
                  <a:srgbClr val="37343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00481" y="6528529"/>
            <a:ext cx="3859276" cy="5866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3012" y="6528529"/>
            <a:ext cx="2773855" cy="5866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3/27/2021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683371" y="6528529"/>
            <a:ext cx="2773855" cy="5866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956325">
        <a:defRPr>
          <a:latin typeface="+mn-lt"/>
          <a:ea typeface="+mn-ea"/>
          <a:cs typeface="+mn-cs"/>
        </a:defRPr>
      </a:lvl2pPr>
      <a:lvl3pPr marL="1912650">
        <a:defRPr>
          <a:latin typeface="+mn-lt"/>
          <a:ea typeface="+mn-ea"/>
          <a:cs typeface="+mn-cs"/>
        </a:defRPr>
      </a:lvl3pPr>
      <a:lvl4pPr marL="2868976">
        <a:defRPr>
          <a:latin typeface="+mn-lt"/>
          <a:ea typeface="+mn-ea"/>
          <a:cs typeface="+mn-cs"/>
        </a:defRPr>
      </a:lvl4pPr>
      <a:lvl5pPr marL="3825301">
        <a:defRPr>
          <a:latin typeface="+mn-lt"/>
          <a:ea typeface="+mn-ea"/>
          <a:cs typeface="+mn-cs"/>
        </a:defRPr>
      </a:lvl5pPr>
      <a:lvl6pPr marL="4781626">
        <a:defRPr>
          <a:latin typeface="+mn-lt"/>
          <a:ea typeface="+mn-ea"/>
          <a:cs typeface="+mn-cs"/>
        </a:defRPr>
      </a:lvl6pPr>
      <a:lvl7pPr marL="5737951">
        <a:defRPr>
          <a:latin typeface="+mn-lt"/>
          <a:ea typeface="+mn-ea"/>
          <a:cs typeface="+mn-cs"/>
        </a:defRPr>
      </a:lvl7pPr>
      <a:lvl8pPr marL="6694277">
        <a:defRPr>
          <a:latin typeface="+mn-lt"/>
          <a:ea typeface="+mn-ea"/>
          <a:cs typeface="+mn-cs"/>
        </a:defRPr>
      </a:lvl8pPr>
      <a:lvl9pPr marL="7650602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956325">
        <a:defRPr>
          <a:latin typeface="+mn-lt"/>
          <a:ea typeface="+mn-ea"/>
          <a:cs typeface="+mn-cs"/>
        </a:defRPr>
      </a:lvl2pPr>
      <a:lvl3pPr marL="1912650">
        <a:defRPr>
          <a:latin typeface="+mn-lt"/>
          <a:ea typeface="+mn-ea"/>
          <a:cs typeface="+mn-cs"/>
        </a:defRPr>
      </a:lvl3pPr>
      <a:lvl4pPr marL="2868976">
        <a:defRPr>
          <a:latin typeface="+mn-lt"/>
          <a:ea typeface="+mn-ea"/>
          <a:cs typeface="+mn-cs"/>
        </a:defRPr>
      </a:lvl4pPr>
      <a:lvl5pPr marL="3825301">
        <a:defRPr>
          <a:latin typeface="+mn-lt"/>
          <a:ea typeface="+mn-ea"/>
          <a:cs typeface="+mn-cs"/>
        </a:defRPr>
      </a:lvl5pPr>
      <a:lvl6pPr marL="4781626">
        <a:defRPr>
          <a:latin typeface="+mn-lt"/>
          <a:ea typeface="+mn-ea"/>
          <a:cs typeface="+mn-cs"/>
        </a:defRPr>
      </a:lvl6pPr>
      <a:lvl7pPr marL="5737951">
        <a:defRPr>
          <a:latin typeface="+mn-lt"/>
          <a:ea typeface="+mn-ea"/>
          <a:cs typeface="+mn-cs"/>
        </a:defRPr>
      </a:lvl7pPr>
      <a:lvl8pPr marL="6694277">
        <a:defRPr>
          <a:latin typeface="+mn-lt"/>
          <a:ea typeface="+mn-ea"/>
          <a:cs typeface="+mn-cs"/>
        </a:defRPr>
      </a:lvl8pPr>
      <a:lvl9pPr marL="7650602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952" y="121231"/>
            <a:ext cx="12042390" cy="1736198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160AB2"/>
          </a:solidFill>
        </p:spPr>
        <p:txBody>
          <a:bodyPr wrap="square" lIns="0" tIns="0" rIns="0" bIns="0" rtlCol="0"/>
          <a:lstStyle/>
          <a:p>
            <a:endParaRPr sz="3763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725427" y="457096"/>
            <a:ext cx="6156716" cy="1126837"/>
          </a:xfrm>
          <a:prstGeom prst="rect">
            <a:avLst/>
          </a:prstGeom>
        </p:spPr>
        <p:txBody>
          <a:bodyPr vert="horz" wrap="square" lIns="0" tIns="30533" rIns="0" bIns="0" rtlCol="0" anchor="ctr">
            <a:spAutoFit/>
          </a:bodyPr>
          <a:lstStyle/>
          <a:p>
            <a:pPr marL="26551">
              <a:spcBef>
                <a:spcPts val="239"/>
              </a:spcBef>
            </a:pPr>
            <a:r>
              <a:rPr lang="en-US" sz="7122" spc="1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GEOMETRIYA</a:t>
            </a:r>
            <a:endParaRPr lang="en-US" sz="7122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920966" y="403540"/>
            <a:ext cx="10206360" cy="1326242"/>
            <a:chOff x="439463" y="212864"/>
            <a:chExt cx="4881880" cy="634365"/>
          </a:xfrm>
        </p:grpSpPr>
        <p:sp>
          <p:nvSpPr>
            <p:cNvPr id="8" name="object 8"/>
            <p:cNvSpPr/>
            <p:nvPr/>
          </p:nvSpPr>
          <p:spPr>
            <a:xfrm>
              <a:off x="439458" y="322808"/>
              <a:ext cx="396240" cy="394970"/>
            </a:xfrm>
            <a:custGeom>
              <a:avLst/>
              <a:gdLst/>
              <a:ahLst/>
              <a:cxnLst/>
              <a:rect l="l" t="t" r="r" b="b"/>
              <a:pathLst>
                <a:path w="396240" h="394970">
                  <a:moveTo>
                    <a:pt x="65938" y="0"/>
                  </a:moveTo>
                  <a:lnTo>
                    <a:pt x="0" y="0"/>
                  </a:lnTo>
                  <a:lnTo>
                    <a:pt x="0" y="33020"/>
                  </a:lnTo>
                  <a:lnTo>
                    <a:pt x="0" y="361950"/>
                  </a:lnTo>
                  <a:lnTo>
                    <a:pt x="0" y="394970"/>
                  </a:lnTo>
                  <a:lnTo>
                    <a:pt x="65938" y="394970"/>
                  </a:lnTo>
                  <a:lnTo>
                    <a:pt x="65938" y="361950"/>
                  </a:lnTo>
                  <a:lnTo>
                    <a:pt x="32969" y="361950"/>
                  </a:lnTo>
                  <a:lnTo>
                    <a:pt x="32969" y="33020"/>
                  </a:lnTo>
                  <a:lnTo>
                    <a:pt x="65938" y="33020"/>
                  </a:lnTo>
                  <a:lnTo>
                    <a:pt x="65938" y="0"/>
                  </a:lnTo>
                  <a:close/>
                </a:path>
                <a:path w="396240" h="394970">
                  <a:moveTo>
                    <a:pt x="296710" y="65366"/>
                  </a:moveTo>
                  <a:lnTo>
                    <a:pt x="98907" y="65366"/>
                  </a:lnTo>
                  <a:lnTo>
                    <a:pt x="98907" y="96126"/>
                  </a:lnTo>
                  <a:lnTo>
                    <a:pt x="184454" y="197243"/>
                  </a:lnTo>
                  <a:lnTo>
                    <a:pt x="98907" y="298361"/>
                  </a:lnTo>
                  <a:lnTo>
                    <a:pt x="98907" y="329120"/>
                  </a:lnTo>
                  <a:lnTo>
                    <a:pt x="296710" y="329120"/>
                  </a:lnTo>
                  <a:lnTo>
                    <a:pt x="296710" y="263182"/>
                  </a:lnTo>
                  <a:lnTo>
                    <a:pt x="263740" y="263182"/>
                  </a:lnTo>
                  <a:lnTo>
                    <a:pt x="263740" y="296151"/>
                  </a:lnTo>
                  <a:lnTo>
                    <a:pt x="143954" y="296151"/>
                  </a:lnTo>
                  <a:lnTo>
                    <a:pt x="227647" y="197243"/>
                  </a:lnTo>
                  <a:lnTo>
                    <a:pt x="143954" y="98336"/>
                  </a:lnTo>
                  <a:lnTo>
                    <a:pt x="263740" y="98336"/>
                  </a:lnTo>
                  <a:lnTo>
                    <a:pt x="263740" y="131305"/>
                  </a:lnTo>
                  <a:lnTo>
                    <a:pt x="296710" y="131305"/>
                  </a:lnTo>
                  <a:lnTo>
                    <a:pt x="296710" y="65366"/>
                  </a:lnTo>
                  <a:close/>
                </a:path>
                <a:path w="396240" h="394970">
                  <a:moveTo>
                    <a:pt x="395617" y="0"/>
                  </a:moveTo>
                  <a:lnTo>
                    <a:pt x="329679" y="0"/>
                  </a:lnTo>
                  <a:lnTo>
                    <a:pt x="329679" y="33020"/>
                  </a:lnTo>
                  <a:lnTo>
                    <a:pt x="362648" y="33020"/>
                  </a:lnTo>
                  <a:lnTo>
                    <a:pt x="362648" y="361950"/>
                  </a:lnTo>
                  <a:lnTo>
                    <a:pt x="329679" y="361950"/>
                  </a:lnTo>
                  <a:lnTo>
                    <a:pt x="329679" y="394970"/>
                  </a:lnTo>
                  <a:lnTo>
                    <a:pt x="395617" y="394970"/>
                  </a:lnTo>
                  <a:lnTo>
                    <a:pt x="395617" y="361950"/>
                  </a:lnTo>
                  <a:lnTo>
                    <a:pt x="395617" y="33020"/>
                  </a:lnTo>
                  <a:lnTo>
                    <a:pt x="395617" y="0"/>
                  </a:lnTo>
                  <a:close/>
                </a:path>
              </a:pathLst>
            </a:custGeom>
            <a:solidFill>
              <a:srgbClr val="00AFEF"/>
            </a:solidFill>
          </p:spPr>
          <p:txBody>
            <a:bodyPr wrap="square" lIns="0" tIns="0" rIns="0" bIns="0" rtlCol="0"/>
            <a:lstStyle/>
            <a:p>
              <a:endParaRPr sz="3763"/>
            </a:p>
          </p:txBody>
        </p:sp>
        <p:sp>
          <p:nvSpPr>
            <p:cNvPr id="9" name="object 9"/>
            <p:cNvSpPr/>
            <p:nvPr/>
          </p:nvSpPr>
          <p:spPr>
            <a:xfrm>
              <a:off x="4701997" y="228104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603605" y="0"/>
                  </a:moveTo>
                  <a:lnTo>
                    <a:pt x="0" y="0"/>
                  </a:lnTo>
                  <a:lnTo>
                    <a:pt x="0" y="603618"/>
                  </a:lnTo>
                  <a:lnTo>
                    <a:pt x="603605" y="603618"/>
                  </a:lnTo>
                  <a:lnTo>
                    <a:pt x="603605" y="0"/>
                  </a:lnTo>
                  <a:close/>
                </a:path>
              </a:pathLst>
            </a:custGeom>
            <a:solidFill>
              <a:srgbClr val="00A859"/>
            </a:solidFill>
          </p:spPr>
          <p:txBody>
            <a:bodyPr wrap="square" lIns="0" tIns="0" rIns="0" bIns="0" rtlCol="0"/>
            <a:lstStyle/>
            <a:p>
              <a:endParaRPr sz="3763"/>
            </a:p>
          </p:txBody>
        </p:sp>
        <p:sp>
          <p:nvSpPr>
            <p:cNvPr id="10" name="object 10"/>
            <p:cNvSpPr/>
            <p:nvPr/>
          </p:nvSpPr>
          <p:spPr>
            <a:xfrm>
              <a:off x="4701997" y="228104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0" y="0"/>
                  </a:moveTo>
                  <a:lnTo>
                    <a:pt x="603605" y="0"/>
                  </a:lnTo>
                  <a:lnTo>
                    <a:pt x="603605" y="603618"/>
                  </a:lnTo>
                  <a:lnTo>
                    <a:pt x="0" y="603618"/>
                  </a:lnTo>
                  <a:lnTo>
                    <a:pt x="0" y="0"/>
                  </a:lnTo>
                  <a:close/>
                </a:path>
              </a:pathLst>
            </a:custGeom>
            <a:ln w="30481">
              <a:solidFill>
                <a:srgbClr val="FEFEFE"/>
              </a:solidFill>
            </a:ln>
          </p:spPr>
          <p:txBody>
            <a:bodyPr wrap="square" lIns="0" tIns="0" rIns="0" bIns="0" rtlCol="0"/>
            <a:lstStyle/>
            <a:p>
              <a:endParaRPr sz="3763"/>
            </a:p>
          </p:txBody>
        </p:sp>
      </p:grpSp>
      <p:sp>
        <p:nvSpPr>
          <p:cNvPr id="11" name="object 11"/>
          <p:cNvSpPr/>
          <p:nvPr/>
        </p:nvSpPr>
        <p:spPr>
          <a:xfrm>
            <a:off x="7470279" y="3875094"/>
            <a:ext cx="2334212" cy="201113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3763"/>
          </a:p>
        </p:txBody>
      </p:sp>
      <p:sp>
        <p:nvSpPr>
          <p:cNvPr id="12" name="object 12"/>
          <p:cNvSpPr txBox="1"/>
          <p:nvPr/>
        </p:nvSpPr>
        <p:spPr>
          <a:xfrm>
            <a:off x="9924014" y="688028"/>
            <a:ext cx="904011" cy="757237"/>
          </a:xfrm>
          <a:prstGeom prst="rect">
            <a:avLst/>
          </a:prstGeom>
        </p:spPr>
        <p:txBody>
          <a:bodyPr vert="horz" wrap="square" lIns="0" tIns="33189" rIns="0" bIns="0" rtlCol="0">
            <a:spAutoFit/>
          </a:bodyPr>
          <a:lstStyle/>
          <a:p>
            <a:pPr>
              <a:spcBef>
                <a:spcPts val="261"/>
              </a:spcBef>
            </a:pPr>
            <a:r>
              <a:rPr lang="en-US" sz="4703" b="1" spc="21" dirty="0">
                <a:solidFill>
                  <a:srgbClr val="FEFEFE"/>
                </a:solidFill>
                <a:latin typeface="Arial"/>
                <a:cs typeface="Arial"/>
              </a:rPr>
              <a:t>7</a:t>
            </a:r>
            <a:r>
              <a:rPr lang="ru-RU" sz="4220" spc="21" dirty="0">
                <a:solidFill>
                  <a:srgbClr val="FEFEFE"/>
                </a:solidFill>
                <a:latin typeface="Arial"/>
                <a:cs typeface="Arial"/>
              </a:rPr>
              <a:t>-</a:t>
            </a:r>
            <a:endParaRPr sz="4703" dirty="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0463741" y="879464"/>
            <a:ext cx="562890" cy="443725"/>
          </a:xfrm>
          <a:prstGeom prst="rect">
            <a:avLst/>
          </a:prstGeom>
        </p:spPr>
        <p:txBody>
          <a:bodyPr vert="horz" wrap="square" lIns="0" tIns="25223" rIns="0" bIns="0" rtlCol="0">
            <a:spAutoFit/>
          </a:bodyPr>
          <a:lstStyle/>
          <a:p>
            <a:pPr>
              <a:spcBef>
                <a:spcPts val="199"/>
              </a:spcBef>
            </a:pPr>
            <a:r>
              <a:rPr sz="2718" spc="-11" dirty="0">
                <a:solidFill>
                  <a:srgbClr val="FEFEFE"/>
                </a:solidFill>
                <a:latin typeface="Arial"/>
                <a:cs typeface="Arial"/>
              </a:rPr>
              <a:t>sinf</a:t>
            </a:r>
            <a:endParaRPr sz="2718" dirty="0">
              <a:latin typeface="Arial"/>
              <a:cs typeface="Arial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806397" y="1809102"/>
            <a:ext cx="8435499" cy="29132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6331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6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UMUMLASHTIRUVCHI DARS</a:t>
            </a:r>
            <a:r>
              <a:rPr lang="ru-RU" sz="6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84419" y="2355525"/>
            <a:ext cx="813474" cy="1519569"/>
          </a:xfrm>
          <a:prstGeom prst="rect">
            <a:avLst/>
          </a:prstGeom>
          <a:solidFill>
            <a:srgbClr val="160AB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5028"/>
          </a:p>
        </p:txBody>
      </p:sp>
      <p:sp>
        <p:nvSpPr>
          <p:cNvPr id="15" name="Прямоугольник 14"/>
          <p:cNvSpPr/>
          <p:nvPr/>
        </p:nvSpPr>
        <p:spPr>
          <a:xfrm>
            <a:off x="684419" y="4079800"/>
            <a:ext cx="813474" cy="1519569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5028"/>
          </a:p>
        </p:txBody>
      </p:sp>
    </p:spTree>
    <p:extLst>
      <p:ext uri="{BB962C8B-B14F-4D97-AF65-F5344CB8AC3E}">
        <p14:creationId xmlns:p14="http://schemas.microsoft.com/office/powerpoint/2010/main" val="3217405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63586" y="1376362"/>
            <a:ext cx="107442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buFont typeface="Wingdings" panose="05000000000000000000" pitchFamily="2" charset="2"/>
              <a:buChar char="v"/>
            </a:pPr>
            <a:r>
              <a:rPr lang="en-US" sz="4400" b="1" dirty="0" smtClean="0">
                <a:solidFill>
                  <a:srgbClr val="FF0000"/>
                </a:solidFill>
              </a:rPr>
              <a:t> </a:t>
            </a:r>
            <a:r>
              <a:rPr lang="en-US" sz="4800" dirty="0" err="1" smtClean="0">
                <a:latin typeface="Arial" pitchFamily="34" charset="0"/>
                <a:cs typeface="Arial" pitchFamily="34" charset="0"/>
              </a:rPr>
              <a:t>Teng</a:t>
            </a:r>
            <a:r>
              <a:rPr lang="en-US" sz="4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 smtClean="0">
                <a:latin typeface="Arial" pitchFamily="34" charset="0"/>
                <a:cs typeface="Arial" pitchFamily="34" charset="0"/>
              </a:rPr>
              <a:t>yonli</a:t>
            </a:r>
            <a:r>
              <a:rPr lang="en-US" sz="4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 smtClean="0">
                <a:latin typeface="Arial" pitchFamily="34" charset="0"/>
                <a:cs typeface="Arial" pitchFamily="34" charset="0"/>
              </a:rPr>
              <a:t>uchburchakning</a:t>
            </a:r>
            <a:r>
              <a:rPr lang="en-US" sz="4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 smtClean="0">
                <a:latin typeface="Arial" pitchFamily="34" charset="0"/>
                <a:cs typeface="Arial" pitchFamily="34" charset="0"/>
              </a:rPr>
              <a:t>asosi</a:t>
            </a:r>
            <a:r>
              <a:rPr lang="en-US" sz="4800" dirty="0" smtClean="0">
                <a:latin typeface="Arial" pitchFamily="34" charset="0"/>
                <a:cs typeface="Arial" pitchFamily="34" charset="0"/>
              </a:rPr>
              <a:t> yon </a:t>
            </a:r>
            <a:r>
              <a:rPr lang="en-US" sz="4800" dirty="0" err="1" smtClean="0">
                <a:latin typeface="Arial" pitchFamily="34" charset="0"/>
                <a:cs typeface="Arial" pitchFamily="34" charset="0"/>
              </a:rPr>
              <a:t>tomonidan</a:t>
            </a:r>
            <a:r>
              <a:rPr lang="en-US" sz="4800" dirty="0" smtClean="0">
                <a:latin typeface="Arial" pitchFamily="34" charset="0"/>
                <a:cs typeface="Arial" pitchFamily="34" charset="0"/>
              </a:rPr>
              <a:t> 2 m </a:t>
            </a:r>
            <a:r>
              <a:rPr lang="en-US" sz="4800" dirty="0" err="1" smtClean="0">
                <a:latin typeface="Arial" pitchFamily="34" charset="0"/>
                <a:cs typeface="Arial" pitchFamily="34" charset="0"/>
              </a:rPr>
              <a:t>uzun</a:t>
            </a:r>
            <a:r>
              <a:rPr lang="en-US" sz="4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4800" dirty="0" err="1" smtClean="0">
                <a:latin typeface="Arial" pitchFamily="34" charset="0"/>
                <a:cs typeface="Arial" pitchFamily="34" charset="0"/>
              </a:rPr>
              <a:t>peremetri</a:t>
            </a:r>
            <a:r>
              <a:rPr lang="en-US" sz="4800" dirty="0" smtClean="0">
                <a:latin typeface="Arial" pitchFamily="34" charset="0"/>
                <a:cs typeface="Arial" pitchFamily="34" charset="0"/>
              </a:rPr>
              <a:t> 32 m </a:t>
            </a:r>
            <a:r>
              <a:rPr lang="en-US" sz="4800" dirty="0" err="1" smtClean="0">
                <a:latin typeface="Arial" pitchFamily="34" charset="0"/>
                <a:cs typeface="Arial" pitchFamily="34" charset="0"/>
              </a:rPr>
              <a:t>ga</a:t>
            </a:r>
            <a:r>
              <a:rPr lang="en-US" sz="4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 smtClean="0">
                <a:latin typeface="Arial" pitchFamily="34" charset="0"/>
                <a:cs typeface="Arial" pitchFamily="34" charset="0"/>
              </a:rPr>
              <a:t>teng</a:t>
            </a:r>
            <a:r>
              <a:rPr lang="en-US" sz="4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 smtClean="0">
                <a:latin typeface="Arial" pitchFamily="34" charset="0"/>
                <a:cs typeface="Arial" pitchFamily="34" charset="0"/>
              </a:rPr>
              <a:t>bo‘lsa</a:t>
            </a:r>
            <a:r>
              <a:rPr lang="en-US" sz="4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4800" dirty="0" err="1" smtClean="0">
                <a:latin typeface="Arial" pitchFamily="34" charset="0"/>
                <a:cs typeface="Arial" pitchFamily="34" charset="0"/>
              </a:rPr>
              <a:t>asosining</a:t>
            </a:r>
            <a:r>
              <a:rPr lang="en-US" sz="4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 smtClean="0">
                <a:latin typeface="Arial" pitchFamily="34" charset="0"/>
                <a:cs typeface="Arial" pitchFamily="34" charset="0"/>
              </a:rPr>
              <a:t>uzunligini</a:t>
            </a:r>
            <a:r>
              <a:rPr lang="en-US" sz="4800" dirty="0" smtClean="0">
                <a:latin typeface="Arial" pitchFamily="34" charset="0"/>
                <a:cs typeface="Arial" pitchFamily="34" charset="0"/>
              </a:rPr>
              <a:t> toping?</a:t>
            </a:r>
            <a:r>
              <a:rPr lang="en-US" sz="4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4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object 2"/>
          <p:cNvSpPr/>
          <p:nvPr/>
        </p:nvSpPr>
        <p:spPr>
          <a:xfrm>
            <a:off x="11954" y="14998"/>
            <a:ext cx="12048284" cy="1147762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pPr algn="ctr"/>
            <a:r>
              <a:rPr lang="en-US" sz="66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Xatolar</a:t>
            </a:r>
            <a:r>
              <a:rPr lang="en-US" sz="6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6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ustida</a:t>
            </a:r>
            <a:r>
              <a:rPr lang="en-US" sz="6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6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ishlash</a:t>
            </a:r>
            <a:endParaRPr sz="6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082795" y="5098175"/>
            <a:ext cx="1725152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6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12m</a:t>
            </a:r>
            <a:endParaRPr lang="ru-RU" sz="60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135686" y="5138432"/>
            <a:ext cx="1725152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60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13m</a:t>
            </a:r>
            <a:endParaRPr lang="ru-RU" sz="60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9126463" y="5098176"/>
            <a:ext cx="1725152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6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15m</a:t>
            </a:r>
            <a:endParaRPr lang="ru-RU" sz="6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763586" y="5138432"/>
            <a:ext cx="1725152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6000" b="1" dirty="0" smtClean="0">
                <a:solidFill>
                  <a:srgbClr val="160AB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14m</a:t>
            </a:r>
            <a:endParaRPr lang="ru-RU" sz="6000" b="1" dirty="0">
              <a:solidFill>
                <a:srgbClr val="160AB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72319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3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xit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Равнобедренный треугольник 3"/>
          <p:cNvSpPr/>
          <p:nvPr/>
        </p:nvSpPr>
        <p:spPr>
          <a:xfrm>
            <a:off x="1133575" y="1925786"/>
            <a:ext cx="3384376" cy="3168352"/>
          </a:xfrm>
          <a:prstGeom prst="triangl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3725863" y="2943770"/>
            <a:ext cx="79208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endParaRPr lang="ru-RU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590763" y="5106332"/>
            <a:ext cx="105509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+2</a:t>
            </a:r>
            <a:endParaRPr lang="ru-RU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133575" y="2943770"/>
            <a:ext cx="47000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endParaRPr lang="ru-RU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0" y="0"/>
            <a:ext cx="11934775" cy="1277714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P=2a+b</a:t>
            </a:r>
            <a:endParaRPr lang="ru-RU" sz="8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462167" y="1637754"/>
            <a:ext cx="3573414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x+x+x+2=32</a:t>
            </a:r>
          </a:p>
          <a:p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3x=32-2</a:t>
            </a:r>
          </a:p>
          <a:p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x=30:3</a:t>
            </a:r>
          </a:p>
          <a:p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x=10(a)</a:t>
            </a:r>
          </a:p>
          <a:p>
            <a:endParaRPr lang="en-US" sz="4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6462167" y="4806106"/>
            <a:ext cx="3135795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b="1" dirty="0">
                <a:solidFill>
                  <a:srgbClr val="160AB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10+2=12(b)</a:t>
            </a:r>
          </a:p>
        </p:txBody>
      </p:sp>
    </p:spTree>
    <p:extLst>
      <p:ext uri="{BB962C8B-B14F-4D97-AF65-F5344CB8AC3E}">
        <p14:creationId xmlns:p14="http://schemas.microsoft.com/office/powerpoint/2010/main" val="1567270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/>
      <p:bldP spid="7" grpId="0"/>
      <p:bldP spid="9" grpId="0"/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41487" y="1359362"/>
            <a:ext cx="11449272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buFont typeface="Wingdings" panose="05000000000000000000" pitchFamily="2" charset="2"/>
              <a:buChar char="v"/>
            </a:pPr>
            <a:r>
              <a:rPr lang="en-US" sz="4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Uchburchakning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yarim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peremetri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8 cm  </a:t>
            </a:r>
            <a:r>
              <a:rPr lang="en-US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ga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teng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Ikki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tomonining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uzunligi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4 cm </a:t>
            </a:r>
            <a:r>
              <a:rPr lang="en-US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5 cm </a:t>
            </a:r>
            <a:r>
              <a:rPr lang="en-US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bo‘lsa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uchburchakning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uchinchi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tomonini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toping? </a:t>
            </a:r>
            <a:r>
              <a:rPr lang="en-US" sz="4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object 2"/>
          <p:cNvSpPr/>
          <p:nvPr/>
        </p:nvSpPr>
        <p:spPr>
          <a:xfrm>
            <a:off x="11954" y="14998"/>
            <a:ext cx="12048284" cy="1147762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pPr algn="ctr"/>
            <a:r>
              <a:rPr lang="en-US" sz="66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Xatolar</a:t>
            </a:r>
            <a:r>
              <a:rPr lang="en-US" sz="6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6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ustida</a:t>
            </a:r>
            <a:r>
              <a:rPr lang="en-US" sz="6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6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ishlash</a:t>
            </a:r>
            <a:endParaRPr sz="6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33575" y="4552115"/>
            <a:ext cx="172515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3cm</a:t>
            </a:r>
            <a:endParaRPr lang="ru-RU" sz="6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365823" y="5473922"/>
            <a:ext cx="1725152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60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4cm</a:t>
            </a:r>
            <a:endParaRPr lang="ru-RU" sz="60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5598071" y="4479550"/>
            <a:ext cx="1879041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6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5cm</a:t>
            </a:r>
            <a:endParaRPr lang="ru-RU" sz="66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8491304" y="5473921"/>
            <a:ext cx="1725152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6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7cm</a:t>
            </a:r>
            <a:endParaRPr lang="ru-RU" sz="6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12896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9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4" dur="2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12060238" cy="1277714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P=</a:t>
            </a:r>
            <a:r>
              <a:rPr lang="en-US" sz="6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a+b+c</a:t>
            </a:r>
            <a:endParaRPr lang="ru-RU" sz="6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Равнобедренный треугольник 4"/>
          <p:cNvSpPr/>
          <p:nvPr/>
        </p:nvSpPr>
        <p:spPr>
          <a:xfrm rot="20944115">
            <a:off x="491502" y="1925786"/>
            <a:ext cx="4536504" cy="2016224"/>
          </a:xfrm>
          <a:prstGeom prst="triangle">
            <a:avLst>
              <a:gd name="adj" fmla="val 50421"/>
            </a:avLst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5881516" y="1846725"/>
            <a:ext cx="597666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 P = 2p </a:t>
            </a:r>
          </a:p>
          <a:p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P =2∙8=16</a:t>
            </a:r>
          </a:p>
          <a:p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c = P- (</a:t>
            </a:r>
            <a:r>
              <a:rPr lang="en-US" sz="4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a+b</a:t>
            </a:r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 c =16-(4+5) = 7(cm)</a:t>
            </a:r>
            <a:endParaRPr lang="ru-RU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307926" y="2213818"/>
            <a:ext cx="158793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endParaRPr lang="ru-RU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851542" y="2766301"/>
            <a:ext cx="46679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endParaRPr lang="ru-RU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011782" y="3943751"/>
            <a:ext cx="44114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endParaRPr lang="ru-RU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6030119" y="5310162"/>
            <a:ext cx="315022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Javob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7 cm</a:t>
            </a:r>
            <a:endParaRPr lang="ru-RU" sz="4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29795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63585" y="1376362"/>
            <a:ext cx="10981573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buFont typeface="Wingdings" panose="05000000000000000000" pitchFamily="2" charset="2"/>
              <a:buChar char="v"/>
            </a:pPr>
            <a:r>
              <a:rPr lang="en-US" sz="4400" b="1" dirty="0" smtClean="0">
                <a:solidFill>
                  <a:srgbClr val="FF0000"/>
                </a:solidFill>
              </a:rPr>
              <a:t> </a:t>
            </a:r>
            <a:r>
              <a:rPr lang="en-US" sz="4800" dirty="0" err="1" smtClean="0">
                <a:latin typeface="Arial" pitchFamily="34" charset="0"/>
                <a:cs typeface="Arial" pitchFamily="34" charset="0"/>
              </a:rPr>
              <a:t>To‘g‘ri</a:t>
            </a:r>
            <a:r>
              <a:rPr lang="en-US" sz="4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 smtClean="0">
                <a:latin typeface="Arial" pitchFamily="34" charset="0"/>
                <a:cs typeface="Arial" pitchFamily="34" charset="0"/>
              </a:rPr>
              <a:t>burchakli</a:t>
            </a:r>
            <a:r>
              <a:rPr lang="en-US" sz="4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 smtClean="0">
                <a:latin typeface="Arial" pitchFamily="34" charset="0"/>
                <a:cs typeface="Arial" pitchFamily="34" charset="0"/>
              </a:rPr>
              <a:t>teng</a:t>
            </a:r>
            <a:r>
              <a:rPr lang="en-US" sz="4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 smtClean="0">
                <a:latin typeface="Arial" pitchFamily="34" charset="0"/>
                <a:cs typeface="Arial" pitchFamily="34" charset="0"/>
              </a:rPr>
              <a:t>yonli</a:t>
            </a:r>
            <a:r>
              <a:rPr lang="en-US" sz="4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 smtClean="0">
                <a:latin typeface="Arial" pitchFamily="34" charset="0"/>
                <a:cs typeface="Arial" pitchFamily="34" charset="0"/>
              </a:rPr>
              <a:t>uchbur-chakning</a:t>
            </a:r>
            <a:r>
              <a:rPr lang="en-US" sz="4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 smtClean="0">
                <a:latin typeface="Arial" pitchFamily="34" charset="0"/>
                <a:cs typeface="Arial" pitchFamily="34" charset="0"/>
              </a:rPr>
              <a:t>peremetri</a:t>
            </a:r>
            <a:r>
              <a:rPr lang="en-US" sz="4800" dirty="0" smtClean="0">
                <a:latin typeface="Arial" pitchFamily="34" charset="0"/>
                <a:cs typeface="Arial" pitchFamily="34" charset="0"/>
              </a:rPr>
              <a:t> 24cm,gipotenuza-ning </a:t>
            </a:r>
            <a:r>
              <a:rPr lang="en-US" sz="4800" dirty="0" err="1" smtClean="0">
                <a:latin typeface="Arial" pitchFamily="34" charset="0"/>
                <a:cs typeface="Arial" pitchFamily="34" charset="0"/>
              </a:rPr>
              <a:t>uzunligi</a:t>
            </a:r>
            <a:r>
              <a:rPr lang="en-US" sz="4800" dirty="0" smtClean="0">
                <a:latin typeface="Arial" pitchFamily="34" charset="0"/>
                <a:cs typeface="Arial" pitchFamily="34" charset="0"/>
              </a:rPr>
              <a:t> 6 cm </a:t>
            </a:r>
            <a:r>
              <a:rPr lang="en-US" sz="4800" dirty="0" err="1" smtClean="0">
                <a:latin typeface="Arial" pitchFamily="34" charset="0"/>
                <a:cs typeface="Arial" pitchFamily="34" charset="0"/>
              </a:rPr>
              <a:t>ortiq</a:t>
            </a:r>
            <a:r>
              <a:rPr lang="en-US" sz="4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 smtClean="0">
                <a:latin typeface="Arial" pitchFamily="34" charset="0"/>
                <a:cs typeface="Arial" pitchFamily="34" charset="0"/>
              </a:rPr>
              <a:t>bo‘lsa,gipote-nuza</a:t>
            </a:r>
            <a:r>
              <a:rPr lang="en-US" sz="4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 smtClean="0">
                <a:latin typeface="Arial" pitchFamily="34" charset="0"/>
                <a:cs typeface="Arial" pitchFamily="34" charset="0"/>
              </a:rPr>
              <a:t>uzunligini</a:t>
            </a:r>
            <a:r>
              <a:rPr lang="en-US" sz="4800" dirty="0" smtClean="0">
                <a:latin typeface="Arial" pitchFamily="34" charset="0"/>
                <a:cs typeface="Arial" pitchFamily="34" charset="0"/>
              </a:rPr>
              <a:t> toping?</a:t>
            </a:r>
            <a:r>
              <a:rPr lang="en-US" sz="4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4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object 2"/>
          <p:cNvSpPr/>
          <p:nvPr/>
        </p:nvSpPr>
        <p:spPr>
          <a:xfrm>
            <a:off x="11954" y="14998"/>
            <a:ext cx="12048284" cy="1147762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pPr algn="ctr"/>
            <a:r>
              <a:rPr lang="en-US" sz="66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Xatolar</a:t>
            </a:r>
            <a:r>
              <a:rPr lang="en-US" sz="6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6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ustida</a:t>
            </a:r>
            <a:r>
              <a:rPr lang="en-US" sz="6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6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ishlash</a:t>
            </a:r>
            <a:endParaRPr sz="6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035495" y="4496649"/>
            <a:ext cx="1725152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6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6cm</a:t>
            </a:r>
            <a:endParaRPr lang="ru-RU" sz="60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581847" y="5449250"/>
            <a:ext cx="1569660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54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7cm</a:t>
            </a:r>
            <a:endParaRPr lang="ru-RU" sz="54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390159" y="4588982"/>
            <a:ext cx="1569660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9cm</a:t>
            </a:r>
            <a:endParaRPr lang="ru-RU" sz="5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8781019" y="5310162"/>
            <a:ext cx="1954381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5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12cm</a:t>
            </a:r>
            <a:endParaRPr lang="ru-RU" sz="5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69488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6" dur="2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12060238" cy="1205706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a,b</a:t>
            </a:r>
            <a:r>
              <a:rPr lang="en-US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sz="5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katetlar</a:t>
            </a:r>
            <a:r>
              <a:rPr lang="en-US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; c- </a:t>
            </a:r>
            <a:r>
              <a:rPr lang="en-US" sz="5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gipotenuza</a:t>
            </a:r>
            <a:endParaRPr lang="ru-RU" sz="5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ый треугольник 4"/>
          <p:cNvSpPr/>
          <p:nvPr/>
        </p:nvSpPr>
        <p:spPr>
          <a:xfrm>
            <a:off x="1421607" y="2069802"/>
            <a:ext cx="3384376" cy="3312368"/>
          </a:xfrm>
          <a:prstGeom prst="rtTriangle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980461" y="3581970"/>
            <a:ext cx="44114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endParaRPr lang="ru-RU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672649" y="5382170"/>
            <a:ext cx="44114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endParaRPr lang="ru-RU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135126" y="3258804"/>
            <a:ext cx="96693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+6</a:t>
            </a:r>
            <a:endParaRPr lang="ru-RU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174135" y="1256963"/>
            <a:ext cx="2342308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P=2a+c</a:t>
            </a:r>
            <a:endParaRPr lang="ru-RU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504978" y="2285826"/>
            <a:ext cx="6022929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24 = 2a+a+6</a:t>
            </a:r>
          </a:p>
          <a:p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3a = 24 - 6</a:t>
            </a:r>
          </a:p>
          <a:p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3a = 18</a:t>
            </a:r>
          </a:p>
          <a:p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=18:3</a:t>
            </a:r>
          </a:p>
          <a:p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= 6           </a:t>
            </a:r>
          </a:p>
          <a:p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= 6+6 = 12</a:t>
            </a:r>
          </a:p>
          <a:p>
            <a:endParaRPr lang="ru-RU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00938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63586" y="1376362"/>
            <a:ext cx="10744200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buFont typeface="Wingdings" panose="05000000000000000000" pitchFamily="2" charset="2"/>
              <a:buChar char="v"/>
            </a:pPr>
            <a:r>
              <a:rPr lang="en-US" sz="4400" b="1" dirty="0" smtClean="0">
                <a:solidFill>
                  <a:srgbClr val="FF0000"/>
                </a:solidFill>
              </a:rPr>
              <a:t> </a:t>
            </a:r>
            <a:r>
              <a:rPr lang="en-US" sz="4400" dirty="0" err="1" smtClean="0">
                <a:latin typeface="Arial" pitchFamily="34" charset="0"/>
                <a:cs typeface="Arial" pitchFamily="34" charset="0"/>
              </a:rPr>
              <a:t>Tog‘ri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400" dirty="0" err="1" smtClean="0">
                <a:latin typeface="Arial" pitchFamily="34" charset="0"/>
                <a:cs typeface="Arial" pitchFamily="34" charset="0"/>
              </a:rPr>
              <a:t>burchakli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400" dirty="0" err="1" smtClean="0">
                <a:latin typeface="Arial" pitchFamily="34" charset="0"/>
                <a:cs typeface="Arial" pitchFamily="34" charset="0"/>
              </a:rPr>
              <a:t>uchburchak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400" dirty="0" err="1" smtClean="0">
                <a:latin typeface="Arial" pitchFamily="34" charset="0"/>
                <a:cs typeface="Arial" pitchFamily="34" charset="0"/>
              </a:rPr>
              <a:t>o‘tkir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400" dirty="0" err="1" smtClean="0">
                <a:latin typeface="Arial" pitchFamily="34" charset="0"/>
                <a:cs typeface="Arial" pitchFamily="34" charset="0"/>
              </a:rPr>
              <a:t>burchagining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400" dirty="0" err="1" smtClean="0">
                <a:latin typeface="Arial" pitchFamily="34" charset="0"/>
                <a:cs typeface="Arial" pitchFamily="34" charset="0"/>
              </a:rPr>
              <a:t>biri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400" dirty="0" err="1" smtClean="0">
                <a:latin typeface="Arial" pitchFamily="34" charset="0"/>
                <a:cs typeface="Arial" pitchFamily="34" charset="0"/>
              </a:rPr>
              <a:t>ikkinchisidan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 4 </a:t>
            </a:r>
            <a:r>
              <a:rPr lang="en-US" sz="4400" dirty="0" err="1" smtClean="0">
                <a:latin typeface="Arial" pitchFamily="34" charset="0"/>
                <a:cs typeface="Arial" pitchFamily="34" charset="0"/>
              </a:rPr>
              <a:t>marta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400" dirty="0" err="1" smtClean="0">
                <a:latin typeface="Arial" pitchFamily="34" charset="0"/>
                <a:cs typeface="Arial" pitchFamily="34" charset="0"/>
              </a:rPr>
              <a:t>katta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400" dirty="0" err="1" smtClean="0">
                <a:latin typeface="Arial" pitchFamily="34" charset="0"/>
                <a:cs typeface="Arial" pitchFamily="34" charset="0"/>
              </a:rPr>
              <a:t>bo‘lsa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4400" dirty="0" err="1" smtClean="0">
                <a:latin typeface="Arial" pitchFamily="34" charset="0"/>
                <a:cs typeface="Arial" pitchFamily="34" charset="0"/>
              </a:rPr>
              <a:t>shu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400" dirty="0" err="1" smtClean="0">
                <a:latin typeface="Arial" pitchFamily="34" charset="0"/>
                <a:cs typeface="Arial" pitchFamily="34" charset="0"/>
              </a:rPr>
              <a:t>burchaklarni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 toping?</a:t>
            </a:r>
            <a:r>
              <a:rPr lang="en-US" sz="4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4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object 2"/>
          <p:cNvSpPr/>
          <p:nvPr/>
        </p:nvSpPr>
        <p:spPr>
          <a:xfrm>
            <a:off x="11954" y="14998"/>
            <a:ext cx="12048284" cy="1147762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pPr algn="ctr"/>
            <a:r>
              <a:rPr lang="en-US" sz="66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Xatolar</a:t>
            </a:r>
            <a:r>
              <a:rPr lang="en-US" sz="6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6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ustida</a:t>
            </a:r>
            <a:r>
              <a:rPr lang="en-US" sz="6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6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ishlash</a:t>
            </a:r>
            <a:endParaRPr sz="6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061567" y="4086026"/>
            <a:ext cx="2255746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30°;60°</a:t>
            </a:r>
            <a:endParaRPr lang="ru-RU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317313" y="5166146"/>
            <a:ext cx="2509020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5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18°;72°</a:t>
            </a:r>
            <a:endParaRPr lang="ru-RU" sz="5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792226" y="4147582"/>
            <a:ext cx="2255746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14°;76°</a:t>
            </a:r>
            <a:endParaRPr lang="ru-RU" sz="48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8550399" y="5078729"/>
            <a:ext cx="2255746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20°;70°</a:t>
            </a:r>
            <a:endParaRPr lang="ru-RU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2848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xit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Прямоугольник 3"/>
              <p:cNvSpPr/>
              <p:nvPr/>
            </p:nvSpPr>
            <p:spPr>
              <a:xfrm>
                <a:off x="0" y="0"/>
                <a:ext cx="12060238" cy="1205706"/>
              </a:xfrm>
              <a:prstGeom prst="rect">
                <a:avLst/>
              </a:prstGeom>
              <a:solidFill>
                <a:srgbClr val="0070C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72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𝜶</m:t>
                      </m:r>
                      <m:r>
                        <a:rPr lang="ru-RU" sz="72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ru-RU" sz="72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𝜷</m:t>
                      </m:r>
                      <m:r>
                        <a:rPr lang="en-US" sz="72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72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𝟗𝟎</m:t>
                      </m:r>
                      <m:r>
                        <a:rPr lang="en-US" sz="72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°</m:t>
                      </m:r>
                    </m:oMath>
                  </m:oMathPara>
                </a14:m>
                <a:endParaRPr lang="ru-RU" sz="72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4" name="Прямоугольник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12060238" cy="1205706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Прямоугольный треугольник 4"/>
          <p:cNvSpPr/>
          <p:nvPr/>
        </p:nvSpPr>
        <p:spPr>
          <a:xfrm>
            <a:off x="1493615" y="1925786"/>
            <a:ext cx="5040560" cy="2952328"/>
          </a:xfrm>
          <a:prstGeom prst="rtTriangle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1493615" y="2285826"/>
            <a:ext cx="792088" cy="6789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4x</a:t>
            </a: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166023" y="4199146"/>
            <a:ext cx="446072" cy="6789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7591571" y="2285826"/>
            <a:ext cx="3385863" cy="34163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4x+x= 90°</a:t>
            </a:r>
          </a:p>
          <a:p>
            <a:r>
              <a:rPr lang="en-US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5x=90°</a:t>
            </a:r>
          </a:p>
          <a:p>
            <a:r>
              <a:rPr lang="en-US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x=</a:t>
            </a:r>
            <a:r>
              <a:rPr lang="en-US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18°</a:t>
            </a:r>
          </a:p>
          <a:p>
            <a:r>
              <a:rPr lang="en-US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4∙18=</a:t>
            </a:r>
            <a:r>
              <a:rPr lang="en-US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72°</a:t>
            </a:r>
            <a:endParaRPr lang="ru-RU" sz="5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493615" y="4590082"/>
            <a:ext cx="288032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62265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995" y="0"/>
            <a:ext cx="12185650" cy="142173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Xatolar</a:t>
            </a:r>
            <a:r>
              <a:rPr lang="en-US" sz="7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7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ustida</a:t>
            </a:r>
            <a:r>
              <a:rPr lang="en-US" sz="7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7200" b="1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7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shlash</a:t>
            </a:r>
            <a:endParaRPr lang="ru-RU" sz="7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01527" y="1614353"/>
            <a:ext cx="1239467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dirty="0" smtClean="0"/>
              <a:t>     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n-US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nuqta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BC </a:t>
            </a:r>
            <a:r>
              <a:rPr lang="en-US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to‘g‘ri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chiziqning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B </a:t>
            </a:r>
            <a:r>
              <a:rPr lang="en-US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C</a:t>
            </a:r>
          </a:p>
          <a:p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nuqtalari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orasida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yotadi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. Agar BC = 13 cm, </a:t>
            </a:r>
          </a:p>
          <a:p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AC </a:t>
            </a:r>
            <a:r>
              <a:rPr lang="en-US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kesma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esa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AB </a:t>
            </a:r>
            <a:r>
              <a:rPr lang="en-US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kesmadan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4cm </a:t>
            </a:r>
            <a:r>
              <a:rPr lang="en-US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ga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qisqa</a:t>
            </a:r>
            <a:endParaRPr lang="en-US" sz="4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bo‘lsa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, AB </a:t>
            </a:r>
            <a:r>
              <a:rPr lang="en-US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kesmaning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uzunligini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toping.  </a:t>
            </a:r>
            <a:endParaRPr lang="ru-RU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469925" y="5039495"/>
            <a:ext cx="1931939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8,5cm</a:t>
            </a:r>
            <a:endParaRPr lang="en-US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810347" y="5808121"/>
            <a:ext cx="1931939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4,5cm</a:t>
            </a:r>
            <a:endParaRPr lang="en-US" sz="48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9090955" y="5808121"/>
            <a:ext cx="1931939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7,5cm</a:t>
            </a:r>
            <a:endParaRPr lang="en-US" sz="48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701527" y="5454178"/>
            <a:ext cx="1569660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54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  <a:r>
              <a:rPr lang="en-US" sz="54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cm</a:t>
            </a:r>
            <a:endParaRPr lang="en-US" sz="5400" b="1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76539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3" dur="2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8" dur="2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Прямая соединительная линия 4"/>
          <p:cNvCxnSpPr/>
          <p:nvPr/>
        </p:nvCxnSpPr>
        <p:spPr>
          <a:xfrm>
            <a:off x="4534156" y="2573858"/>
            <a:ext cx="6768752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>
            <a:off x="8380510" y="2427982"/>
            <a:ext cx="0" cy="29285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1118164" y="1779686"/>
            <a:ext cx="55496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/>
              <a:t>C</a:t>
            </a:r>
            <a:endParaRPr lang="ru-RU" sz="4000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4299650" y="1629929"/>
            <a:ext cx="43561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B</a:t>
            </a:r>
            <a:endParaRPr lang="ru-RU" sz="4000" b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8148397" y="1858440"/>
            <a:ext cx="55496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smtClean="0"/>
              <a:t>A</a:t>
            </a:r>
            <a:endParaRPr lang="ru-RU" sz="40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798191" y="2082888"/>
            <a:ext cx="6600708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 </a:t>
            </a:r>
            <a:r>
              <a:rPr lang="en-US" sz="4400" dirty="0" smtClean="0"/>
              <a:t>x+x-4 = 13</a:t>
            </a:r>
          </a:p>
          <a:p>
            <a:r>
              <a:rPr lang="en-US" sz="4400" dirty="0"/>
              <a:t> </a:t>
            </a:r>
            <a:r>
              <a:rPr lang="en-US" sz="4400" dirty="0" smtClean="0"/>
              <a:t>  2x = 13 + 4</a:t>
            </a:r>
          </a:p>
          <a:p>
            <a:r>
              <a:rPr lang="en-US" sz="4400" dirty="0"/>
              <a:t> </a:t>
            </a:r>
            <a:r>
              <a:rPr lang="en-US" sz="4400" dirty="0" smtClean="0"/>
              <a:t>  2x = 17</a:t>
            </a:r>
          </a:p>
          <a:p>
            <a:r>
              <a:rPr lang="en-US" sz="4400" dirty="0"/>
              <a:t> </a:t>
            </a:r>
            <a:r>
              <a:rPr lang="en-US" sz="4400" dirty="0" smtClean="0"/>
              <a:t>  x = 8,5(cm)               </a:t>
            </a:r>
            <a:r>
              <a:rPr lang="en-US" sz="4400" b="1" dirty="0" smtClean="0">
                <a:solidFill>
                  <a:srgbClr val="C00000"/>
                </a:solidFill>
              </a:rPr>
              <a:t> AB=8,5cm.</a:t>
            </a:r>
            <a:endParaRPr lang="ru-RU" sz="4400" b="1" dirty="0">
              <a:solidFill>
                <a:srgbClr val="C00000"/>
              </a:solidFill>
            </a:endParaRPr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>
            <a:off x="4517456" y="2338060"/>
            <a:ext cx="1" cy="47159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11307319" y="2414889"/>
            <a:ext cx="0" cy="39476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Прямоугольник 15"/>
          <p:cNvSpPr/>
          <p:nvPr/>
        </p:nvSpPr>
        <p:spPr>
          <a:xfrm>
            <a:off x="6029151" y="1873909"/>
            <a:ext cx="39626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>
                <a:solidFill>
                  <a:srgbClr val="0070C0"/>
                </a:solidFill>
              </a:rPr>
              <a:t>x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9404411" y="1927527"/>
            <a:ext cx="77136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>
                <a:solidFill>
                  <a:srgbClr val="0070C0"/>
                </a:solidFill>
              </a:rPr>
              <a:t>x-4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-968" y="0"/>
            <a:ext cx="12060238" cy="1119731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en-US" sz="6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Bo‘laklarga</a:t>
            </a:r>
            <a:r>
              <a:rPr lang="en-US" sz="6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bo‘lish</a:t>
            </a:r>
            <a:endParaRPr lang="ru-RU" sz="6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4033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85503" y="1637754"/>
            <a:ext cx="10585176" cy="29854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85800" indent="-685800">
              <a:buFont typeface="Wingdings" panose="05000000000000000000" pitchFamily="2" charset="2"/>
              <a:buChar char="v"/>
            </a:pPr>
            <a:r>
              <a:rPr lang="en-US" sz="7200" b="1" dirty="0" err="1" smtClean="0">
                <a:latin typeface="Arial" pitchFamily="34" charset="0"/>
                <a:cs typeface="Arial" pitchFamily="34" charset="0"/>
              </a:rPr>
              <a:t>To‘g‘ri</a:t>
            </a:r>
            <a:r>
              <a:rPr lang="en-US" sz="7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7200" b="1" dirty="0" err="1" smtClean="0">
                <a:latin typeface="Arial" pitchFamily="34" charset="0"/>
                <a:cs typeface="Arial" pitchFamily="34" charset="0"/>
              </a:rPr>
              <a:t>burchak</a:t>
            </a:r>
            <a:r>
              <a:rPr lang="en-US" sz="7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7200" b="1" dirty="0" err="1" smtClean="0">
                <a:latin typeface="Arial" pitchFamily="34" charset="0"/>
                <a:cs typeface="Arial" pitchFamily="34" charset="0"/>
              </a:rPr>
              <a:t>necha</a:t>
            </a:r>
            <a:r>
              <a:rPr lang="en-US" sz="7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7200" b="1" dirty="0" err="1" smtClean="0">
                <a:latin typeface="Arial" pitchFamily="34" charset="0"/>
                <a:cs typeface="Arial" pitchFamily="34" charset="0"/>
              </a:rPr>
              <a:t>gradusga</a:t>
            </a:r>
            <a:r>
              <a:rPr lang="en-US" sz="7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7200" b="1" dirty="0" err="1" smtClean="0">
                <a:latin typeface="Arial" pitchFamily="34" charset="0"/>
                <a:cs typeface="Arial" pitchFamily="34" charset="0"/>
              </a:rPr>
              <a:t>teng</a:t>
            </a:r>
            <a:r>
              <a:rPr lang="en-US" sz="7200" b="1" dirty="0">
                <a:latin typeface="Arial" pitchFamily="34" charset="0"/>
                <a:cs typeface="Arial" pitchFamily="34" charset="0"/>
              </a:rPr>
              <a:t>?</a:t>
            </a:r>
            <a:endParaRPr lang="ru-RU" sz="4800" dirty="0" smtClean="0">
              <a:latin typeface="Arial" pitchFamily="34" charset="0"/>
              <a:cs typeface="Arial" pitchFamily="34" charset="0"/>
            </a:endParaRPr>
          </a:p>
          <a:p>
            <a:endParaRPr lang="ru-RU" sz="4400" b="1" dirty="0"/>
          </a:p>
        </p:txBody>
      </p:sp>
      <p:sp>
        <p:nvSpPr>
          <p:cNvPr id="6" name="object 2"/>
          <p:cNvSpPr/>
          <p:nvPr/>
        </p:nvSpPr>
        <p:spPr>
          <a:xfrm>
            <a:off x="34683" y="0"/>
            <a:ext cx="12048284" cy="1147762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pPr algn="ctr"/>
            <a:r>
              <a:rPr lang="en-US" sz="66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Xatolar</a:t>
            </a:r>
            <a:r>
              <a:rPr lang="en-US" sz="6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6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ustida</a:t>
            </a:r>
            <a:r>
              <a:rPr lang="en-US" sz="6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6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ishlash</a:t>
            </a:r>
            <a:endParaRPr sz="6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205583" y="4878114"/>
            <a:ext cx="237626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 smtClean="0">
                <a:solidFill>
                  <a:schemeClr val="accent2">
                    <a:lumMod val="50000"/>
                  </a:schemeClr>
                </a:solidFill>
              </a:rPr>
              <a:t>80</a:t>
            </a:r>
            <a:r>
              <a:rPr lang="en-US" sz="6600" b="1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°</a:t>
            </a:r>
            <a:endParaRPr lang="ru-RU" sz="66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694415" y="4120431"/>
            <a:ext cx="1811714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6600" b="1" dirty="0" smtClean="0">
                <a:solidFill>
                  <a:srgbClr val="160AB2"/>
                </a:solidFill>
              </a:rPr>
              <a:t>180</a:t>
            </a:r>
            <a:r>
              <a:rPr lang="en-US" sz="6600" b="1" dirty="0">
                <a:solidFill>
                  <a:srgbClr val="160AB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°</a:t>
            </a:r>
            <a:endParaRPr lang="ru-RU" sz="6600" b="1" dirty="0">
              <a:solidFill>
                <a:srgbClr val="160AB2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036096" y="4900449"/>
            <a:ext cx="1382110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6600" b="1" dirty="0">
                <a:solidFill>
                  <a:srgbClr val="C00000"/>
                </a:solidFill>
              </a:rPr>
              <a:t>9</a:t>
            </a:r>
            <a:r>
              <a:rPr lang="en-US" sz="6600" b="1" dirty="0" smtClean="0">
                <a:solidFill>
                  <a:srgbClr val="C00000"/>
                </a:solidFill>
              </a:rPr>
              <a:t>0</a:t>
            </a:r>
            <a:r>
              <a:rPr lang="en-US" sz="6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°</a:t>
            </a:r>
            <a:endParaRPr lang="ru-RU" sz="6600" b="1" dirty="0">
              <a:solidFill>
                <a:srgbClr val="C0000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467164" y="4120431"/>
            <a:ext cx="1811714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6600" b="1" dirty="0" smtClean="0"/>
              <a:t>360</a:t>
            </a:r>
            <a:r>
              <a:rPr lang="en-US" sz="6600" b="1" dirty="0">
                <a:latin typeface="Arial" panose="020B0604020202020204" pitchFamily="34" charset="0"/>
                <a:cs typeface="Arial" panose="020B0604020202020204" pitchFamily="34" charset="0"/>
              </a:rPr>
              <a:t>°</a:t>
            </a:r>
            <a:endParaRPr lang="ru-RU" sz="6600" b="1" dirty="0"/>
          </a:p>
        </p:txBody>
      </p:sp>
    </p:spTree>
    <p:extLst>
      <p:ext uri="{BB962C8B-B14F-4D97-AF65-F5344CB8AC3E}">
        <p14:creationId xmlns:p14="http://schemas.microsoft.com/office/powerpoint/2010/main" val="23077364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" dur="2000" fill="hold"/>
                                        <p:tgtEl>
                                          <p:spTgt spid="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/>
      <p:bldP spid="7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12060238" cy="1277714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Mustaqil</a:t>
            </a:r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bajarish</a:t>
            </a:r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topshiriqlar</a:t>
            </a:r>
            <a:endParaRPr lang="ru-RU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1607" y="3437954"/>
            <a:ext cx="3264202" cy="265042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069679" y="1666508"/>
            <a:ext cx="8763938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5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Darslikning</a:t>
            </a:r>
            <a:r>
              <a:rPr lang="en-US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155 - </a:t>
            </a:r>
            <a:r>
              <a:rPr lang="en-US" sz="5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betidagi</a:t>
            </a:r>
            <a:r>
              <a:rPr lang="en-US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en-US" sz="5400" b="1"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est </a:t>
            </a:r>
            <a:r>
              <a:rPr lang="en-US" sz="5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topshiriqlari</a:t>
            </a:r>
            <a:endParaRPr lang="ru-RU" sz="5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8317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0"/>
            <a:ext cx="12060238" cy="1205706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To‘g‘ri</a:t>
            </a:r>
            <a:r>
              <a:rPr lang="en-US" sz="8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8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burchak</a:t>
            </a:r>
            <a:endParaRPr lang="ru-RU" sz="8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2815121" y="1853778"/>
            <a:ext cx="0" cy="3744416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2815121" y="5598194"/>
            <a:ext cx="252028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рямоугольник 10"/>
          <p:cNvSpPr/>
          <p:nvPr/>
        </p:nvSpPr>
        <p:spPr>
          <a:xfrm>
            <a:off x="2815992" y="5022130"/>
            <a:ext cx="360040" cy="576064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4020716" y="5508863"/>
            <a:ext cx="47000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endParaRPr lang="ru-RU" sz="40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069679" y="3372043"/>
            <a:ext cx="4972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endParaRPr lang="ru-RU" sz="40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Прямоугольник 13"/>
              <p:cNvSpPr/>
              <p:nvPr/>
            </p:nvSpPr>
            <p:spPr>
              <a:xfrm>
                <a:off x="7038231" y="2145529"/>
                <a:ext cx="3384376" cy="132343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8000" b="1" dirty="0" smtClean="0">
                    <a:solidFill>
                      <a:srgbClr val="160AB2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</a:t>
                </a:r>
                <a14:m>
                  <m:oMath xmlns:m="http://schemas.openxmlformats.org/officeDocument/2006/math">
                    <m:r>
                      <a:rPr lang="en-US" sz="8000" b="1" i="0" smtClean="0">
                        <a:solidFill>
                          <a:srgbClr val="160AB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sz="8000" b="1" i="1" smtClean="0">
                        <a:solidFill>
                          <a:srgbClr val="160AB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⊥ </m:t>
                    </m:r>
                  </m:oMath>
                </a14:m>
                <a:r>
                  <a:rPr lang="en-US" sz="8000" b="1" dirty="0" smtClean="0">
                    <a:solidFill>
                      <a:srgbClr val="160AB2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</a:t>
                </a:r>
                <a:endParaRPr lang="ru-RU" sz="8000" b="1" dirty="0">
                  <a:solidFill>
                    <a:srgbClr val="160AB2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4" name="Прямоугольник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38231" y="2145529"/>
                <a:ext cx="3384376" cy="1323439"/>
              </a:xfrm>
              <a:prstGeom prst="rect">
                <a:avLst/>
              </a:prstGeom>
              <a:blipFill rotWithShape="0">
                <a:blip r:embed="rId2"/>
                <a:stretch>
                  <a:fillRect l="-15495" t="-19816" b="-4193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Прямоугольник 15"/>
          <p:cNvSpPr/>
          <p:nvPr/>
        </p:nvSpPr>
        <p:spPr>
          <a:xfrm>
            <a:off x="2183526" y="5385752"/>
            <a:ext cx="623889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endParaRPr lang="ru-RU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6382521" y="3764179"/>
                <a:ext cx="3422412" cy="110799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72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∟</m:t>
                    </m:r>
                    <m:r>
                      <a:rPr lang="en-US" sz="7200" b="1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𝐎</m:t>
                    </m:r>
                  </m:oMath>
                </a14:m>
                <a:r>
                  <a:rPr lang="en-US" sz="7200" b="1" dirty="0" smtClean="0"/>
                  <a:t> = 90°</a:t>
                </a:r>
                <a:endParaRPr lang="ru-RU" sz="7200" b="1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82521" y="3764179"/>
                <a:ext cx="3422412" cy="1107996"/>
              </a:xfrm>
              <a:prstGeom prst="rect">
                <a:avLst/>
              </a:prstGeom>
              <a:blipFill rotWithShape="0">
                <a:blip r:embed="rId3"/>
                <a:stretch>
                  <a:fillRect t="-24725" r="-15152" b="-4890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268206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/>
      <p:bldP spid="13" grpId="0"/>
      <p:bldP spid="1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03420" y="1452562"/>
            <a:ext cx="100584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539621" lvl="1" indent="-571500">
              <a:buFont typeface="Wingdings" panose="05000000000000000000" pitchFamily="2" charset="2"/>
              <a:buChar char="v"/>
            </a:pPr>
            <a:r>
              <a:rPr lang="en-US" sz="4400" b="1" dirty="0" smtClean="0">
                <a:solidFill>
                  <a:srgbClr val="FF0000"/>
                </a:solidFill>
              </a:rPr>
              <a:t> </a:t>
            </a:r>
            <a:r>
              <a:rPr lang="en-US" sz="6000" b="1" dirty="0" err="1" smtClean="0">
                <a:latin typeface="Arial" pitchFamily="34" charset="0"/>
                <a:cs typeface="Arial" pitchFamily="34" charset="0"/>
              </a:rPr>
              <a:t>Qo‘shni</a:t>
            </a:r>
            <a:r>
              <a:rPr lang="en-US" sz="6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6000" b="1" dirty="0" err="1" smtClean="0">
                <a:latin typeface="Arial" pitchFamily="34" charset="0"/>
                <a:cs typeface="Arial" pitchFamily="34" charset="0"/>
              </a:rPr>
              <a:t>burchaklar</a:t>
            </a:r>
            <a:r>
              <a:rPr lang="en-US" sz="6000" b="1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6000" b="1" dirty="0" err="1" smtClean="0">
                <a:latin typeface="Arial" pitchFamily="34" charset="0"/>
                <a:cs typeface="Arial" pitchFamily="34" charset="0"/>
              </a:rPr>
              <a:t>yig‘indisi</a:t>
            </a:r>
            <a:r>
              <a:rPr lang="en-US" sz="6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6000" b="1" dirty="0" err="1" smtClean="0">
                <a:latin typeface="Arial" pitchFamily="34" charset="0"/>
                <a:cs typeface="Arial" pitchFamily="34" charset="0"/>
              </a:rPr>
              <a:t>necha</a:t>
            </a:r>
            <a:r>
              <a:rPr lang="en-US" sz="6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6000" b="1" dirty="0" err="1" smtClean="0">
                <a:latin typeface="Arial" pitchFamily="34" charset="0"/>
                <a:cs typeface="Arial" pitchFamily="34" charset="0"/>
              </a:rPr>
              <a:t>gradus</a:t>
            </a:r>
            <a:r>
              <a:rPr lang="en-US" sz="6000" b="1" dirty="0" smtClean="0">
                <a:latin typeface="Arial" pitchFamily="34" charset="0"/>
                <a:cs typeface="Arial" pitchFamily="34" charset="0"/>
              </a:rPr>
              <a:t>?</a:t>
            </a:r>
            <a:endParaRPr lang="ru-RU" sz="6000" b="1" dirty="0" smtClean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en-US" sz="4400" b="1" dirty="0" smtClean="0">
                <a:solidFill>
                  <a:srgbClr val="FF0000"/>
                </a:solidFill>
              </a:rPr>
              <a:t> </a:t>
            </a:r>
            <a:endParaRPr lang="ru-RU" sz="4400" b="1" dirty="0"/>
          </a:p>
        </p:txBody>
      </p:sp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315079" y="3367086"/>
            <a:ext cx="41229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 </a:t>
            </a:r>
            <a:endParaRPr kumimoji="0" lang="en-US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989559" y="5281794"/>
            <a:ext cx="1661032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6000" b="1" dirty="0"/>
              <a:t>360</a:t>
            </a:r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°</a:t>
            </a:r>
            <a:endParaRPr lang="ru-RU" sz="6000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869879" y="4437994"/>
            <a:ext cx="1811714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6600" b="1" dirty="0" smtClean="0">
                <a:solidFill>
                  <a:srgbClr val="160AB2"/>
                </a:solidFill>
              </a:rPr>
              <a:t>180</a:t>
            </a:r>
            <a:r>
              <a:rPr lang="en-US" sz="6600" b="1" dirty="0" smtClean="0">
                <a:solidFill>
                  <a:srgbClr val="160AB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°</a:t>
            </a:r>
            <a:endParaRPr lang="ru-RU" sz="6600" b="1" dirty="0">
              <a:solidFill>
                <a:srgbClr val="160AB2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069328" y="5598194"/>
            <a:ext cx="1348446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6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90°</a:t>
            </a:r>
            <a:endParaRPr lang="ru-RU" sz="60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8334375" y="4530327"/>
            <a:ext cx="1661032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6000" b="1" dirty="0" smtClean="0">
                <a:solidFill>
                  <a:srgbClr val="7030A0"/>
                </a:solidFill>
              </a:rPr>
              <a:t>120</a:t>
            </a:r>
            <a:r>
              <a:rPr lang="en-US" sz="60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°</a:t>
            </a:r>
            <a:endParaRPr lang="ru-RU" sz="6000" b="1" dirty="0">
              <a:solidFill>
                <a:srgbClr val="7030A0"/>
              </a:solidFill>
            </a:endParaRPr>
          </a:p>
        </p:txBody>
      </p:sp>
      <p:sp>
        <p:nvSpPr>
          <p:cNvPr id="6" name="object 2"/>
          <p:cNvSpPr/>
          <p:nvPr/>
        </p:nvSpPr>
        <p:spPr>
          <a:xfrm>
            <a:off x="0" y="14998"/>
            <a:ext cx="12048284" cy="1147762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pPr algn="ctr"/>
            <a:r>
              <a:rPr lang="en-US" sz="66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Xatolar</a:t>
            </a:r>
            <a:r>
              <a:rPr lang="en-US" sz="6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6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ustida</a:t>
            </a:r>
            <a:r>
              <a:rPr lang="en-US" sz="6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6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ishlash</a:t>
            </a:r>
            <a:endParaRPr lang="en-US" sz="6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09278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xit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0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2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12060238" cy="120570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Qo‘shni</a:t>
            </a:r>
            <a:r>
              <a:rPr lang="en-US" sz="6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burchak</a:t>
            </a:r>
            <a:endParaRPr lang="ru-RU" sz="6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Номер слайда 1"/>
          <p:cNvSpPr>
            <a:spLocks noGrp="1"/>
          </p:cNvSpPr>
          <p:nvPr>
            <p:ph type="sldNum" sz="quarter" idx="4294967295"/>
          </p:nvPr>
        </p:nvSpPr>
        <p:spPr>
          <a:xfrm>
            <a:off x="8606115" y="6506431"/>
            <a:ext cx="2741771" cy="373746"/>
          </a:xfrm>
          <a:prstGeom prst="rect">
            <a:avLst/>
          </a:prstGeom>
        </p:spPr>
        <p:txBody>
          <a:bodyPr/>
          <a:lstStyle/>
          <a:p>
            <a:fld id="{00000000-1234-1234-1234-123412341234}" type="slidenum">
              <a:rPr lang="en" smtClean="0"/>
              <a:pPr/>
              <a:t>5</a:t>
            </a:fld>
            <a:endParaRPr lang="en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Прямоугольник 5"/>
              <p:cNvSpPr/>
              <p:nvPr/>
            </p:nvSpPr>
            <p:spPr>
              <a:xfrm>
                <a:off x="0" y="0"/>
                <a:ext cx="12185650" cy="1421730"/>
              </a:xfrm>
              <a:prstGeom prst="rect">
                <a:avLst/>
              </a:prstGeom>
              <a:solidFill>
                <a:srgbClr val="0070C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14:m>
                  <m:oMath xmlns:m="http://schemas.openxmlformats.org/officeDocument/2006/math">
                    <m:r>
                      <a:rPr lang="en-US" sz="8000" b="1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            </m:t>
                    </m:r>
                    <m:r>
                      <a:rPr lang="ru-RU" sz="8000" b="1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𝜶</m:t>
                    </m:r>
                  </m:oMath>
                </a14:m>
                <a:r>
                  <a:rPr lang="en-US" sz="8000" b="1" dirty="0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8000" b="1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+</a:t>
                </a:r>
                <a:r>
                  <a:rPr lang="en-US" sz="8000" b="1" dirty="0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ru-RU" sz="8000" b="1" i="1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𝜷</m:t>
                    </m:r>
                  </m:oMath>
                </a14:m>
                <a:r>
                  <a:rPr lang="en-US" sz="8000" b="1" i="1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= 180°</a:t>
                </a:r>
              </a:p>
            </p:txBody>
          </p:sp>
        </mc:Choice>
        <mc:Fallback xmlns="">
          <p:sp>
            <p:nvSpPr>
              <p:cNvPr id="6" name="Прямоугольник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12185650" cy="1421730"/>
              </a:xfrm>
              <a:prstGeom prst="rect">
                <a:avLst/>
              </a:prstGeom>
              <a:blipFill rotWithShape="0">
                <a:blip r:embed="rId2"/>
                <a:stretch>
                  <a:fillRect t="-13502" b="-3459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Прямая соединительная линия 6"/>
          <p:cNvCxnSpPr/>
          <p:nvPr/>
        </p:nvCxnSpPr>
        <p:spPr>
          <a:xfrm>
            <a:off x="6668889" y="4086026"/>
            <a:ext cx="5328592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H="1" flipV="1">
            <a:off x="7604993" y="1817774"/>
            <a:ext cx="1944216" cy="2268252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Прямоугольник 8"/>
              <p:cNvSpPr/>
              <p:nvPr/>
            </p:nvSpPr>
            <p:spPr>
              <a:xfrm>
                <a:off x="7523683" y="2789882"/>
                <a:ext cx="580607" cy="76944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4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?</m:t>
                      </m:r>
                    </m:oMath>
                  </m:oMathPara>
                </a14:m>
                <a:endParaRPr lang="ru-RU" sz="4400" b="1" i="1" dirty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9" name="Прямоугольник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23683" y="2789882"/>
                <a:ext cx="580607" cy="769441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Прямоугольник 9"/>
              <p:cNvSpPr/>
              <p:nvPr/>
            </p:nvSpPr>
            <p:spPr>
              <a:xfrm>
                <a:off x="9286810" y="2851436"/>
                <a:ext cx="1380379" cy="64633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𝟏𝟒𝟒</m:t>
                      </m:r>
                      <m:r>
                        <a:rPr lang="en-US" sz="36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°</m:t>
                      </m:r>
                    </m:oMath>
                  </m:oMathPara>
                </a14:m>
                <a:endParaRPr lang="ru-RU" sz="3600" b="1" i="1" dirty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0" name="Прямоугольник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86810" y="2851436"/>
                <a:ext cx="1380379" cy="646331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35653" y="2717874"/>
                <a:ext cx="6701288" cy="514935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endParaRPr lang="en-US" sz="3600" b="1" dirty="0" smtClean="0"/>
              </a:p>
              <a:p>
                <a14:m>
                  <m:oMath xmlns:m="http://schemas.openxmlformats.org/officeDocument/2006/math">
                    <m:r>
                      <a:rPr lang="en-US" sz="60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    </m:t>
                    </m:r>
                    <m:r>
                      <a:rPr lang="en-US" sz="6000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sz="54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   </m:t>
                    </m:r>
                    <m:r>
                      <a:rPr lang="en-US" sz="5400" b="1" i="1" smtClean="0">
                        <a:solidFill>
                          <a:srgbClr val="160AB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∠</m:t>
                    </m:r>
                    <m:r>
                      <a:rPr lang="ru-RU" sz="5400" b="1" i="1">
                        <a:solidFill>
                          <a:srgbClr val="160AB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𝜷</m:t>
                    </m:r>
                    <m:r>
                      <a:rPr lang="en-US" sz="5400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=144</m:t>
                    </m:r>
                  </m:oMath>
                </a14:m>
                <a:r>
                  <a:rPr lang="en-US" sz="54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° </a:t>
                </a:r>
              </a:p>
              <a:p>
                <a14:m>
                  <m:oMath xmlns:m="http://schemas.openxmlformats.org/officeDocument/2006/math">
                    <m:r>
                      <a:rPr lang="en-US" sz="5400" b="1" i="1" smtClean="0">
                        <a:solidFill>
                          <a:srgbClr val="160AB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∠</m:t>
                    </m:r>
                    <m:r>
                      <a:rPr lang="ru-RU" sz="5400" b="1" i="1">
                        <a:solidFill>
                          <a:srgbClr val="160AB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𝜶</m:t>
                    </m:r>
                    <m:r>
                      <a:rPr lang="en-US" sz="54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sz="5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180°-144°=36°</a:t>
                </a:r>
                <a:endParaRPr lang="en-US" sz="540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</m:t>
                      </m:r>
                    </m:oMath>
                  </m:oMathPara>
                </a14:m>
                <a:endParaRPr lang="en-US" sz="360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ru-RU" sz="3600" b="1" i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ru-RU" sz="36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ru-RU" sz="36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ru-RU" sz="3600" b="1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5653" y="2717874"/>
                <a:ext cx="6701288" cy="5149358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247750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63586" y="1376362"/>
            <a:ext cx="107442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buFont typeface="Wingdings" panose="05000000000000000000" pitchFamily="2" charset="2"/>
              <a:buChar char="v"/>
            </a:pPr>
            <a:r>
              <a:rPr lang="en-US" sz="4400" b="1" dirty="0" smtClean="0">
                <a:solidFill>
                  <a:srgbClr val="FF0000"/>
                </a:solidFill>
              </a:rPr>
              <a:t> </a:t>
            </a:r>
            <a:r>
              <a:rPr lang="en-US" sz="6000" dirty="0" err="1" smtClean="0">
                <a:latin typeface="Arial" pitchFamily="34" charset="0"/>
                <a:cs typeface="Arial" pitchFamily="34" charset="0"/>
              </a:rPr>
              <a:t>Uchburchakning</a:t>
            </a:r>
            <a:r>
              <a:rPr lang="en-US" sz="6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6000" dirty="0" err="1" smtClean="0">
                <a:latin typeface="Arial" pitchFamily="34" charset="0"/>
                <a:cs typeface="Arial" pitchFamily="34" charset="0"/>
              </a:rPr>
              <a:t>ichki</a:t>
            </a:r>
            <a:r>
              <a:rPr lang="en-US" sz="6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6000" dirty="0" err="1" smtClean="0">
                <a:latin typeface="Arial" pitchFamily="34" charset="0"/>
                <a:cs typeface="Arial" pitchFamily="34" charset="0"/>
              </a:rPr>
              <a:t>burchaklari</a:t>
            </a:r>
            <a:r>
              <a:rPr lang="en-US" sz="6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6000" dirty="0" err="1" smtClean="0">
                <a:latin typeface="Arial" pitchFamily="34" charset="0"/>
                <a:cs typeface="Arial" pitchFamily="34" charset="0"/>
              </a:rPr>
              <a:t>yi‘g‘indisi</a:t>
            </a:r>
            <a:r>
              <a:rPr lang="en-US" sz="6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6000" dirty="0" err="1" smtClean="0">
                <a:latin typeface="Arial" pitchFamily="34" charset="0"/>
                <a:cs typeface="Arial" pitchFamily="34" charset="0"/>
              </a:rPr>
              <a:t>necha</a:t>
            </a:r>
            <a:r>
              <a:rPr lang="en-US" sz="6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6000" dirty="0" err="1" smtClean="0">
                <a:latin typeface="Arial" pitchFamily="34" charset="0"/>
                <a:cs typeface="Arial" pitchFamily="34" charset="0"/>
              </a:rPr>
              <a:t>gradusga</a:t>
            </a:r>
            <a:r>
              <a:rPr lang="en-US" sz="6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6000" dirty="0" err="1" smtClean="0">
                <a:latin typeface="Arial" pitchFamily="34" charset="0"/>
                <a:cs typeface="Arial" pitchFamily="34" charset="0"/>
              </a:rPr>
              <a:t>teng</a:t>
            </a:r>
            <a:r>
              <a:rPr lang="en-US" sz="6000" dirty="0" smtClean="0">
                <a:latin typeface="Arial" pitchFamily="34" charset="0"/>
                <a:cs typeface="Arial" pitchFamily="34" charset="0"/>
              </a:rPr>
              <a:t>?</a:t>
            </a:r>
            <a:r>
              <a:rPr lang="en-US" sz="6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6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object 2"/>
          <p:cNvSpPr/>
          <p:nvPr/>
        </p:nvSpPr>
        <p:spPr>
          <a:xfrm>
            <a:off x="11954" y="14998"/>
            <a:ext cx="12048284" cy="1147762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pPr algn="ctr"/>
            <a:r>
              <a:rPr lang="en-US" sz="66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Xatolar</a:t>
            </a:r>
            <a:r>
              <a:rPr lang="en-US" sz="6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6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ustida</a:t>
            </a:r>
            <a:r>
              <a:rPr lang="en-US" sz="6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6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ishlash</a:t>
            </a:r>
            <a:endParaRPr sz="6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8218225" y="5361204"/>
            <a:ext cx="1811714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6600" b="1" dirty="0">
                <a:solidFill>
                  <a:srgbClr val="C00000"/>
                </a:solidFill>
              </a:rPr>
              <a:t>360</a:t>
            </a:r>
            <a:r>
              <a:rPr lang="en-US" sz="6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°</a:t>
            </a:r>
            <a:endParaRPr lang="ru-RU" sz="6600" b="1" dirty="0">
              <a:solidFill>
                <a:srgbClr val="C00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186033" y="5237116"/>
            <a:ext cx="1633781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0" b="1" dirty="0"/>
              <a:t>9</a:t>
            </a:r>
            <a:r>
              <a:rPr lang="en-US" sz="8000" b="1" dirty="0" smtClean="0"/>
              <a:t>0</a:t>
            </a:r>
            <a:r>
              <a:rPr lang="en-US" sz="8000" b="1" dirty="0">
                <a:latin typeface="Arial" panose="020B0604020202020204" pitchFamily="34" charset="0"/>
                <a:cs typeface="Arial" panose="020B0604020202020204" pitchFamily="34" charset="0"/>
              </a:rPr>
              <a:t>°</a:t>
            </a:r>
            <a:endParaRPr lang="ru-RU" sz="8000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670201" y="4452286"/>
            <a:ext cx="1781257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800" b="1" dirty="0" smtClean="0">
                <a:solidFill>
                  <a:srgbClr val="002060"/>
                </a:solidFill>
              </a:rPr>
              <a:t>60</a:t>
            </a:r>
            <a:r>
              <a:rPr lang="en-US" sz="8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°</a:t>
            </a:r>
            <a:endParaRPr lang="ru-RU" sz="8800" b="1" dirty="0">
              <a:solidFill>
                <a:srgbClr val="00206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526063" y="4452286"/>
            <a:ext cx="1957587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7200" b="1" dirty="0">
                <a:solidFill>
                  <a:srgbClr val="160AB2"/>
                </a:solidFill>
              </a:rPr>
              <a:t>180</a:t>
            </a:r>
            <a:r>
              <a:rPr lang="en-US" sz="7200" b="1" dirty="0">
                <a:solidFill>
                  <a:srgbClr val="160AB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°</a:t>
            </a:r>
            <a:endParaRPr lang="ru-RU" sz="7200" b="1" dirty="0">
              <a:solidFill>
                <a:srgbClr val="160AB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96194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8" dur="2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xit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Прямоугольник 3"/>
              <p:cNvSpPr/>
              <p:nvPr/>
            </p:nvSpPr>
            <p:spPr>
              <a:xfrm>
                <a:off x="-10738" y="-34149"/>
                <a:ext cx="12060238" cy="1205706"/>
              </a:xfrm>
              <a:prstGeom prst="rect">
                <a:avLst/>
              </a:prstGeom>
              <a:solidFill>
                <a:srgbClr val="0070C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14:m>
                  <m:oMath xmlns:m="http://schemas.openxmlformats.org/officeDocument/2006/math">
                    <m:r>
                      <a:rPr lang="en-US" sz="4800" b="1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                           </m:t>
                    </m:r>
                    <m:r>
                      <a:rPr lang="en-US" sz="4800" b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∠</m:t>
                    </m:r>
                    <m:r>
                      <a:rPr lang="en-US" sz="4800" b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𝐀</m:t>
                    </m:r>
                    <m:r>
                      <a:rPr lang="en-US" sz="4800" b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+∠</m:t>
                    </m:r>
                    <m:r>
                      <a:rPr lang="en-US" sz="4800" b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𝐁</m:t>
                    </m:r>
                    <m:r>
                      <a:rPr lang="en-US" sz="4800" b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+∠</m:t>
                    </m:r>
                    <m:r>
                      <a:rPr lang="en-US" sz="4800" b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𝐂</m:t>
                    </m:r>
                  </m:oMath>
                </a14:m>
                <a:r>
                  <a:rPr lang="en-US" sz="4800" b="1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= 180°</a:t>
                </a:r>
              </a:p>
            </p:txBody>
          </p:sp>
        </mc:Choice>
        <mc:Fallback xmlns="">
          <p:sp>
            <p:nvSpPr>
              <p:cNvPr id="4" name="Прямоугольник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0738" y="-34149"/>
                <a:ext cx="12060238" cy="1205706"/>
              </a:xfrm>
              <a:prstGeom prst="rect">
                <a:avLst/>
              </a:prstGeom>
              <a:blipFill rotWithShape="0">
                <a:blip r:embed="rId2"/>
                <a:stretch>
                  <a:fillRect b="-940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Номер слайда 1"/>
          <p:cNvSpPr>
            <a:spLocks noGrp="1"/>
          </p:cNvSpPr>
          <p:nvPr>
            <p:ph type="sldNum" sz="quarter" idx="4294967295"/>
          </p:nvPr>
        </p:nvSpPr>
        <p:spPr>
          <a:xfrm>
            <a:off x="6220308" y="4086026"/>
            <a:ext cx="689674" cy="936104"/>
          </a:xfrm>
          <a:prstGeom prst="rect">
            <a:avLst/>
          </a:prstGeom>
        </p:spPr>
        <p:txBody>
          <a:bodyPr/>
          <a:lstStyle/>
          <a:p>
            <a:r>
              <a:rPr lang="en" dirty="0"/>
              <a:t>x</a:t>
            </a:r>
          </a:p>
        </p:txBody>
      </p:sp>
      <p:sp>
        <p:nvSpPr>
          <p:cNvPr id="6" name="Равнобедренный треугольник 5"/>
          <p:cNvSpPr/>
          <p:nvPr/>
        </p:nvSpPr>
        <p:spPr>
          <a:xfrm>
            <a:off x="5825472" y="1942137"/>
            <a:ext cx="5767630" cy="2808312"/>
          </a:xfrm>
          <a:prstGeom prst="triangle">
            <a:avLst>
              <a:gd name="adj" fmla="val 26912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1427954" y="4716836"/>
            <a:ext cx="55496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smtClean="0">
                <a:solidFill>
                  <a:srgbClr val="160AB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endParaRPr lang="en-US" sz="4000" b="1" dirty="0">
              <a:solidFill>
                <a:srgbClr val="160AB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172945" y="1200112"/>
            <a:ext cx="55496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smtClean="0">
                <a:solidFill>
                  <a:srgbClr val="160AB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endParaRPr lang="en-US" sz="4000" b="1" dirty="0">
              <a:solidFill>
                <a:srgbClr val="160AB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395867" y="4662165"/>
            <a:ext cx="55496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smtClean="0">
                <a:solidFill>
                  <a:srgbClr val="160AB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endParaRPr lang="en-US" sz="4000" b="1" dirty="0">
              <a:solidFill>
                <a:srgbClr val="160AB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0368350" y="4227229"/>
            <a:ext cx="72968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50°</a:t>
            </a:r>
            <a:endParaRPr lang="en-US" sz="28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7139353" y="2240931"/>
            <a:ext cx="72968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70°</a:t>
            </a:r>
            <a:endParaRPr lang="en-US" sz="28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617826" y="1797985"/>
                <a:ext cx="11204964" cy="29546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endParaRPr lang="en-US" sz="5400" b="1" i="1" dirty="0" smtClean="0">
                  <a:solidFill>
                    <a:schemeClr val="accent1">
                      <a:lumMod val="50000"/>
                    </a:schemeClr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en-US" sz="4400" b="1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 ∠</m:t>
                    </m:r>
                    <m:r>
                      <a:rPr lang="en-US" sz="4400" b="1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𝐀</m:t>
                    </m:r>
                    <m:r>
                      <a:rPr lang="en-US" sz="4400" b="1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+∠</m:t>
                    </m:r>
                    <m:r>
                      <a:rPr lang="en-US" sz="4400" b="1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𝐁</m:t>
                    </m:r>
                    <m:r>
                      <a:rPr lang="en-US" sz="4400" b="1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+∠</m:t>
                    </m:r>
                    <m:r>
                      <a:rPr lang="en-US" sz="4400" b="1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𝐂</m:t>
                    </m:r>
                  </m:oMath>
                </a14:m>
                <a:r>
                  <a:rPr lang="en-US" sz="4400" b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= </a:t>
                </a:r>
                <a:r>
                  <a:rPr lang="en-US" sz="44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180</a:t>
                </a:r>
                <a:r>
                  <a:rPr lang="en-US" sz="4400" b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°</a:t>
                </a:r>
              </a:p>
              <a:p>
                <a14:m>
                  <m:oMath xmlns:m="http://schemas.openxmlformats.org/officeDocument/2006/math">
                    <m:r>
                      <a:rPr lang="en-US" sz="4400" b="1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r>
                      <a:rPr lang="en-US" sz="4400" b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∠</m:t>
                    </m:r>
                    <m:r>
                      <a:rPr lang="en-US" sz="4400" b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𝐂</m:t>
                    </m:r>
                  </m:oMath>
                </a14:m>
                <a:r>
                  <a:rPr lang="en-US" sz="4400" b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= 180°- (50°+70°)</a:t>
                </a:r>
              </a:p>
              <a:p>
                <a:r>
                  <a:rPr lang="en-US" sz="4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4400" b="1" smtClean="0">
                        <a:solidFill>
                          <a:srgbClr val="160AB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∠</m:t>
                    </m:r>
                    <m:r>
                      <a:rPr lang="en-US" sz="4400" b="1" smtClean="0">
                        <a:solidFill>
                          <a:srgbClr val="160AB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𝐂</m:t>
                    </m:r>
                    <m:r>
                      <a:rPr lang="en-US" sz="4400" b="1" i="1">
                        <a:solidFill>
                          <a:srgbClr val="160AB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</m:oMath>
                </a14:m>
                <a:r>
                  <a:rPr lang="en-US" sz="4400" b="1" dirty="0" smtClean="0">
                    <a:solidFill>
                      <a:srgbClr val="160AB2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= 60°</a:t>
                </a:r>
                <a:endParaRPr lang="en-US" sz="3200" b="1" dirty="0">
                  <a:solidFill>
                    <a:srgbClr val="160AB2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7826" y="1797985"/>
                <a:ext cx="11204964" cy="2954655"/>
              </a:xfrm>
              <a:prstGeom prst="rect">
                <a:avLst/>
              </a:prstGeom>
              <a:blipFill rotWithShape="0">
                <a:blip r:embed="rId3"/>
                <a:stretch>
                  <a:fillRect b="-866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087213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63586" y="1376362"/>
            <a:ext cx="10744200" cy="32624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buFont typeface="Wingdings" panose="05000000000000000000" pitchFamily="2" charset="2"/>
              <a:buChar char="v"/>
            </a:pPr>
            <a:r>
              <a:rPr lang="en-US" sz="4400" dirty="0" smtClean="0"/>
              <a:t> </a:t>
            </a:r>
            <a:r>
              <a:rPr lang="en-US" sz="5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Teng</a:t>
            </a:r>
            <a:r>
              <a:rPr lang="en-US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tomonli</a:t>
            </a:r>
            <a:r>
              <a:rPr lang="en-US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uchburchakning</a:t>
            </a:r>
            <a:r>
              <a:rPr lang="en-US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peremetri</a:t>
            </a:r>
            <a:r>
              <a:rPr lang="en-US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 27 m </a:t>
            </a:r>
            <a:r>
              <a:rPr lang="en-US" sz="5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bo‘lsa</a:t>
            </a:r>
            <a:r>
              <a:rPr lang="en-US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asosining</a:t>
            </a:r>
            <a:r>
              <a:rPr lang="en-US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uzunligini</a:t>
            </a:r>
            <a:r>
              <a:rPr lang="en-US" sz="5400" smtClean="0">
                <a:latin typeface="Arial" panose="020B0604020202020204" pitchFamily="34" charset="0"/>
                <a:cs typeface="Arial" panose="020B0604020202020204" pitchFamily="34" charset="0"/>
              </a:rPr>
              <a:t> toping</a:t>
            </a:r>
            <a:r>
              <a:rPr lang="en-US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5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4400" b="1" dirty="0"/>
          </a:p>
        </p:txBody>
      </p:sp>
      <p:sp>
        <p:nvSpPr>
          <p:cNvPr id="6" name="object 2"/>
          <p:cNvSpPr/>
          <p:nvPr/>
        </p:nvSpPr>
        <p:spPr>
          <a:xfrm>
            <a:off x="11954" y="14998"/>
            <a:ext cx="12048284" cy="1147762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pPr algn="ctr"/>
            <a:r>
              <a:rPr lang="en-US" sz="66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Xatolar</a:t>
            </a:r>
            <a:r>
              <a:rPr lang="en-US" sz="6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6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ustida</a:t>
            </a:r>
            <a:r>
              <a:rPr lang="en-US" sz="6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6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ishlash</a:t>
            </a:r>
            <a:endParaRPr sz="6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407074" y="3841263"/>
            <a:ext cx="1407758" cy="15388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66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</a:rPr>
              <a:t>3m</a:t>
            </a:r>
            <a:endParaRPr kumimoji="0" lang="en-US" sz="66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033959" y="5146625"/>
            <a:ext cx="1938351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6000" b="1" dirty="0" smtClean="0">
                <a:solidFill>
                  <a:srgbClr val="0070C0"/>
                </a:solidFill>
                <a:latin typeface="Arial" pitchFamily="34" charset="0"/>
                <a:ea typeface="Times New Roman" pitchFamily="18" charset="0"/>
              </a:rPr>
              <a:t>0,9m</a:t>
            </a:r>
            <a:endParaRPr lang="en-US" sz="6000" b="1" dirty="0">
              <a:solidFill>
                <a:srgbClr val="0070C0"/>
              </a:solidFill>
              <a:latin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806673" y="4638794"/>
            <a:ext cx="2701113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6000" b="1" dirty="0" smtClean="0">
                <a:solidFill>
                  <a:srgbClr val="7030A0"/>
                </a:solidFill>
                <a:latin typeface="Arial" pitchFamily="34" charset="0"/>
                <a:ea typeface="Times New Roman" pitchFamily="18" charset="0"/>
              </a:rPr>
              <a:t>90dm</a:t>
            </a:r>
            <a:endParaRPr lang="en-US" sz="6000" b="1" dirty="0">
              <a:solidFill>
                <a:srgbClr val="7030A0"/>
              </a:solidFill>
              <a:latin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053193" y="3958397"/>
            <a:ext cx="2153154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6000" b="1" dirty="0" smtClean="0">
                <a:solidFill>
                  <a:srgbClr val="C00000"/>
                </a:solidFill>
                <a:latin typeface="Arial" pitchFamily="34" charset="0"/>
                <a:ea typeface="Times New Roman" pitchFamily="18" charset="0"/>
              </a:rPr>
              <a:t>30cm</a:t>
            </a:r>
            <a:endParaRPr lang="en-US" sz="6000" b="1" dirty="0">
              <a:solidFill>
                <a:srgbClr val="C00000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01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xit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6" dur="500"/>
                                        <p:tgtEl>
                                          <p:spTgt spid="225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xit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1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12060238" cy="1205706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Muntazam</a:t>
            </a:r>
            <a:r>
              <a:rPr lang="en-US" sz="6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uchburchak</a:t>
            </a:r>
            <a:endParaRPr lang="ru-RU" sz="6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Равнобедренный треугольник 4"/>
          <p:cNvSpPr/>
          <p:nvPr/>
        </p:nvSpPr>
        <p:spPr>
          <a:xfrm>
            <a:off x="1133575" y="1925786"/>
            <a:ext cx="3384376" cy="3168352"/>
          </a:xfrm>
          <a:prstGeom prst="triangle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 w="38100">
            <a:solidFill>
              <a:srgbClr val="160AB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3725863" y="2943770"/>
            <a:ext cx="79208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endParaRPr lang="ru-RU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590763" y="5106332"/>
            <a:ext cx="47000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endParaRPr lang="ru-RU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133575" y="2943770"/>
            <a:ext cx="47000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endParaRPr lang="ru-RU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238031" y="1835774"/>
            <a:ext cx="2641236" cy="1107996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r>
              <a:rPr lang="en-US" sz="6600" b="1" dirty="0" smtClean="0">
                <a:solidFill>
                  <a:srgbClr val="160AB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 = 3a</a:t>
            </a:r>
            <a:endParaRPr lang="ru-RU" sz="6600" b="1" dirty="0">
              <a:solidFill>
                <a:srgbClr val="160AB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238031" y="2979155"/>
            <a:ext cx="5378395" cy="175432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5400" b="1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= 27:3 = 9 </a:t>
            </a:r>
            <a:r>
              <a:rPr lang="en-US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(m) </a:t>
            </a:r>
          </a:p>
          <a:p>
            <a:r>
              <a:rPr lang="en-US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9 m = 90dm</a:t>
            </a:r>
            <a:endParaRPr lang="ru-RU" sz="5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68291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2320</TotalTime>
  <Words>491</Words>
  <Application>Microsoft Office PowerPoint</Application>
  <PresentationFormat>Произвольный</PresentationFormat>
  <Paragraphs>150</Paragraphs>
  <Slides>20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6" baseType="lpstr">
      <vt:lpstr>Arial</vt:lpstr>
      <vt:lpstr>Calibri</vt:lpstr>
      <vt:lpstr>Cambria Math</vt:lpstr>
      <vt:lpstr>Times New Roman</vt:lpstr>
      <vt:lpstr>Wingdings</vt:lpstr>
      <vt:lpstr>Office Theme</vt:lpstr>
      <vt:lpstr>GEOMETRIYA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Презентация.cdr</dc:title>
  <dc:creator>Anvarullo</dc:creator>
  <cp:lastModifiedBy>Админ</cp:lastModifiedBy>
  <cp:revision>205</cp:revision>
  <dcterms:created xsi:type="dcterms:W3CDTF">2020-04-09T07:32:19Z</dcterms:created>
  <dcterms:modified xsi:type="dcterms:W3CDTF">2021-03-27T04:30:40Z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2020-04-09T00:00:00Z</vt:filetime>
  </property>
  <property fmtid="{D5CDD505-2E9C-101B-9397-08002B2CF9AE}" pid="3" name="Creator">
    <vt:lpwstr>CorelDRAW 2019</vt:lpwstr>
  </property>
  <property fmtid="{D5CDD505-2E9C-101B-9397-08002B2CF9AE}" pid="4" name="LastSaved">
    <vt:filetime>2020-04-09T00:00:00Z</vt:filetime>
  </property>
</Properties>
</file>