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361" r:id="rId2"/>
    <p:sldId id="278" r:id="rId3"/>
    <p:sldId id="349" r:id="rId4"/>
    <p:sldId id="341" r:id="rId5"/>
    <p:sldId id="350" r:id="rId6"/>
    <p:sldId id="288" r:id="rId7"/>
    <p:sldId id="356" r:id="rId8"/>
    <p:sldId id="342" r:id="rId9"/>
    <p:sldId id="351" r:id="rId10"/>
    <p:sldId id="345" r:id="rId11"/>
    <p:sldId id="353" r:id="rId12"/>
    <p:sldId id="346" r:id="rId13"/>
    <p:sldId id="354" r:id="rId14"/>
    <p:sldId id="347" r:id="rId15"/>
    <p:sldId id="355" r:id="rId16"/>
    <p:sldId id="348" r:id="rId17"/>
    <p:sldId id="359" r:id="rId18"/>
    <p:sldId id="357" r:id="rId19"/>
    <p:sldId id="358" r:id="rId20"/>
    <p:sldId id="360" r:id="rId21"/>
  </p:sldIdLst>
  <p:sldSz cx="12060238" cy="7019925"/>
  <p:notesSz cx="5765800" cy="3244850"/>
  <p:defaultTextStyle>
    <a:defPPr>
      <a:defRPr lang="ru-RU"/>
    </a:defPPr>
    <a:lvl1pPr marL="0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1pPr>
    <a:lvl2pPr marL="968121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2pPr>
    <a:lvl3pPr marL="1936242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3pPr>
    <a:lvl4pPr marL="2904363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4pPr>
    <a:lvl5pPr marL="3872484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5pPr>
    <a:lvl6pPr marL="4840605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6pPr>
    <a:lvl7pPr marL="5808726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7pPr>
    <a:lvl8pPr marL="6776847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8pPr>
    <a:lvl9pPr marL="7744968" algn="l" defTabSz="1936242" rtl="0" eaLnBrk="1" latinLnBrk="0" hangingPunct="1">
      <a:defRPr sz="381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0AB2"/>
    <a:srgbClr val="2365C7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>
      <p:cViewPr varScale="1">
        <p:scale>
          <a:sx n="69" d="100"/>
          <a:sy n="69" d="100"/>
        </p:scale>
        <p:origin x="762" y="60"/>
      </p:cViewPr>
      <p:guideLst>
        <p:guide orient="horz" pos="6231"/>
        <p:guide pos="45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1AE95-3AE4-4A2E-AE9A-CBD60CE28A68}" type="datetimeFigureOut">
              <a:rPr lang="ru-RU" smtClean="0"/>
              <a:pPr/>
              <a:t>27.03.2021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36738" y="242888"/>
            <a:ext cx="209232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355E9-C85C-451C-A3FC-35A439462B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43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4518" y="2176176"/>
            <a:ext cx="102512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09036" y="3931158"/>
            <a:ext cx="8442167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45193" y="2903721"/>
            <a:ext cx="3369853" cy="852990"/>
          </a:xfrm>
        </p:spPr>
        <p:txBody>
          <a:bodyPr lIns="0" tIns="0" rIns="0" bIns="0"/>
          <a:lstStyle>
            <a:lvl1pPr>
              <a:defRPr sz="55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68897" y="2125265"/>
            <a:ext cx="8322445" cy="708207"/>
          </a:xfrm>
        </p:spPr>
        <p:txBody>
          <a:bodyPr lIns="0" tIns="0" rIns="0" bIns="0"/>
          <a:lstStyle>
            <a:lvl1pPr>
              <a:defRPr sz="4602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09" y="1159949"/>
            <a:ext cx="11819830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7974"/>
          </a:p>
        </p:txBody>
      </p:sp>
      <p:sp>
        <p:nvSpPr>
          <p:cNvPr id="17" name="bg object 17"/>
          <p:cNvSpPr/>
          <p:nvPr/>
        </p:nvSpPr>
        <p:spPr>
          <a:xfrm>
            <a:off x="139826" y="153945"/>
            <a:ext cx="11819830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974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45193" y="2903721"/>
            <a:ext cx="3369853" cy="852990"/>
          </a:xfrm>
        </p:spPr>
        <p:txBody>
          <a:bodyPr lIns="0" tIns="0" rIns="0" bIns="0"/>
          <a:lstStyle>
            <a:lvl1pPr>
              <a:defRPr sz="55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8971" y="1559302"/>
            <a:ext cx="3815976" cy="4505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2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11023" y="1614583"/>
            <a:ext cx="524620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08038" y="2285225"/>
            <a:ext cx="5484221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974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45193" y="2903721"/>
            <a:ext cx="3369853" cy="852990"/>
          </a:xfrm>
        </p:spPr>
        <p:txBody>
          <a:bodyPr lIns="0" tIns="0" rIns="0" bIns="0"/>
          <a:lstStyle>
            <a:lvl1pPr>
              <a:defRPr sz="55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09" y="1159949"/>
            <a:ext cx="11819830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7974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45193" y="2903721"/>
            <a:ext cx="336985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68897" y="2125265"/>
            <a:ext cx="83224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00481" y="6528529"/>
            <a:ext cx="3859276" cy="586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3012" y="6528529"/>
            <a:ext cx="2773855" cy="586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83371" y="6528529"/>
            <a:ext cx="2773855" cy="586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56325">
        <a:defRPr>
          <a:latin typeface="+mn-lt"/>
          <a:ea typeface="+mn-ea"/>
          <a:cs typeface="+mn-cs"/>
        </a:defRPr>
      </a:lvl2pPr>
      <a:lvl3pPr marL="1912650">
        <a:defRPr>
          <a:latin typeface="+mn-lt"/>
          <a:ea typeface="+mn-ea"/>
          <a:cs typeface="+mn-cs"/>
        </a:defRPr>
      </a:lvl3pPr>
      <a:lvl4pPr marL="2868976">
        <a:defRPr>
          <a:latin typeface="+mn-lt"/>
          <a:ea typeface="+mn-ea"/>
          <a:cs typeface="+mn-cs"/>
        </a:defRPr>
      </a:lvl4pPr>
      <a:lvl5pPr marL="3825301">
        <a:defRPr>
          <a:latin typeface="+mn-lt"/>
          <a:ea typeface="+mn-ea"/>
          <a:cs typeface="+mn-cs"/>
        </a:defRPr>
      </a:lvl5pPr>
      <a:lvl6pPr marL="4781626">
        <a:defRPr>
          <a:latin typeface="+mn-lt"/>
          <a:ea typeface="+mn-ea"/>
          <a:cs typeface="+mn-cs"/>
        </a:defRPr>
      </a:lvl6pPr>
      <a:lvl7pPr marL="5737951">
        <a:defRPr>
          <a:latin typeface="+mn-lt"/>
          <a:ea typeface="+mn-ea"/>
          <a:cs typeface="+mn-cs"/>
        </a:defRPr>
      </a:lvl7pPr>
      <a:lvl8pPr marL="6694277">
        <a:defRPr>
          <a:latin typeface="+mn-lt"/>
          <a:ea typeface="+mn-ea"/>
          <a:cs typeface="+mn-cs"/>
        </a:defRPr>
      </a:lvl8pPr>
      <a:lvl9pPr marL="76506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56325">
        <a:defRPr>
          <a:latin typeface="+mn-lt"/>
          <a:ea typeface="+mn-ea"/>
          <a:cs typeface="+mn-cs"/>
        </a:defRPr>
      </a:lvl2pPr>
      <a:lvl3pPr marL="1912650">
        <a:defRPr>
          <a:latin typeface="+mn-lt"/>
          <a:ea typeface="+mn-ea"/>
          <a:cs typeface="+mn-cs"/>
        </a:defRPr>
      </a:lvl3pPr>
      <a:lvl4pPr marL="2868976">
        <a:defRPr>
          <a:latin typeface="+mn-lt"/>
          <a:ea typeface="+mn-ea"/>
          <a:cs typeface="+mn-cs"/>
        </a:defRPr>
      </a:lvl4pPr>
      <a:lvl5pPr marL="3825301">
        <a:defRPr>
          <a:latin typeface="+mn-lt"/>
          <a:ea typeface="+mn-ea"/>
          <a:cs typeface="+mn-cs"/>
        </a:defRPr>
      </a:lvl5pPr>
      <a:lvl6pPr marL="4781626">
        <a:defRPr>
          <a:latin typeface="+mn-lt"/>
          <a:ea typeface="+mn-ea"/>
          <a:cs typeface="+mn-cs"/>
        </a:defRPr>
      </a:lvl6pPr>
      <a:lvl7pPr marL="5737951">
        <a:defRPr>
          <a:latin typeface="+mn-lt"/>
          <a:ea typeface="+mn-ea"/>
          <a:cs typeface="+mn-cs"/>
        </a:defRPr>
      </a:lvl7pPr>
      <a:lvl8pPr marL="6694277">
        <a:defRPr>
          <a:latin typeface="+mn-lt"/>
          <a:ea typeface="+mn-ea"/>
          <a:cs typeface="+mn-cs"/>
        </a:defRPr>
      </a:lvl8pPr>
      <a:lvl9pPr marL="76506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52" y="121231"/>
            <a:ext cx="12042390" cy="173619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160AB2"/>
          </a:solidFill>
        </p:spPr>
        <p:txBody>
          <a:bodyPr wrap="square" lIns="0" tIns="0" rIns="0" bIns="0" rtlCol="0"/>
          <a:lstStyle/>
          <a:p>
            <a:endParaRPr sz="3763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25427" y="457096"/>
            <a:ext cx="6156716" cy="1126837"/>
          </a:xfrm>
          <a:prstGeom prst="rect">
            <a:avLst/>
          </a:prstGeom>
        </p:spPr>
        <p:txBody>
          <a:bodyPr vert="horz" wrap="square" lIns="0" tIns="30533" rIns="0" bIns="0" rtlCol="0" anchor="ctr">
            <a:spAutoFit/>
          </a:bodyPr>
          <a:lstStyle/>
          <a:p>
            <a:pPr marL="26551">
              <a:spcBef>
                <a:spcPts val="239"/>
              </a:spcBef>
            </a:pPr>
            <a:r>
              <a:rPr lang="en-US" sz="7122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122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20966" y="403540"/>
            <a:ext cx="10206360" cy="1326242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763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763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763"/>
            </a:p>
          </p:txBody>
        </p:sp>
      </p:grpSp>
      <p:sp>
        <p:nvSpPr>
          <p:cNvPr id="11" name="object 11"/>
          <p:cNvSpPr/>
          <p:nvPr/>
        </p:nvSpPr>
        <p:spPr>
          <a:xfrm>
            <a:off x="7470279" y="3875094"/>
            <a:ext cx="2334212" cy="20111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763"/>
          </a:p>
        </p:txBody>
      </p:sp>
      <p:sp>
        <p:nvSpPr>
          <p:cNvPr id="12" name="object 12"/>
          <p:cNvSpPr txBox="1"/>
          <p:nvPr/>
        </p:nvSpPr>
        <p:spPr>
          <a:xfrm>
            <a:off x="9924014" y="688028"/>
            <a:ext cx="904011" cy="757237"/>
          </a:xfrm>
          <a:prstGeom prst="rect">
            <a:avLst/>
          </a:prstGeom>
        </p:spPr>
        <p:txBody>
          <a:bodyPr vert="horz" wrap="square" lIns="0" tIns="33189" rIns="0" bIns="0" rtlCol="0">
            <a:spAutoFit/>
          </a:bodyPr>
          <a:lstStyle/>
          <a:p>
            <a:pPr>
              <a:spcBef>
                <a:spcPts val="261"/>
              </a:spcBef>
            </a:pPr>
            <a:r>
              <a:rPr lang="en-US" sz="4703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220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4703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63741" y="879464"/>
            <a:ext cx="562890" cy="443725"/>
          </a:xfrm>
          <a:prstGeom prst="rect">
            <a:avLst/>
          </a:prstGeom>
        </p:spPr>
        <p:txBody>
          <a:bodyPr vert="horz" wrap="square" lIns="0" tIns="25223" rIns="0" bIns="0" rtlCol="0">
            <a:spAutoFit/>
          </a:bodyPr>
          <a:lstStyle/>
          <a:p>
            <a:pPr>
              <a:spcBef>
                <a:spcPts val="199"/>
              </a:spcBef>
            </a:pPr>
            <a:r>
              <a:rPr sz="2718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18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06397" y="1809102"/>
            <a:ext cx="8435499" cy="2913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6331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UMUMLASHTIRUVCHI DARS</a:t>
            </a:r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4419" y="2355525"/>
            <a:ext cx="813474" cy="1519569"/>
          </a:xfrm>
          <a:prstGeom prst="rect">
            <a:avLst/>
          </a:prstGeom>
          <a:solidFill>
            <a:srgbClr val="160AB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028"/>
          </a:p>
        </p:txBody>
      </p:sp>
      <p:sp>
        <p:nvSpPr>
          <p:cNvPr id="15" name="Прямоугольник 14"/>
          <p:cNvSpPr/>
          <p:nvPr/>
        </p:nvSpPr>
        <p:spPr>
          <a:xfrm>
            <a:off x="684419" y="4079800"/>
            <a:ext cx="813474" cy="151956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028"/>
          </a:p>
        </p:txBody>
      </p:sp>
    </p:spTree>
    <p:extLst>
      <p:ext uri="{BB962C8B-B14F-4D97-AF65-F5344CB8AC3E}">
        <p14:creationId xmlns:p14="http://schemas.microsoft.com/office/powerpoint/2010/main" val="321740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3586" y="1376362"/>
            <a:ext cx="10744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yonli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asosi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yon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tomonidan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2 m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uzun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peremetri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32 m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asosining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uzunligini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toping?</a:t>
            </a:r>
            <a:r>
              <a:rPr lang="en-US" sz="4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/>
          <p:nvPr/>
        </p:nvSpPr>
        <p:spPr>
          <a:xfrm>
            <a:off x="11954" y="14998"/>
            <a:ext cx="12048284" cy="11477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Xatolar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82795" y="5098175"/>
            <a:ext cx="17251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12m</a:t>
            </a:r>
            <a:endParaRPr lang="ru-RU" sz="6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35686" y="5138432"/>
            <a:ext cx="17251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13m</a:t>
            </a:r>
            <a:endParaRPr lang="ru-RU" sz="6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126463" y="5098176"/>
            <a:ext cx="17251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15m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3586" y="5138432"/>
            <a:ext cx="17251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14m</a:t>
            </a:r>
            <a:endParaRPr lang="ru-RU" sz="6000" b="1" dirty="0">
              <a:solidFill>
                <a:srgbClr val="160A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23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1133575" y="1925786"/>
            <a:ext cx="3384376" cy="3168352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725863" y="2943770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90763" y="5106332"/>
            <a:ext cx="10550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+2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33575" y="294377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1934775" cy="127771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P=2a+b</a:t>
            </a:r>
            <a:endParaRPr lang="ru-RU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62167" y="1637754"/>
            <a:ext cx="357341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x+x+x+2=32</a:t>
            </a: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3x=32-2</a:t>
            </a: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x=30:3</a:t>
            </a: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x=10(a)</a:t>
            </a:r>
          </a:p>
          <a:p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462167" y="4806106"/>
            <a:ext cx="313579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10+2=12(b)</a:t>
            </a:r>
          </a:p>
        </p:txBody>
      </p:sp>
    </p:spTree>
    <p:extLst>
      <p:ext uri="{BB962C8B-B14F-4D97-AF65-F5344CB8AC3E}">
        <p14:creationId xmlns:p14="http://schemas.microsoft.com/office/powerpoint/2010/main" val="156727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9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1487" y="1359362"/>
            <a:ext cx="1144927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peremetri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8 cm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4 cm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5 cm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toping? </a:t>
            </a:r>
            <a:r>
              <a:rPr lang="en-US" sz="4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2"/>
          <p:cNvSpPr/>
          <p:nvPr/>
        </p:nvSpPr>
        <p:spPr>
          <a:xfrm>
            <a:off x="11954" y="14998"/>
            <a:ext cx="12048284" cy="11477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Xatolar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33575" y="4552115"/>
            <a:ext cx="17251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3cm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65823" y="5473922"/>
            <a:ext cx="17251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4cm</a:t>
            </a:r>
            <a:endParaRPr lang="ru-RU" sz="6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598071" y="4479550"/>
            <a:ext cx="187904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5cm</a:t>
            </a:r>
            <a:endParaRPr lang="ru-RU" sz="6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491304" y="5473921"/>
            <a:ext cx="17251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7cm</a:t>
            </a:r>
            <a:endParaRPr lang="ru-RU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28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060238" cy="127771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P=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a+b+c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 rot="20944115">
            <a:off x="491502" y="1925786"/>
            <a:ext cx="4536504" cy="2016224"/>
          </a:xfrm>
          <a:prstGeom prst="triangle">
            <a:avLst>
              <a:gd name="adj" fmla="val 50421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881516" y="1846725"/>
            <a:ext cx="59766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P = 2p 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P =2∙8=16</a:t>
            </a:r>
          </a:p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 = P- (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c =16-(4+5) = 7(cm)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07926" y="2213818"/>
            <a:ext cx="15879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51542" y="2766301"/>
            <a:ext cx="4667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11782" y="3943751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030119" y="5310162"/>
            <a:ext cx="31502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7 cm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97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3585" y="1376362"/>
            <a:ext cx="1098157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burchakli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yonli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uchbur-chakning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peremetri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24cm,gipotenuza-ning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uzunligi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6 cm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ortiq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bo‘lsa,gipote-nuza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uzunligini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toping?</a:t>
            </a:r>
            <a:r>
              <a:rPr lang="en-US" sz="4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/>
          <p:nvPr/>
        </p:nvSpPr>
        <p:spPr>
          <a:xfrm>
            <a:off x="11954" y="14998"/>
            <a:ext cx="12048284" cy="11477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Xatolar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35495" y="4496649"/>
            <a:ext cx="172515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6cm</a:t>
            </a:r>
            <a:endParaRPr lang="ru-RU" sz="6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81847" y="5449250"/>
            <a:ext cx="156966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7cm</a:t>
            </a:r>
            <a:endParaRPr lang="ru-RU" sz="5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90159" y="4588982"/>
            <a:ext cx="156966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9cm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781019" y="5310162"/>
            <a:ext cx="19543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12cm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94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060238" cy="12057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a,b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katetlar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; c-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gipotenuza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1421607" y="2069802"/>
            <a:ext cx="3384376" cy="3312368"/>
          </a:xfrm>
          <a:prstGeom prst="rtTriangl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980461" y="3581970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72649" y="5382170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35126" y="3258804"/>
            <a:ext cx="9669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+6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74135" y="1256963"/>
            <a:ext cx="23423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P=2a+c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04978" y="2285826"/>
            <a:ext cx="602292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24 = 2a+a+6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3a = 24 - 6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3a = 18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=18:3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= 6           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= 6+6 = 12</a:t>
            </a:r>
          </a:p>
          <a:p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09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3586" y="1376362"/>
            <a:ext cx="10744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Tog‘ri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burchakli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uchburchak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o‘tkir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burchagining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biri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ikkinchisidan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4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marta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burchaklarni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toping?</a:t>
            </a:r>
            <a:r>
              <a:rPr lang="en-US" sz="4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/>
          <p:nvPr/>
        </p:nvSpPr>
        <p:spPr>
          <a:xfrm>
            <a:off x="11954" y="14998"/>
            <a:ext cx="12048284" cy="11477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Xatolar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567" y="4086026"/>
            <a:ext cx="225574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30°;60°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17313" y="5166146"/>
            <a:ext cx="250902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18°;72°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92226" y="4147582"/>
            <a:ext cx="225574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14°;76°</a:t>
            </a:r>
            <a:endParaRPr lang="ru-RU" sz="4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50399" y="5078729"/>
            <a:ext cx="225574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20°;70°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84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0" y="0"/>
                <a:ext cx="12060238" cy="1205706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7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  <m:r>
                        <a:rPr lang="ru-RU" sz="7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ru-RU" sz="7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𝜷</m:t>
                      </m:r>
                      <m:r>
                        <a:rPr lang="en-US" sz="7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7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𝟗𝟎</m:t>
                      </m:r>
                      <m:r>
                        <a:rPr lang="en-US" sz="7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ru-RU" sz="7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060238" cy="120570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ый треугольник 4"/>
          <p:cNvSpPr/>
          <p:nvPr/>
        </p:nvSpPr>
        <p:spPr>
          <a:xfrm>
            <a:off x="1493615" y="1925786"/>
            <a:ext cx="5040560" cy="2952328"/>
          </a:xfrm>
          <a:prstGeom prst="rtTriangl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493615" y="2285826"/>
            <a:ext cx="792088" cy="678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4x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66023" y="4199146"/>
            <a:ext cx="446072" cy="678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91571" y="2285826"/>
            <a:ext cx="3385863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4x+x= 90°</a:t>
            </a: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5x=90°</a:t>
            </a: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x=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18°</a:t>
            </a: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4∙18=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72°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93615" y="4590082"/>
            <a:ext cx="28803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226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995" y="0"/>
            <a:ext cx="12185650" cy="142173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Xatolar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7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shlash</a:t>
            </a:r>
            <a:endParaRPr lang="ru-RU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1527" y="1614353"/>
            <a:ext cx="123946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/>
              <a:t>  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BC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yotadi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Agar BC = 13 cm, </a:t>
            </a: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AB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kesmadan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4cm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qisqa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, AB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69925" y="5039495"/>
            <a:ext cx="19319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8,5cm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10347" y="5808121"/>
            <a:ext cx="19319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4,5cm</a:t>
            </a:r>
            <a:endParaRPr lang="en-US" sz="4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090955" y="5808121"/>
            <a:ext cx="193193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7,5cm</a:t>
            </a:r>
            <a:endParaRPr lang="en-US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01527" y="5454178"/>
            <a:ext cx="156966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5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endParaRPr lang="en-US" sz="5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65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3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4534156" y="2573858"/>
            <a:ext cx="676875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8380510" y="2427982"/>
            <a:ext cx="0" cy="2928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118164" y="1779686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C</a:t>
            </a:r>
            <a:endParaRPr lang="ru-RU" sz="4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299650" y="1629929"/>
            <a:ext cx="4356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/>
              <a:t>B</a:t>
            </a:r>
            <a:endParaRPr lang="ru-RU" sz="4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148397" y="1858440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/>
              <a:t>A</a:t>
            </a:r>
            <a:endParaRPr lang="ru-RU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98191" y="2082888"/>
            <a:ext cx="660070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 </a:t>
            </a:r>
            <a:r>
              <a:rPr lang="en-US" sz="4400" dirty="0" smtClean="0"/>
              <a:t>x+x-4 = 13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2x = 13 + 4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2x = 17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x = 8,5(cm)               </a:t>
            </a:r>
            <a:r>
              <a:rPr lang="en-US" sz="4400" b="1" dirty="0" smtClean="0">
                <a:solidFill>
                  <a:srgbClr val="C00000"/>
                </a:solidFill>
              </a:rPr>
              <a:t> AB=8,5cm.</a:t>
            </a:r>
            <a:endParaRPr lang="ru-RU" sz="4400" b="1" dirty="0">
              <a:solidFill>
                <a:srgbClr val="C0000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4517456" y="2338060"/>
            <a:ext cx="1" cy="4715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1307319" y="2414889"/>
            <a:ext cx="0" cy="3947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6029151" y="1873909"/>
            <a:ext cx="3962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x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404411" y="1927527"/>
            <a:ext cx="7713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x-4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-968" y="0"/>
            <a:ext cx="12060238" cy="11197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Bo‘laklarga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33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5503" y="1637754"/>
            <a:ext cx="10585176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buFont typeface="Wingdings" panose="05000000000000000000" pitchFamily="2" charset="2"/>
              <a:buChar char="v"/>
            </a:pPr>
            <a:r>
              <a:rPr lang="en-US" sz="7200" b="1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7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 err="1" smtClean="0">
                <a:latin typeface="Arial" pitchFamily="34" charset="0"/>
                <a:cs typeface="Arial" pitchFamily="34" charset="0"/>
              </a:rPr>
              <a:t>burchak</a:t>
            </a:r>
            <a:r>
              <a:rPr lang="en-US" sz="7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 err="1" smtClean="0">
                <a:latin typeface="Arial" pitchFamily="34" charset="0"/>
                <a:cs typeface="Arial" pitchFamily="34" charset="0"/>
              </a:rPr>
              <a:t>necha</a:t>
            </a:r>
            <a:r>
              <a:rPr lang="en-US" sz="7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 err="1" smtClean="0">
                <a:latin typeface="Arial" pitchFamily="34" charset="0"/>
                <a:cs typeface="Arial" pitchFamily="34" charset="0"/>
              </a:rPr>
              <a:t>gradusga</a:t>
            </a:r>
            <a:r>
              <a:rPr lang="en-US" sz="7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7200" b="1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7200" b="1" dirty="0">
                <a:latin typeface="Arial" pitchFamily="34" charset="0"/>
                <a:cs typeface="Arial" pitchFamily="34" charset="0"/>
              </a:rPr>
              <a:t>?</a:t>
            </a:r>
            <a:endParaRPr lang="ru-RU" sz="4800" dirty="0" smtClean="0">
              <a:latin typeface="Arial" pitchFamily="34" charset="0"/>
              <a:cs typeface="Arial" pitchFamily="34" charset="0"/>
            </a:endParaRPr>
          </a:p>
          <a:p>
            <a:endParaRPr lang="ru-RU" sz="4400" b="1" dirty="0"/>
          </a:p>
        </p:txBody>
      </p:sp>
      <p:sp>
        <p:nvSpPr>
          <p:cNvPr id="6" name="object 2"/>
          <p:cNvSpPr/>
          <p:nvPr/>
        </p:nvSpPr>
        <p:spPr>
          <a:xfrm>
            <a:off x="34683" y="0"/>
            <a:ext cx="12048284" cy="11477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Xatolar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05583" y="4878114"/>
            <a:ext cx="23762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</a:rPr>
              <a:t>80</a:t>
            </a:r>
            <a:r>
              <a:rPr lang="en-US" sz="6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endParaRPr lang="ru-RU" sz="6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694415" y="4120431"/>
            <a:ext cx="181171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smtClean="0">
                <a:solidFill>
                  <a:srgbClr val="160AB2"/>
                </a:solidFill>
              </a:rPr>
              <a:t>180</a:t>
            </a:r>
            <a:r>
              <a:rPr lang="en-US" sz="6600" b="1" dirty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endParaRPr lang="ru-RU" sz="6600" b="1" dirty="0">
              <a:solidFill>
                <a:srgbClr val="160AB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36096" y="4900449"/>
            <a:ext cx="138211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>
                <a:solidFill>
                  <a:srgbClr val="C00000"/>
                </a:solidFill>
              </a:rPr>
              <a:t>9</a:t>
            </a:r>
            <a:r>
              <a:rPr lang="en-US" sz="6600" b="1" dirty="0" smtClean="0">
                <a:solidFill>
                  <a:srgbClr val="C00000"/>
                </a:solidFill>
              </a:rPr>
              <a:t>0</a:t>
            </a:r>
            <a:r>
              <a:rPr lang="en-US" sz="6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endParaRPr lang="ru-RU" sz="66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67164" y="4120431"/>
            <a:ext cx="181171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smtClean="0"/>
              <a:t>360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val="2307736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060238" cy="127771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607" y="3437954"/>
            <a:ext cx="3264202" cy="265042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69679" y="1666508"/>
            <a:ext cx="87639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155 -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betidagi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est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31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2060238" cy="12057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8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ru-RU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815121" y="1853778"/>
            <a:ext cx="0" cy="37444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815121" y="5598194"/>
            <a:ext cx="252028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815992" y="5022130"/>
            <a:ext cx="360040" cy="57606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20716" y="5508863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69679" y="3372043"/>
            <a:ext cx="4972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038231" y="2145529"/>
                <a:ext cx="3384376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80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14:m>
                  <m:oMath xmlns:m="http://schemas.openxmlformats.org/officeDocument/2006/math">
                    <m:r>
                      <a:rPr lang="en-US" sz="8000" b="1" i="0" smtClean="0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8000" b="1" i="1" smtClean="0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 </m:t>
                    </m:r>
                  </m:oMath>
                </a14:m>
                <a:r>
                  <a:rPr lang="en-US" sz="80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ru-RU" sz="8000" b="1" dirty="0">
                  <a:solidFill>
                    <a:srgbClr val="160AB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8231" y="2145529"/>
                <a:ext cx="3384376" cy="1323439"/>
              </a:xfrm>
              <a:prstGeom prst="rect">
                <a:avLst/>
              </a:prstGeom>
              <a:blipFill rotWithShape="0">
                <a:blip r:embed="rId2"/>
                <a:stretch>
                  <a:fillRect l="-15495" t="-19816" b="-419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 15"/>
          <p:cNvSpPr/>
          <p:nvPr/>
        </p:nvSpPr>
        <p:spPr>
          <a:xfrm>
            <a:off x="2183526" y="5385752"/>
            <a:ext cx="6238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382521" y="3764179"/>
                <a:ext cx="3422412" cy="11079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7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∟</m:t>
                    </m:r>
                    <m:r>
                      <a:rPr lang="en-US" sz="72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𝐎</m:t>
                    </m:r>
                  </m:oMath>
                </a14:m>
                <a:r>
                  <a:rPr lang="en-US" sz="7200" b="1" dirty="0" smtClean="0"/>
                  <a:t> = 90°</a:t>
                </a:r>
                <a:endParaRPr lang="ru-RU" sz="72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2521" y="3764179"/>
                <a:ext cx="3422412" cy="1107996"/>
              </a:xfrm>
              <a:prstGeom prst="rect">
                <a:avLst/>
              </a:prstGeom>
              <a:blipFill rotWithShape="0">
                <a:blip r:embed="rId3"/>
                <a:stretch>
                  <a:fillRect t="-24725" r="-15152" b="-48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682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03420" y="1452562"/>
            <a:ext cx="10058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39621" lvl="1" indent="-571500">
              <a:buFont typeface="Wingdings" panose="05000000000000000000" pitchFamily="2" charset="2"/>
              <a:buChar char="v"/>
            </a:pP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Qo‘shni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burchaklar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necha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gradus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6000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endParaRPr lang="ru-RU" sz="4400" b="1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15079" y="3367086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89559" y="5281794"/>
            <a:ext cx="166103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/>
              <a:t>360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endParaRPr lang="ru-RU" sz="6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869879" y="4437994"/>
            <a:ext cx="181171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smtClean="0">
                <a:solidFill>
                  <a:srgbClr val="160AB2"/>
                </a:solidFill>
              </a:rPr>
              <a:t>180</a:t>
            </a:r>
            <a:r>
              <a:rPr lang="en-US" sz="66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endParaRPr lang="ru-RU" sz="6600" b="1" dirty="0">
              <a:solidFill>
                <a:srgbClr val="160AB2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69328" y="5598194"/>
            <a:ext cx="134844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90°</a:t>
            </a:r>
            <a:endParaRPr lang="ru-RU" sz="6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334375" y="4530327"/>
            <a:ext cx="166103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rgbClr val="7030A0"/>
                </a:solidFill>
              </a:rPr>
              <a:t>120</a:t>
            </a:r>
            <a:r>
              <a:rPr lang="en-US" sz="6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endParaRPr lang="ru-RU" sz="6000" b="1" dirty="0">
              <a:solidFill>
                <a:srgbClr val="7030A0"/>
              </a:solidFill>
            </a:endParaRPr>
          </a:p>
        </p:txBody>
      </p:sp>
      <p:sp>
        <p:nvSpPr>
          <p:cNvPr id="6" name="object 2"/>
          <p:cNvSpPr/>
          <p:nvPr/>
        </p:nvSpPr>
        <p:spPr>
          <a:xfrm>
            <a:off x="0" y="14998"/>
            <a:ext cx="12048284" cy="11477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Xatolar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92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060238" cy="1205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Qo‘shni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8606115" y="6506431"/>
            <a:ext cx="2741771" cy="373746"/>
          </a:xfrm>
          <a:prstGeom prst="rect">
            <a:avLst/>
          </a:prstGeom>
        </p:spPr>
        <p:txBody>
          <a:bodyPr/>
          <a:lstStyle/>
          <a:p>
            <a:fld id="{00000000-1234-1234-1234-123412341234}" type="slidenum">
              <a:rPr lang="en" smtClean="0"/>
              <a:pPr/>
              <a:t>5</a:t>
            </a:fld>
            <a:endParaRPr lang="e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0" y="0"/>
                <a:ext cx="12185650" cy="1421730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14:m>
                  <m:oMath xmlns:m="http://schemas.openxmlformats.org/officeDocument/2006/math">
                    <m:r>
                      <a:rPr lang="en-US" sz="8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</m:t>
                    </m:r>
                    <m:r>
                      <a:rPr lang="ru-RU" sz="8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US" sz="80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8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en-US" sz="8000" b="1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80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𝜷</m:t>
                    </m:r>
                  </m:oMath>
                </a14:m>
                <a:r>
                  <a:rPr lang="en-US" sz="8000" b="1" i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180°</a:t>
                </a: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85650" cy="1421730"/>
              </a:xfrm>
              <a:prstGeom prst="rect">
                <a:avLst/>
              </a:prstGeom>
              <a:blipFill rotWithShape="0">
                <a:blip r:embed="rId2"/>
                <a:stretch>
                  <a:fillRect t="-13502" b="-345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6668889" y="4086026"/>
            <a:ext cx="5328592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 flipV="1">
            <a:off x="7604993" y="1817774"/>
            <a:ext cx="1944216" cy="226825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523683" y="2789882"/>
                <a:ext cx="580607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?</m:t>
                      </m:r>
                    </m:oMath>
                  </m:oMathPara>
                </a14:m>
                <a:endParaRPr lang="ru-RU" sz="4400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3683" y="2789882"/>
                <a:ext cx="580607" cy="76944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9286810" y="2851436"/>
                <a:ext cx="1380379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𝟏𝟒𝟒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°</m:t>
                      </m:r>
                    </m:oMath>
                  </m:oMathPara>
                </a14:m>
                <a:endParaRPr lang="ru-RU" sz="3600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6810" y="2851436"/>
                <a:ext cx="1380379" cy="6463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35653" y="2717874"/>
                <a:ext cx="6701288" cy="51493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3600" b="1" dirty="0" smtClean="0"/>
              </a:p>
              <a:p>
                <a14:m>
                  <m:oMath xmlns:m="http://schemas.openxmlformats.org/officeDocument/2006/math">
                    <m:r>
                      <a:rPr lang="en-US" sz="6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</m:t>
                    </m:r>
                    <m:r>
                      <a:rPr lang="en-US" sz="6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5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</m:t>
                    </m:r>
                    <m:r>
                      <a:rPr lang="en-US" sz="5400" b="1" i="1" smtClean="0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ru-RU" sz="5400" b="1" i="1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𝜷</m:t>
                    </m:r>
                    <m:r>
                      <a:rPr lang="en-US" sz="5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=144</m:t>
                    </m:r>
                  </m:oMath>
                </a14:m>
                <a:r>
                  <a:rPr lang="en-US" sz="5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° </a:t>
                </a:r>
              </a:p>
              <a:p>
                <a14:m>
                  <m:oMath xmlns:m="http://schemas.openxmlformats.org/officeDocument/2006/math">
                    <m:r>
                      <a:rPr lang="en-US" sz="5400" b="1" i="1" smtClean="0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ru-RU" sz="5400" b="1" i="1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sz="5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180°-144°=36°</a:t>
                </a:r>
                <a:endParaRPr lang="en-US" sz="5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sz="36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600" b="1" i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6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6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653" y="2717874"/>
                <a:ext cx="6701288" cy="514935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477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3586" y="1376362"/>
            <a:ext cx="10744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ichki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yi‘g‘indisi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necha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gradusga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?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2"/>
          <p:cNvSpPr/>
          <p:nvPr/>
        </p:nvSpPr>
        <p:spPr>
          <a:xfrm>
            <a:off x="11954" y="14998"/>
            <a:ext cx="12048284" cy="11477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Xatolar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18225" y="5361204"/>
            <a:ext cx="181171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>
                <a:solidFill>
                  <a:srgbClr val="C00000"/>
                </a:solidFill>
              </a:rPr>
              <a:t>360</a:t>
            </a:r>
            <a:r>
              <a:rPr lang="en-US" sz="6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endParaRPr lang="ru-RU" sz="66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86033" y="5237116"/>
            <a:ext cx="163378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dirty="0"/>
              <a:t>9</a:t>
            </a:r>
            <a:r>
              <a:rPr lang="en-US" sz="8000" b="1" dirty="0" smtClean="0"/>
              <a:t>0</a:t>
            </a: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endParaRPr lang="ru-RU" sz="8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70201" y="4452286"/>
            <a:ext cx="1781257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800" b="1" dirty="0" smtClean="0">
                <a:solidFill>
                  <a:srgbClr val="002060"/>
                </a:solidFill>
              </a:rPr>
              <a:t>60</a:t>
            </a:r>
            <a:r>
              <a:rPr lang="en-US" sz="8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endParaRPr lang="ru-RU" sz="88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26063" y="4452286"/>
            <a:ext cx="195758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>
                <a:solidFill>
                  <a:srgbClr val="160AB2"/>
                </a:solidFill>
              </a:rPr>
              <a:t>180</a:t>
            </a:r>
            <a:r>
              <a:rPr lang="en-US" sz="7200" b="1" dirty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endParaRPr lang="ru-RU" sz="7200" b="1" dirty="0">
              <a:solidFill>
                <a:srgbClr val="160A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61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-10738" y="-34149"/>
                <a:ext cx="12060238" cy="1205706"/>
              </a:xfrm>
              <a:prstGeom prst="rect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14:m>
                  <m:oMath xmlns:m="http://schemas.openxmlformats.org/officeDocument/2006/math">
                    <m:r>
                      <a:rPr lang="en-US" sz="4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                       </m:t>
                    </m:r>
                    <m:r>
                      <a:rPr lang="en-US" sz="4800" b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4800" b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</m:t>
                    </m:r>
                    <m:r>
                      <a:rPr lang="en-US" sz="4800" b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+∠</m:t>
                    </m:r>
                    <m:r>
                      <a:rPr lang="en-US" sz="4800" b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𝐁</m:t>
                    </m:r>
                    <m:r>
                      <a:rPr lang="en-US" sz="4800" b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+∠</m:t>
                    </m:r>
                    <m:r>
                      <a:rPr lang="en-US" sz="4800" b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</m:oMath>
                </a14:m>
                <a:r>
                  <a:rPr lang="en-US" sz="48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180°</a:t>
                </a: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738" y="-34149"/>
                <a:ext cx="12060238" cy="1205706"/>
              </a:xfrm>
              <a:prstGeom prst="rect">
                <a:avLst/>
              </a:prstGeom>
              <a:blipFill rotWithShape="0">
                <a:blip r:embed="rId2"/>
                <a:stretch>
                  <a:fillRect b="-94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6220308" y="4086026"/>
            <a:ext cx="689674" cy="936104"/>
          </a:xfrm>
          <a:prstGeom prst="rect">
            <a:avLst/>
          </a:prstGeom>
        </p:spPr>
        <p:txBody>
          <a:bodyPr/>
          <a:lstStyle/>
          <a:p>
            <a:r>
              <a:rPr lang="en" dirty="0"/>
              <a:t>x</a:t>
            </a: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5825472" y="1942137"/>
            <a:ext cx="5767630" cy="2808312"/>
          </a:xfrm>
          <a:prstGeom prst="triangle">
            <a:avLst>
              <a:gd name="adj" fmla="val 26912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427954" y="4716836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4000" b="1" dirty="0">
              <a:solidFill>
                <a:srgbClr val="160A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72945" y="1200112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4000" b="1" dirty="0">
              <a:solidFill>
                <a:srgbClr val="160A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95867" y="4662165"/>
            <a:ext cx="554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sz="4000" b="1" dirty="0">
              <a:solidFill>
                <a:srgbClr val="160A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368350" y="4227229"/>
            <a:ext cx="7296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50°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139353" y="2240931"/>
            <a:ext cx="7296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70°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17826" y="1797985"/>
                <a:ext cx="11204964" cy="29546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5400" b="1" i="1" dirty="0" smtClean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4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∠</m:t>
                    </m:r>
                    <m:r>
                      <a:rPr lang="en-US" sz="4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𝐀</m:t>
                    </m:r>
                    <m:r>
                      <a:rPr lang="en-US" sz="4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+∠</m:t>
                    </m:r>
                    <m:r>
                      <a:rPr lang="en-US" sz="4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𝐁</m:t>
                    </m:r>
                    <m:r>
                      <a:rPr lang="en-US" sz="4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+∠</m:t>
                    </m:r>
                    <m:r>
                      <a:rPr lang="en-US" sz="4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</m:oMath>
                </a14:m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4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180</a:t>
                </a:r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°</a:t>
                </a:r>
              </a:p>
              <a:p>
                <a14:m>
                  <m:oMath xmlns:m="http://schemas.openxmlformats.org/officeDocument/2006/math">
                    <m:r>
                      <a:rPr lang="en-US" sz="4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4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4400" b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</m:oMath>
                </a14:m>
                <a:r>
                  <a:rPr lang="en-US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180°- (50°+70°)</a:t>
                </a:r>
              </a:p>
              <a:p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smtClean="0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4400" b="1" smtClean="0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</m:t>
                    </m:r>
                    <m:r>
                      <a:rPr lang="en-US" sz="4400" b="1" i="1">
                        <a:solidFill>
                          <a:srgbClr val="160AB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400" b="1" dirty="0" smtClean="0">
                    <a:solidFill>
                      <a:srgbClr val="160AB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60°</a:t>
                </a:r>
                <a:endParaRPr lang="en-US" sz="3200" b="1" dirty="0">
                  <a:solidFill>
                    <a:srgbClr val="160AB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826" y="1797985"/>
                <a:ext cx="11204964" cy="2954655"/>
              </a:xfrm>
              <a:prstGeom prst="rect">
                <a:avLst/>
              </a:prstGeom>
              <a:blipFill rotWithShape="0">
                <a:blip r:embed="rId3"/>
                <a:stretch>
                  <a:fillRect b="-8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8721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63586" y="1376362"/>
            <a:ext cx="10744200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4400" dirty="0" smtClean="0"/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peremetri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27 m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asosining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540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400" b="1" dirty="0"/>
          </a:p>
        </p:txBody>
      </p:sp>
      <p:sp>
        <p:nvSpPr>
          <p:cNvPr id="6" name="object 2"/>
          <p:cNvSpPr/>
          <p:nvPr/>
        </p:nvSpPr>
        <p:spPr>
          <a:xfrm>
            <a:off x="11954" y="14998"/>
            <a:ext cx="12048284" cy="11477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Xatolar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6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</a:t>
            </a:r>
            <a:endParaRPr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407074" y="3841263"/>
            <a:ext cx="1407758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</a:rPr>
              <a:t>3m</a:t>
            </a:r>
            <a:endParaRPr kumimoji="0" lang="en-US" sz="6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33959" y="5146625"/>
            <a:ext cx="193835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</a:rPr>
              <a:t>0,9m</a:t>
            </a:r>
            <a:endParaRPr lang="en-US" sz="6000" b="1" dirty="0">
              <a:solidFill>
                <a:srgbClr val="0070C0"/>
              </a:solidFill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806673" y="4638794"/>
            <a:ext cx="27011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</a:rPr>
              <a:t>90dm</a:t>
            </a:r>
            <a:endParaRPr lang="en-US" sz="6000" b="1" dirty="0">
              <a:solidFill>
                <a:srgbClr val="7030A0"/>
              </a:solidFill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53193" y="3958397"/>
            <a:ext cx="215315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</a:rPr>
              <a:t>30cm</a:t>
            </a:r>
            <a:endParaRPr lang="en-US" sz="6000" b="1" dirty="0">
              <a:solidFill>
                <a:srgbClr val="C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060238" cy="12057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Muntazam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133575" y="1925786"/>
            <a:ext cx="3384376" cy="3168352"/>
          </a:xfrm>
          <a:prstGeom prst="triangl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160A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725863" y="2943770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90763" y="5106332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33575" y="294377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38031" y="1835774"/>
            <a:ext cx="2641236" cy="110799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6600" b="1" dirty="0" smtClean="0">
                <a:solidFill>
                  <a:srgbClr val="160AB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 = 3a</a:t>
            </a:r>
            <a:endParaRPr lang="ru-RU" sz="6600" b="1" dirty="0">
              <a:solidFill>
                <a:srgbClr val="160AB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238031" y="2979155"/>
            <a:ext cx="5378395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27:3 = 9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(m) </a:t>
            </a:r>
          </a:p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 m = 90dm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82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2320</TotalTime>
  <Words>491</Words>
  <Application>Microsoft Office PowerPoint</Application>
  <PresentationFormat>Произвольный</PresentationFormat>
  <Paragraphs>150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Cambria Math</vt:lpstr>
      <vt:lpstr>Times New Roman</vt:lpstr>
      <vt:lpstr>Wingdings</vt:lpstr>
      <vt:lpstr>Office Theme</vt:lpstr>
      <vt:lpstr>GEOMETRIYA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Админ</cp:lastModifiedBy>
  <cp:revision>205</cp:revision>
  <dcterms:created xsi:type="dcterms:W3CDTF">2020-04-09T07:32:19Z</dcterms:created>
  <dcterms:modified xsi:type="dcterms:W3CDTF">2021-03-27T04:30:40Z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