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7" r:id="rId1"/>
  </p:sldMasterIdLst>
  <p:notesMasterIdLst>
    <p:notesMasterId r:id="rId16"/>
  </p:notesMasterIdLst>
  <p:sldIdLst>
    <p:sldId id="366" r:id="rId2"/>
    <p:sldId id="446" r:id="rId3"/>
    <p:sldId id="448" r:id="rId4"/>
    <p:sldId id="449" r:id="rId5"/>
    <p:sldId id="453" r:id="rId6"/>
    <p:sldId id="455" r:id="rId7"/>
    <p:sldId id="456" r:id="rId8"/>
    <p:sldId id="457" r:id="rId9"/>
    <p:sldId id="460" r:id="rId10"/>
    <p:sldId id="461" r:id="rId11"/>
    <p:sldId id="462" r:id="rId12"/>
    <p:sldId id="458" r:id="rId13"/>
    <p:sldId id="450" r:id="rId14"/>
    <p:sldId id="444" r:id="rId15"/>
  </p:sldIdLst>
  <p:sldSz cx="12060238" cy="7019925"/>
  <p:notesSz cx="5765800" cy="3244850"/>
  <p:defaultTextStyle>
    <a:defPPr>
      <a:defRPr lang="ru-RU"/>
    </a:defPPr>
    <a:lvl1pPr marL="0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1pPr>
    <a:lvl2pPr marL="968121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2pPr>
    <a:lvl3pPr marL="1936242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3pPr>
    <a:lvl4pPr marL="2904363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4pPr>
    <a:lvl5pPr marL="3872484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5pPr>
    <a:lvl6pPr marL="4840605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6pPr>
    <a:lvl7pPr marL="5808726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7pPr>
    <a:lvl8pPr marL="6776847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8pPr>
    <a:lvl9pPr marL="7744968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1" userDrawn="1">
          <p15:clr>
            <a:srgbClr val="A4A3A4"/>
          </p15:clr>
        </p15:guide>
        <p15:guide id="2" pos="45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A"/>
    <a:srgbClr val="9A0000"/>
    <a:srgbClr val="EE00B0"/>
    <a:srgbClr val="00A859"/>
    <a:srgbClr val="2365C7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6" autoAdjust="0"/>
    <p:restoredTop sz="94660"/>
  </p:normalViewPr>
  <p:slideViewPr>
    <p:cSldViewPr>
      <p:cViewPr varScale="1">
        <p:scale>
          <a:sx n="69" d="100"/>
          <a:sy n="69" d="100"/>
        </p:scale>
        <p:origin x="762" y="60"/>
      </p:cViewPr>
      <p:guideLst>
        <p:guide orient="horz" pos="6231"/>
        <p:guide pos="45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1AE95-3AE4-4A2E-AE9A-CBD60CE28A68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36738" y="242888"/>
            <a:ext cx="209232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355E9-C85C-451C-A3FC-35A439462B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43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52413" y="766763"/>
            <a:ext cx="65944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8465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B5DA63E-9E0B-4F96-AE85-90901F7794A5}" type="slidenum">
              <a:rPr lang="ru-RU"/>
              <a:pPr/>
              <a:t>6</a:t>
            </a:fld>
            <a:endParaRPr lang="ru-RU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36550" y="812800"/>
            <a:ext cx="6884988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676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530" y="1148863"/>
            <a:ext cx="9045179" cy="2443974"/>
          </a:xfrm>
        </p:spPr>
        <p:txBody>
          <a:bodyPr anchor="b"/>
          <a:lstStyle>
            <a:lvl1pPr algn="ctr"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530" y="3687086"/>
            <a:ext cx="9045179" cy="1694856"/>
          </a:xfrm>
        </p:spPr>
        <p:txBody>
          <a:bodyPr/>
          <a:lstStyle>
            <a:lvl1pPr marL="0" indent="0" algn="ctr">
              <a:buNone/>
              <a:defRPr sz="2374"/>
            </a:lvl1pPr>
            <a:lvl2pPr marL="452262" indent="0" algn="ctr">
              <a:buNone/>
              <a:defRPr sz="1978"/>
            </a:lvl2pPr>
            <a:lvl3pPr marL="904524" indent="0" algn="ctr">
              <a:buNone/>
              <a:defRPr sz="1781"/>
            </a:lvl3pPr>
            <a:lvl4pPr marL="1356787" indent="0" algn="ctr">
              <a:buNone/>
              <a:defRPr sz="1583"/>
            </a:lvl4pPr>
            <a:lvl5pPr marL="1809049" indent="0" algn="ctr">
              <a:buNone/>
              <a:defRPr sz="1583"/>
            </a:lvl5pPr>
            <a:lvl6pPr marL="2261311" indent="0" algn="ctr">
              <a:buNone/>
              <a:defRPr sz="1583"/>
            </a:lvl6pPr>
            <a:lvl7pPr marL="2713573" indent="0" algn="ctr">
              <a:buNone/>
              <a:defRPr sz="1583"/>
            </a:lvl7pPr>
            <a:lvl8pPr marL="3165836" indent="0" algn="ctr">
              <a:buNone/>
              <a:defRPr sz="1583"/>
            </a:lvl8pPr>
            <a:lvl9pPr marL="3618098" indent="0" algn="ctr">
              <a:buNone/>
              <a:defRPr sz="1583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107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238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630608" y="373746"/>
            <a:ext cx="2600489" cy="5949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9142" y="373746"/>
            <a:ext cx="7650713" cy="5949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001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18476" y="3258154"/>
            <a:ext cx="4796398" cy="30831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864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217847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9810" y="1159948"/>
            <a:ext cx="11819831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70"/>
          </a:p>
        </p:txBody>
      </p:sp>
      <p:sp>
        <p:nvSpPr>
          <p:cNvPr id="17" name="bg object 17"/>
          <p:cNvSpPr/>
          <p:nvPr/>
        </p:nvSpPr>
        <p:spPr>
          <a:xfrm>
            <a:off x="139826" y="153946"/>
            <a:ext cx="11819831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7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4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18970" y="1559303"/>
            <a:ext cx="3815977" cy="4054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27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11024" y="1614582"/>
            <a:ext cx="5246204" cy="3836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0686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876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860" y="1750107"/>
            <a:ext cx="10401955" cy="2920093"/>
          </a:xfrm>
        </p:spPr>
        <p:txBody>
          <a:bodyPr anchor="b"/>
          <a:lstStyle>
            <a:lvl1pPr>
              <a:defRPr sz="593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860" y="4697826"/>
            <a:ext cx="10401955" cy="1535608"/>
          </a:xfrm>
        </p:spPr>
        <p:txBody>
          <a:bodyPr/>
          <a:lstStyle>
            <a:lvl1pPr marL="0" indent="0">
              <a:buNone/>
              <a:defRPr sz="2374">
                <a:solidFill>
                  <a:schemeClr val="tx1">
                    <a:tint val="75000"/>
                  </a:schemeClr>
                </a:solidFill>
              </a:defRPr>
            </a:lvl1pPr>
            <a:lvl2pPr marL="452262" indent="0">
              <a:buNone/>
              <a:defRPr sz="1978">
                <a:solidFill>
                  <a:schemeClr val="tx1">
                    <a:tint val="75000"/>
                  </a:schemeClr>
                </a:solidFill>
              </a:defRPr>
            </a:lvl2pPr>
            <a:lvl3pPr marL="904524" indent="0">
              <a:buNone/>
              <a:defRPr sz="1781">
                <a:solidFill>
                  <a:schemeClr val="tx1">
                    <a:tint val="75000"/>
                  </a:schemeClr>
                </a:solidFill>
              </a:defRPr>
            </a:lvl3pPr>
            <a:lvl4pPr marL="1356787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4pPr>
            <a:lvl5pPr marL="1809049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5pPr>
            <a:lvl6pPr marL="2261311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6pPr>
            <a:lvl7pPr marL="2713573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7pPr>
            <a:lvl8pPr marL="3165836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8pPr>
            <a:lvl9pPr marL="3618098" indent="0">
              <a:buNone/>
              <a:defRPr sz="15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99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29141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05496" y="1868730"/>
            <a:ext cx="51256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46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2" y="373747"/>
            <a:ext cx="10401955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0712" y="1720857"/>
            <a:ext cx="5102046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0712" y="2564223"/>
            <a:ext cx="5102046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05495" y="1720857"/>
            <a:ext cx="5127172" cy="843365"/>
          </a:xfrm>
        </p:spPr>
        <p:txBody>
          <a:bodyPr anchor="b"/>
          <a:lstStyle>
            <a:lvl1pPr marL="0" indent="0">
              <a:buNone/>
              <a:defRPr sz="2374" b="1"/>
            </a:lvl1pPr>
            <a:lvl2pPr marL="452262" indent="0">
              <a:buNone/>
              <a:defRPr sz="1978" b="1"/>
            </a:lvl2pPr>
            <a:lvl3pPr marL="904524" indent="0">
              <a:buNone/>
              <a:defRPr sz="1781" b="1"/>
            </a:lvl3pPr>
            <a:lvl4pPr marL="1356787" indent="0">
              <a:buNone/>
              <a:defRPr sz="1583" b="1"/>
            </a:lvl4pPr>
            <a:lvl5pPr marL="1809049" indent="0">
              <a:buNone/>
              <a:defRPr sz="1583" b="1"/>
            </a:lvl5pPr>
            <a:lvl6pPr marL="2261311" indent="0">
              <a:buNone/>
              <a:defRPr sz="1583" b="1"/>
            </a:lvl6pPr>
            <a:lvl7pPr marL="2713573" indent="0">
              <a:buNone/>
              <a:defRPr sz="1583" b="1"/>
            </a:lvl7pPr>
            <a:lvl8pPr marL="3165836" indent="0">
              <a:buNone/>
              <a:defRPr sz="1583" b="1"/>
            </a:lvl8pPr>
            <a:lvl9pPr marL="3618098" indent="0">
              <a:buNone/>
              <a:defRPr sz="15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05495" y="2564223"/>
            <a:ext cx="5127172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967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21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182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>
              <a:defRPr sz="3165"/>
            </a:lvl1pPr>
            <a:lvl2pPr>
              <a:defRPr sz="2770"/>
            </a:lvl2pPr>
            <a:lvl3pPr>
              <a:defRPr sz="2374"/>
            </a:lvl3pPr>
            <a:lvl4pPr>
              <a:defRPr sz="1978"/>
            </a:lvl4pPr>
            <a:lvl5pPr>
              <a:defRPr sz="1978"/>
            </a:lvl5pPr>
            <a:lvl6pPr>
              <a:defRPr sz="1978"/>
            </a:lvl6pPr>
            <a:lvl7pPr>
              <a:defRPr sz="1978"/>
            </a:lvl7pPr>
            <a:lvl8pPr>
              <a:defRPr sz="1978"/>
            </a:lvl8pPr>
            <a:lvl9pPr>
              <a:defRPr sz="197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047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0713" y="467995"/>
            <a:ext cx="3889740" cy="1637983"/>
          </a:xfrm>
        </p:spPr>
        <p:txBody>
          <a:bodyPr anchor="b"/>
          <a:lstStyle>
            <a:lvl1pPr>
              <a:defRPr sz="316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27172" y="1010740"/>
            <a:ext cx="6105495" cy="4988697"/>
          </a:xfrm>
        </p:spPr>
        <p:txBody>
          <a:bodyPr/>
          <a:lstStyle>
            <a:lvl1pPr marL="0" indent="0">
              <a:buNone/>
              <a:defRPr sz="3165"/>
            </a:lvl1pPr>
            <a:lvl2pPr marL="452262" indent="0">
              <a:buNone/>
              <a:defRPr sz="2770"/>
            </a:lvl2pPr>
            <a:lvl3pPr marL="904524" indent="0">
              <a:buNone/>
              <a:defRPr sz="2374"/>
            </a:lvl3pPr>
            <a:lvl4pPr marL="1356787" indent="0">
              <a:buNone/>
              <a:defRPr sz="1978"/>
            </a:lvl4pPr>
            <a:lvl5pPr marL="1809049" indent="0">
              <a:buNone/>
              <a:defRPr sz="1978"/>
            </a:lvl5pPr>
            <a:lvl6pPr marL="2261311" indent="0">
              <a:buNone/>
              <a:defRPr sz="1978"/>
            </a:lvl6pPr>
            <a:lvl7pPr marL="2713573" indent="0">
              <a:buNone/>
              <a:defRPr sz="1978"/>
            </a:lvl7pPr>
            <a:lvl8pPr marL="3165836" indent="0">
              <a:buNone/>
              <a:defRPr sz="1978"/>
            </a:lvl8pPr>
            <a:lvl9pPr marL="3618098" indent="0">
              <a:buNone/>
              <a:defRPr sz="1978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0713" y="2105977"/>
            <a:ext cx="3889740" cy="3901584"/>
          </a:xfrm>
        </p:spPr>
        <p:txBody>
          <a:bodyPr/>
          <a:lstStyle>
            <a:lvl1pPr marL="0" indent="0">
              <a:buNone/>
              <a:defRPr sz="1583"/>
            </a:lvl1pPr>
            <a:lvl2pPr marL="452262" indent="0">
              <a:buNone/>
              <a:defRPr sz="1385"/>
            </a:lvl2pPr>
            <a:lvl3pPr marL="904524" indent="0">
              <a:buNone/>
              <a:defRPr sz="1187"/>
            </a:lvl3pPr>
            <a:lvl4pPr marL="1356787" indent="0">
              <a:buNone/>
              <a:defRPr sz="989"/>
            </a:lvl4pPr>
            <a:lvl5pPr marL="1809049" indent="0">
              <a:buNone/>
              <a:defRPr sz="989"/>
            </a:lvl5pPr>
            <a:lvl6pPr marL="2261311" indent="0">
              <a:buNone/>
              <a:defRPr sz="989"/>
            </a:lvl6pPr>
            <a:lvl7pPr marL="2713573" indent="0">
              <a:buNone/>
              <a:defRPr sz="989"/>
            </a:lvl7pPr>
            <a:lvl8pPr marL="3165836" indent="0">
              <a:buNone/>
              <a:defRPr sz="989"/>
            </a:lvl8pPr>
            <a:lvl9pPr marL="3618098" indent="0">
              <a:buNone/>
              <a:defRPr sz="98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129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9142" y="373747"/>
            <a:ext cx="10401955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9142" y="1868730"/>
            <a:ext cx="10401955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29141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994954" y="6506431"/>
            <a:ext cx="4070330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17543" y="6506431"/>
            <a:ext cx="2713554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94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</p:sldLayoutIdLst>
  <p:txStyles>
    <p:titleStyle>
      <a:lvl1pPr algn="l" defTabSz="904524" rtl="0" eaLnBrk="1" latinLnBrk="0" hangingPunct="1">
        <a:lnSpc>
          <a:spcPct val="90000"/>
        </a:lnSpc>
        <a:spcBef>
          <a:spcPct val="0"/>
        </a:spcBef>
        <a:buNone/>
        <a:defRPr sz="43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6131" indent="-226131" algn="l" defTabSz="904524" rtl="0" eaLnBrk="1" latinLnBrk="0" hangingPunct="1">
        <a:lnSpc>
          <a:spcPct val="90000"/>
        </a:lnSpc>
        <a:spcBef>
          <a:spcPts val="989"/>
        </a:spcBef>
        <a:buFont typeface="Arial" panose="020B0604020202020204" pitchFamily="34" charset="0"/>
        <a:buChar char="•"/>
        <a:defRPr sz="2770" kern="1200">
          <a:solidFill>
            <a:schemeClr val="tx1"/>
          </a:solidFill>
          <a:latin typeface="+mn-lt"/>
          <a:ea typeface="+mn-ea"/>
          <a:cs typeface="+mn-cs"/>
        </a:defRPr>
      </a:lvl1pPr>
      <a:lvl2pPr marL="678393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2374" kern="1200">
          <a:solidFill>
            <a:schemeClr val="tx1"/>
          </a:solidFill>
          <a:latin typeface="+mn-lt"/>
          <a:ea typeface="+mn-ea"/>
          <a:cs typeface="+mn-cs"/>
        </a:defRPr>
      </a:lvl2pPr>
      <a:lvl3pPr marL="1130656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978" kern="1200">
          <a:solidFill>
            <a:schemeClr val="tx1"/>
          </a:solidFill>
          <a:latin typeface="+mn-lt"/>
          <a:ea typeface="+mn-ea"/>
          <a:cs typeface="+mn-cs"/>
        </a:defRPr>
      </a:lvl3pPr>
      <a:lvl4pPr marL="1582918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2035180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487442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939705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391967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844229" indent="-226131" algn="l" defTabSz="904524" rtl="0" eaLnBrk="1" latinLnBrk="0" hangingPunct="1">
        <a:lnSpc>
          <a:spcPct val="90000"/>
        </a:lnSpc>
        <a:spcBef>
          <a:spcPts val="495"/>
        </a:spcBef>
        <a:buFont typeface="Arial" panose="020B0604020202020204" pitchFamily="34" charset="0"/>
        <a:buChar char="•"/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1pPr>
      <a:lvl2pPr marL="452262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2pPr>
      <a:lvl3pPr marL="904524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3pPr>
      <a:lvl4pPr marL="1356787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4pPr>
      <a:lvl5pPr marL="1809049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5pPr>
      <a:lvl6pPr marL="2261311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6pPr>
      <a:lvl7pPr marL="2713573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7pPr>
      <a:lvl8pPr marL="3165836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8pPr>
      <a:lvl9pPr marL="3618098" algn="l" defTabSz="904524" rtl="0" eaLnBrk="1" latinLnBrk="0" hangingPunct="1">
        <a:defRPr sz="17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52908" cy="1586757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39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254941" y="-70101"/>
            <a:ext cx="6605947" cy="1656858"/>
          </a:xfrm>
          <a:prstGeom prst="rect">
            <a:avLst/>
          </a:prstGeom>
        </p:spPr>
        <p:txBody>
          <a:bodyPr spcFirstLastPara="1" vert="horz" wrap="square" lIns="0" tIns="25076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1806" algn="ctr">
              <a:lnSpc>
                <a:spcPct val="150000"/>
              </a:lnSpc>
              <a:spcBef>
                <a:spcPts val="196"/>
              </a:spcBef>
            </a:pPr>
            <a:r>
              <a:rPr lang="en-US" sz="6958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sp>
        <p:nvSpPr>
          <p:cNvPr id="15" name="object 11"/>
          <p:cNvSpPr/>
          <p:nvPr/>
        </p:nvSpPr>
        <p:spPr>
          <a:xfrm>
            <a:off x="8977523" y="2493788"/>
            <a:ext cx="2489497" cy="231231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24"/>
          </a:p>
        </p:txBody>
      </p:sp>
      <p:sp>
        <p:nvSpPr>
          <p:cNvPr id="16" name="TextBox 15"/>
          <p:cNvSpPr txBox="1"/>
          <p:nvPr/>
        </p:nvSpPr>
        <p:spPr>
          <a:xfrm>
            <a:off x="696603" y="2253928"/>
            <a:ext cx="828092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6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6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6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6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84658" y="1948654"/>
            <a:ext cx="648072" cy="134528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  <p:sp>
        <p:nvSpPr>
          <p:cNvPr id="9" name="object 11">
            <a:extLst>
              <a:ext uri="{FF2B5EF4-FFF2-40B4-BE49-F238E27FC236}">
                <a16:creationId xmlns:lc="http://schemas.openxmlformats.org/drawingml/2006/lockedCanvas"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96291" y="482801"/>
            <a:ext cx="1888622" cy="864096"/>
          </a:xfrm>
          <a:prstGeom prst="rect">
            <a:avLst/>
          </a:prstGeom>
          <a:solidFill>
            <a:srgbClr val="00B05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93011" y="4133464"/>
            <a:ext cx="648072" cy="134528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771"/>
          </a:p>
        </p:txBody>
      </p:sp>
      <p:pic>
        <p:nvPicPr>
          <p:cNvPr id="10" name="Picture 2" descr="C:\Documents and Settings\Admin\Рабочий стол\презен\images2.jpe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4013895" y="4377586"/>
            <a:ext cx="2280541" cy="1462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36030031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5411" y="1153220"/>
            <a:ext cx="105131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Rasmda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uchburchaklar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jufti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borligini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25863" y="197594"/>
            <a:ext cx="24929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asala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Трапеция 3"/>
          <p:cNvSpPr/>
          <p:nvPr/>
        </p:nvSpPr>
        <p:spPr>
          <a:xfrm>
            <a:off x="737501" y="2300288"/>
            <a:ext cx="4536504" cy="2016224"/>
          </a:xfrm>
          <a:prstGeom prst="trapezoid">
            <a:avLst>
              <a:gd name="adj" fmla="val 53173"/>
            </a:avLst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773743" y="2300288"/>
            <a:ext cx="3456384" cy="201622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767168" y="2300288"/>
            <a:ext cx="3456384" cy="201622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374632" y="2811663"/>
            <a:ext cx="216024" cy="2761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4440607" y="2805607"/>
            <a:ext cx="204875" cy="292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Дуга 21"/>
          <p:cNvSpPr/>
          <p:nvPr/>
        </p:nvSpPr>
        <p:spPr>
          <a:xfrm>
            <a:off x="737709" y="3708636"/>
            <a:ext cx="648072" cy="504056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уга 22"/>
          <p:cNvSpPr/>
          <p:nvPr/>
        </p:nvSpPr>
        <p:spPr>
          <a:xfrm rot="16693495">
            <a:off x="4583270" y="3749688"/>
            <a:ext cx="648072" cy="504056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413495" y="4358474"/>
            <a:ext cx="466794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1374632" y="1697328"/>
            <a:ext cx="1076744" cy="678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</a:t>
            </a:r>
            <a:endParaRPr lang="ru-RU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4279683" y="1798292"/>
            <a:ext cx="445956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5309516" y="4076825"/>
            <a:ext cx="486030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2764573" y="2985259"/>
            <a:ext cx="514885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</a:t>
            </a:r>
            <a:endParaRPr lang="ru-RU" b="1" dirty="0"/>
          </a:p>
        </p:txBody>
      </p:sp>
      <p:sp>
        <p:nvSpPr>
          <p:cNvPr id="38" name="Прямоугольник 37"/>
          <p:cNvSpPr/>
          <p:nvPr/>
        </p:nvSpPr>
        <p:spPr>
          <a:xfrm rot="18011598">
            <a:off x="1619052" y="2434416"/>
            <a:ext cx="350313" cy="1834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 rot="14417951">
            <a:off x="4071745" y="2434415"/>
            <a:ext cx="350313" cy="1834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Равнобедренный треугольник 55"/>
          <p:cNvSpPr/>
          <p:nvPr/>
        </p:nvSpPr>
        <p:spPr>
          <a:xfrm rot="19774037">
            <a:off x="143140" y="2210935"/>
            <a:ext cx="4000897" cy="1261670"/>
          </a:xfrm>
          <a:prstGeom prst="triangle">
            <a:avLst>
              <a:gd name="adj" fmla="val 48568"/>
            </a:avLst>
          </a:prstGeom>
          <a:solidFill>
            <a:srgbClr val="FF0000"/>
          </a:solidFill>
          <a:ln w="38100">
            <a:solidFill>
              <a:srgbClr val="236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Равнобедренный треугольник 56"/>
          <p:cNvSpPr/>
          <p:nvPr/>
        </p:nvSpPr>
        <p:spPr>
          <a:xfrm rot="1812793">
            <a:off x="1803830" y="2185407"/>
            <a:ext cx="4029291" cy="1198715"/>
          </a:xfrm>
          <a:prstGeom prst="triangle">
            <a:avLst>
              <a:gd name="adj" fmla="val 53588"/>
            </a:avLst>
          </a:prstGeom>
          <a:solidFill>
            <a:srgbClr val="FF0000"/>
          </a:solidFill>
          <a:ln w="38100">
            <a:solidFill>
              <a:srgbClr val="236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Равнобедренный треугольник 42"/>
          <p:cNvSpPr/>
          <p:nvPr/>
        </p:nvSpPr>
        <p:spPr>
          <a:xfrm rot="19730025">
            <a:off x="6362868" y="2651771"/>
            <a:ext cx="4000897" cy="1261670"/>
          </a:xfrm>
          <a:prstGeom prst="triangle">
            <a:avLst>
              <a:gd name="adj" fmla="val 48568"/>
            </a:avLst>
          </a:prstGeom>
          <a:solidFill>
            <a:srgbClr val="FF0000"/>
          </a:solidFill>
          <a:ln w="38100">
            <a:solidFill>
              <a:srgbClr val="236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Равнобедренный треугольник 44"/>
          <p:cNvSpPr/>
          <p:nvPr/>
        </p:nvSpPr>
        <p:spPr>
          <a:xfrm rot="1812793">
            <a:off x="8066508" y="2641128"/>
            <a:ext cx="4029291" cy="1198715"/>
          </a:xfrm>
          <a:prstGeom prst="triangle">
            <a:avLst>
              <a:gd name="adj" fmla="val 53588"/>
            </a:avLst>
          </a:prstGeom>
          <a:solidFill>
            <a:srgbClr val="FF0000"/>
          </a:solidFill>
          <a:ln w="38100">
            <a:solidFill>
              <a:srgbClr val="236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464482" y="5526172"/>
            <a:ext cx="43332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  ∆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ABC =∆BCD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747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7" grpId="0" animBg="1"/>
      <p:bldP spid="43" grpId="0" animBg="1"/>
      <p:bldP spid="4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5411" y="1153220"/>
            <a:ext cx="105131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Rasmda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uchburchaklar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jufti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borligini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25863" y="197594"/>
            <a:ext cx="24929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asala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Трапеция 3"/>
          <p:cNvSpPr/>
          <p:nvPr/>
        </p:nvSpPr>
        <p:spPr>
          <a:xfrm>
            <a:off x="737501" y="2300288"/>
            <a:ext cx="4536504" cy="2016224"/>
          </a:xfrm>
          <a:prstGeom prst="trapezoid">
            <a:avLst>
              <a:gd name="adj" fmla="val 53173"/>
            </a:avLst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773743" y="2300288"/>
            <a:ext cx="3456384" cy="201622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767168" y="2300288"/>
            <a:ext cx="3456384" cy="201622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374632" y="2811663"/>
            <a:ext cx="216024" cy="2761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4440607" y="2805607"/>
            <a:ext cx="204875" cy="292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Дуга 21"/>
          <p:cNvSpPr/>
          <p:nvPr/>
        </p:nvSpPr>
        <p:spPr>
          <a:xfrm>
            <a:off x="737709" y="3708636"/>
            <a:ext cx="648072" cy="504056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уга 22"/>
          <p:cNvSpPr/>
          <p:nvPr/>
        </p:nvSpPr>
        <p:spPr>
          <a:xfrm rot="16693495">
            <a:off x="4583270" y="3749688"/>
            <a:ext cx="648072" cy="504056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413495" y="4358474"/>
            <a:ext cx="466794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1374632" y="1697328"/>
            <a:ext cx="1076744" cy="678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</a:t>
            </a:r>
            <a:endParaRPr lang="ru-RU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4279683" y="1798292"/>
            <a:ext cx="445956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5448980" y="4308686"/>
            <a:ext cx="486030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2764573" y="2985259"/>
            <a:ext cx="514885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</a:t>
            </a:r>
            <a:endParaRPr lang="ru-RU" b="1" dirty="0"/>
          </a:p>
        </p:txBody>
      </p:sp>
      <p:sp>
        <p:nvSpPr>
          <p:cNvPr id="38" name="Прямоугольник 37"/>
          <p:cNvSpPr/>
          <p:nvPr/>
        </p:nvSpPr>
        <p:spPr>
          <a:xfrm rot="18011598">
            <a:off x="1619052" y="2434416"/>
            <a:ext cx="350313" cy="1834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 rot="14417951">
            <a:off x="4071745" y="2434415"/>
            <a:ext cx="350313" cy="1834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Равнобедренный треугольник 58"/>
          <p:cNvSpPr/>
          <p:nvPr/>
        </p:nvSpPr>
        <p:spPr>
          <a:xfrm>
            <a:off x="748739" y="2300288"/>
            <a:ext cx="4517286" cy="2048343"/>
          </a:xfrm>
          <a:prstGeom prst="triangle">
            <a:avLst>
              <a:gd name="adj" fmla="val 22061"/>
            </a:avLst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Равнобедренный треугольник 61"/>
          <p:cNvSpPr/>
          <p:nvPr/>
        </p:nvSpPr>
        <p:spPr>
          <a:xfrm rot="10800000" flipV="1">
            <a:off x="727459" y="2288621"/>
            <a:ext cx="4581480" cy="2050167"/>
          </a:xfrm>
          <a:prstGeom prst="triangle">
            <a:avLst>
              <a:gd name="adj" fmla="val 22333"/>
            </a:avLst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Равнобедренный треугольник 45"/>
          <p:cNvSpPr/>
          <p:nvPr/>
        </p:nvSpPr>
        <p:spPr>
          <a:xfrm rot="10800000" flipV="1">
            <a:off x="6224495" y="2223997"/>
            <a:ext cx="4581480" cy="2024001"/>
          </a:xfrm>
          <a:prstGeom prst="triangle">
            <a:avLst>
              <a:gd name="adj" fmla="val 22333"/>
            </a:avLst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Равнобедренный треугольник 46"/>
          <p:cNvSpPr/>
          <p:nvPr/>
        </p:nvSpPr>
        <p:spPr>
          <a:xfrm>
            <a:off x="6241649" y="2222902"/>
            <a:ext cx="4517286" cy="2025096"/>
          </a:xfrm>
          <a:prstGeom prst="triangle">
            <a:avLst>
              <a:gd name="adj" fmla="val 22061"/>
            </a:avLst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069255" y="5238725"/>
            <a:ext cx="41905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 ∆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ABD =∆ACD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424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2" grpId="0" animBg="1"/>
      <p:bldP spid="46" grpId="0" animBg="1"/>
      <p:bldP spid="4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7511" y="1349722"/>
            <a:ext cx="105131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Rasmda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uchburchaklar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jufti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borligini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25863" y="197594"/>
            <a:ext cx="24929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asala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Трапеция 3"/>
          <p:cNvSpPr/>
          <p:nvPr/>
        </p:nvSpPr>
        <p:spPr>
          <a:xfrm>
            <a:off x="737501" y="3293938"/>
            <a:ext cx="4536504" cy="2016224"/>
          </a:xfrm>
          <a:prstGeom prst="trapezoid">
            <a:avLst>
              <a:gd name="adj" fmla="val 53173"/>
            </a:avLst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773743" y="3293938"/>
            <a:ext cx="3456384" cy="201622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767168" y="3293938"/>
            <a:ext cx="3456384" cy="201622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374632" y="3805313"/>
            <a:ext cx="216024" cy="2761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4440607" y="3799257"/>
            <a:ext cx="204875" cy="292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Дуга 21"/>
          <p:cNvSpPr/>
          <p:nvPr/>
        </p:nvSpPr>
        <p:spPr>
          <a:xfrm>
            <a:off x="737709" y="4702286"/>
            <a:ext cx="648072" cy="504056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уга 22"/>
          <p:cNvSpPr/>
          <p:nvPr/>
        </p:nvSpPr>
        <p:spPr>
          <a:xfrm rot="16693495">
            <a:off x="4583270" y="4743338"/>
            <a:ext cx="648072" cy="504056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 rot="7033012">
            <a:off x="766477" y="3929906"/>
            <a:ext cx="2248040" cy="1405098"/>
          </a:xfrm>
          <a:prstGeom prst="triangle">
            <a:avLst>
              <a:gd name="adj" fmla="val 4079"/>
            </a:avLst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/>
          </a:p>
        </p:txBody>
      </p:sp>
      <p:sp>
        <p:nvSpPr>
          <p:cNvPr id="29" name="Равнобедренный треугольник 28"/>
          <p:cNvSpPr/>
          <p:nvPr/>
        </p:nvSpPr>
        <p:spPr>
          <a:xfrm rot="3819190" flipV="1">
            <a:off x="2965881" y="3901921"/>
            <a:ext cx="2266024" cy="1448783"/>
          </a:xfrm>
          <a:prstGeom prst="triangle">
            <a:avLst>
              <a:gd name="adj" fmla="val 4661"/>
            </a:avLst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413495" y="5352124"/>
            <a:ext cx="466794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1374632" y="2690978"/>
            <a:ext cx="1076744" cy="678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</a:t>
            </a:r>
            <a:endParaRPr lang="ru-RU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4279683" y="2791942"/>
            <a:ext cx="445956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5448980" y="5302336"/>
            <a:ext cx="486030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34" name="Равнобедренный треугольник 33"/>
          <p:cNvSpPr/>
          <p:nvPr/>
        </p:nvSpPr>
        <p:spPr>
          <a:xfrm>
            <a:off x="6889859" y="2539710"/>
            <a:ext cx="878849" cy="887679"/>
          </a:xfrm>
          <a:prstGeom prst="triangle">
            <a:avLst>
              <a:gd name="adj" fmla="val 42118"/>
            </a:avLst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1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5" name="Равнобедренный треугольник 34"/>
          <p:cNvSpPr/>
          <p:nvPr/>
        </p:nvSpPr>
        <p:spPr>
          <a:xfrm>
            <a:off x="6962053" y="3524143"/>
            <a:ext cx="878849" cy="887679"/>
          </a:xfrm>
          <a:prstGeom prst="triangle">
            <a:avLst>
              <a:gd name="adj" fmla="val 42118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2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6" name="Равнобедренный треугольник 35"/>
          <p:cNvSpPr/>
          <p:nvPr/>
        </p:nvSpPr>
        <p:spPr>
          <a:xfrm>
            <a:off x="6995602" y="4489017"/>
            <a:ext cx="878849" cy="887679"/>
          </a:xfrm>
          <a:prstGeom prst="triangle">
            <a:avLst>
              <a:gd name="adj" fmla="val 42118"/>
            </a:avLst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3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64573" y="3978909"/>
            <a:ext cx="514885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</a:t>
            </a:r>
            <a:endParaRPr lang="ru-RU" b="1" dirty="0"/>
          </a:p>
        </p:txBody>
      </p:sp>
      <p:sp>
        <p:nvSpPr>
          <p:cNvPr id="38" name="Прямоугольник 37"/>
          <p:cNvSpPr/>
          <p:nvPr/>
        </p:nvSpPr>
        <p:spPr>
          <a:xfrm rot="18011598">
            <a:off x="1619052" y="3428066"/>
            <a:ext cx="350313" cy="1834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 rot="14417951">
            <a:off x="4071745" y="3428065"/>
            <a:ext cx="350313" cy="1834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7965038" y="2632598"/>
            <a:ext cx="31983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∆AOB =∆COD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Равнобедренный треугольник 55"/>
          <p:cNvSpPr/>
          <p:nvPr/>
        </p:nvSpPr>
        <p:spPr>
          <a:xfrm rot="19730025">
            <a:off x="155007" y="3143586"/>
            <a:ext cx="4000897" cy="1261670"/>
          </a:xfrm>
          <a:prstGeom prst="triangle">
            <a:avLst>
              <a:gd name="adj" fmla="val 48568"/>
            </a:avLst>
          </a:prstGeom>
          <a:solidFill>
            <a:srgbClr val="92D050"/>
          </a:solidFill>
          <a:ln w="38100">
            <a:solidFill>
              <a:srgbClr val="236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Равнобедренный треугольник 56"/>
          <p:cNvSpPr/>
          <p:nvPr/>
        </p:nvSpPr>
        <p:spPr>
          <a:xfrm rot="1812793">
            <a:off x="1792841" y="3161454"/>
            <a:ext cx="4029291" cy="1198715"/>
          </a:xfrm>
          <a:prstGeom prst="triangle">
            <a:avLst>
              <a:gd name="adj" fmla="val 53588"/>
            </a:avLst>
          </a:prstGeom>
          <a:solidFill>
            <a:srgbClr val="92D050"/>
          </a:solidFill>
          <a:ln w="38100">
            <a:solidFill>
              <a:srgbClr val="236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TextBox 57"/>
          <p:cNvSpPr txBox="1"/>
          <p:nvPr/>
        </p:nvSpPr>
        <p:spPr>
          <a:xfrm>
            <a:off x="7874451" y="3701764"/>
            <a:ext cx="31470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∆ABC =∆BCD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Равнобедренный треугольник 58"/>
          <p:cNvSpPr/>
          <p:nvPr/>
        </p:nvSpPr>
        <p:spPr>
          <a:xfrm>
            <a:off x="749034" y="3234764"/>
            <a:ext cx="4517286" cy="2089719"/>
          </a:xfrm>
          <a:prstGeom prst="triangle">
            <a:avLst>
              <a:gd name="adj" fmla="val 22061"/>
            </a:avLst>
          </a:prstGeom>
          <a:solidFill>
            <a:srgbClr val="7030A0"/>
          </a:solidFill>
          <a:ln w="38100"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TextBox 60"/>
          <p:cNvSpPr txBox="1"/>
          <p:nvPr/>
        </p:nvSpPr>
        <p:spPr>
          <a:xfrm>
            <a:off x="8090992" y="4883176"/>
            <a:ext cx="31470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∆ABD =∆ACD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Равнобедренный треугольник 61"/>
          <p:cNvSpPr/>
          <p:nvPr/>
        </p:nvSpPr>
        <p:spPr>
          <a:xfrm rot="10800000" flipV="1">
            <a:off x="684840" y="3248554"/>
            <a:ext cx="4581480" cy="2061608"/>
          </a:xfrm>
          <a:prstGeom prst="triangle">
            <a:avLst>
              <a:gd name="adj" fmla="val 22333"/>
            </a:avLst>
          </a:prstGeom>
          <a:solidFill>
            <a:srgbClr val="7030A0"/>
          </a:solidFill>
          <a:ln w="38100"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9485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4" grpId="0" animBg="1"/>
      <p:bldP spid="35" grpId="0" animBg="1"/>
      <p:bldP spid="36" grpId="0" animBg="1"/>
      <p:bldP spid="40" grpId="0"/>
      <p:bldP spid="56" grpId="0" animBg="1"/>
      <p:bldP spid="57" grpId="0" animBg="1"/>
      <p:bldP spid="58" grpId="0"/>
      <p:bldP spid="59" grpId="0" animBg="1"/>
      <p:bldP spid="61" grpId="0"/>
      <p:bldP spid="6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1517385" y="4936991"/>
            <a:ext cx="3217488" cy="16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rot="5400000">
            <a:off x="895825" y="2706687"/>
            <a:ext cx="2851864" cy="160874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16200000" flipH="1">
            <a:off x="2504569" y="2706687"/>
            <a:ext cx="2851864" cy="160874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1261448" y="3072310"/>
            <a:ext cx="2851864" cy="87749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16200000" flipH="1">
            <a:off x="2102383" y="3108873"/>
            <a:ext cx="2851864" cy="80437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6200000" flipH="1">
            <a:off x="2248632" y="3401372"/>
            <a:ext cx="219374" cy="731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3747689" y="3364810"/>
            <a:ext cx="219374" cy="1462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1663634" y="4936991"/>
            <a:ext cx="146249" cy="1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1736759" y="4936991"/>
            <a:ext cx="146249" cy="1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4223000" y="4936991"/>
            <a:ext cx="146249" cy="1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4296124" y="4936991"/>
            <a:ext cx="146249" cy="1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89559" y="4863866"/>
            <a:ext cx="219374" cy="709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902" dirty="0"/>
              <a:t>А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944796" y="1394367"/>
            <a:ext cx="408467" cy="709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902" dirty="0"/>
              <a:t>В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762051" y="4865069"/>
            <a:ext cx="365624" cy="709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902" dirty="0"/>
              <a:t>С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991477" y="4889018"/>
            <a:ext cx="408467" cy="709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902" dirty="0" smtClean="0"/>
              <a:t>D</a:t>
            </a:r>
            <a:endParaRPr lang="ru-RU" sz="3902" dirty="0"/>
          </a:p>
        </p:txBody>
      </p:sp>
      <p:sp>
        <p:nvSpPr>
          <p:cNvPr id="32" name="TextBox 31"/>
          <p:cNvSpPr txBox="1"/>
          <p:nvPr/>
        </p:nvSpPr>
        <p:spPr>
          <a:xfrm>
            <a:off x="3784251" y="4863866"/>
            <a:ext cx="266173" cy="709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902" dirty="0"/>
              <a:t>К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98071" y="1771489"/>
            <a:ext cx="5508239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АВ = ВС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= КС</a:t>
            </a:r>
          </a:p>
          <a:p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Isbot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endParaRPr lang="en-U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∆ </a:t>
            </a: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ВК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0" y="0"/>
            <a:ext cx="12060238" cy="12057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5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26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Объект 2"/>
          <p:cNvSpPr>
            <a:spLocks noGrp="1"/>
          </p:cNvSpPr>
          <p:nvPr>
            <p:ph idx="4294967295"/>
          </p:nvPr>
        </p:nvSpPr>
        <p:spPr>
          <a:xfrm>
            <a:off x="451593" y="1637754"/>
            <a:ext cx="11724564" cy="2160240"/>
          </a:xfrm>
          <a:prstGeom prst="rect">
            <a:avLst/>
          </a:prstGeom>
        </p:spPr>
        <p:txBody>
          <a:bodyPr vert="horz" lIns="107681" tIns="53841" rIns="107681" bIns="53841" rtlCol="0">
            <a:noAutofit/>
          </a:bodyPr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72 -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sahifasidagi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4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4-12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asalalarni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451593" y="197594"/>
            <a:ext cx="11286441" cy="806166"/>
          </a:xfrm>
          <a:prstGeom prst="rect">
            <a:avLst/>
          </a:prstGeom>
        </p:spPr>
        <p:txBody>
          <a:bodyPr vert="horz" wrap="square" lIns="0" tIns="34527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5012" dirty="0" err="1">
                <a:latin typeface="Arial" pitchFamily="34" charset="0"/>
                <a:cs typeface="Arial" pitchFamily="34" charset="0"/>
              </a:rPr>
              <a:t>Mustaqil</a:t>
            </a:r>
            <a:r>
              <a:rPr lang="en-US" sz="5012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12" dirty="0" err="1">
                <a:latin typeface="Arial" pitchFamily="34" charset="0"/>
                <a:cs typeface="Arial" pitchFamily="34" charset="0"/>
              </a:rPr>
              <a:t>bajarish</a:t>
            </a:r>
            <a:r>
              <a:rPr lang="en-US" sz="5012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12" dirty="0" err="1">
                <a:latin typeface="Arial" pitchFamily="34" charset="0"/>
                <a:cs typeface="Arial" pitchFamily="34" charset="0"/>
              </a:rPr>
              <a:t>uchun</a:t>
            </a:r>
            <a:r>
              <a:rPr lang="en-US" sz="5012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12" dirty="0" err="1">
                <a:latin typeface="Arial" pitchFamily="34" charset="0"/>
                <a:cs typeface="Arial" pitchFamily="34" charset="0"/>
              </a:rPr>
              <a:t>topshiriqlar</a:t>
            </a:r>
            <a:endParaRPr lang="ru-RU" sz="5012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4" descr="555555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991" y="3553035"/>
            <a:ext cx="4032447" cy="247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937321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4"/>
          <p:cNvSpPr txBox="1">
            <a:spLocks/>
          </p:cNvSpPr>
          <p:nvPr/>
        </p:nvSpPr>
        <p:spPr>
          <a:xfrm>
            <a:off x="451593" y="197594"/>
            <a:ext cx="11286441" cy="806166"/>
          </a:xfrm>
          <a:prstGeom prst="rect">
            <a:avLst/>
          </a:prstGeom>
        </p:spPr>
        <p:txBody>
          <a:bodyPr vert="horz" wrap="square" lIns="0" tIns="34527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5012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5012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5400000" flipH="1" flipV="1">
            <a:off x="806747" y="2859975"/>
            <a:ext cx="1243120" cy="58499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135808" y="3774035"/>
            <a:ext cx="2266867" cy="14624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720806" y="2530914"/>
            <a:ext cx="1681869" cy="138937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олилиния 9"/>
          <p:cNvSpPr/>
          <p:nvPr/>
        </p:nvSpPr>
        <p:spPr>
          <a:xfrm>
            <a:off x="2913351" y="3635622"/>
            <a:ext cx="84183" cy="263659"/>
          </a:xfrm>
          <a:custGeom>
            <a:avLst/>
            <a:gdLst>
              <a:gd name="connsiteX0" fmla="*/ 27690 w 82241"/>
              <a:gd name="connsiteY0" fmla="*/ 257577 h 257577"/>
              <a:gd name="connsiteX1" fmla="*/ 1932 w 82241"/>
              <a:gd name="connsiteY1" fmla="*/ 218941 h 257577"/>
              <a:gd name="connsiteX2" fmla="*/ 40569 w 82241"/>
              <a:gd name="connsiteY2" fmla="*/ 51515 h 257577"/>
              <a:gd name="connsiteX3" fmla="*/ 79205 w 82241"/>
              <a:gd name="connsiteY3" fmla="*/ 0 h 257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241" h="257577">
                <a:moveTo>
                  <a:pt x="27690" y="257577"/>
                </a:moveTo>
                <a:cubicBezTo>
                  <a:pt x="19104" y="244698"/>
                  <a:pt x="3472" y="234343"/>
                  <a:pt x="1932" y="218941"/>
                </a:cubicBezTo>
                <a:cubicBezTo>
                  <a:pt x="0" y="199622"/>
                  <a:pt x="21894" y="70190"/>
                  <a:pt x="40569" y="51515"/>
                </a:cubicBezTo>
                <a:cubicBezTo>
                  <a:pt x="82241" y="9843"/>
                  <a:pt x="79205" y="31092"/>
                  <a:pt x="79205" y="0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3902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6200000" flipH="1">
            <a:off x="3183301" y="2823413"/>
            <a:ext cx="1096871" cy="80437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4133922" y="2238415"/>
            <a:ext cx="1608744" cy="153561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3329550" y="2238415"/>
            <a:ext cx="2413116" cy="43874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олилиния 14"/>
          <p:cNvSpPr/>
          <p:nvPr/>
        </p:nvSpPr>
        <p:spPr>
          <a:xfrm>
            <a:off x="5365990" y="2317326"/>
            <a:ext cx="67284" cy="192592"/>
          </a:xfrm>
          <a:custGeom>
            <a:avLst/>
            <a:gdLst>
              <a:gd name="connsiteX0" fmla="*/ 27095 w 65732"/>
              <a:gd name="connsiteY0" fmla="*/ 0 h 188150"/>
              <a:gd name="connsiteX1" fmla="*/ 39974 w 65732"/>
              <a:gd name="connsiteY1" fmla="*/ 180304 h 188150"/>
              <a:gd name="connsiteX2" fmla="*/ 65732 w 65732"/>
              <a:gd name="connsiteY2" fmla="*/ 180304 h 188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5732" h="188150">
                <a:moveTo>
                  <a:pt x="27095" y="0"/>
                </a:moveTo>
                <a:cubicBezTo>
                  <a:pt x="11690" y="77024"/>
                  <a:pt x="0" y="90363"/>
                  <a:pt x="39974" y="180304"/>
                </a:cubicBezTo>
                <a:cubicBezTo>
                  <a:pt x="43461" y="188150"/>
                  <a:pt x="57146" y="180304"/>
                  <a:pt x="65732" y="180304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3902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rot="5400000">
            <a:off x="1940181" y="3847159"/>
            <a:ext cx="146249" cy="16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2013305" y="3847159"/>
            <a:ext cx="146249" cy="16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6200000" flipH="1">
            <a:off x="4645796" y="3115912"/>
            <a:ext cx="146249" cy="1462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6200000" flipH="1">
            <a:off x="4718920" y="3042787"/>
            <a:ext cx="146249" cy="1462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989559" y="3774034"/>
            <a:ext cx="486021" cy="7091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902" dirty="0"/>
              <a:t>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26118" y="1937898"/>
            <a:ext cx="467970" cy="7091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902" dirty="0"/>
              <a:t>В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02675" y="3920284"/>
            <a:ext cx="405618" cy="7091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902" dirty="0"/>
              <a:t>с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161945" y="3590686"/>
            <a:ext cx="492443" cy="6928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902" dirty="0" err="1" smtClean="0"/>
              <a:t>D</a:t>
            </a:r>
            <a:endParaRPr lang="ru-RU" sz="3902" dirty="0"/>
          </a:p>
        </p:txBody>
      </p:sp>
      <p:sp>
        <p:nvSpPr>
          <p:cNvPr id="24" name="TextBox 23"/>
          <p:cNvSpPr txBox="1"/>
          <p:nvPr/>
        </p:nvSpPr>
        <p:spPr>
          <a:xfrm>
            <a:off x="5712710" y="2059034"/>
            <a:ext cx="423669" cy="7091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902" dirty="0"/>
              <a:t>F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913351" y="2128808"/>
            <a:ext cx="438435" cy="7091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902" dirty="0"/>
              <a:t>Е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1593" y="5066103"/>
            <a:ext cx="3624710" cy="6928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902" dirty="0">
                <a:latin typeface="Arial" panose="020B0604020202020204" pitchFamily="34" charset="0"/>
                <a:cs typeface="Arial" panose="020B0604020202020204" pitchFamily="34" charset="0"/>
              </a:rPr>
              <a:t>1. АВ = </a:t>
            </a:r>
            <a:r>
              <a:rPr lang="en-US" sz="3902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3902" dirty="0" smtClean="0">
                <a:latin typeface="Arial" panose="020B0604020202020204" pitchFamily="34" charset="0"/>
                <a:cs typeface="Arial" panose="020B0604020202020204" pitchFamily="34" charset="0"/>
              </a:rPr>
              <a:t>Е      </a:t>
            </a:r>
            <a:r>
              <a:rPr lang="ru-RU" sz="3902" dirty="0" smtClean="0"/>
              <a:t> </a:t>
            </a:r>
            <a:endParaRPr lang="ru-RU" sz="3902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001054" y="5063978"/>
                <a:ext cx="2864439" cy="6928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902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2. </a:t>
                </a:r>
                <a14:m>
                  <m:oMath xmlns:m="http://schemas.openxmlformats.org/officeDocument/2006/math">
                    <m:r>
                      <a:rPr lang="ru-RU" sz="3902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sz="3902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</m:t>
                    </m:r>
                    <m:r>
                      <a:rPr lang="en-US" sz="3902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=∠</m:t>
                    </m:r>
                    <m:r>
                      <m:rPr>
                        <m:sty m:val="p"/>
                      </m:rPr>
                      <a:rPr lang="en-US" sz="3902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D</m:t>
                    </m:r>
                  </m:oMath>
                </a14:m>
                <a:r>
                  <a:rPr lang="ru-RU" sz="3902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902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1054" y="5063978"/>
                <a:ext cx="2864439" cy="692818"/>
              </a:xfrm>
              <a:prstGeom prst="rect">
                <a:avLst/>
              </a:prstGeom>
              <a:blipFill rotWithShape="0">
                <a:blip r:embed="rId2"/>
                <a:stretch>
                  <a:fillRect l="-7234" t="-15929" b="-353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7470279" y="5063978"/>
            <a:ext cx="2630272" cy="6928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902" dirty="0">
                <a:latin typeface="Arial" panose="020B0604020202020204" pitchFamily="34" charset="0"/>
                <a:cs typeface="Arial" panose="020B0604020202020204" pitchFamily="34" charset="0"/>
              </a:rPr>
              <a:t>3. ВС = Е</a:t>
            </a:r>
            <a:r>
              <a:rPr lang="en-US" sz="3902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ru-RU" sz="390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665342" y="1937898"/>
            <a:ext cx="6029325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elementlar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tengligi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uchburchaklar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tengligining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alomatini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ifodalaydi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Picture 8" descr="D:\rabochiy stol 03.09.2020\рисунки\hotpng.com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5764" y="4483210"/>
            <a:ext cx="964536" cy="1127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85939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4"/>
          <p:cNvSpPr txBox="1">
            <a:spLocks/>
          </p:cNvSpPr>
          <p:nvPr/>
        </p:nvSpPr>
        <p:spPr>
          <a:xfrm>
            <a:off x="451593" y="197594"/>
            <a:ext cx="11286441" cy="806166"/>
          </a:xfrm>
          <a:prstGeom prst="rect">
            <a:avLst/>
          </a:prstGeom>
        </p:spPr>
        <p:txBody>
          <a:bodyPr vert="horz" wrap="square" lIns="0" tIns="34527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5012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5012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5400000" flipH="1" flipV="1">
            <a:off x="806747" y="2859975"/>
            <a:ext cx="1243120" cy="58499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135808" y="3774035"/>
            <a:ext cx="2266867" cy="14624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720806" y="2530914"/>
            <a:ext cx="1681869" cy="138937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олилиния 9"/>
          <p:cNvSpPr/>
          <p:nvPr/>
        </p:nvSpPr>
        <p:spPr>
          <a:xfrm>
            <a:off x="2913351" y="3635622"/>
            <a:ext cx="84183" cy="263659"/>
          </a:xfrm>
          <a:custGeom>
            <a:avLst/>
            <a:gdLst>
              <a:gd name="connsiteX0" fmla="*/ 27690 w 82241"/>
              <a:gd name="connsiteY0" fmla="*/ 257577 h 257577"/>
              <a:gd name="connsiteX1" fmla="*/ 1932 w 82241"/>
              <a:gd name="connsiteY1" fmla="*/ 218941 h 257577"/>
              <a:gd name="connsiteX2" fmla="*/ 40569 w 82241"/>
              <a:gd name="connsiteY2" fmla="*/ 51515 h 257577"/>
              <a:gd name="connsiteX3" fmla="*/ 79205 w 82241"/>
              <a:gd name="connsiteY3" fmla="*/ 0 h 257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241" h="257577">
                <a:moveTo>
                  <a:pt x="27690" y="257577"/>
                </a:moveTo>
                <a:cubicBezTo>
                  <a:pt x="19104" y="244698"/>
                  <a:pt x="3472" y="234343"/>
                  <a:pt x="1932" y="218941"/>
                </a:cubicBezTo>
                <a:cubicBezTo>
                  <a:pt x="0" y="199622"/>
                  <a:pt x="21894" y="70190"/>
                  <a:pt x="40569" y="51515"/>
                </a:cubicBezTo>
                <a:cubicBezTo>
                  <a:pt x="82241" y="9843"/>
                  <a:pt x="79205" y="31092"/>
                  <a:pt x="79205" y="0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3902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6200000" flipH="1">
            <a:off x="3183301" y="2823413"/>
            <a:ext cx="1096871" cy="80437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4133922" y="2238415"/>
            <a:ext cx="1608744" cy="153561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3329550" y="2238415"/>
            <a:ext cx="2413116" cy="43874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олилиния 14"/>
          <p:cNvSpPr/>
          <p:nvPr/>
        </p:nvSpPr>
        <p:spPr>
          <a:xfrm>
            <a:off x="5365990" y="2317326"/>
            <a:ext cx="67284" cy="192592"/>
          </a:xfrm>
          <a:custGeom>
            <a:avLst/>
            <a:gdLst>
              <a:gd name="connsiteX0" fmla="*/ 27095 w 65732"/>
              <a:gd name="connsiteY0" fmla="*/ 0 h 188150"/>
              <a:gd name="connsiteX1" fmla="*/ 39974 w 65732"/>
              <a:gd name="connsiteY1" fmla="*/ 180304 h 188150"/>
              <a:gd name="connsiteX2" fmla="*/ 65732 w 65732"/>
              <a:gd name="connsiteY2" fmla="*/ 180304 h 188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5732" h="188150">
                <a:moveTo>
                  <a:pt x="27095" y="0"/>
                </a:moveTo>
                <a:cubicBezTo>
                  <a:pt x="11690" y="77024"/>
                  <a:pt x="0" y="90363"/>
                  <a:pt x="39974" y="180304"/>
                </a:cubicBezTo>
                <a:cubicBezTo>
                  <a:pt x="43461" y="188150"/>
                  <a:pt x="57146" y="180304"/>
                  <a:pt x="65732" y="180304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3902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rot="5400000">
            <a:off x="1940181" y="3847159"/>
            <a:ext cx="146249" cy="16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2013305" y="3847159"/>
            <a:ext cx="146249" cy="16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6200000" flipH="1">
            <a:off x="4645796" y="3115912"/>
            <a:ext cx="146249" cy="1462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6200000" flipH="1">
            <a:off x="4718920" y="3042787"/>
            <a:ext cx="146249" cy="1462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989559" y="3774034"/>
            <a:ext cx="486021" cy="7091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902" dirty="0"/>
              <a:t>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26118" y="1937898"/>
            <a:ext cx="467970" cy="7091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902" dirty="0"/>
              <a:t>В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02675" y="3920284"/>
            <a:ext cx="405618" cy="7091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902" dirty="0"/>
              <a:t>с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161945" y="3590686"/>
            <a:ext cx="492443" cy="6928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902" dirty="0" err="1" smtClean="0"/>
              <a:t>D</a:t>
            </a:r>
            <a:endParaRPr lang="ru-RU" sz="3902" dirty="0"/>
          </a:p>
        </p:txBody>
      </p:sp>
      <p:sp>
        <p:nvSpPr>
          <p:cNvPr id="24" name="TextBox 23"/>
          <p:cNvSpPr txBox="1"/>
          <p:nvPr/>
        </p:nvSpPr>
        <p:spPr>
          <a:xfrm>
            <a:off x="5712710" y="2059034"/>
            <a:ext cx="423669" cy="7091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902" dirty="0"/>
              <a:t>F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913351" y="2128808"/>
            <a:ext cx="438435" cy="7091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902" dirty="0"/>
              <a:t>Е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1593" y="5305881"/>
            <a:ext cx="3651962" cy="6928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902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3902" dirty="0" smtClean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3902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sz="3902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902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902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3902" dirty="0" smtClean="0">
                <a:latin typeface="Arial" panose="020B0604020202020204" pitchFamily="34" charset="0"/>
                <a:cs typeface="Arial" panose="020B0604020202020204" pitchFamily="34" charset="0"/>
              </a:rPr>
              <a:t>Е      </a:t>
            </a:r>
            <a:r>
              <a:rPr lang="ru-RU" sz="3902" dirty="0" smtClean="0"/>
              <a:t> </a:t>
            </a:r>
            <a:endParaRPr lang="ru-RU" sz="3902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161945" y="5138795"/>
                <a:ext cx="2833404" cy="6928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902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2. </a:t>
                </a:r>
                <a14:m>
                  <m:oMath xmlns:m="http://schemas.openxmlformats.org/officeDocument/2006/math">
                    <m:r>
                      <a:rPr lang="ru-RU" sz="3902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sz="3902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r>
                      <a:rPr lang="en-US" sz="3902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=∠</m:t>
                    </m:r>
                    <m:r>
                      <m:rPr>
                        <m:sty m:val="p"/>
                      </m:rPr>
                      <a:rPr lang="en-US" sz="3902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D</m:t>
                    </m:r>
                  </m:oMath>
                </a14:m>
                <a:r>
                  <a:rPr lang="ru-RU" sz="3902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902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1945" y="5138795"/>
                <a:ext cx="2833404" cy="692818"/>
              </a:xfrm>
              <a:prstGeom prst="rect">
                <a:avLst/>
              </a:prstGeom>
              <a:blipFill rotWithShape="0">
                <a:blip r:embed="rId2"/>
                <a:stretch>
                  <a:fillRect l="-7312" t="-14912" b="-342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7542287" y="5138795"/>
            <a:ext cx="2630272" cy="6928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902" dirty="0">
                <a:latin typeface="Arial" panose="020B0604020202020204" pitchFamily="34" charset="0"/>
                <a:cs typeface="Arial" panose="020B0604020202020204" pitchFamily="34" charset="0"/>
              </a:rPr>
              <a:t>3. ВС = Е</a:t>
            </a:r>
            <a:r>
              <a:rPr lang="en-US" sz="3902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ru-RU" sz="390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378625" y="2204374"/>
            <a:ext cx="6029325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elementlar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tengligi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uchburchaklar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tengligining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alomatini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ifodalaydi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Picture 8" descr="D:\rabochiy stol 03.09.2020\рисунки\hotpng.com (1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166" y="4743497"/>
            <a:ext cx="803635" cy="1124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018350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4"/>
          <p:cNvSpPr txBox="1">
            <a:spLocks/>
          </p:cNvSpPr>
          <p:nvPr/>
        </p:nvSpPr>
        <p:spPr>
          <a:xfrm>
            <a:off x="451593" y="197594"/>
            <a:ext cx="11286441" cy="806166"/>
          </a:xfrm>
          <a:prstGeom prst="rect">
            <a:avLst/>
          </a:prstGeom>
        </p:spPr>
        <p:txBody>
          <a:bodyPr vert="horz" wrap="square" lIns="0" tIns="34527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en-US" sz="5012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5012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5400000" flipH="1" flipV="1">
            <a:off x="806747" y="2859975"/>
            <a:ext cx="1243120" cy="58499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135808" y="3774035"/>
            <a:ext cx="2266867" cy="14624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720806" y="2530914"/>
            <a:ext cx="1681869" cy="138937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6200000" flipH="1">
            <a:off x="3183301" y="2823413"/>
            <a:ext cx="1096871" cy="80437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4133922" y="2238415"/>
            <a:ext cx="1608744" cy="153561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3329550" y="2238415"/>
            <a:ext cx="2413116" cy="43874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1940181" y="3847159"/>
            <a:ext cx="146249" cy="16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2013305" y="3847159"/>
            <a:ext cx="146249" cy="16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6200000" flipH="1">
            <a:off x="4645796" y="3115912"/>
            <a:ext cx="146249" cy="1462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6200000" flipH="1">
            <a:off x="4718920" y="3042787"/>
            <a:ext cx="146249" cy="1462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98869" y="3615204"/>
            <a:ext cx="486021" cy="7091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902" dirty="0"/>
              <a:t>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26118" y="1937898"/>
            <a:ext cx="467970" cy="7091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902" dirty="0"/>
              <a:t>В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199866" y="3808857"/>
            <a:ext cx="405618" cy="7091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902" dirty="0"/>
              <a:t>с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161945" y="3590686"/>
            <a:ext cx="492443" cy="6928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902" dirty="0" err="1" smtClean="0"/>
              <a:t>D</a:t>
            </a:r>
            <a:endParaRPr lang="ru-RU" sz="3902" dirty="0"/>
          </a:p>
        </p:txBody>
      </p:sp>
      <p:sp>
        <p:nvSpPr>
          <p:cNvPr id="24" name="TextBox 23"/>
          <p:cNvSpPr txBox="1"/>
          <p:nvPr/>
        </p:nvSpPr>
        <p:spPr>
          <a:xfrm>
            <a:off x="5671144" y="1918760"/>
            <a:ext cx="423669" cy="7091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902" dirty="0"/>
              <a:t>F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913351" y="2128808"/>
            <a:ext cx="438435" cy="7091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902" dirty="0"/>
              <a:t>Е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32425" y="5138795"/>
            <a:ext cx="3651962" cy="6928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902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3902" dirty="0" smtClean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3902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sz="3902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902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902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3902" dirty="0" smtClean="0">
                <a:latin typeface="Arial" panose="020B0604020202020204" pitchFamily="34" charset="0"/>
                <a:cs typeface="Arial" panose="020B0604020202020204" pitchFamily="34" charset="0"/>
              </a:rPr>
              <a:t>Е      </a:t>
            </a:r>
            <a:r>
              <a:rPr lang="ru-RU" sz="3902" dirty="0" smtClean="0"/>
              <a:t> </a:t>
            </a:r>
            <a:endParaRPr lang="ru-RU" sz="3902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161945" y="5062452"/>
                <a:ext cx="2833404" cy="6928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902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2. </a:t>
                </a:r>
                <a14:m>
                  <m:oMath xmlns:m="http://schemas.openxmlformats.org/officeDocument/2006/math">
                    <m:r>
                      <a:rPr lang="ru-RU" sz="3902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sz="3902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r>
                      <a:rPr lang="en-US" sz="3902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=∠</m:t>
                    </m:r>
                    <m:r>
                      <m:rPr>
                        <m:sty m:val="p"/>
                      </m:rPr>
                      <a:rPr lang="en-US" sz="3902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D</m:t>
                    </m:r>
                  </m:oMath>
                </a14:m>
                <a:r>
                  <a:rPr lang="ru-RU" sz="3902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902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1945" y="5062452"/>
                <a:ext cx="2833404" cy="692818"/>
              </a:xfrm>
              <a:prstGeom prst="rect">
                <a:avLst/>
              </a:prstGeom>
              <a:blipFill rotWithShape="0">
                <a:blip r:embed="rId2"/>
                <a:stretch>
                  <a:fillRect l="-7312" t="-14912" b="-350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7675954" y="5022130"/>
            <a:ext cx="2646494" cy="6928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902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902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3902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3902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3902" dirty="0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en-US" sz="3902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390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56491" y="1717020"/>
            <a:ext cx="528542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anday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elementlar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tengligi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tengligining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3-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alomatini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ifodalaydi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16200000" flipH="1">
            <a:off x="4445943" y="2355601"/>
            <a:ext cx="146249" cy="1462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2357711" y="3042787"/>
            <a:ext cx="144016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8" descr="D:\rabochiy stol 03.09.2020\рисунки\hotpng.com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327" y="4459451"/>
            <a:ext cx="803635" cy="1125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991593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2445299" y="2046148"/>
            <a:ext cx="3600400" cy="16561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flipV="1">
            <a:off x="2172847" y="1866128"/>
            <a:ext cx="4145304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6030119" y="1866128"/>
            <a:ext cx="275398" cy="18362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2172847" y="2046148"/>
            <a:ext cx="288032" cy="18362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5094015" y="2298176"/>
            <a:ext cx="144016" cy="288032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166023" y="2229963"/>
            <a:ext cx="144016" cy="288032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933775" y="3378296"/>
            <a:ext cx="144016" cy="288032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005783" y="3310083"/>
            <a:ext cx="144016" cy="288032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310039" y="3234280"/>
            <a:ext cx="0" cy="288032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149799" y="2226168"/>
            <a:ext cx="0" cy="307932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662901" y="2929638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y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044411" y="199068"/>
            <a:ext cx="76819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Noma‘lum</a:t>
            </a:r>
            <a:r>
              <a:rPr lang="en-US" sz="44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4000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sz="44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4400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Дуга 32"/>
          <p:cNvSpPr/>
          <p:nvPr/>
        </p:nvSpPr>
        <p:spPr>
          <a:xfrm rot="14362628">
            <a:off x="3570870" y="2640528"/>
            <a:ext cx="641659" cy="594066"/>
          </a:xfrm>
          <a:prstGeom prst="arc">
            <a:avLst>
              <a:gd name="adj1" fmla="val 15642959"/>
              <a:gd name="adj2" fmla="val 0"/>
            </a:avLst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Дуга 33"/>
          <p:cNvSpPr/>
          <p:nvPr/>
        </p:nvSpPr>
        <p:spPr>
          <a:xfrm rot="4375325">
            <a:off x="4207222" y="2468449"/>
            <a:ext cx="641659" cy="594066"/>
          </a:xfrm>
          <a:prstGeom prst="arc">
            <a:avLst>
              <a:gd name="adj1" fmla="val 15642959"/>
              <a:gd name="adj2" fmla="val 0"/>
            </a:avLst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4019476" y="2077232"/>
            <a:ext cx="508473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1623864" y="3593869"/>
            <a:ext cx="466794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1972403" y="1460535"/>
            <a:ext cx="450764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38" name="TextBox 37"/>
          <p:cNvSpPr txBox="1"/>
          <p:nvPr/>
        </p:nvSpPr>
        <p:spPr>
          <a:xfrm>
            <a:off x="6454108" y="1421730"/>
            <a:ext cx="445956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6134606" y="3452858"/>
            <a:ext cx="486030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8558890" y="1301918"/>
                <a:ext cx="2476447" cy="18669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 smtClean="0">
                    <a:solidFill>
                      <a:srgbClr val="2365C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78⁰</a:t>
                </a:r>
              </a:p>
              <a:p>
                <a:r>
                  <a:rPr lang="en-US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</a:t>
                </a:r>
                <a:r>
                  <a:rPr lang="en-US" b="1" i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-?, AB-?</a:t>
                </a:r>
                <a:endParaRPr lang="ru-RU" b="1" i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8890" y="1301918"/>
                <a:ext cx="2476447" cy="1866986"/>
              </a:xfrm>
              <a:prstGeom prst="rect">
                <a:avLst/>
              </a:prstGeom>
              <a:blipFill rotWithShape="0">
                <a:blip r:embed="rId2"/>
                <a:stretch>
                  <a:fillRect l="-8128" t="-5556" r="-6897" b="-120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250375" y="4307127"/>
                <a:ext cx="9831296" cy="23083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b="1" i="1" dirty="0" err="1" smtClean="0">
                    <a:solidFill>
                      <a:srgbClr val="2365C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𝐴𝑂𝐵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𝑂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vertikal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burchaklar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𝑨𝑶𝑩</m:t>
                    </m:r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en-US" sz="32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𝑪𝑶𝑫</m:t>
                    </m:r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TBT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32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asosan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sz="36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:r>
                  <a:rPr lang="en-US" sz="3200" b="1" i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 = 78º, AB = CD = 6 cm.</a:t>
                </a:r>
                <a:endParaRPr lang="en-US" sz="3200" b="1" i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375" y="4307127"/>
                <a:ext cx="9831296" cy="2308324"/>
              </a:xfrm>
              <a:prstGeom prst="rect">
                <a:avLst/>
              </a:prstGeom>
              <a:blipFill rotWithShape="0">
                <a:blip r:embed="rId3"/>
                <a:stretch>
                  <a:fillRect l="-1860" t="-4233" b="-74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2394007" y="2235107"/>
            <a:ext cx="7649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78⁰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76443" y="2532437"/>
            <a:ext cx="888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6 cm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876703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idx="1"/>
          </p:nvPr>
        </p:nvSpPr>
        <p:spPr>
          <a:xfrm>
            <a:off x="3310301" y="2247212"/>
            <a:ext cx="674157" cy="701175"/>
          </a:xfrm>
          <a:ln/>
        </p:spPr>
        <p:txBody>
          <a:bodyPr>
            <a:normAutofit fontScale="70000" lnSpcReduction="20000"/>
          </a:bodyPr>
          <a:lstStyle/>
          <a:p>
            <a:pPr marL="0" indent="0" algn="just">
              <a:buSzPct val="45000"/>
              <a:buNone/>
              <a:tabLst>
                <a:tab pos="0" algn="l"/>
                <a:tab pos="97294" algn="l"/>
                <a:tab pos="514480" algn="l"/>
                <a:tab pos="931664" algn="l"/>
                <a:tab pos="1348850" algn="l"/>
                <a:tab pos="1766035" algn="l"/>
                <a:tab pos="2183220" algn="l"/>
                <a:tab pos="2600405" algn="l"/>
                <a:tab pos="3017591" algn="l"/>
                <a:tab pos="3434775" algn="l"/>
                <a:tab pos="3851961" algn="l"/>
                <a:tab pos="4269146" algn="l"/>
                <a:tab pos="4686331" algn="l"/>
                <a:tab pos="5103516" algn="l"/>
                <a:tab pos="5520702" algn="l"/>
                <a:tab pos="5937886" algn="l"/>
                <a:tab pos="6355072" algn="l"/>
                <a:tab pos="6772257" algn="l"/>
                <a:tab pos="7189442" algn="l"/>
                <a:tab pos="7606627" algn="l"/>
                <a:tab pos="8023813" algn="l"/>
                <a:tab pos="8343703" algn="l"/>
                <a:tab pos="8760889" algn="l"/>
              </a:tabLst>
            </a:pPr>
            <a:r>
              <a:rPr lang="ru-RU" sz="3200" b="1" dirty="0" smtClean="0">
                <a:solidFill>
                  <a:srgbClr val="C00000"/>
                </a:solidFill>
              </a:rPr>
              <a:t> </a:t>
            </a:r>
            <a:r>
              <a:rPr lang="en-US" sz="4200" b="1" dirty="0" smtClean="0">
                <a:solidFill>
                  <a:srgbClr val="C00000"/>
                </a:solidFill>
              </a:rPr>
              <a:t>4,5</a:t>
            </a:r>
            <a:endParaRPr lang="ru-RU" sz="4200" b="1" dirty="0">
              <a:solidFill>
                <a:srgbClr val="C00000"/>
              </a:solidFill>
            </a:endParaRPr>
          </a:p>
          <a:p>
            <a:pPr marL="0" indent="0" algn="just">
              <a:buSzPct val="45000"/>
              <a:buNone/>
              <a:tabLst>
                <a:tab pos="0" algn="l"/>
                <a:tab pos="97294" algn="l"/>
                <a:tab pos="514480" algn="l"/>
                <a:tab pos="931664" algn="l"/>
                <a:tab pos="1348850" algn="l"/>
                <a:tab pos="1766035" algn="l"/>
                <a:tab pos="2183220" algn="l"/>
                <a:tab pos="2600405" algn="l"/>
                <a:tab pos="3017591" algn="l"/>
                <a:tab pos="3434775" algn="l"/>
                <a:tab pos="3851961" algn="l"/>
                <a:tab pos="4269146" algn="l"/>
                <a:tab pos="4686331" algn="l"/>
                <a:tab pos="5103516" algn="l"/>
                <a:tab pos="5520702" algn="l"/>
                <a:tab pos="5937886" algn="l"/>
                <a:tab pos="6355072" algn="l"/>
                <a:tab pos="6772257" algn="l"/>
                <a:tab pos="7189442" algn="l"/>
                <a:tab pos="7606627" algn="l"/>
                <a:tab pos="8023813" algn="l"/>
                <a:tab pos="8343703" algn="l"/>
                <a:tab pos="8760889" algn="l"/>
              </a:tabLst>
            </a:pPr>
            <a:endParaRPr lang="ru-RU" dirty="0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695721" y="1310300"/>
            <a:ext cx="4069091" cy="2703720"/>
          </a:xfrm>
          <a:prstGeom prst="triangle">
            <a:avLst>
              <a:gd name="adj" fmla="val 26629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39547" y="3673586"/>
            <a:ext cx="466794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764812" y="3674535"/>
            <a:ext cx="486030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4296067" y="1022611"/>
            <a:ext cx="445956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6233497" y="2583462"/>
            <a:ext cx="3239319" cy="142960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 = AE + EC</a:t>
            </a:r>
          </a:p>
          <a:p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BD = BE + ED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233497" y="1308656"/>
            <a:ext cx="3111680" cy="107957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AC, BD - ?</a:t>
            </a:r>
            <a:endParaRPr lang="en-US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35313" y="4355783"/>
            <a:ext cx="8526886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b="1" dirty="0" smtClean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600" b="1" dirty="0">
                <a:solidFill>
                  <a:srgbClr val="003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AE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ED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4,5 (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∆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AED –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BD = 2,4 + 4,5 = 6,9 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277591" y="5419477"/>
                <a:ext cx="5435745" cy="21889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00339A"/>
                    </a:solidFill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ABE = ∆CED 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CE = 2,4. </a:t>
                </a:r>
              </a:p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AC = BD = 6,9</a:t>
                </a: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800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7591" y="5419477"/>
                <a:ext cx="5435745" cy="2188933"/>
              </a:xfrm>
              <a:prstGeom prst="rect">
                <a:avLst/>
              </a:prstGeom>
              <a:blipFill rotWithShape="0">
                <a:blip r:embed="rId3"/>
                <a:stretch>
                  <a:fillRect l="-898" t="-1114" r="-2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Равнобедренный треугольник 16"/>
          <p:cNvSpPr/>
          <p:nvPr/>
        </p:nvSpPr>
        <p:spPr>
          <a:xfrm rot="8513013">
            <a:off x="1019088" y="2388690"/>
            <a:ext cx="4378644" cy="2560416"/>
          </a:xfrm>
          <a:prstGeom prst="triangle">
            <a:avLst>
              <a:gd name="adj" fmla="val 26629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724002" y="1562597"/>
            <a:ext cx="423514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209931" y="929052"/>
            <a:ext cx="450764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1" name="Дуга 10"/>
          <p:cNvSpPr/>
          <p:nvPr/>
        </p:nvSpPr>
        <p:spPr>
          <a:xfrm>
            <a:off x="569714" y="3437954"/>
            <a:ext cx="707877" cy="696774"/>
          </a:xfrm>
          <a:prstGeom prst="arc">
            <a:avLst>
              <a:gd name="adj1" fmla="val 16200000"/>
              <a:gd name="adj2" fmla="val 2308939"/>
            </a:avLst>
          </a:prstGeom>
          <a:ln w="38100">
            <a:solidFill>
              <a:srgbClr val="0033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/>
          <p:cNvSpPr/>
          <p:nvPr/>
        </p:nvSpPr>
        <p:spPr>
          <a:xfrm rot="13938738">
            <a:off x="4327371" y="3470292"/>
            <a:ext cx="707877" cy="696774"/>
          </a:xfrm>
          <a:prstGeom prst="arc">
            <a:avLst>
              <a:gd name="adj1" fmla="val 16200000"/>
              <a:gd name="adj2" fmla="val 2308939"/>
            </a:avLst>
          </a:prstGeom>
          <a:ln w="38100">
            <a:solidFill>
              <a:srgbClr val="0033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уга 19"/>
          <p:cNvSpPr/>
          <p:nvPr/>
        </p:nvSpPr>
        <p:spPr>
          <a:xfrm>
            <a:off x="502707" y="3512485"/>
            <a:ext cx="707877" cy="696774"/>
          </a:xfrm>
          <a:prstGeom prst="arc">
            <a:avLst>
              <a:gd name="adj1" fmla="val 16200000"/>
              <a:gd name="adj2" fmla="val 19837542"/>
            </a:avLst>
          </a:prstGeom>
          <a:ln w="38100">
            <a:solidFill>
              <a:srgbClr val="0033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Дуга 20"/>
          <p:cNvSpPr/>
          <p:nvPr/>
        </p:nvSpPr>
        <p:spPr>
          <a:xfrm rot="16200000">
            <a:off x="4474962" y="3518036"/>
            <a:ext cx="707877" cy="696774"/>
          </a:xfrm>
          <a:prstGeom prst="arc">
            <a:avLst>
              <a:gd name="adj1" fmla="val 16949705"/>
              <a:gd name="adj2" fmla="val 20012435"/>
            </a:avLst>
          </a:prstGeom>
          <a:ln w="38100">
            <a:solidFill>
              <a:srgbClr val="0033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394710" y="2551574"/>
            <a:ext cx="6399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4,5</a:t>
            </a:r>
            <a:endParaRPr lang="ru-RU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1695931" y="1701579"/>
            <a:ext cx="6399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2,4</a:t>
            </a:r>
            <a:endParaRPr lang="ru-RU" sz="2800" dirty="0"/>
          </a:p>
        </p:txBody>
      </p:sp>
      <p:sp>
        <p:nvSpPr>
          <p:cNvPr id="24" name="Rectangle 2"/>
          <p:cNvSpPr txBox="1">
            <a:spLocks noChangeArrowheads="1"/>
          </p:cNvSpPr>
          <p:nvPr/>
        </p:nvSpPr>
        <p:spPr>
          <a:xfrm>
            <a:off x="3095931" y="1153992"/>
            <a:ext cx="630284" cy="701175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6131" indent="-226131" algn="l" defTabSz="904524" rtl="0" eaLnBrk="1" latinLnBrk="0" hangingPunct="1">
              <a:lnSpc>
                <a:spcPct val="90000"/>
              </a:lnSpc>
              <a:spcBef>
                <a:spcPts val="989"/>
              </a:spcBef>
              <a:buFont typeface="Arial" panose="020B0604020202020204" pitchFamily="34" charset="0"/>
              <a:buChar char="•"/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78393" indent="-226131" algn="l" defTabSz="904524" rtl="0" eaLnBrk="1" latinLnBrk="0" hangingPunct="1">
              <a:lnSpc>
                <a:spcPct val="90000"/>
              </a:lnSpc>
              <a:spcBef>
                <a:spcPts val="495"/>
              </a:spcBef>
              <a:buFont typeface="Arial" panose="020B0604020202020204" pitchFamily="34" charset="0"/>
              <a:buChar char="•"/>
              <a:defRPr sz="237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0656" indent="-226131" algn="l" defTabSz="904524" rtl="0" eaLnBrk="1" latinLnBrk="0" hangingPunct="1">
              <a:lnSpc>
                <a:spcPct val="90000"/>
              </a:lnSpc>
              <a:spcBef>
                <a:spcPts val="495"/>
              </a:spcBef>
              <a:buFont typeface="Arial" panose="020B0604020202020204" pitchFamily="34" charset="0"/>
              <a:buChar char="•"/>
              <a:defRPr sz="19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82918" indent="-226131" algn="l" defTabSz="904524" rtl="0" eaLnBrk="1" latinLnBrk="0" hangingPunct="1">
              <a:lnSpc>
                <a:spcPct val="90000"/>
              </a:lnSpc>
              <a:spcBef>
                <a:spcPts val="495"/>
              </a:spcBef>
              <a:buFont typeface="Arial" panose="020B0604020202020204" pitchFamily="34" charset="0"/>
              <a:buChar char="•"/>
              <a:defRPr sz="17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5180" indent="-226131" algn="l" defTabSz="904524" rtl="0" eaLnBrk="1" latinLnBrk="0" hangingPunct="1">
              <a:lnSpc>
                <a:spcPct val="90000"/>
              </a:lnSpc>
              <a:spcBef>
                <a:spcPts val="495"/>
              </a:spcBef>
              <a:buFont typeface="Arial" panose="020B0604020202020204" pitchFamily="34" charset="0"/>
              <a:buChar char="•"/>
              <a:defRPr sz="17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7442" indent="-226131" algn="l" defTabSz="904524" rtl="0" eaLnBrk="1" latinLnBrk="0" hangingPunct="1">
              <a:lnSpc>
                <a:spcPct val="90000"/>
              </a:lnSpc>
              <a:spcBef>
                <a:spcPts val="495"/>
              </a:spcBef>
              <a:buFont typeface="Arial" panose="020B0604020202020204" pitchFamily="34" charset="0"/>
              <a:buChar char="•"/>
              <a:defRPr sz="17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39705" indent="-226131" algn="l" defTabSz="904524" rtl="0" eaLnBrk="1" latinLnBrk="0" hangingPunct="1">
              <a:lnSpc>
                <a:spcPct val="90000"/>
              </a:lnSpc>
              <a:spcBef>
                <a:spcPts val="495"/>
              </a:spcBef>
              <a:buFont typeface="Arial" panose="020B0604020202020204" pitchFamily="34" charset="0"/>
              <a:buChar char="•"/>
              <a:defRPr sz="17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91967" indent="-226131" algn="l" defTabSz="904524" rtl="0" eaLnBrk="1" latinLnBrk="0" hangingPunct="1">
              <a:lnSpc>
                <a:spcPct val="90000"/>
              </a:lnSpc>
              <a:spcBef>
                <a:spcPts val="495"/>
              </a:spcBef>
              <a:buFont typeface="Arial" panose="020B0604020202020204" pitchFamily="34" charset="0"/>
              <a:buChar char="•"/>
              <a:defRPr sz="17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44229" indent="-226131" algn="l" defTabSz="904524" rtl="0" eaLnBrk="1" latinLnBrk="0" hangingPunct="1">
              <a:lnSpc>
                <a:spcPct val="90000"/>
              </a:lnSpc>
              <a:spcBef>
                <a:spcPts val="495"/>
              </a:spcBef>
              <a:buFont typeface="Arial" panose="020B0604020202020204" pitchFamily="34" charset="0"/>
              <a:buChar char="•"/>
              <a:defRPr sz="178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SzPct val="45000"/>
              <a:buFont typeface="Arial" panose="020B0604020202020204" pitchFamily="34" charset="0"/>
              <a:buNone/>
              <a:tabLst>
                <a:tab pos="0" algn="l"/>
                <a:tab pos="97294" algn="l"/>
                <a:tab pos="514480" algn="l"/>
                <a:tab pos="931664" algn="l"/>
                <a:tab pos="1348850" algn="l"/>
                <a:tab pos="1766035" algn="l"/>
                <a:tab pos="2183220" algn="l"/>
                <a:tab pos="2600405" algn="l"/>
                <a:tab pos="3017591" algn="l"/>
                <a:tab pos="3434775" algn="l"/>
                <a:tab pos="3851961" algn="l"/>
                <a:tab pos="4269146" algn="l"/>
                <a:tab pos="4686331" algn="l"/>
                <a:tab pos="5103516" algn="l"/>
                <a:tab pos="5520702" algn="l"/>
                <a:tab pos="5937886" algn="l"/>
                <a:tab pos="6355072" algn="l"/>
                <a:tab pos="6772257" algn="l"/>
                <a:tab pos="7189442" algn="l"/>
                <a:tab pos="7606627" algn="l"/>
                <a:tab pos="8023813" algn="l"/>
                <a:tab pos="8343703" algn="l"/>
                <a:tab pos="8760889" algn="l"/>
              </a:tabLst>
            </a:pPr>
            <a:r>
              <a:rPr lang="ru-RU" sz="3200" b="1" dirty="0" smtClean="0">
                <a:solidFill>
                  <a:srgbClr val="C00000"/>
                </a:solidFill>
              </a:rPr>
              <a:t> </a:t>
            </a:r>
            <a:r>
              <a:rPr lang="en-US" sz="4200" b="1" dirty="0" smtClean="0">
                <a:solidFill>
                  <a:srgbClr val="C00000"/>
                </a:solidFill>
              </a:rPr>
              <a:t>2,4</a:t>
            </a:r>
            <a:endParaRPr lang="ru-RU" sz="4200" b="1" dirty="0" smtClean="0">
              <a:solidFill>
                <a:srgbClr val="C00000"/>
              </a:solidFill>
            </a:endParaRPr>
          </a:p>
          <a:p>
            <a:pPr marL="0" indent="0" algn="just">
              <a:buSzPct val="45000"/>
              <a:buFont typeface="Arial" panose="020B0604020202020204" pitchFamily="34" charset="0"/>
              <a:buNone/>
              <a:tabLst>
                <a:tab pos="0" algn="l"/>
                <a:tab pos="97294" algn="l"/>
                <a:tab pos="514480" algn="l"/>
                <a:tab pos="931664" algn="l"/>
                <a:tab pos="1348850" algn="l"/>
                <a:tab pos="1766035" algn="l"/>
                <a:tab pos="2183220" algn="l"/>
                <a:tab pos="2600405" algn="l"/>
                <a:tab pos="3017591" algn="l"/>
                <a:tab pos="3434775" algn="l"/>
                <a:tab pos="3851961" algn="l"/>
                <a:tab pos="4269146" algn="l"/>
                <a:tab pos="4686331" algn="l"/>
                <a:tab pos="5103516" algn="l"/>
                <a:tab pos="5520702" algn="l"/>
                <a:tab pos="5937886" algn="l"/>
                <a:tab pos="6355072" algn="l"/>
                <a:tab pos="6772257" algn="l"/>
                <a:tab pos="7189442" algn="l"/>
                <a:tab pos="7606627" algn="l"/>
                <a:tab pos="8023813" algn="l"/>
                <a:tab pos="8343703" algn="l"/>
                <a:tab pos="8760889" algn="l"/>
              </a:tabLst>
            </a:pP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0" y="0"/>
            <a:ext cx="12060238" cy="7446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r>
              <a:rPr lang="en-US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4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BD </a:t>
            </a:r>
            <a:r>
              <a:rPr lang="en-US" sz="4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kesmani</a:t>
            </a:r>
            <a:r>
              <a:rPr lang="en-US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sz="4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3348509" y="2459993"/>
            <a:ext cx="526203" cy="38664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3129380" y="1322913"/>
            <a:ext cx="528071" cy="38664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6534175" y="5980626"/>
            <a:ext cx="3913251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2,4 </a:t>
            </a:r>
            <a:r>
              <a:rPr lang="en-US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6,9</a:t>
            </a:r>
            <a:endParaRPr lang="ru-RU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4862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build="p" animBg="1"/>
      <p:bldP spid="6" grpId="0" animBg="1"/>
      <p:bldP spid="8" grpId="0"/>
      <p:bldP spid="10" grpId="0"/>
      <p:bldP spid="2" grpId="0" animBg="1"/>
      <p:bldP spid="22" grpId="0" animBg="1"/>
      <p:bldP spid="24" grpId="0" animBg="1"/>
      <p:bldP spid="18" grpId="0" animBg="1"/>
      <p:bldP spid="28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11" name="Rectangle 19"/>
          <p:cNvSpPr>
            <a:spLocks noChangeArrowheads="1"/>
          </p:cNvSpPr>
          <p:nvPr/>
        </p:nvSpPr>
        <p:spPr bwMode="auto">
          <a:xfrm>
            <a:off x="2610960" y="4009392"/>
            <a:ext cx="510825" cy="688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7686" tIns="53843" rIns="107686" bIns="53843">
            <a:spAutoFit/>
          </a:bodyPr>
          <a:lstStyle/>
          <a:p>
            <a:r>
              <a:rPr lang="ru-RU" sz="3769" b="1">
                <a:solidFill>
                  <a:srgbClr val="000000"/>
                </a:solidFill>
              </a:rPr>
              <a:t>А</a:t>
            </a:r>
          </a:p>
        </p:txBody>
      </p:sp>
      <p:sp>
        <p:nvSpPr>
          <p:cNvPr id="85012" name="Rectangle 20"/>
          <p:cNvSpPr>
            <a:spLocks noChangeArrowheads="1"/>
          </p:cNvSpPr>
          <p:nvPr/>
        </p:nvSpPr>
        <p:spPr bwMode="auto">
          <a:xfrm>
            <a:off x="1947520" y="1933198"/>
            <a:ext cx="488383" cy="688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7686" tIns="53843" rIns="107686" bIns="53843">
            <a:spAutoFit/>
          </a:bodyPr>
          <a:lstStyle/>
          <a:p>
            <a:r>
              <a:rPr lang="ru-RU" sz="3769" b="1" dirty="0">
                <a:solidFill>
                  <a:srgbClr val="000000"/>
                </a:solidFill>
              </a:rPr>
              <a:t>В</a:t>
            </a:r>
          </a:p>
        </p:txBody>
      </p:sp>
      <p:sp>
        <p:nvSpPr>
          <p:cNvPr id="85013" name="Rectangle 21"/>
          <p:cNvSpPr>
            <a:spLocks noChangeArrowheads="1"/>
          </p:cNvSpPr>
          <p:nvPr/>
        </p:nvSpPr>
        <p:spPr bwMode="auto">
          <a:xfrm>
            <a:off x="9596868" y="221366"/>
            <a:ext cx="473956" cy="688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7686" tIns="53843" rIns="107686" bIns="53843">
            <a:spAutoFit/>
          </a:bodyPr>
          <a:lstStyle/>
          <a:p>
            <a:r>
              <a:rPr lang="ru-RU" sz="3769" b="1" dirty="0">
                <a:solidFill>
                  <a:srgbClr val="000000"/>
                </a:solidFill>
              </a:rPr>
              <a:t>С</a:t>
            </a:r>
          </a:p>
        </p:txBody>
      </p:sp>
      <p:sp>
        <p:nvSpPr>
          <p:cNvPr id="85014" name="Rectangle 22"/>
          <p:cNvSpPr>
            <a:spLocks noChangeArrowheads="1"/>
          </p:cNvSpPr>
          <p:nvPr/>
        </p:nvSpPr>
        <p:spPr bwMode="auto">
          <a:xfrm>
            <a:off x="10209325" y="3010531"/>
            <a:ext cx="630233" cy="688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86" tIns="53843" rIns="107686" bIns="53843">
            <a:spAutoFit/>
          </a:bodyPr>
          <a:lstStyle/>
          <a:p>
            <a:r>
              <a:rPr lang="en-US" sz="3769" b="1" dirty="0">
                <a:solidFill>
                  <a:srgbClr val="000000"/>
                </a:solidFill>
              </a:rPr>
              <a:t>D</a:t>
            </a:r>
            <a:endParaRPr lang="ru-RU" sz="3769" b="1" dirty="0">
              <a:solidFill>
                <a:srgbClr val="000000"/>
              </a:solidFill>
            </a:endParaRPr>
          </a:p>
        </p:txBody>
      </p:sp>
      <p:grpSp>
        <p:nvGrpSpPr>
          <p:cNvPr id="85030" name="Group 38"/>
          <p:cNvGrpSpPr>
            <a:grpSpLocks/>
          </p:cNvGrpSpPr>
          <p:nvPr/>
        </p:nvGrpSpPr>
        <p:grpSpPr bwMode="auto">
          <a:xfrm rot="-1764521">
            <a:off x="2801493" y="661010"/>
            <a:ext cx="7219393" cy="3846243"/>
            <a:chOff x="1292" y="527"/>
            <a:chExt cx="3448" cy="2449"/>
          </a:xfrm>
        </p:grpSpPr>
        <p:sp>
          <p:nvSpPr>
            <p:cNvPr id="85027" name="Freeform 35"/>
            <p:cNvSpPr>
              <a:spLocks/>
            </p:cNvSpPr>
            <p:nvPr/>
          </p:nvSpPr>
          <p:spPr bwMode="auto">
            <a:xfrm>
              <a:off x="1292" y="527"/>
              <a:ext cx="3447" cy="2449"/>
            </a:xfrm>
            <a:custGeom>
              <a:avLst/>
              <a:gdLst>
                <a:gd name="T0" fmla="*/ 45 w 3447"/>
                <a:gd name="T1" fmla="*/ 1270 h 2449"/>
                <a:gd name="T2" fmla="*/ 3447 w 3447"/>
                <a:gd name="T3" fmla="*/ 1270 h 2449"/>
                <a:gd name="T4" fmla="*/ 3447 w 3447"/>
                <a:gd name="T5" fmla="*/ 2449 h 2449"/>
                <a:gd name="T6" fmla="*/ 0 w 3447"/>
                <a:gd name="T7" fmla="*/ 0 h 2449"/>
                <a:gd name="T8" fmla="*/ 0 w 3447"/>
                <a:gd name="T9" fmla="*/ 1270 h 2449"/>
                <a:gd name="T10" fmla="*/ 136 w 3447"/>
                <a:gd name="T11" fmla="*/ 1270 h 2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47" h="2449">
                  <a:moveTo>
                    <a:pt x="45" y="1270"/>
                  </a:moveTo>
                  <a:lnTo>
                    <a:pt x="3447" y="1270"/>
                  </a:lnTo>
                  <a:lnTo>
                    <a:pt x="3447" y="2449"/>
                  </a:lnTo>
                  <a:lnTo>
                    <a:pt x="0" y="0"/>
                  </a:lnTo>
                  <a:lnTo>
                    <a:pt x="0" y="1270"/>
                  </a:lnTo>
                  <a:lnTo>
                    <a:pt x="136" y="1270"/>
                  </a:lnTo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7982"/>
            </a:p>
          </p:txBody>
        </p:sp>
        <p:sp>
          <p:nvSpPr>
            <p:cNvPr id="85028" name="Freeform 36"/>
            <p:cNvSpPr>
              <a:spLocks/>
            </p:cNvSpPr>
            <p:nvPr/>
          </p:nvSpPr>
          <p:spPr bwMode="auto">
            <a:xfrm>
              <a:off x="1292" y="1616"/>
              <a:ext cx="182" cy="181"/>
            </a:xfrm>
            <a:custGeom>
              <a:avLst/>
              <a:gdLst>
                <a:gd name="T0" fmla="*/ 0 w 182"/>
                <a:gd name="T1" fmla="*/ 0 h 181"/>
                <a:gd name="T2" fmla="*/ 182 w 182"/>
                <a:gd name="T3" fmla="*/ 0 h 181"/>
                <a:gd name="T4" fmla="*/ 182 w 182"/>
                <a:gd name="T5" fmla="*/ 181 h 181"/>
                <a:gd name="T6" fmla="*/ 0 w 182"/>
                <a:gd name="T7" fmla="*/ 181 h 181"/>
                <a:gd name="T8" fmla="*/ 0 w 182"/>
                <a:gd name="T9" fmla="*/ 0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1">
                  <a:moveTo>
                    <a:pt x="0" y="0"/>
                  </a:moveTo>
                  <a:lnTo>
                    <a:pt x="182" y="0"/>
                  </a:lnTo>
                  <a:lnTo>
                    <a:pt x="182" y="181"/>
                  </a:lnTo>
                  <a:lnTo>
                    <a:pt x="0" y="1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99"/>
            </a:solidFill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7982"/>
            </a:p>
          </p:txBody>
        </p:sp>
        <p:sp>
          <p:nvSpPr>
            <p:cNvPr id="85029" name="Freeform 37"/>
            <p:cNvSpPr>
              <a:spLocks/>
            </p:cNvSpPr>
            <p:nvPr/>
          </p:nvSpPr>
          <p:spPr bwMode="auto">
            <a:xfrm>
              <a:off x="4558" y="1797"/>
              <a:ext cx="182" cy="182"/>
            </a:xfrm>
            <a:custGeom>
              <a:avLst/>
              <a:gdLst>
                <a:gd name="T0" fmla="*/ 0 w 182"/>
                <a:gd name="T1" fmla="*/ 0 h 182"/>
                <a:gd name="T2" fmla="*/ 0 w 182"/>
                <a:gd name="T3" fmla="*/ 182 h 182"/>
                <a:gd name="T4" fmla="*/ 182 w 182"/>
                <a:gd name="T5" fmla="*/ 182 h 182"/>
                <a:gd name="T6" fmla="*/ 182 w 182"/>
                <a:gd name="T7" fmla="*/ 0 h 182"/>
                <a:gd name="T8" fmla="*/ 0 w 182"/>
                <a:gd name="T9" fmla="*/ 0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0" y="0"/>
                  </a:moveTo>
                  <a:lnTo>
                    <a:pt x="0" y="182"/>
                  </a:lnTo>
                  <a:lnTo>
                    <a:pt x="182" y="182"/>
                  </a:lnTo>
                  <a:lnTo>
                    <a:pt x="18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3399"/>
            </a:solidFill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7982"/>
            </a:p>
          </p:txBody>
        </p:sp>
      </p:grpSp>
      <p:sp>
        <p:nvSpPr>
          <p:cNvPr id="85031" name="Line 39"/>
          <p:cNvSpPr>
            <a:spLocks noChangeShapeType="1"/>
          </p:cNvSpPr>
          <p:nvPr/>
        </p:nvSpPr>
        <p:spPr bwMode="auto">
          <a:xfrm rot="5400000" flipV="1">
            <a:off x="4840056" y="3459817"/>
            <a:ext cx="478968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86" tIns="53843" rIns="107686" bIns="53843"/>
          <a:lstStyle/>
          <a:p>
            <a:endParaRPr lang="ru-RU" sz="7982"/>
          </a:p>
        </p:txBody>
      </p:sp>
      <p:sp>
        <p:nvSpPr>
          <p:cNvPr id="85032" name="Line 40"/>
          <p:cNvSpPr>
            <a:spLocks noChangeShapeType="1"/>
          </p:cNvSpPr>
          <p:nvPr/>
        </p:nvSpPr>
        <p:spPr bwMode="auto">
          <a:xfrm rot="5400000" flipH="1">
            <a:off x="7804588" y="1612026"/>
            <a:ext cx="267485" cy="36004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86" tIns="53843" rIns="107686" bIns="53843"/>
          <a:lstStyle/>
          <a:p>
            <a:endParaRPr lang="ru-RU" sz="7982"/>
          </a:p>
        </p:txBody>
      </p:sp>
      <p:sp>
        <p:nvSpPr>
          <p:cNvPr id="85034" name="Text Box 42"/>
          <p:cNvSpPr txBox="1">
            <a:spLocks noChangeArrowheads="1"/>
          </p:cNvSpPr>
          <p:nvPr/>
        </p:nvSpPr>
        <p:spPr bwMode="auto">
          <a:xfrm>
            <a:off x="799832" y="326492"/>
            <a:ext cx="7046160" cy="607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350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</a:t>
            </a:r>
            <a:r>
              <a:rPr lang="en-US" sz="33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50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33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50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ru-RU" sz="33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l-GR" sz="33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ru-RU" sz="33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АВО</a:t>
            </a:r>
            <a:r>
              <a:rPr lang="en-US" sz="33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3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33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ru-RU" sz="33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sz="335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335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</a:p>
        </p:txBody>
      </p:sp>
      <p:sp>
        <p:nvSpPr>
          <p:cNvPr id="85036" name="Rectangle 44"/>
          <p:cNvSpPr>
            <a:spLocks noChangeArrowheads="1"/>
          </p:cNvSpPr>
          <p:nvPr/>
        </p:nvSpPr>
        <p:spPr bwMode="auto">
          <a:xfrm>
            <a:off x="6124341" y="2085488"/>
            <a:ext cx="544488" cy="688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7686" tIns="53843" rIns="107686" bIns="53843">
            <a:spAutoFit/>
          </a:bodyPr>
          <a:lstStyle/>
          <a:p>
            <a:r>
              <a:rPr lang="ru-RU" sz="3769" b="1">
                <a:solidFill>
                  <a:srgbClr val="000000"/>
                </a:solidFill>
              </a:rPr>
              <a:t>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418" y="4975618"/>
            <a:ext cx="12002260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Uhburchaklar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tengligining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2-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alamatiga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asosan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tengdir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689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60238" cy="95923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5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asala</a:t>
            </a:r>
            <a:endParaRPr lang="ru-RU" sz="5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50684" y="1017858"/>
            <a:ext cx="115868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Rasmda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berilganlarga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∆ABC=∆CDA </a:t>
            </a:r>
            <a:r>
              <a:rPr lang="en-US" sz="36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isbotlang</a:t>
            </a:r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010697" y="2749253"/>
            <a:ext cx="466794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5003291" y="5311009"/>
            <a:ext cx="450764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38" name="TextBox 37"/>
          <p:cNvSpPr txBox="1"/>
          <p:nvPr/>
        </p:nvSpPr>
        <p:spPr>
          <a:xfrm>
            <a:off x="566668" y="5362005"/>
            <a:ext cx="445956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5556418" y="2713982"/>
            <a:ext cx="486030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54" name="TextBox 53"/>
          <p:cNvSpPr txBox="1"/>
          <p:nvPr/>
        </p:nvSpPr>
        <p:spPr>
          <a:xfrm>
            <a:off x="7334205" y="2069802"/>
            <a:ext cx="4580100" cy="50241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 = CB</a:t>
            </a:r>
          </a:p>
          <a:p>
            <a:pPr>
              <a:lnSpc>
                <a:spcPct val="200000"/>
              </a:lnSpc>
            </a:pP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 = BD</a:t>
            </a:r>
            <a:endParaRPr lang="en-US" sz="3600" b="1" dirty="0" smtClean="0">
              <a:solidFill>
                <a:srgbClr val="002060"/>
              </a:solidFill>
            </a:endParaRPr>
          </a:p>
          <a:p>
            <a:pPr>
              <a:lnSpc>
                <a:spcPct val="200000"/>
              </a:lnSpc>
            </a:pPr>
            <a:r>
              <a:rPr lang="en-US" sz="4400" b="1" dirty="0" smtClean="0">
                <a:solidFill>
                  <a:srgbClr val="002060"/>
                </a:solidFill>
              </a:rPr>
              <a:t>AB -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</a:t>
            </a:r>
            <a:endParaRPr lang="en-US" sz="4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55" name="Oval 11"/>
          <p:cNvSpPr/>
          <p:nvPr/>
        </p:nvSpPr>
        <p:spPr>
          <a:xfrm>
            <a:off x="6423460" y="4790080"/>
            <a:ext cx="688159" cy="743427"/>
          </a:xfrm>
          <a:prstGeom prst="ellipse">
            <a:avLst/>
          </a:prstGeom>
          <a:solidFill>
            <a:srgbClr val="EE00B0"/>
          </a:solidFill>
          <a:ln w="9525" cap="flat" cmpd="sng" algn="ctr">
            <a:noFill/>
            <a:prstDash val="solid"/>
          </a:ln>
          <a:effectLst/>
        </p:spPr>
        <p:txBody>
          <a:bodyPr lIns="191464" tIns="95731" rIns="191464" bIns="95731" rtlCol="0" anchor="ctr"/>
          <a:lstStyle/>
          <a:p>
            <a:pPr algn="ctr" defTabSz="1205945">
              <a:defRPr/>
            </a:pPr>
            <a:r>
              <a:rPr lang="en-US" sz="3769" b="1" kern="0" dirty="0">
                <a:solidFill>
                  <a:srgbClr val="FFFFFF"/>
                </a:solidFill>
                <a:latin typeface="Open Sans Light"/>
              </a:rPr>
              <a:t>3</a:t>
            </a:r>
          </a:p>
        </p:txBody>
      </p:sp>
      <p:sp>
        <p:nvSpPr>
          <p:cNvPr id="56" name="Oval 11"/>
          <p:cNvSpPr/>
          <p:nvPr/>
        </p:nvSpPr>
        <p:spPr>
          <a:xfrm>
            <a:off x="6397231" y="3719291"/>
            <a:ext cx="688159" cy="743427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lIns="191464" tIns="95731" rIns="191464" bIns="95731" rtlCol="0" anchor="ctr"/>
          <a:lstStyle/>
          <a:p>
            <a:pPr algn="ctr" defTabSz="1205945">
              <a:defRPr/>
            </a:pPr>
            <a:r>
              <a:rPr lang="en-US" sz="3769" b="1" kern="0" dirty="0">
                <a:solidFill>
                  <a:srgbClr val="FFFFFF"/>
                </a:solidFill>
                <a:latin typeface="Open Sans Light"/>
              </a:rPr>
              <a:t>2</a:t>
            </a:r>
          </a:p>
        </p:txBody>
      </p:sp>
      <p:sp>
        <p:nvSpPr>
          <p:cNvPr id="57" name="Oval 11"/>
          <p:cNvSpPr/>
          <p:nvPr/>
        </p:nvSpPr>
        <p:spPr>
          <a:xfrm>
            <a:off x="6393890" y="2550598"/>
            <a:ext cx="688159" cy="743427"/>
          </a:xfrm>
          <a:prstGeom prst="ellipse">
            <a:avLst/>
          </a:prstGeom>
          <a:solidFill>
            <a:srgbClr val="00B0F0"/>
          </a:solidFill>
          <a:ln w="9525" cap="flat" cmpd="sng" algn="ctr">
            <a:noFill/>
            <a:prstDash val="solid"/>
          </a:ln>
          <a:effectLst/>
        </p:spPr>
        <p:txBody>
          <a:bodyPr lIns="191464" tIns="95731" rIns="191464" bIns="95731" rtlCol="0" anchor="ctr"/>
          <a:lstStyle/>
          <a:p>
            <a:pPr algn="ctr" defTabSz="1205945">
              <a:defRPr/>
            </a:pPr>
            <a:r>
              <a:rPr lang="en-US" sz="3769" b="1" kern="0" dirty="0">
                <a:solidFill>
                  <a:srgbClr val="FFFFFF"/>
                </a:solidFill>
                <a:latin typeface="Open Sans Light"/>
              </a:rPr>
              <a:t>1</a:t>
            </a:r>
          </a:p>
        </p:txBody>
      </p:sp>
      <p:sp>
        <p:nvSpPr>
          <p:cNvPr id="3" name="Параллелограмм 2"/>
          <p:cNvSpPr/>
          <p:nvPr/>
        </p:nvSpPr>
        <p:spPr>
          <a:xfrm>
            <a:off x="1057842" y="3277161"/>
            <a:ext cx="4490822" cy="2241645"/>
          </a:xfrm>
          <a:prstGeom prst="parallelogram">
            <a:avLst/>
          </a:prstGeom>
          <a:solidFill>
            <a:srgbClr val="FFFF00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588240" y="3277161"/>
            <a:ext cx="3415051" cy="224164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3373781" y="3094478"/>
            <a:ext cx="208066" cy="33374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>
            <a:off x="3176883" y="5367746"/>
            <a:ext cx="208066" cy="33374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H="1">
            <a:off x="1219200" y="4367165"/>
            <a:ext cx="274558" cy="4517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H="1">
            <a:off x="1230037" y="4284257"/>
            <a:ext cx="274558" cy="4517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H="1">
            <a:off x="5168660" y="4312950"/>
            <a:ext cx="274558" cy="4517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H="1">
            <a:off x="5179497" y="4230042"/>
            <a:ext cx="274558" cy="4517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588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7" dur="9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8" dur="9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2" dur="90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5" dur="9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6" dur="9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7" fill="hold">
                          <p:stCondLst>
                            <p:cond delay="indefinite"/>
                          </p:stCondLst>
                          <p:childTnLst>
                            <p:par>
                              <p:cTn id="1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9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1" dur="500"/>
                                            <p:tgtEl>
                                              <p:spTgt spid="54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2" fill="hold">
                          <p:stCondLst>
                            <p:cond delay="indefinite"/>
                          </p:stCondLst>
                          <p:childTnLst>
                            <p:par>
                              <p:cTn id="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4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6" dur="500"/>
                                            <p:tgtEl>
                                              <p:spTgt spid="54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7" fill="hold">
                          <p:stCondLst>
                            <p:cond delay="indefinite"/>
                          </p:stCondLst>
                          <p:childTnLst>
                            <p:par>
                              <p:cTn id="2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9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1" dur="500"/>
                                            <p:tgtEl>
                                              <p:spTgt spid="54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5" grpId="0" animBg="1"/>
          <p:bldP spid="56" grpId="0" animBg="1"/>
          <p:bldP spid="57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9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9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90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9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9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7" fill="hold">
                          <p:stCondLst>
                            <p:cond delay="indefinite"/>
                          </p:stCondLst>
                          <p:childTnLst>
                            <p:par>
                              <p:cTn id="1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9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1" dur="500"/>
                                            <p:tgtEl>
                                              <p:spTgt spid="54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2" fill="hold">
                          <p:stCondLst>
                            <p:cond delay="indefinite"/>
                          </p:stCondLst>
                          <p:childTnLst>
                            <p:par>
                              <p:cTn id="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4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6" dur="500"/>
                                            <p:tgtEl>
                                              <p:spTgt spid="54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7" fill="hold">
                          <p:stCondLst>
                            <p:cond delay="indefinite"/>
                          </p:stCondLst>
                          <p:childTnLst>
                            <p:par>
                              <p:cTn id="2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9" presetID="2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1" dur="500"/>
                                            <p:tgtEl>
                                              <p:spTgt spid="54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5" grpId="0" animBg="1"/>
          <p:bldP spid="56" grpId="0" animBg="1"/>
          <p:bldP spid="57" grpId="0" animBg="1"/>
        </p:bldLst>
      </p:timing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5411" y="1153220"/>
            <a:ext cx="105131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Rasmda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uchburchaklar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jufti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borligini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25863" y="197594"/>
            <a:ext cx="24929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asala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Трапеция 3"/>
          <p:cNvSpPr/>
          <p:nvPr/>
        </p:nvSpPr>
        <p:spPr>
          <a:xfrm>
            <a:off x="737501" y="2300288"/>
            <a:ext cx="4536504" cy="2016224"/>
          </a:xfrm>
          <a:prstGeom prst="trapezoid">
            <a:avLst>
              <a:gd name="adj" fmla="val 53173"/>
            </a:avLst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773743" y="2300288"/>
            <a:ext cx="3456384" cy="201622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767168" y="2300288"/>
            <a:ext cx="3456384" cy="201622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374632" y="2811663"/>
            <a:ext cx="216024" cy="2761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4440607" y="2805607"/>
            <a:ext cx="204875" cy="2920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Дуга 21"/>
          <p:cNvSpPr/>
          <p:nvPr/>
        </p:nvSpPr>
        <p:spPr>
          <a:xfrm>
            <a:off x="737709" y="3708636"/>
            <a:ext cx="648072" cy="504056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уга 22"/>
          <p:cNvSpPr/>
          <p:nvPr/>
        </p:nvSpPr>
        <p:spPr>
          <a:xfrm rot="16693495">
            <a:off x="4583270" y="3749688"/>
            <a:ext cx="648072" cy="504056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 rot="7033012">
            <a:off x="766477" y="2936256"/>
            <a:ext cx="2248040" cy="1405098"/>
          </a:xfrm>
          <a:prstGeom prst="triangle">
            <a:avLst>
              <a:gd name="adj" fmla="val 4079"/>
            </a:avLst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/>
          </a:p>
        </p:txBody>
      </p:sp>
      <p:sp>
        <p:nvSpPr>
          <p:cNvPr id="29" name="Равнобедренный треугольник 28"/>
          <p:cNvSpPr/>
          <p:nvPr/>
        </p:nvSpPr>
        <p:spPr>
          <a:xfrm rot="3819190" flipV="1">
            <a:off x="2965881" y="2908271"/>
            <a:ext cx="2266024" cy="1448783"/>
          </a:xfrm>
          <a:prstGeom prst="triangle">
            <a:avLst>
              <a:gd name="adj" fmla="val 4661"/>
            </a:avLst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413495" y="4358474"/>
            <a:ext cx="466794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1374632" y="1697328"/>
            <a:ext cx="1076744" cy="678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</a:t>
            </a:r>
            <a:endParaRPr lang="ru-RU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4279683" y="1798292"/>
            <a:ext cx="445956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5448980" y="4308686"/>
            <a:ext cx="486030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2764573" y="2985259"/>
            <a:ext cx="514885" cy="678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</a:t>
            </a:r>
            <a:endParaRPr lang="ru-RU" b="1" dirty="0"/>
          </a:p>
        </p:txBody>
      </p:sp>
      <p:sp>
        <p:nvSpPr>
          <p:cNvPr id="38" name="Прямоугольник 37"/>
          <p:cNvSpPr/>
          <p:nvPr/>
        </p:nvSpPr>
        <p:spPr>
          <a:xfrm rot="18011598">
            <a:off x="1619052" y="2434416"/>
            <a:ext cx="350313" cy="1834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 rot="14417951">
            <a:off x="4071745" y="2434415"/>
            <a:ext cx="350313" cy="1834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Равнобедренный треугольник 40"/>
          <p:cNvSpPr/>
          <p:nvPr/>
        </p:nvSpPr>
        <p:spPr>
          <a:xfrm rot="7033012">
            <a:off x="6142583" y="2872305"/>
            <a:ext cx="2248040" cy="1435598"/>
          </a:xfrm>
          <a:prstGeom prst="triangle">
            <a:avLst>
              <a:gd name="adj" fmla="val 4079"/>
            </a:avLst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/>
          </a:p>
        </p:txBody>
      </p:sp>
      <p:sp>
        <p:nvSpPr>
          <p:cNvPr id="42" name="Равнобедренный треугольник 41"/>
          <p:cNvSpPr/>
          <p:nvPr/>
        </p:nvSpPr>
        <p:spPr>
          <a:xfrm rot="3819190" flipV="1">
            <a:off x="8401605" y="2874657"/>
            <a:ext cx="2266024" cy="1448783"/>
          </a:xfrm>
          <a:prstGeom prst="triangle">
            <a:avLst>
              <a:gd name="adj" fmla="val 4661"/>
            </a:avLst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098893" y="5129195"/>
            <a:ext cx="43909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  ∆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AOB =∆COD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776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41" grpId="0" animBg="1"/>
      <p:bldP spid="4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4797</TotalTime>
  <Words>449</Words>
  <Application>Microsoft Office PowerPoint</Application>
  <PresentationFormat>Произвольный</PresentationFormat>
  <Paragraphs>149</Paragraphs>
  <Slides>14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Open Sans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Админ</cp:lastModifiedBy>
  <cp:revision>476</cp:revision>
  <dcterms:created xsi:type="dcterms:W3CDTF">2020-04-09T07:32:19Z</dcterms:created>
  <dcterms:modified xsi:type="dcterms:W3CDTF">2020-12-02T21:14:17Z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