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7" r:id="rId1"/>
  </p:sldMasterIdLst>
  <p:notesMasterIdLst>
    <p:notesMasterId r:id="rId20"/>
  </p:notesMasterIdLst>
  <p:sldIdLst>
    <p:sldId id="366" r:id="rId2"/>
    <p:sldId id="471" r:id="rId3"/>
    <p:sldId id="478" r:id="rId4"/>
    <p:sldId id="472" r:id="rId5"/>
    <p:sldId id="479" r:id="rId6"/>
    <p:sldId id="480" r:id="rId7"/>
    <p:sldId id="481" r:id="rId8"/>
    <p:sldId id="482" r:id="rId9"/>
    <p:sldId id="483" r:id="rId10"/>
    <p:sldId id="484" r:id="rId11"/>
    <p:sldId id="485" r:id="rId12"/>
    <p:sldId id="486" r:id="rId13"/>
    <p:sldId id="487" r:id="rId14"/>
    <p:sldId id="488" r:id="rId15"/>
    <p:sldId id="489" r:id="rId16"/>
    <p:sldId id="490" r:id="rId17"/>
    <p:sldId id="491" r:id="rId18"/>
    <p:sldId id="470" r:id="rId19"/>
  </p:sldIdLst>
  <p:sldSz cx="12060238" cy="7019925"/>
  <p:notesSz cx="5765800" cy="3244850"/>
  <p:defaultTextStyle>
    <a:defPPr>
      <a:defRPr lang="ru-RU"/>
    </a:defPPr>
    <a:lvl1pPr marL="0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1pPr>
    <a:lvl2pPr marL="968121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2pPr>
    <a:lvl3pPr marL="1936242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3pPr>
    <a:lvl4pPr marL="2904363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4pPr>
    <a:lvl5pPr marL="3872484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5pPr>
    <a:lvl6pPr marL="4840605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6pPr>
    <a:lvl7pPr marL="5808726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7pPr>
    <a:lvl8pPr marL="6776847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8pPr>
    <a:lvl9pPr marL="7744968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231" userDrawn="1">
          <p15:clr>
            <a:srgbClr val="A4A3A4"/>
          </p15:clr>
        </p15:guide>
        <p15:guide id="2" pos="451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Админ" initials="А" lastIdx="1" clrIdx="0">
    <p:extLst>
      <p:ext uri="{19B8F6BF-5375-455C-9EA6-DF929625EA0E}">
        <p15:presenceInfo xmlns:p15="http://schemas.microsoft.com/office/powerpoint/2012/main" userId="Админ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A"/>
    <a:srgbClr val="9A0000"/>
    <a:srgbClr val="2365C7"/>
    <a:srgbClr val="FF33CC"/>
    <a:srgbClr val="EE00B0"/>
    <a:srgbClr val="00A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6" autoAdjust="0"/>
    <p:restoredTop sz="94660"/>
  </p:normalViewPr>
  <p:slideViewPr>
    <p:cSldViewPr>
      <p:cViewPr varScale="1">
        <p:scale>
          <a:sx n="69" d="100"/>
          <a:sy n="69" d="100"/>
        </p:scale>
        <p:origin x="762" y="60"/>
      </p:cViewPr>
      <p:guideLst>
        <p:guide orient="horz" pos="6231"/>
        <p:guide pos="451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21AE95-3AE4-4A2E-AE9A-CBD60CE28A68}" type="datetimeFigureOut">
              <a:rPr lang="ru-RU" smtClean="0"/>
              <a:pPr/>
              <a:t>03.12.2020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36738" y="242888"/>
            <a:ext cx="209232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E355E9-C85C-451C-A3FC-35A439462BD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04374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52413" y="766763"/>
            <a:ext cx="6594475" cy="38385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68465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7530" y="1148863"/>
            <a:ext cx="9045179" cy="2443974"/>
          </a:xfrm>
        </p:spPr>
        <p:txBody>
          <a:bodyPr anchor="b"/>
          <a:lstStyle>
            <a:lvl1pPr algn="ctr">
              <a:defRPr sz="5935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7530" y="3687086"/>
            <a:ext cx="9045179" cy="1694856"/>
          </a:xfrm>
        </p:spPr>
        <p:txBody>
          <a:bodyPr/>
          <a:lstStyle>
            <a:lvl1pPr marL="0" indent="0" algn="ctr">
              <a:buNone/>
              <a:defRPr sz="2374"/>
            </a:lvl1pPr>
            <a:lvl2pPr marL="452262" indent="0" algn="ctr">
              <a:buNone/>
              <a:defRPr sz="1978"/>
            </a:lvl2pPr>
            <a:lvl3pPr marL="904524" indent="0" algn="ctr">
              <a:buNone/>
              <a:defRPr sz="1781"/>
            </a:lvl3pPr>
            <a:lvl4pPr marL="1356787" indent="0" algn="ctr">
              <a:buNone/>
              <a:defRPr sz="1583"/>
            </a:lvl4pPr>
            <a:lvl5pPr marL="1809049" indent="0" algn="ctr">
              <a:buNone/>
              <a:defRPr sz="1583"/>
            </a:lvl5pPr>
            <a:lvl6pPr marL="2261311" indent="0" algn="ctr">
              <a:buNone/>
              <a:defRPr sz="1583"/>
            </a:lvl6pPr>
            <a:lvl7pPr marL="2713573" indent="0" algn="ctr">
              <a:buNone/>
              <a:defRPr sz="1583"/>
            </a:lvl7pPr>
            <a:lvl8pPr marL="3165836" indent="0" algn="ctr">
              <a:buNone/>
              <a:defRPr sz="1583"/>
            </a:lvl8pPr>
            <a:lvl9pPr marL="3618098" indent="0" algn="ctr">
              <a:buNone/>
              <a:defRPr sz="1583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1107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1238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630608" y="373746"/>
            <a:ext cx="2600489" cy="59490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29142" y="373746"/>
            <a:ext cx="7650713" cy="59490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60017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618476" y="3258154"/>
            <a:ext cx="4796398" cy="308311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864" b="1">
                <a:solidFill>
                  <a:srgbClr val="F6703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864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864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864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864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864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864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864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864" b="1">
                <a:solidFill>
                  <a:srgbClr val="F6703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21784757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4876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860" y="1750107"/>
            <a:ext cx="10401955" cy="2920093"/>
          </a:xfrm>
        </p:spPr>
        <p:txBody>
          <a:bodyPr anchor="b"/>
          <a:lstStyle>
            <a:lvl1pPr>
              <a:defRPr sz="5935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2860" y="4697826"/>
            <a:ext cx="10401955" cy="1535608"/>
          </a:xfrm>
        </p:spPr>
        <p:txBody>
          <a:bodyPr/>
          <a:lstStyle>
            <a:lvl1pPr marL="0" indent="0">
              <a:buNone/>
              <a:defRPr sz="2374">
                <a:solidFill>
                  <a:schemeClr val="tx1">
                    <a:tint val="75000"/>
                  </a:schemeClr>
                </a:solidFill>
              </a:defRPr>
            </a:lvl1pPr>
            <a:lvl2pPr marL="452262" indent="0">
              <a:buNone/>
              <a:defRPr sz="1978">
                <a:solidFill>
                  <a:schemeClr val="tx1">
                    <a:tint val="75000"/>
                  </a:schemeClr>
                </a:solidFill>
              </a:defRPr>
            </a:lvl2pPr>
            <a:lvl3pPr marL="904524" indent="0">
              <a:buNone/>
              <a:defRPr sz="1781">
                <a:solidFill>
                  <a:schemeClr val="tx1">
                    <a:tint val="75000"/>
                  </a:schemeClr>
                </a:solidFill>
              </a:defRPr>
            </a:lvl3pPr>
            <a:lvl4pPr marL="1356787" indent="0">
              <a:buNone/>
              <a:defRPr sz="1583">
                <a:solidFill>
                  <a:schemeClr val="tx1">
                    <a:tint val="75000"/>
                  </a:schemeClr>
                </a:solidFill>
              </a:defRPr>
            </a:lvl4pPr>
            <a:lvl5pPr marL="1809049" indent="0">
              <a:buNone/>
              <a:defRPr sz="1583">
                <a:solidFill>
                  <a:schemeClr val="tx1">
                    <a:tint val="75000"/>
                  </a:schemeClr>
                </a:solidFill>
              </a:defRPr>
            </a:lvl5pPr>
            <a:lvl6pPr marL="2261311" indent="0">
              <a:buNone/>
              <a:defRPr sz="1583">
                <a:solidFill>
                  <a:schemeClr val="tx1">
                    <a:tint val="75000"/>
                  </a:schemeClr>
                </a:solidFill>
              </a:defRPr>
            </a:lvl6pPr>
            <a:lvl7pPr marL="2713573" indent="0">
              <a:buNone/>
              <a:defRPr sz="1583">
                <a:solidFill>
                  <a:schemeClr val="tx1">
                    <a:tint val="75000"/>
                  </a:schemeClr>
                </a:solidFill>
              </a:defRPr>
            </a:lvl7pPr>
            <a:lvl8pPr marL="3165836" indent="0">
              <a:buNone/>
              <a:defRPr sz="1583">
                <a:solidFill>
                  <a:schemeClr val="tx1">
                    <a:tint val="75000"/>
                  </a:schemeClr>
                </a:solidFill>
              </a:defRPr>
            </a:lvl8pPr>
            <a:lvl9pPr marL="3618098" indent="0">
              <a:buNone/>
              <a:defRPr sz="158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4990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29141" y="1868730"/>
            <a:ext cx="5125601" cy="445407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05496" y="1868730"/>
            <a:ext cx="5125601" cy="445407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4468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0712" y="373747"/>
            <a:ext cx="10401955" cy="135686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0712" y="1720857"/>
            <a:ext cx="5102046" cy="843365"/>
          </a:xfrm>
        </p:spPr>
        <p:txBody>
          <a:bodyPr anchor="b"/>
          <a:lstStyle>
            <a:lvl1pPr marL="0" indent="0">
              <a:buNone/>
              <a:defRPr sz="2374" b="1"/>
            </a:lvl1pPr>
            <a:lvl2pPr marL="452262" indent="0">
              <a:buNone/>
              <a:defRPr sz="1978" b="1"/>
            </a:lvl2pPr>
            <a:lvl3pPr marL="904524" indent="0">
              <a:buNone/>
              <a:defRPr sz="1781" b="1"/>
            </a:lvl3pPr>
            <a:lvl4pPr marL="1356787" indent="0">
              <a:buNone/>
              <a:defRPr sz="1583" b="1"/>
            </a:lvl4pPr>
            <a:lvl5pPr marL="1809049" indent="0">
              <a:buNone/>
              <a:defRPr sz="1583" b="1"/>
            </a:lvl5pPr>
            <a:lvl6pPr marL="2261311" indent="0">
              <a:buNone/>
              <a:defRPr sz="1583" b="1"/>
            </a:lvl6pPr>
            <a:lvl7pPr marL="2713573" indent="0">
              <a:buNone/>
              <a:defRPr sz="1583" b="1"/>
            </a:lvl7pPr>
            <a:lvl8pPr marL="3165836" indent="0">
              <a:buNone/>
              <a:defRPr sz="1583" b="1"/>
            </a:lvl8pPr>
            <a:lvl9pPr marL="3618098" indent="0">
              <a:buNone/>
              <a:defRPr sz="1583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0712" y="2564223"/>
            <a:ext cx="5102046" cy="377158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05495" y="1720857"/>
            <a:ext cx="5127172" cy="843365"/>
          </a:xfrm>
        </p:spPr>
        <p:txBody>
          <a:bodyPr anchor="b"/>
          <a:lstStyle>
            <a:lvl1pPr marL="0" indent="0">
              <a:buNone/>
              <a:defRPr sz="2374" b="1"/>
            </a:lvl1pPr>
            <a:lvl2pPr marL="452262" indent="0">
              <a:buNone/>
              <a:defRPr sz="1978" b="1"/>
            </a:lvl2pPr>
            <a:lvl3pPr marL="904524" indent="0">
              <a:buNone/>
              <a:defRPr sz="1781" b="1"/>
            </a:lvl3pPr>
            <a:lvl4pPr marL="1356787" indent="0">
              <a:buNone/>
              <a:defRPr sz="1583" b="1"/>
            </a:lvl4pPr>
            <a:lvl5pPr marL="1809049" indent="0">
              <a:buNone/>
              <a:defRPr sz="1583" b="1"/>
            </a:lvl5pPr>
            <a:lvl6pPr marL="2261311" indent="0">
              <a:buNone/>
              <a:defRPr sz="1583" b="1"/>
            </a:lvl6pPr>
            <a:lvl7pPr marL="2713573" indent="0">
              <a:buNone/>
              <a:defRPr sz="1583" b="1"/>
            </a:lvl7pPr>
            <a:lvl8pPr marL="3165836" indent="0">
              <a:buNone/>
              <a:defRPr sz="1583" b="1"/>
            </a:lvl8pPr>
            <a:lvl9pPr marL="3618098" indent="0">
              <a:buNone/>
              <a:defRPr sz="1583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05495" y="2564223"/>
            <a:ext cx="5127172" cy="377158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12/3/2020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3967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12/3/2020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7212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7182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0713" y="467995"/>
            <a:ext cx="3889740" cy="1637983"/>
          </a:xfrm>
        </p:spPr>
        <p:txBody>
          <a:bodyPr anchor="b"/>
          <a:lstStyle>
            <a:lvl1pPr>
              <a:defRPr sz="3165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27172" y="1010740"/>
            <a:ext cx="6105495" cy="4988697"/>
          </a:xfrm>
        </p:spPr>
        <p:txBody>
          <a:bodyPr/>
          <a:lstStyle>
            <a:lvl1pPr>
              <a:defRPr sz="3165"/>
            </a:lvl1pPr>
            <a:lvl2pPr>
              <a:defRPr sz="2770"/>
            </a:lvl2pPr>
            <a:lvl3pPr>
              <a:defRPr sz="2374"/>
            </a:lvl3pPr>
            <a:lvl4pPr>
              <a:defRPr sz="1978"/>
            </a:lvl4pPr>
            <a:lvl5pPr>
              <a:defRPr sz="1978"/>
            </a:lvl5pPr>
            <a:lvl6pPr>
              <a:defRPr sz="1978"/>
            </a:lvl6pPr>
            <a:lvl7pPr>
              <a:defRPr sz="1978"/>
            </a:lvl7pPr>
            <a:lvl8pPr>
              <a:defRPr sz="1978"/>
            </a:lvl8pPr>
            <a:lvl9pPr>
              <a:defRPr sz="1978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0713" y="2105977"/>
            <a:ext cx="3889740" cy="3901584"/>
          </a:xfrm>
        </p:spPr>
        <p:txBody>
          <a:bodyPr/>
          <a:lstStyle>
            <a:lvl1pPr marL="0" indent="0">
              <a:buNone/>
              <a:defRPr sz="1583"/>
            </a:lvl1pPr>
            <a:lvl2pPr marL="452262" indent="0">
              <a:buNone/>
              <a:defRPr sz="1385"/>
            </a:lvl2pPr>
            <a:lvl3pPr marL="904524" indent="0">
              <a:buNone/>
              <a:defRPr sz="1187"/>
            </a:lvl3pPr>
            <a:lvl4pPr marL="1356787" indent="0">
              <a:buNone/>
              <a:defRPr sz="989"/>
            </a:lvl4pPr>
            <a:lvl5pPr marL="1809049" indent="0">
              <a:buNone/>
              <a:defRPr sz="989"/>
            </a:lvl5pPr>
            <a:lvl6pPr marL="2261311" indent="0">
              <a:buNone/>
              <a:defRPr sz="989"/>
            </a:lvl6pPr>
            <a:lvl7pPr marL="2713573" indent="0">
              <a:buNone/>
              <a:defRPr sz="989"/>
            </a:lvl7pPr>
            <a:lvl8pPr marL="3165836" indent="0">
              <a:buNone/>
              <a:defRPr sz="989"/>
            </a:lvl8pPr>
            <a:lvl9pPr marL="3618098" indent="0">
              <a:buNone/>
              <a:defRPr sz="989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50477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0713" y="467995"/>
            <a:ext cx="3889740" cy="1637983"/>
          </a:xfrm>
        </p:spPr>
        <p:txBody>
          <a:bodyPr anchor="b"/>
          <a:lstStyle>
            <a:lvl1pPr>
              <a:defRPr sz="3165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27172" y="1010740"/>
            <a:ext cx="6105495" cy="4988697"/>
          </a:xfrm>
        </p:spPr>
        <p:txBody>
          <a:bodyPr/>
          <a:lstStyle>
            <a:lvl1pPr marL="0" indent="0">
              <a:buNone/>
              <a:defRPr sz="3165"/>
            </a:lvl1pPr>
            <a:lvl2pPr marL="452262" indent="0">
              <a:buNone/>
              <a:defRPr sz="2770"/>
            </a:lvl2pPr>
            <a:lvl3pPr marL="904524" indent="0">
              <a:buNone/>
              <a:defRPr sz="2374"/>
            </a:lvl3pPr>
            <a:lvl4pPr marL="1356787" indent="0">
              <a:buNone/>
              <a:defRPr sz="1978"/>
            </a:lvl4pPr>
            <a:lvl5pPr marL="1809049" indent="0">
              <a:buNone/>
              <a:defRPr sz="1978"/>
            </a:lvl5pPr>
            <a:lvl6pPr marL="2261311" indent="0">
              <a:buNone/>
              <a:defRPr sz="1978"/>
            </a:lvl6pPr>
            <a:lvl7pPr marL="2713573" indent="0">
              <a:buNone/>
              <a:defRPr sz="1978"/>
            </a:lvl7pPr>
            <a:lvl8pPr marL="3165836" indent="0">
              <a:buNone/>
              <a:defRPr sz="1978"/>
            </a:lvl8pPr>
            <a:lvl9pPr marL="3618098" indent="0">
              <a:buNone/>
              <a:defRPr sz="1978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0713" y="2105977"/>
            <a:ext cx="3889740" cy="3901584"/>
          </a:xfrm>
        </p:spPr>
        <p:txBody>
          <a:bodyPr/>
          <a:lstStyle>
            <a:lvl1pPr marL="0" indent="0">
              <a:buNone/>
              <a:defRPr sz="1583"/>
            </a:lvl1pPr>
            <a:lvl2pPr marL="452262" indent="0">
              <a:buNone/>
              <a:defRPr sz="1385"/>
            </a:lvl2pPr>
            <a:lvl3pPr marL="904524" indent="0">
              <a:buNone/>
              <a:defRPr sz="1187"/>
            </a:lvl3pPr>
            <a:lvl4pPr marL="1356787" indent="0">
              <a:buNone/>
              <a:defRPr sz="989"/>
            </a:lvl4pPr>
            <a:lvl5pPr marL="1809049" indent="0">
              <a:buNone/>
              <a:defRPr sz="989"/>
            </a:lvl5pPr>
            <a:lvl6pPr marL="2261311" indent="0">
              <a:buNone/>
              <a:defRPr sz="989"/>
            </a:lvl6pPr>
            <a:lvl7pPr marL="2713573" indent="0">
              <a:buNone/>
              <a:defRPr sz="989"/>
            </a:lvl7pPr>
            <a:lvl8pPr marL="3165836" indent="0">
              <a:buNone/>
              <a:defRPr sz="989"/>
            </a:lvl8pPr>
            <a:lvl9pPr marL="3618098" indent="0">
              <a:buNone/>
              <a:defRPr sz="989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3129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9142" y="373747"/>
            <a:ext cx="10401955" cy="13568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9142" y="1868730"/>
            <a:ext cx="10401955" cy="44540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29141" y="6506431"/>
            <a:ext cx="2713554" cy="3737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8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12/3/2020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994954" y="6506431"/>
            <a:ext cx="4070330" cy="3737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8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517543" y="6506431"/>
            <a:ext cx="2713554" cy="3737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8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3942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  <p:sldLayoutId id="2147483679" r:id="rId12"/>
  </p:sldLayoutIdLst>
  <p:txStyles>
    <p:titleStyle>
      <a:lvl1pPr algn="l" defTabSz="904524" rtl="0" eaLnBrk="1" latinLnBrk="0" hangingPunct="1">
        <a:lnSpc>
          <a:spcPct val="90000"/>
        </a:lnSpc>
        <a:spcBef>
          <a:spcPct val="0"/>
        </a:spcBef>
        <a:buNone/>
        <a:defRPr sz="435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6131" indent="-226131" algn="l" defTabSz="904524" rtl="0" eaLnBrk="1" latinLnBrk="0" hangingPunct="1">
        <a:lnSpc>
          <a:spcPct val="90000"/>
        </a:lnSpc>
        <a:spcBef>
          <a:spcPts val="989"/>
        </a:spcBef>
        <a:buFont typeface="Arial" panose="020B0604020202020204" pitchFamily="34" charset="0"/>
        <a:buChar char="•"/>
        <a:defRPr sz="2770" kern="1200">
          <a:solidFill>
            <a:schemeClr val="tx1"/>
          </a:solidFill>
          <a:latin typeface="+mn-lt"/>
          <a:ea typeface="+mn-ea"/>
          <a:cs typeface="+mn-cs"/>
        </a:defRPr>
      </a:lvl1pPr>
      <a:lvl2pPr marL="678393" indent="-226131" algn="l" defTabSz="904524" rtl="0" eaLnBrk="1" latinLnBrk="0" hangingPunct="1">
        <a:lnSpc>
          <a:spcPct val="90000"/>
        </a:lnSpc>
        <a:spcBef>
          <a:spcPts val="495"/>
        </a:spcBef>
        <a:buFont typeface="Arial" panose="020B0604020202020204" pitchFamily="34" charset="0"/>
        <a:buChar char="•"/>
        <a:defRPr sz="2374" kern="1200">
          <a:solidFill>
            <a:schemeClr val="tx1"/>
          </a:solidFill>
          <a:latin typeface="+mn-lt"/>
          <a:ea typeface="+mn-ea"/>
          <a:cs typeface="+mn-cs"/>
        </a:defRPr>
      </a:lvl2pPr>
      <a:lvl3pPr marL="1130656" indent="-226131" algn="l" defTabSz="904524" rtl="0" eaLnBrk="1" latinLnBrk="0" hangingPunct="1">
        <a:lnSpc>
          <a:spcPct val="90000"/>
        </a:lnSpc>
        <a:spcBef>
          <a:spcPts val="495"/>
        </a:spcBef>
        <a:buFont typeface="Arial" panose="020B0604020202020204" pitchFamily="34" charset="0"/>
        <a:buChar char="•"/>
        <a:defRPr sz="1978" kern="1200">
          <a:solidFill>
            <a:schemeClr val="tx1"/>
          </a:solidFill>
          <a:latin typeface="+mn-lt"/>
          <a:ea typeface="+mn-ea"/>
          <a:cs typeface="+mn-cs"/>
        </a:defRPr>
      </a:lvl3pPr>
      <a:lvl4pPr marL="1582918" indent="-226131" algn="l" defTabSz="904524" rtl="0" eaLnBrk="1" latinLnBrk="0" hangingPunct="1">
        <a:lnSpc>
          <a:spcPct val="90000"/>
        </a:lnSpc>
        <a:spcBef>
          <a:spcPts val="495"/>
        </a:spcBef>
        <a:buFont typeface="Arial" panose="020B0604020202020204" pitchFamily="34" charset="0"/>
        <a:buChar char="•"/>
        <a:defRPr sz="1781" kern="1200">
          <a:solidFill>
            <a:schemeClr val="tx1"/>
          </a:solidFill>
          <a:latin typeface="+mn-lt"/>
          <a:ea typeface="+mn-ea"/>
          <a:cs typeface="+mn-cs"/>
        </a:defRPr>
      </a:lvl4pPr>
      <a:lvl5pPr marL="2035180" indent="-226131" algn="l" defTabSz="904524" rtl="0" eaLnBrk="1" latinLnBrk="0" hangingPunct="1">
        <a:lnSpc>
          <a:spcPct val="90000"/>
        </a:lnSpc>
        <a:spcBef>
          <a:spcPts val="495"/>
        </a:spcBef>
        <a:buFont typeface="Arial" panose="020B0604020202020204" pitchFamily="34" charset="0"/>
        <a:buChar char="•"/>
        <a:defRPr sz="1781" kern="1200">
          <a:solidFill>
            <a:schemeClr val="tx1"/>
          </a:solidFill>
          <a:latin typeface="+mn-lt"/>
          <a:ea typeface="+mn-ea"/>
          <a:cs typeface="+mn-cs"/>
        </a:defRPr>
      </a:lvl5pPr>
      <a:lvl6pPr marL="2487442" indent="-226131" algn="l" defTabSz="904524" rtl="0" eaLnBrk="1" latinLnBrk="0" hangingPunct="1">
        <a:lnSpc>
          <a:spcPct val="90000"/>
        </a:lnSpc>
        <a:spcBef>
          <a:spcPts val="495"/>
        </a:spcBef>
        <a:buFont typeface="Arial" panose="020B0604020202020204" pitchFamily="34" charset="0"/>
        <a:buChar char="•"/>
        <a:defRPr sz="1781" kern="1200">
          <a:solidFill>
            <a:schemeClr val="tx1"/>
          </a:solidFill>
          <a:latin typeface="+mn-lt"/>
          <a:ea typeface="+mn-ea"/>
          <a:cs typeface="+mn-cs"/>
        </a:defRPr>
      </a:lvl6pPr>
      <a:lvl7pPr marL="2939705" indent="-226131" algn="l" defTabSz="904524" rtl="0" eaLnBrk="1" latinLnBrk="0" hangingPunct="1">
        <a:lnSpc>
          <a:spcPct val="90000"/>
        </a:lnSpc>
        <a:spcBef>
          <a:spcPts val="495"/>
        </a:spcBef>
        <a:buFont typeface="Arial" panose="020B0604020202020204" pitchFamily="34" charset="0"/>
        <a:buChar char="•"/>
        <a:defRPr sz="1781" kern="1200">
          <a:solidFill>
            <a:schemeClr val="tx1"/>
          </a:solidFill>
          <a:latin typeface="+mn-lt"/>
          <a:ea typeface="+mn-ea"/>
          <a:cs typeface="+mn-cs"/>
        </a:defRPr>
      </a:lvl7pPr>
      <a:lvl8pPr marL="3391967" indent="-226131" algn="l" defTabSz="904524" rtl="0" eaLnBrk="1" latinLnBrk="0" hangingPunct="1">
        <a:lnSpc>
          <a:spcPct val="90000"/>
        </a:lnSpc>
        <a:spcBef>
          <a:spcPts val="495"/>
        </a:spcBef>
        <a:buFont typeface="Arial" panose="020B0604020202020204" pitchFamily="34" charset="0"/>
        <a:buChar char="•"/>
        <a:defRPr sz="1781" kern="1200">
          <a:solidFill>
            <a:schemeClr val="tx1"/>
          </a:solidFill>
          <a:latin typeface="+mn-lt"/>
          <a:ea typeface="+mn-ea"/>
          <a:cs typeface="+mn-cs"/>
        </a:defRPr>
      </a:lvl8pPr>
      <a:lvl9pPr marL="3844229" indent="-226131" algn="l" defTabSz="904524" rtl="0" eaLnBrk="1" latinLnBrk="0" hangingPunct="1">
        <a:lnSpc>
          <a:spcPct val="90000"/>
        </a:lnSpc>
        <a:spcBef>
          <a:spcPts val="495"/>
        </a:spcBef>
        <a:buFont typeface="Arial" panose="020B0604020202020204" pitchFamily="34" charset="0"/>
        <a:buChar char="•"/>
        <a:defRPr sz="178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1pPr>
      <a:lvl2pPr marL="452262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2pPr>
      <a:lvl3pPr marL="904524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3pPr>
      <a:lvl4pPr marL="1356787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4pPr>
      <a:lvl5pPr marL="1809049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5pPr>
      <a:lvl6pPr marL="2261311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6pPr>
      <a:lvl7pPr marL="2713573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7pPr>
      <a:lvl8pPr marL="3165836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8pPr>
      <a:lvl9pPr marL="3618098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9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052908" cy="1586757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739"/>
          </a:p>
        </p:txBody>
      </p:sp>
      <p:sp>
        <p:nvSpPr>
          <p:cNvPr id="8" name="object 3"/>
          <p:cNvSpPr txBox="1">
            <a:spLocks/>
          </p:cNvSpPr>
          <p:nvPr/>
        </p:nvSpPr>
        <p:spPr>
          <a:xfrm>
            <a:off x="2254941" y="-70101"/>
            <a:ext cx="6605947" cy="1656858"/>
          </a:xfrm>
          <a:prstGeom prst="rect">
            <a:avLst/>
          </a:prstGeom>
        </p:spPr>
        <p:txBody>
          <a:bodyPr spcFirstLastPara="1" vert="horz" wrap="square" lIns="0" tIns="25076" rIns="0" bIns="0" rtlCol="0" anchor="ctr" anchorCtr="0">
            <a:spAutoFit/>
          </a:bodyPr>
          <a:lstStyle>
            <a:lvl1pPr lvl="0" algn="l" defTabSz="6858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9pPr>
          </a:lstStyle>
          <a:p>
            <a:pPr marL="21806" algn="ctr">
              <a:lnSpc>
                <a:spcPct val="150000"/>
              </a:lnSpc>
              <a:spcBef>
                <a:spcPts val="196"/>
              </a:spcBef>
            </a:pPr>
            <a:r>
              <a:rPr lang="en-US" sz="6958" dirty="0">
                <a:solidFill>
                  <a:schemeClr val="bg1"/>
                </a:solidFill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GEOMETRIYA</a:t>
            </a:r>
          </a:p>
        </p:txBody>
      </p:sp>
      <p:sp>
        <p:nvSpPr>
          <p:cNvPr id="15" name="object 11"/>
          <p:cNvSpPr/>
          <p:nvPr/>
        </p:nvSpPr>
        <p:spPr>
          <a:xfrm>
            <a:off x="9093037" y="2450944"/>
            <a:ext cx="2489497" cy="231231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2424"/>
          </a:p>
        </p:txBody>
      </p:sp>
      <p:sp>
        <p:nvSpPr>
          <p:cNvPr id="16" name="TextBox 15"/>
          <p:cNvSpPr txBox="1"/>
          <p:nvPr/>
        </p:nvSpPr>
        <p:spPr>
          <a:xfrm>
            <a:off x="0" y="2621295"/>
            <a:ext cx="1015312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III bob </a:t>
            </a:r>
            <a:r>
              <a:rPr lang="en-US" sz="5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bo‘yicha</a:t>
            </a:r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5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5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takrorlash</a:t>
            </a:r>
            <a:endParaRPr lang="en-US" sz="54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84658" y="1948654"/>
            <a:ext cx="648072" cy="1345283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771"/>
          </a:p>
        </p:txBody>
      </p:sp>
      <p:sp>
        <p:nvSpPr>
          <p:cNvPr id="9" name="object 11">
            <a:extLst>
              <a:ext uri="{FF2B5EF4-FFF2-40B4-BE49-F238E27FC236}">
                <a16:creationId xmlns:lc="http://schemas.openxmlformats.org/drawingml/2006/lockedCanvas" xmlns="" xmlns:a16="http://schemas.microsoft.com/office/drawing/2014/main" id="{335AFAA3-FF4F-462D-A908-93D09B272E70}"/>
              </a:ext>
            </a:extLst>
          </p:cNvPr>
          <p:cNvSpPr/>
          <p:nvPr/>
        </p:nvSpPr>
        <p:spPr>
          <a:xfrm>
            <a:off x="832730" y="361897"/>
            <a:ext cx="932000" cy="985000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/>
            <a:endParaRPr sz="1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596291" y="482801"/>
            <a:ext cx="1888622" cy="864096"/>
          </a:xfrm>
          <a:prstGeom prst="rect">
            <a:avLst/>
          </a:prstGeom>
          <a:solidFill>
            <a:srgbClr val="00B05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4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lang="ru-RU" sz="4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84658" y="3966578"/>
            <a:ext cx="648072" cy="1345283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771"/>
          </a:p>
        </p:txBody>
      </p:sp>
    </p:spTree>
    <p:extLst>
      <p:ext uri="{BB962C8B-B14F-4D97-AF65-F5344CB8AC3E}">
        <p14:creationId xmlns:p14="http://schemas.microsoft.com/office/powerpoint/2010/main" val="2236030031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9910" y="1605604"/>
            <a:ext cx="5972040" cy="5793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165" kern="0" dirty="0">
                <a:latin typeface="Arial" panose="020B0604020202020204" pitchFamily="34" charset="0"/>
                <a:cs typeface="Arial" panose="020B0604020202020204" pitchFamily="34" charset="0"/>
              </a:rPr>
              <a:t>2-    </a:t>
            </a:r>
            <a:r>
              <a:rPr lang="en-US" sz="2638" b="1" kern="0" dirty="0" err="1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Ko‘pburchak</a:t>
            </a:r>
            <a:endParaRPr lang="en-US" sz="2638" b="1" kern="0" dirty="0">
              <a:solidFill>
                <a:srgbClr val="007E3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-22001" y="2457790"/>
            <a:ext cx="4807727" cy="5793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165" kern="0" dirty="0">
                <a:latin typeface="Arial" panose="020B0604020202020204" pitchFamily="34" charset="0"/>
                <a:cs typeface="Arial" panose="020B0604020202020204" pitchFamily="34" charset="0"/>
              </a:rPr>
              <a:t> 3-    </a:t>
            </a:r>
            <a:r>
              <a:rPr lang="en-US" sz="2638" b="1" kern="0" dirty="0" err="1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r>
              <a:rPr lang="en-US" sz="2638" b="1" kern="0" dirty="0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38" b="1" kern="0" dirty="0" err="1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medianasi</a:t>
            </a:r>
            <a:endParaRPr lang="en-US" sz="3165" b="1" kern="0" dirty="0">
              <a:solidFill>
                <a:srgbClr val="007E3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28395" y="3246712"/>
            <a:ext cx="5485797" cy="57938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165" dirty="0">
                <a:latin typeface="Arial" panose="020B0604020202020204" pitchFamily="34" charset="0"/>
                <a:cs typeface="Arial" panose="020B0604020202020204" pitchFamily="34" charset="0"/>
              </a:rPr>
              <a:t>4-    </a:t>
            </a:r>
            <a:r>
              <a:rPr lang="en-US" sz="2638" b="1" dirty="0" err="1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O‘tkir</a:t>
            </a:r>
            <a:r>
              <a:rPr lang="en-US" sz="2638" b="1" dirty="0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38" b="1" dirty="0" err="1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burchakli</a:t>
            </a:r>
            <a:r>
              <a:rPr lang="en-US" sz="2638" b="1" dirty="0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38" b="1" dirty="0" err="1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endParaRPr lang="ru-RU" sz="2638" b="1" dirty="0">
              <a:solidFill>
                <a:srgbClr val="007E3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7942" y="883053"/>
            <a:ext cx="5541902" cy="5793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165" kern="0" dirty="0">
                <a:latin typeface="Arial" panose="020B0604020202020204" pitchFamily="34" charset="0"/>
                <a:cs typeface="Arial" panose="020B0604020202020204" pitchFamily="34" charset="0"/>
              </a:rPr>
              <a:t>1-    </a:t>
            </a:r>
            <a:r>
              <a:rPr lang="en-US" sz="2638" b="1" kern="0" dirty="0" err="1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Kesma</a:t>
            </a:r>
            <a:r>
              <a:rPr lang="en-US" sz="2638" b="1" kern="0" dirty="0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38" b="1" kern="0" dirty="0" err="1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o‘rta</a:t>
            </a:r>
            <a:r>
              <a:rPr lang="en-US" sz="2638" b="1" kern="0" dirty="0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38" b="1" kern="0" dirty="0" err="1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perpendikulyari</a:t>
            </a:r>
            <a:endParaRPr lang="en-US" sz="3165" b="1" kern="0" dirty="0">
              <a:solidFill>
                <a:srgbClr val="007E3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9910" y="4039534"/>
            <a:ext cx="4697120" cy="5793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165" kern="0" dirty="0">
                <a:latin typeface="Arial" panose="020B0604020202020204" pitchFamily="34" charset="0"/>
                <a:cs typeface="Arial" panose="020B0604020202020204" pitchFamily="34" charset="0"/>
              </a:rPr>
              <a:t>5-</a:t>
            </a:r>
            <a:r>
              <a:rPr lang="en-US" sz="3165" b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638" b="1" kern="0" dirty="0" err="1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2638" b="1" kern="0" dirty="0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38" b="1" kern="0" dirty="0" err="1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yonli</a:t>
            </a:r>
            <a:r>
              <a:rPr lang="en-US" sz="2638" b="1" kern="0" dirty="0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38" b="1" kern="0" dirty="0" err="1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endParaRPr lang="en-US" sz="2638" b="1" kern="0" dirty="0">
              <a:solidFill>
                <a:srgbClr val="007E3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99910" y="4873120"/>
            <a:ext cx="5137420" cy="579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165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6-    </a:t>
            </a:r>
            <a:r>
              <a:rPr lang="en-US" sz="2638" b="1" kern="0" dirty="0" err="1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r>
              <a:rPr lang="en-US" sz="2638" b="1" kern="0" dirty="0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38" b="1" kern="0" dirty="0" err="1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bissektrisasi</a:t>
            </a:r>
            <a:endParaRPr lang="en-US" sz="2638" b="1" kern="0" dirty="0">
              <a:solidFill>
                <a:srgbClr val="007E3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880555" y="847424"/>
            <a:ext cx="478016" cy="5793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165" b="1" dirty="0">
                <a:solidFill>
                  <a:srgbClr val="6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3165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5842877" y="1704094"/>
            <a:ext cx="478016" cy="5793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165" b="1" dirty="0">
                <a:solidFill>
                  <a:srgbClr val="6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3165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557511" y="4873120"/>
            <a:ext cx="478016" cy="5793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165" b="1" dirty="0">
                <a:solidFill>
                  <a:srgbClr val="6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ru-RU" sz="3165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5843250" y="3309976"/>
            <a:ext cx="738285" cy="579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165" b="1" dirty="0">
                <a:solidFill>
                  <a:srgbClr val="6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endParaRPr lang="ru-RU" sz="3165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5880556" y="4066696"/>
            <a:ext cx="455574" cy="5793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165" b="1" dirty="0">
                <a:solidFill>
                  <a:srgbClr val="6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ru-RU" sz="3165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5892183" y="4799155"/>
            <a:ext cx="433132" cy="5793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165" b="1" dirty="0">
                <a:solidFill>
                  <a:srgbClr val="6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endParaRPr lang="ru-RU" sz="3165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5824528" y="5537552"/>
            <a:ext cx="500458" cy="5793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165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endParaRPr lang="ru-RU" sz="3165" dirty="0">
              <a:solidFill>
                <a:srgbClr val="C00000"/>
              </a:solidFill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6506180" y="906368"/>
            <a:ext cx="270298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tomoni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endParaRPr lang="ru-RU" sz="2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6353868" y="3727524"/>
            <a:ext cx="6034024" cy="86607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02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</a:t>
            </a:r>
            <a:r>
              <a:rPr lang="en-U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o‘zini</a:t>
            </a:r>
            <a:r>
              <a:rPr lang="en-U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kesmaydigan</a:t>
            </a:r>
            <a:r>
              <a:rPr lang="en-U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yopiq</a:t>
            </a:r>
            <a:r>
              <a:rPr lang="en-U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siniq</a:t>
            </a:r>
            <a:r>
              <a:rPr lang="en-U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chiziq</a:t>
            </a:r>
            <a:endParaRPr lang="ru-RU" sz="211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6451777" y="5461939"/>
            <a:ext cx="396935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Kesma</a:t>
            </a:r>
            <a:r>
              <a:rPr lang="en-U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o‘rtasiga</a:t>
            </a:r>
            <a:r>
              <a:rPr lang="en-U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tushirilgan</a:t>
            </a:r>
            <a:r>
              <a:rPr lang="en-U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perpendikulyar</a:t>
            </a:r>
            <a:endParaRPr lang="ru-RU" sz="2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6530324" y="1668707"/>
            <a:ext cx="3675686" cy="49827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38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38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Tomonni</a:t>
            </a:r>
            <a:r>
              <a:rPr lang="en-US" sz="2638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38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ikkiga</a:t>
            </a:r>
            <a:r>
              <a:rPr lang="en-US" sz="2638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38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endParaRPr lang="ru-RU" sz="2638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6530324" y="4778628"/>
            <a:ext cx="3812262" cy="49827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38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Barcha</a:t>
            </a:r>
            <a:r>
              <a:rPr lang="en-US" sz="2638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38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burchaklari</a:t>
            </a:r>
            <a:r>
              <a:rPr lang="en-US" sz="2638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38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o‘tkir</a:t>
            </a:r>
            <a:endParaRPr lang="ru-RU" sz="2638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6546781" y="3279165"/>
            <a:ext cx="2959465" cy="49827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38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38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90º </a:t>
            </a:r>
            <a:r>
              <a:rPr lang="en-US" sz="2638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ostida</a:t>
            </a:r>
            <a:r>
              <a:rPr lang="en-US" sz="2638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38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tushadi</a:t>
            </a:r>
            <a:endParaRPr lang="ru-RU" sz="2638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557511" y="5707556"/>
            <a:ext cx="478016" cy="5793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165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endParaRPr lang="ru-RU" sz="3165" dirty="0">
              <a:solidFill>
                <a:srgbClr val="C00000"/>
              </a:solidFill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557511" y="4014206"/>
            <a:ext cx="478016" cy="5793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165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3165" b="1" dirty="0">
              <a:solidFill>
                <a:srgbClr val="C00000"/>
              </a:solidFill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535069" y="2493918"/>
            <a:ext cx="478016" cy="5793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165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3165" dirty="0">
              <a:solidFill>
                <a:srgbClr val="C00000"/>
              </a:solidFill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5874839" y="2577952"/>
            <a:ext cx="478016" cy="5793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165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ru-RU" sz="3165" dirty="0">
              <a:solidFill>
                <a:srgbClr val="C00000"/>
              </a:solidFill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557511" y="1638237"/>
            <a:ext cx="455574" cy="5793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165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ru-RU" sz="3165" dirty="0">
              <a:solidFill>
                <a:srgbClr val="C00000"/>
              </a:solidFill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535069" y="3281883"/>
            <a:ext cx="433132" cy="5793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165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endParaRPr lang="ru-RU" sz="3165" dirty="0">
              <a:solidFill>
                <a:srgbClr val="C00000"/>
              </a:solidFill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5820435" y="5540122"/>
            <a:ext cx="500458" cy="5793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165" b="1" dirty="0">
                <a:solidFill>
                  <a:srgbClr val="6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endParaRPr lang="ru-RU" sz="3165" dirty="0">
              <a:solidFill>
                <a:srgbClr val="68000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0" y="209339"/>
            <a:ext cx="56052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/>
              <a:t>GEOMETRIK TUSHUNCHA</a:t>
            </a:r>
            <a:endParaRPr lang="ru-RU" sz="4000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6177726" y="188504"/>
            <a:ext cx="438344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/>
              <a:t>TALQIN YOKI XOSSA</a:t>
            </a:r>
            <a:endParaRPr lang="ru-RU" sz="40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91653" y="5640614"/>
            <a:ext cx="491993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kern="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sz="32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-   </a:t>
            </a:r>
            <a:r>
              <a:rPr lang="en-US" sz="2800" b="1" kern="0" dirty="0" err="1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r>
              <a:rPr lang="en-US" sz="2800" b="1" kern="0" dirty="0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kern="0" dirty="0" err="1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balandligi</a:t>
            </a:r>
            <a:endParaRPr lang="en-US" sz="2800" b="1" kern="0" dirty="0">
              <a:solidFill>
                <a:srgbClr val="007E3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6506180" y="2545935"/>
            <a:ext cx="4565673" cy="49827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38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38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Burchakni</a:t>
            </a:r>
            <a:r>
              <a:rPr lang="en-US" sz="2638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38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2638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38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ikkiga</a:t>
            </a:r>
            <a:r>
              <a:rPr lang="en-US" sz="2638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38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endParaRPr lang="ru-RU" sz="2638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8292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41187E-6 -3.48711E-6 L -0.44202 -0.67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101" y="-336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3001" y="1242385"/>
            <a:ext cx="1137726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kesma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bols‘in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12060238" cy="1133698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Kesma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o‘rta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perpendikulyari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2474557" y="6019902"/>
            <a:ext cx="5184576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993335" y="5814218"/>
            <a:ext cx="481222" cy="678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A</a:t>
            </a:r>
            <a:endParaRPr lang="ru-RU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5202538" y="6004023"/>
            <a:ext cx="514885" cy="678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O</a:t>
            </a:r>
            <a:endParaRPr lang="ru-RU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7681575" y="5708278"/>
            <a:ext cx="458780" cy="678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B</a:t>
            </a:r>
            <a:endParaRPr lang="ru-RU" b="1" dirty="0"/>
          </a:p>
        </p:txBody>
      </p:sp>
      <p:sp>
        <p:nvSpPr>
          <p:cNvPr id="7" name="Овал 6"/>
          <p:cNvSpPr/>
          <p:nvPr/>
        </p:nvSpPr>
        <p:spPr>
          <a:xfrm>
            <a:off x="2441747" y="5902146"/>
            <a:ext cx="240611" cy="205684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Овал 18"/>
          <p:cNvSpPr/>
          <p:nvPr/>
        </p:nvSpPr>
        <p:spPr>
          <a:xfrm>
            <a:off x="7484140" y="5917060"/>
            <a:ext cx="240611" cy="205684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 flipH="1" flipV="1">
            <a:off x="5171797" y="3777607"/>
            <a:ext cx="4167" cy="2715579"/>
          </a:xfrm>
          <a:prstGeom prst="line">
            <a:avLst/>
          </a:prstGeom>
          <a:ln w="57150">
            <a:solidFill>
              <a:srgbClr val="2365C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4693998" y="3689684"/>
            <a:ext cx="426720" cy="678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9A0000"/>
                </a:solidFill>
              </a:rPr>
              <a:t>a</a:t>
            </a:r>
            <a:endParaRPr lang="ru-RU" b="1" dirty="0">
              <a:solidFill>
                <a:srgbClr val="9A0000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197471" y="1753182"/>
            <a:ext cx="1176481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o‘rtasi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nuqtadan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AB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kesmaga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perpendikulyar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chiziqni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o‘tkazamiz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203001" y="2809324"/>
            <a:ext cx="1137726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9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chiziq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AB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kesmaning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o‘rta</a:t>
            </a:r>
            <a:r>
              <a:rPr lang="en-US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perpendikulyari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8694415" y="4086026"/>
                <a:ext cx="2134239" cy="1446550"/>
              </a:xfrm>
              <a:prstGeom prst="rect">
                <a:avLst/>
              </a:prstGeom>
              <a:noFill/>
              <a:ln>
                <a:solidFill>
                  <a:srgbClr val="00A859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sz="4400" b="1" dirty="0" smtClean="0"/>
                  <a:t>  a </a:t>
                </a:r>
                <a14:m>
                  <m:oMath xmlns:m="http://schemas.openxmlformats.org/officeDocument/2006/math">
                    <m:r>
                      <a:rPr lang="en-US" sz="4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⊥</m:t>
                    </m:r>
                  </m:oMath>
                </a14:m>
                <a:r>
                  <a:rPr lang="en-US" sz="4400" b="1" dirty="0" smtClean="0"/>
                  <a:t> AB</a:t>
                </a:r>
              </a:p>
              <a:p>
                <a:r>
                  <a:rPr lang="en-US" sz="4400" b="1" dirty="0" smtClean="0"/>
                  <a:t>AO = OB</a:t>
                </a:r>
                <a:endParaRPr lang="ru-RU" sz="4400" b="1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94415" y="4086026"/>
                <a:ext cx="2134239" cy="1446550"/>
              </a:xfrm>
              <a:prstGeom prst="rect">
                <a:avLst/>
              </a:prstGeom>
              <a:blipFill rotWithShape="0">
                <a:blip r:embed="rId2"/>
                <a:stretch>
                  <a:fillRect l="-11080" t="-7917" r="-10511" b="-18333"/>
                </a:stretch>
              </a:blipFill>
              <a:ln>
                <a:solidFill>
                  <a:srgbClr val="00A859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4" name="Прямая соединительная линия 23"/>
          <p:cNvCxnSpPr/>
          <p:nvPr/>
        </p:nvCxnSpPr>
        <p:spPr>
          <a:xfrm>
            <a:off x="3725863" y="5808971"/>
            <a:ext cx="0" cy="421862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6462167" y="5793092"/>
            <a:ext cx="0" cy="421862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3"/>
          <p:cNvGrpSpPr>
            <a:grpSpLocks/>
          </p:cNvGrpSpPr>
          <p:nvPr/>
        </p:nvGrpSpPr>
        <p:grpSpPr bwMode="auto">
          <a:xfrm>
            <a:off x="5192136" y="4652866"/>
            <a:ext cx="961077" cy="1331303"/>
            <a:chOff x="1728" y="1536"/>
            <a:chExt cx="1104" cy="1968"/>
          </a:xfrm>
        </p:grpSpPr>
        <p:sp>
          <p:nvSpPr>
            <p:cNvPr id="25" name="AutoShape 4"/>
            <p:cNvSpPr>
              <a:spLocks noChangeArrowheads="1"/>
            </p:cNvSpPr>
            <p:nvPr/>
          </p:nvSpPr>
          <p:spPr bwMode="auto">
            <a:xfrm>
              <a:off x="1728" y="1536"/>
              <a:ext cx="1104" cy="1968"/>
            </a:xfrm>
            <a:prstGeom prst="rtTriangle">
              <a:avLst/>
            </a:prstGeom>
            <a:solidFill>
              <a:schemeClr val="hlink"/>
            </a:solidFill>
            <a:ln w="9525">
              <a:solidFill>
                <a:srgbClr val="0000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sz="1350"/>
            </a:p>
          </p:txBody>
        </p:sp>
        <p:sp>
          <p:nvSpPr>
            <p:cNvPr id="26" name="AutoShape 5"/>
            <p:cNvSpPr>
              <a:spLocks noChangeArrowheads="1"/>
            </p:cNvSpPr>
            <p:nvPr/>
          </p:nvSpPr>
          <p:spPr bwMode="auto">
            <a:xfrm>
              <a:off x="1920" y="2256"/>
              <a:ext cx="528" cy="1008"/>
            </a:xfrm>
            <a:prstGeom prst="rtTriangle">
              <a:avLst/>
            </a:prstGeom>
            <a:solidFill>
              <a:schemeClr val="bg1"/>
            </a:solidFill>
            <a:ln w="9525">
              <a:solidFill>
                <a:srgbClr val="0000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sz="1350"/>
            </a:p>
          </p:txBody>
        </p:sp>
      </p:grpSp>
    </p:spTree>
    <p:extLst>
      <p:ext uri="{BB962C8B-B14F-4D97-AF65-F5344CB8AC3E}">
        <p14:creationId xmlns:p14="http://schemas.microsoft.com/office/powerpoint/2010/main" val="2727862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53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9" dur="2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2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6" grpId="0"/>
      <p:bldP spid="17" grpId="0"/>
      <p:bldP spid="7" grpId="0" animBg="1"/>
      <p:bldP spid="19" grpId="0" animBg="1"/>
      <p:bldP spid="18" grpId="0"/>
      <p:bldP spid="2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33475" y="1565746"/>
            <a:ext cx="11593288" cy="2438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yonli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uchburchakning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tomoni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8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3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uchinchi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tomonini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toping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A) 5; 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D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) 11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;         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E) 9.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2060238" cy="1349722"/>
          </a:xfrm>
          <a:prstGeom prst="rect">
            <a:avLst/>
          </a:prstGeom>
          <a:solidFill>
            <a:srgbClr val="2365C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TEST</a:t>
            </a:r>
            <a:endParaRPr lang="ru-RU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933775" y="3325651"/>
            <a:ext cx="1409360" cy="67896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B) 8;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6148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25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E00B0"/>
                                      </p:to>
                                    </p:animClr>
                                    <p:animClr clrSpc="rgb" dir="cw">
                                      <p:cBhvr>
                                        <p:cTn id="7" dur="125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E00B0"/>
                                      </p:to>
                                    </p:animClr>
                                    <p:set>
                                      <p:cBhvr>
                                        <p:cTn id="8" dur="125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25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69479" y="1349722"/>
            <a:ext cx="11521280" cy="24025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yonli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uchburchakning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perimetri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48, yon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tomoni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18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asosini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toping.</a:t>
            </a:r>
          </a:p>
          <a:p>
            <a:endParaRPr lang="en-US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A) 18;                           D) 16;        E) 18.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0"/>
            <a:ext cx="12060238" cy="1349722"/>
          </a:xfrm>
          <a:prstGeom prst="rect">
            <a:avLst/>
          </a:prstGeom>
          <a:solidFill>
            <a:srgbClr val="2365C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TEST</a:t>
            </a:r>
            <a:endParaRPr lang="ru-RU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933775" y="3044353"/>
            <a:ext cx="175400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B) 12; </a:t>
            </a:r>
            <a:endParaRPr lang="ru-RU" b="1" dirty="0"/>
          </a:p>
        </p:txBody>
      </p:sp>
      <p:grpSp>
        <p:nvGrpSpPr>
          <p:cNvPr id="8" name="Группа 24"/>
          <p:cNvGrpSpPr/>
          <p:nvPr/>
        </p:nvGrpSpPr>
        <p:grpSpPr>
          <a:xfrm>
            <a:off x="1207784" y="4575763"/>
            <a:ext cx="3059333" cy="1506856"/>
            <a:chOff x="3779890" y="2642058"/>
            <a:chExt cx="4245457" cy="2110568"/>
          </a:xfrm>
        </p:grpSpPr>
        <p:grpSp>
          <p:nvGrpSpPr>
            <p:cNvPr id="9" name="Группа 5"/>
            <p:cNvGrpSpPr/>
            <p:nvPr/>
          </p:nvGrpSpPr>
          <p:grpSpPr>
            <a:xfrm>
              <a:off x="3779890" y="2672320"/>
              <a:ext cx="4245457" cy="1596947"/>
              <a:chOff x="3779890" y="2672320"/>
              <a:chExt cx="4245457" cy="1596947"/>
            </a:xfrm>
          </p:grpSpPr>
          <p:grpSp>
            <p:nvGrpSpPr>
              <p:cNvPr id="14" name="Группа 34"/>
              <p:cNvGrpSpPr/>
              <p:nvPr/>
            </p:nvGrpSpPr>
            <p:grpSpPr>
              <a:xfrm>
                <a:off x="3779890" y="2672320"/>
                <a:ext cx="4245457" cy="1596947"/>
                <a:chOff x="3779890" y="2696173"/>
                <a:chExt cx="4245457" cy="1596947"/>
              </a:xfrm>
            </p:grpSpPr>
            <p:sp>
              <p:nvSpPr>
                <p:cNvPr id="16" name="Равнобедренный треугольник 15"/>
                <p:cNvSpPr/>
                <p:nvPr/>
              </p:nvSpPr>
              <p:spPr>
                <a:xfrm>
                  <a:off x="4153552" y="2713627"/>
                  <a:ext cx="3871795" cy="1476780"/>
                </a:xfrm>
                <a:prstGeom prst="triangle">
                  <a:avLst>
                    <a:gd name="adj" fmla="val 47765"/>
                  </a:avLst>
                </a:prstGeom>
                <a:gradFill>
                  <a:gsLst>
                    <a:gs pos="51000">
                      <a:schemeClr val="accent4">
                        <a:lumMod val="60000"/>
                        <a:lumOff val="40000"/>
                        <a:alpha val="65000"/>
                      </a:schemeClr>
                    </a:gs>
                    <a:gs pos="100000">
                      <a:schemeClr val="accent1">
                        <a:tint val="23500"/>
                        <a:satMod val="160000"/>
                      </a:schemeClr>
                    </a:gs>
                  </a:gsLst>
                  <a:lin ang="5400000" scaled="0"/>
                </a:gradFill>
                <a:ln w="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sz="3902" dirty="0"/>
                </a:p>
              </p:txBody>
            </p:sp>
            <p:grpSp>
              <p:nvGrpSpPr>
                <p:cNvPr id="17" name="Группа 15"/>
                <p:cNvGrpSpPr/>
                <p:nvPr/>
              </p:nvGrpSpPr>
              <p:grpSpPr>
                <a:xfrm>
                  <a:off x="3779890" y="2696173"/>
                  <a:ext cx="4176580" cy="1596947"/>
                  <a:chOff x="899490" y="3374244"/>
                  <a:chExt cx="4176580" cy="1596947"/>
                </a:xfrm>
              </p:grpSpPr>
              <p:grpSp>
                <p:nvGrpSpPr>
                  <p:cNvPr id="18" name="Группа 5"/>
                  <p:cNvGrpSpPr/>
                  <p:nvPr/>
                </p:nvGrpSpPr>
                <p:grpSpPr>
                  <a:xfrm>
                    <a:off x="899490" y="4149100"/>
                    <a:ext cx="4176580" cy="747266"/>
                    <a:chOff x="611450" y="3630040"/>
                    <a:chExt cx="4176580" cy="747266"/>
                  </a:xfrm>
                </p:grpSpPr>
                <p:sp>
                  <p:nvSpPr>
                    <p:cNvPr id="24" name="Line 41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827481" y="4331963"/>
                      <a:ext cx="3960549" cy="45343"/>
                    </a:xfrm>
                    <a:prstGeom prst="line">
                      <a:avLst/>
                    </a:prstGeom>
                    <a:noFill/>
                    <a:ln w="25400">
                      <a:solidFill>
                        <a:schemeClr val="tx2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 sz="3902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25" name="Text Box 36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611450" y="3630040"/>
                      <a:ext cx="184731" cy="596445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wrap="none">
                      <a:spAutoFit/>
                    </a:bodyPr>
                    <a:lstStyle/>
                    <a:p>
                      <a:endParaRPr lang="ru-RU" sz="3276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</p:grpSp>
              <p:grpSp>
                <p:nvGrpSpPr>
                  <p:cNvPr id="19" name="Группа 10"/>
                  <p:cNvGrpSpPr/>
                  <p:nvPr/>
                </p:nvGrpSpPr>
                <p:grpSpPr>
                  <a:xfrm>
                    <a:off x="899490" y="3374244"/>
                    <a:ext cx="2201628" cy="1596947"/>
                    <a:chOff x="611450" y="2825203"/>
                    <a:chExt cx="2201628" cy="1596947"/>
                  </a:xfrm>
                </p:grpSpPr>
                <p:sp>
                  <p:nvSpPr>
                    <p:cNvPr id="20" name="Line 41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827481" y="2825203"/>
                      <a:ext cx="1985597" cy="1552101"/>
                    </a:xfrm>
                    <a:prstGeom prst="line">
                      <a:avLst/>
                    </a:prstGeom>
                    <a:noFill/>
                    <a:ln w="25400">
                      <a:solidFill>
                        <a:schemeClr val="tx2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 sz="3902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grpSp>
                  <p:nvGrpSpPr>
                    <p:cNvPr id="21" name="Группа 12"/>
                    <p:cNvGrpSpPr/>
                    <p:nvPr/>
                  </p:nvGrpSpPr>
                  <p:grpSpPr>
                    <a:xfrm>
                      <a:off x="611450" y="3630040"/>
                      <a:ext cx="332570" cy="792110"/>
                      <a:chOff x="1143000" y="1296988"/>
                      <a:chExt cx="332570" cy="792110"/>
                    </a:xfrm>
                  </p:grpSpPr>
                  <p:sp>
                    <p:nvSpPr>
                      <p:cNvPr id="22" name="Text Box 36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1143000" y="1296988"/>
                        <a:ext cx="184731" cy="59644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  <a:effectLst/>
                    </p:spPr>
                    <p:txBody>
                      <a:bodyPr wrap="none">
                        <a:spAutoFit/>
                      </a:bodyPr>
                      <a:lstStyle/>
                      <a:p>
                        <a:endParaRPr lang="ru-RU" sz="3276" b="1" i="1" dirty="0">
                          <a:latin typeface="Times New Roman" pitchFamily="18" charset="0"/>
                          <a:cs typeface="Times New Roman" pitchFamily="18" charset="0"/>
                        </a:endParaRPr>
                      </a:p>
                    </p:txBody>
                  </p:sp>
                  <p:sp>
                    <p:nvSpPr>
                      <p:cNvPr id="23" name="Oval 1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359030" y="1951476"/>
                        <a:ext cx="116540" cy="137622"/>
                      </a:xfrm>
                      <a:prstGeom prst="ellipse">
                        <a:avLst/>
                      </a:prstGeom>
                      <a:solidFill>
                        <a:srgbClr val="00FFFF"/>
                      </a:solidFill>
                      <a:ln w="9525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ru-RU" sz="3902" b="1" i="1" dirty="0">
                          <a:latin typeface="Times New Roman" pitchFamily="18" charset="0"/>
                          <a:cs typeface="Times New Roman" pitchFamily="18" charset="0"/>
                        </a:endParaRPr>
                      </a:p>
                    </p:txBody>
                  </p:sp>
                </p:grpSp>
              </p:grpSp>
            </p:grpSp>
          </p:grpSp>
          <p:sp>
            <p:nvSpPr>
              <p:cNvPr id="15" name="Line 41"/>
              <p:cNvSpPr>
                <a:spLocks noChangeShapeType="1"/>
              </p:cNvSpPr>
              <p:nvPr/>
            </p:nvSpPr>
            <p:spPr bwMode="auto">
              <a:xfrm>
                <a:off x="5981519" y="2672321"/>
                <a:ext cx="1974952" cy="1476780"/>
              </a:xfrm>
              <a:prstGeom prst="line">
                <a:avLst/>
              </a:prstGeom>
              <a:noFill/>
              <a:ln w="25400">
                <a:solidFill>
                  <a:schemeClr val="tx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 sz="3902" b="1" i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10" name="Группа 19"/>
            <p:cNvGrpSpPr/>
            <p:nvPr/>
          </p:nvGrpSpPr>
          <p:grpSpPr>
            <a:xfrm>
              <a:off x="4572015" y="2642058"/>
              <a:ext cx="2963791" cy="2110568"/>
              <a:chOff x="4572015" y="2642058"/>
              <a:chExt cx="2963791" cy="2110568"/>
            </a:xfrm>
          </p:grpSpPr>
          <p:sp>
            <p:nvSpPr>
              <p:cNvPr id="11" name="TextBox 10"/>
              <p:cNvSpPr txBox="1"/>
              <p:nvPr/>
            </p:nvSpPr>
            <p:spPr>
              <a:xfrm>
                <a:off x="5505374" y="4019781"/>
                <a:ext cx="484158" cy="7328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i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cs typeface="Times New Roman" pitchFamily="18" charset="0"/>
                  </a:rPr>
                  <a:t>x</a:t>
                </a:r>
                <a:endParaRPr lang="ru-RU" sz="28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6852440" y="2642058"/>
                <a:ext cx="683366" cy="64662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i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cs typeface="Times New Roman" pitchFamily="18" charset="0"/>
                  </a:rPr>
                  <a:t>18</a:t>
                </a:r>
                <a:endParaRPr lang="ru-RU" sz="24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4572015" y="2681969"/>
                <a:ext cx="683367" cy="64662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cs typeface="Times New Roman" pitchFamily="18" charset="0"/>
                  </a:rPr>
                  <a:t>18</a:t>
                </a:r>
                <a:endParaRPr lang="ru-RU" sz="24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28" name="TextBox 27"/>
          <p:cNvSpPr txBox="1"/>
          <p:nvPr/>
        </p:nvSpPr>
        <p:spPr>
          <a:xfrm>
            <a:off x="2350871" y="5050527"/>
            <a:ext cx="9460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P = 48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382047" y="4652707"/>
            <a:ext cx="3544560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 = </a:t>
            </a:r>
            <a:r>
              <a:rPr lang="en-US" sz="4400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a+b+c</a:t>
            </a:r>
            <a:endParaRPr lang="en-US" sz="4400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= 48 - 36 = 12 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2477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EE00B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EE00B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5463" y="1360845"/>
            <a:ext cx="12241360" cy="28949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 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yonli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uchburchakning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perimetri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36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tomonlaridan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biri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esa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16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Uchburchakning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qolgan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tomoni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uzunliklarini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toping.</a:t>
            </a:r>
          </a:p>
          <a:p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) 16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4; 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B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) 10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10;  </a:t>
            </a:r>
          </a:p>
          <a:p>
            <a:pPr>
              <a:lnSpc>
                <a:spcPct val="150000"/>
              </a:lnSpc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E)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Bunday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mavjud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emas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12060238" cy="1349722"/>
          </a:xfrm>
          <a:prstGeom prst="rect">
            <a:avLst/>
          </a:prstGeom>
          <a:solidFill>
            <a:srgbClr val="2365C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TEST</a:t>
            </a:r>
            <a:endParaRPr lang="ru-RU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408682" y="2970683"/>
            <a:ext cx="498726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D) 10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10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16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4; </a:t>
            </a:r>
            <a:endParaRPr lang="ru-RU" sz="3200" dirty="0"/>
          </a:p>
        </p:txBody>
      </p:sp>
      <p:grpSp>
        <p:nvGrpSpPr>
          <p:cNvPr id="5" name="Группа 24"/>
          <p:cNvGrpSpPr/>
          <p:nvPr/>
        </p:nvGrpSpPr>
        <p:grpSpPr>
          <a:xfrm>
            <a:off x="701527" y="4662090"/>
            <a:ext cx="3168352" cy="1916137"/>
            <a:chOff x="3779890" y="2672320"/>
            <a:chExt cx="4245457" cy="2683825"/>
          </a:xfrm>
        </p:grpSpPr>
        <p:grpSp>
          <p:nvGrpSpPr>
            <p:cNvPr id="6" name="Группа 5"/>
            <p:cNvGrpSpPr/>
            <p:nvPr/>
          </p:nvGrpSpPr>
          <p:grpSpPr>
            <a:xfrm>
              <a:off x="3779890" y="2672320"/>
              <a:ext cx="4245457" cy="1596947"/>
              <a:chOff x="3779890" y="2672320"/>
              <a:chExt cx="4245457" cy="1596947"/>
            </a:xfrm>
          </p:grpSpPr>
          <p:grpSp>
            <p:nvGrpSpPr>
              <p:cNvPr id="11" name="Группа 34"/>
              <p:cNvGrpSpPr/>
              <p:nvPr/>
            </p:nvGrpSpPr>
            <p:grpSpPr>
              <a:xfrm>
                <a:off x="3779890" y="2672320"/>
                <a:ext cx="4245457" cy="1596947"/>
                <a:chOff x="3779890" y="2696173"/>
                <a:chExt cx="4245457" cy="1596947"/>
              </a:xfrm>
            </p:grpSpPr>
            <p:sp>
              <p:nvSpPr>
                <p:cNvPr id="13" name="Равнобедренный треугольник 12"/>
                <p:cNvSpPr/>
                <p:nvPr/>
              </p:nvSpPr>
              <p:spPr>
                <a:xfrm>
                  <a:off x="4153552" y="2713627"/>
                  <a:ext cx="3871795" cy="1476780"/>
                </a:xfrm>
                <a:prstGeom prst="triangle">
                  <a:avLst>
                    <a:gd name="adj" fmla="val 47765"/>
                  </a:avLst>
                </a:prstGeom>
                <a:gradFill>
                  <a:gsLst>
                    <a:gs pos="51000">
                      <a:schemeClr val="accent4">
                        <a:lumMod val="60000"/>
                        <a:lumOff val="40000"/>
                        <a:alpha val="65000"/>
                      </a:schemeClr>
                    </a:gs>
                    <a:gs pos="100000">
                      <a:schemeClr val="accent1">
                        <a:tint val="23500"/>
                        <a:satMod val="160000"/>
                      </a:schemeClr>
                    </a:gs>
                  </a:gsLst>
                  <a:lin ang="5400000" scaled="0"/>
                </a:gradFill>
                <a:ln w="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sz="3902" dirty="0"/>
                </a:p>
              </p:txBody>
            </p:sp>
            <p:grpSp>
              <p:nvGrpSpPr>
                <p:cNvPr id="14" name="Группа 15"/>
                <p:cNvGrpSpPr/>
                <p:nvPr/>
              </p:nvGrpSpPr>
              <p:grpSpPr>
                <a:xfrm>
                  <a:off x="3779890" y="2696173"/>
                  <a:ext cx="4176578" cy="1596947"/>
                  <a:chOff x="899490" y="3374244"/>
                  <a:chExt cx="4176578" cy="1596947"/>
                </a:xfrm>
              </p:grpSpPr>
              <p:grpSp>
                <p:nvGrpSpPr>
                  <p:cNvPr id="15" name="Группа 5"/>
                  <p:cNvGrpSpPr/>
                  <p:nvPr/>
                </p:nvGrpSpPr>
                <p:grpSpPr>
                  <a:xfrm>
                    <a:off x="899490" y="4149100"/>
                    <a:ext cx="4176578" cy="749359"/>
                    <a:chOff x="611450" y="3630040"/>
                    <a:chExt cx="4176578" cy="749359"/>
                  </a:xfrm>
                </p:grpSpPr>
                <p:sp>
                  <p:nvSpPr>
                    <p:cNvPr id="21" name="Line 41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827479" y="4334056"/>
                      <a:ext cx="3960549" cy="45343"/>
                    </a:xfrm>
                    <a:prstGeom prst="line">
                      <a:avLst/>
                    </a:prstGeom>
                    <a:noFill/>
                    <a:ln w="25400">
                      <a:solidFill>
                        <a:schemeClr val="tx2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 sz="3902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22" name="Text Box 36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611450" y="3630040"/>
                      <a:ext cx="184731" cy="596445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wrap="none">
                      <a:spAutoFit/>
                    </a:bodyPr>
                    <a:lstStyle/>
                    <a:p>
                      <a:endParaRPr lang="ru-RU" sz="3276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</p:grpSp>
              <p:grpSp>
                <p:nvGrpSpPr>
                  <p:cNvPr id="16" name="Группа 10"/>
                  <p:cNvGrpSpPr/>
                  <p:nvPr/>
                </p:nvGrpSpPr>
                <p:grpSpPr>
                  <a:xfrm>
                    <a:off x="899490" y="3374244"/>
                    <a:ext cx="2201628" cy="1596947"/>
                    <a:chOff x="611450" y="2825203"/>
                    <a:chExt cx="2201628" cy="1596947"/>
                  </a:xfrm>
                </p:grpSpPr>
                <p:sp>
                  <p:nvSpPr>
                    <p:cNvPr id="17" name="Line 41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827481" y="2825203"/>
                      <a:ext cx="1985597" cy="1552101"/>
                    </a:xfrm>
                    <a:prstGeom prst="line">
                      <a:avLst/>
                    </a:prstGeom>
                    <a:noFill/>
                    <a:ln w="25400">
                      <a:solidFill>
                        <a:schemeClr val="tx2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 sz="3902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grpSp>
                  <p:nvGrpSpPr>
                    <p:cNvPr id="18" name="Группа 12"/>
                    <p:cNvGrpSpPr/>
                    <p:nvPr/>
                  </p:nvGrpSpPr>
                  <p:grpSpPr>
                    <a:xfrm>
                      <a:off x="611450" y="3630040"/>
                      <a:ext cx="332570" cy="792110"/>
                      <a:chOff x="1143000" y="1296988"/>
                      <a:chExt cx="332570" cy="792110"/>
                    </a:xfrm>
                  </p:grpSpPr>
                  <p:sp>
                    <p:nvSpPr>
                      <p:cNvPr id="19" name="Text Box 36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1143000" y="1296988"/>
                        <a:ext cx="184731" cy="59644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  <a:effectLst/>
                    </p:spPr>
                    <p:txBody>
                      <a:bodyPr wrap="none">
                        <a:spAutoFit/>
                      </a:bodyPr>
                      <a:lstStyle/>
                      <a:p>
                        <a:endParaRPr lang="ru-RU" sz="3276" b="1" i="1" dirty="0">
                          <a:latin typeface="Times New Roman" pitchFamily="18" charset="0"/>
                          <a:cs typeface="Times New Roman" pitchFamily="18" charset="0"/>
                        </a:endParaRPr>
                      </a:p>
                    </p:txBody>
                  </p:sp>
                  <p:sp>
                    <p:nvSpPr>
                      <p:cNvPr id="20" name="Oval 1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359030" y="1951476"/>
                        <a:ext cx="116540" cy="137622"/>
                      </a:xfrm>
                      <a:prstGeom prst="ellipse">
                        <a:avLst/>
                      </a:prstGeom>
                      <a:solidFill>
                        <a:srgbClr val="00FFFF"/>
                      </a:solidFill>
                      <a:ln w="9525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ru-RU" sz="3902" b="1" i="1" dirty="0">
                          <a:latin typeface="Times New Roman" pitchFamily="18" charset="0"/>
                          <a:cs typeface="Times New Roman" pitchFamily="18" charset="0"/>
                        </a:endParaRPr>
                      </a:p>
                    </p:txBody>
                  </p:sp>
                </p:grpSp>
              </p:grpSp>
            </p:grpSp>
          </p:grpSp>
          <p:sp>
            <p:nvSpPr>
              <p:cNvPr id="12" name="Line 41"/>
              <p:cNvSpPr>
                <a:spLocks noChangeShapeType="1"/>
              </p:cNvSpPr>
              <p:nvPr/>
            </p:nvSpPr>
            <p:spPr bwMode="auto">
              <a:xfrm>
                <a:off x="5981519" y="2672321"/>
                <a:ext cx="1974952" cy="1476780"/>
              </a:xfrm>
              <a:prstGeom prst="line">
                <a:avLst/>
              </a:prstGeom>
              <a:noFill/>
              <a:ln w="25400">
                <a:solidFill>
                  <a:schemeClr val="tx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 sz="3902" b="1" i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7" name="Группа 19"/>
            <p:cNvGrpSpPr/>
            <p:nvPr/>
          </p:nvGrpSpPr>
          <p:grpSpPr>
            <a:xfrm>
              <a:off x="4572015" y="2681969"/>
              <a:ext cx="1417517" cy="2674176"/>
              <a:chOff x="4572015" y="2681969"/>
              <a:chExt cx="1417517" cy="2674176"/>
            </a:xfrm>
          </p:grpSpPr>
          <p:sp>
            <p:nvSpPr>
              <p:cNvPr id="8" name="TextBox 7"/>
              <p:cNvSpPr txBox="1"/>
              <p:nvPr/>
            </p:nvSpPr>
            <p:spPr>
              <a:xfrm>
                <a:off x="5505375" y="4019781"/>
                <a:ext cx="484157" cy="13363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i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cs typeface="Times New Roman" pitchFamily="18" charset="0"/>
                  </a:rPr>
                  <a:t>x</a:t>
                </a:r>
                <a:endParaRPr lang="ru-RU" sz="28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endParaRPr>
              </a:p>
              <a:p>
                <a:endParaRPr lang="ru-RU" sz="28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4572015" y="2681969"/>
                <a:ext cx="683367" cy="64662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cs typeface="Times New Roman" pitchFamily="18" charset="0"/>
                  </a:rPr>
                  <a:t>16</a:t>
                </a:r>
                <a:endParaRPr lang="ru-RU" sz="24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23" name="Прямоугольник 22"/>
          <p:cNvSpPr/>
          <p:nvPr/>
        </p:nvSpPr>
        <p:spPr>
          <a:xfrm>
            <a:off x="1781378" y="5077721"/>
            <a:ext cx="10839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</a:rPr>
              <a:t>P = </a:t>
            </a:r>
            <a:r>
              <a:rPr lang="en-US" sz="2800" b="1" dirty="0" smtClean="0">
                <a:solidFill>
                  <a:srgbClr val="C00000"/>
                </a:solidFill>
              </a:rPr>
              <a:t>36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002645" y="4671762"/>
            <a:ext cx="4956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16</a:t>
            </a:r>
            <a:endParaRPr lang="ru-RU" sz="24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925582" y="6076001"/>
            <a:ext cx="257314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= 36 – 32 = 4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7" name="Группа 24"/>
          <p:cNvGrpSpPr/>
          <p:nvPr/>
        </p:nvGrpSpPr>
        <p:grpSpPr>
          <a:xfrm>
            <a:off x="4949999" y="4647288"/>
            <a:ext cx="3168352" cy="1514538"/>
            <a:chOff x="3779890" y="2641663"/>
            <a:chExt cx="4245457" cy="2121328"/>
          </a:xfrm>
        </p:grpSpPr>
        <p:grpSp>
          <p:nvGrpSpPr>
            <p:cNvPr id="28" name="Группа 27"/>
            <p:cNvGrpSpPr/>
            <p:nvPr/>
          </p:nvGrpSpPr>
          <p:grpSpPr>
            <a:xfrm>
              <a:off x="3779890" y="2672320"/>
              <a:ext cx="4245457" cy="1596947"/>
              <a:chOff x="3779890" y="2672320"/>
              <a:chExt cx="4245457" cy="1596947"/>
            </a:xfrm>
          </p:grpSpPr>
          <p:grpSp>
            <p:nvGrpSpPr>
              <p:cNvPr id="32" name="Группа 34"/>
              <p:cNvGrpSpPr/>
              <p:nvPr/>
            </p:nvGrpSpPr>
            <p:grpSpPr>
              <a:xfrm>
                <a:off x="3779890" y="2672320"/>
                <a:ext cx="4245457" cy="1596947"/>
                <a:chOff x="3779890" y="2696173"/>
                <a:chExt cx="4245457" cy="1596947"/>
              </a:xfrm>
            </p:grpSpPr>
            <p:sp>
              <p:nvSpPr>
                <p:cNvPr id="34" name="Равнобедренный треугольник 33"/>
                <p:cNvSpPr/>
                <p:nvPr/>
              </p:nvSpPr>
              <p:spPr>
                <a:xfrm>
                  <a:off x="4153552" y="2713627"/>
                  <a:ext cx="3871795" cy="1476780"/>
                </a:xfrm>
                <a:prstGeom prst="triangle">
                  <a:avLst>
                    <a:gd name="adj" fmla="val 47765"/>
                  </a:avLst>
                </a:prstGeom>
                <a:gradFill>
                  <a:gsLst>
                    <a:gs pos="51000">
                      <a:schemeClr val="accent4">
                        <a:lumMod val="60000"/>
                        <a:lumOff val="40000"/>
                        <a:alpha val="65000"/>
                      </a:schemeClr>
                    </a:gs>
                    <a:gs pos="100000">
                      <a:schemeClr val="accent1">
                        <a:tint val="23500"/>
                        <a:satMod val="160000"/>
                      </a:schemeClr>
                    </a:gs>
                  </a:gsLst>
                  <a:lin ang="5400000" scaled="0"/>
                </a:gradFill>
                <a:ln w="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sz="3902" dirty="0"/>
                </a:p>
              </p:txBody>
            </p:sp>
            <p:grpSp>
              <p:nvGrpSpPr>
                <p:cNvPr id="35" name="Группа 15"/>
                <p:cNvGrpSpPr/>
                <p:nvPr/>
              </p:nvGrpSpPr>
              <p:grpSpPr>
                <a:xfrm>
                  <a:off x="3779890" y="2696173"/>
                  <a:ext cx="4176578" cy="1596947"/>
                  <a:chOff x="899490" y="3374244"/>
                  <a:chExt cx="4176578" cy="1596947"/>
                </a:xfrm>
              </p:grpSpPr>
              <p:grpSp>
                <p:nvGrpSpPr>
                  <p:cNvPr id="36" name="Группа 5"/>
                  <p:cNvGrpSpPr/>
                  <p:nvPr/>
                </p:nvGrpSpPr>
                <p:grpSpPr>
                  <a:xfrm>
                    <a:off x="899490" y="4149100"/>
                    <a:ext cx="4176578" cy="749359"/>
                    <a:chOff x="611450" y="3630040"/>
                    <a:chExt cx="4176578" cy="749359"/>
                  </a:xfrm>
                </p:grpSpPr>
                <p:sp>
                  <p:nvSpPr>
                    <p:cNvPr id="42" name="Line 41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827479" y="4334056"/>
                      <a:ext cx="3960549" cy="45343"/>
                    </a:xfrm>
                    <a:prstGeom prst="line">
                      <a:avLst/>
                    </a:prstGeom>
                    <a:noFill/>
                    <a:ln w="25400">
                      <a:solidFill>
                        <a:schemeClr val="tx2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 sz="3902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43" name="Text Box 36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611450" y="3630040"/>
                      <a:ext cx="184731" cy="596445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wrap="none">
                      <a:spAutoFit/>
                    </a:bodyPr>
                    <a:lstStyle/>
                    <a:p>
                      <a:endParaRPr lang="ru-RU" sz="3276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</p:grpSp>
              <p:grpSp>
                <p:nvGrpSpPr>
                  <p:cNvPr id="37" name="Группа 10"/>
                  <p:cNvGrpSpPr/>
                  <p:nvPr/>
                </p:nvGrpSpPr>
                <p:grpSpPr>
                  <a:xfrm>
                    <a:off x="899490" y="3374244"/>
                    <a:ext cx="2201628" cy="1596947"/>
                    <a:chOff x="611450" y="2825203"/>
                    <a:chExt cx="2201628" cy="1596947"/>
                  </a:xfrm>
                </p:grpSpPr>
                <p:sp>
                  <p:nvSpPr>
                    <p:cNvPr id="38" name="Line 41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827481" y="2825203"/>
                      <a:ext cx="1985597" cy="1552101"/>
                    </a:xfrm>
                    <a:prstGeom prst="line">
                      <a:avLst/>
                    </a:prstGeom>
                    <a:noFill/>
                    <a:ln w="25400">
                      <a:solidFill>
                        <a:schemeClr val="tx2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ru-RU" sz="3902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grpSp>
                  <p:nvGrpSpPr>
                    <p:cNvPr id="39" name="Группа 12"/>
                    <p:cNvGrpSpPr/>
                    <p:nvPr/>
                  </p:nvGrpSpPr>
                  <p:grpSpPr>
                    <a:xfrm>
                      <a:off x="611450" y="3630040"/>
                      <a:ext cx="332570" cy="792110"/>
                      <a:chOff x="1143000" y="1296988"/>
                      <a:chExt cx="332570" cy="792110"/>
                    </a:xfrm>
                  </p:grpSpPr>
                  <p:sp>
                    <p:nvSpPr>
                      <p:cNvPr id="40" name="Text Box 36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1143000" y="1296988"/>
                        <a:ext cx="184731" cy="59644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  <a:effectLst/>
                    </p:spPr>
                    <p:txBody>
                      <a:bodyPr wrap="none">
                        <a:spAutoFit/>
                      </a:bodyPr>
                      <a:lstStyle/>
                      <a:p>
                        <a:endParaRPr lang="ru-RU" sz="3276" b="1" i="1" dirty="0">
                          <a:latin typeface="Times New Roman" pitchFamily="18" charset="0"/>
                          <a:cs typeface="Times New Roman" pitchFamily="18" charset="0"/>
                        </a:endParaRPr>
                      </a:p>
                    </p:txBody>
                  </p:sp>
                  <p:sp>
                    <p:nvSpPr>
                      <p:cNvPr id="41" name="Oval 1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359030" y="1951476"/>
                        <a:ext cx="116540" cy="137622"/>
                      </a:xfrm>
                      <a:prstGeom prst="ellipse">
                        <a:avLst/>
                      </a:prstGeom>
                      <a:solidFill>
                        <a:srgbClr val="00FFFF"/>
                      </a:solidFill>
                      <a:ln w="9525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ru-RU" sz="3902" b="1" i="1" dirty="0">
                          <a:latin typeface="Times New Roman" pitchFamily="18" charset="0"/>
                          <a:cs typeface="Times New Roman" pitchFamily="18" charset="0"/>
                        </a:endParaRPr>
                      </a:p>
                    </p:txBody>
                  </p:sp>
                </p:grpSp>
              </p:grpSp>
            </p:grpSp>
          </p:grpSp>
          <p:sp>
            <p:nvSpPr>
              <p:cNvPr id="33" name="Line 41"/>
              <p:cNvSpPr>
                <a:spLocks noChangeShapeType="1"/>
              </p:cNvSpPr>
              <p:nvPr/>
            </p:nvSpPr>
            <p:spPr bwMode="auto">
              <a:xfrm>
                <a:off x="5981519" y="2672321"/>
                <a:ext cx="1974952" cy="1476780"/>
              </a:xfrm>
              <a:prstGeom prst="line">
                <a:avLst/>
              </a:prstGeom>
              <a:noFill/>
              <a:ln w="25400">
                <a:solidFill>
                  <a:schemeClr val="tx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 sz="3902" b="1" i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29" name="Группа 19"/>
            <p:cNvGrpSpPr/>
            <p:nvPr/>
          </p:nvGrpSpPr>
          <p:grpSpPr>
            <a:xfrm>
              <a:off x="4742687" y="2641663"/>
              <a:ext cx="1630732" cy="2121328"/>
              <a:chOff x="4742687" y="2641663"/>
              <a:chExt cx="1630732" cy="2121328"/>
            </a:xfrm>
          </p:grpSpPr>
          <p:sp>
            <p:nvSpPr>
              <p:cNvPr id="30" name="TextBox 29"/>
              <p:cNvSpPr txBox="1"/>
              <p:nvPr/>
            </p:nvSpPr>
            <p:spPr>
              <a:xfrm>
                <a:off x="4742687" y="2641663"/>
                <a:ext cx="484158" cy="6466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i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cs typeface="Times New Roman" pitchFamily="18" charset="0"/>
                  </a:rPr>
                  <a:t>x</a:t>
                </a:r>
                <a:endParaRPr lang="ru-RU" sz="24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>
                <a:off x="5690051" y="4116363"/>
                <a:ext cx="683368" cy="64662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cs typeface="Times New Roman" pitchFamily="18" charset="0"/>
                  </a:rPr>
                  <a:t>16</a:t>
                </a:r>
                <a:endParaRPr lang="ru-RU" sz="24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44" name="Прямоугольник 43"/>
          <p:cNvSpPr/>
          <p:nvPr/>
        </p:nvSpPr>
        <p:spPr>
          <a:xfrm>
            <a:off x="6029850" y="5084806"/>
            <a:ext cx="10839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</a:rPr>
              <a:t>P = </a:t>
            </a:r>
            <a:r>
              <a:rPr lang="en-US" sz="2800" b="1" dirty="0" smtClean="0">
                <a:solidFill>
                  <a:srgbClr val="C00000"/>
                </a:solidFill>
              </a:rPr>
              <a:t>36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7251117" y="4678847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</a:t>
            </a:r>
            <a:endParaRPr lang="ru-RU" sz="24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5174054" y="6083086"/>
            <a:ext cx="332334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= (36 – 16):2 = 10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9066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4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EE00B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EE00B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3" grpId="0"/>
      <p:bldP spid="25" grpId="0"/>
      <p:bldP spid="26" grpId="0"/>
      <p:bldP spid="44" grpId="0"/>
      <p:bldP spid="45" grpId="0"/>
      <p:bldP spid="4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4739" y="1565746"/>
            <a:ext cx="11790759" cy="2438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Uchburchakning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nechta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medianasi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bor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A)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Bitta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.  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 B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Ikkita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E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Oltita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12060238" cy="1349722"/>
          </a:xfrm>
          <a:prstGeom prst="rect">
            <a:avLst/>
          </a:prstGeom>
          <a:solidFill>
            <a:srgbClr val="2365C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TEST</a:t>
            </a:r>
            <a:endParaRPr lang="ru-RU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310039" y="2785600"/>
            <a:ext cx="2468946" cy="67896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D)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Uchta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dirty="0"/>
          </a:p>
        </p:txBody>
      </p:sp>
      <p:sp>
        <p:nvSpPr>
          <p:cNvPr id="7" name="Равнобедренный треугольник 6"/>
          <p:cNvSpPr/>
          <p:nvPr/>
        </p:nvSpPr>
        <p:spPr>
          <a:xfrm>
            <a:off x="3496504" y="3927380"/>
            <a:ext cx="4693855" cy="2202893"/>
          </a:xfrm>
          <a:prstGeom prst="triangle">
            <a:avLst>
              <a:gd name="adj" fmla="val 24122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773" dirty="0"/>
              <a:t>A</a:t>
            </a:r>
            <a:endParaRPr lang="ru-RU" sz="3773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5994175" y="4186057"/>
            <a:ext cx="184731" cy="6406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3563" b="1" dirty="0">
              <a:solidFill>
                <a:srgbClr val="002060"/>
              </a:solidFill>
            </a:endParaRPr>
          </a:p>
        </p:txBody>
      </p:sp>
      <p:cxnSp>
        <p:nvCxnSpPr>
          <p:cNvPr id="9" name="Прямая соединительная линия 8"/>
          <p:cNvCxnSpPr>
            <a:endCxn id="7" idx="2"/>
          </p:cNvCxnSpPr>
          <p:nvPr/>
        </p:nvCxnSpPr>
        <p:spPr>
          <a:xfrm flipH="1">
            <a:off x="3496504" y="4826682"/>
            <a:ext cx="2589510" cy="1303591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5432265" y="6059709"/>
                <a:ext cx="850939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Angsana New" panose="02020603050405020304" pitchFamily="18" charset="-34"/>
                            </a:rPr>
                          </m:ctrlPr>
                        </m:sSubPr>
                        <m:e>
                          <m:r>
                            <a:rPr lang="en-US" sz="32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Angsana New" panose="02020603050405020304" pitchFamily="18" charset="-34"/>
                            </a:rPr>
                            <m:t>𝒎</m:t>
                          </m:r>
                        </m:e>
                        <m:sub>
                          <m:r>
                            <a:rPr lang="en-US" sz="32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Angsana New" panose="02020603050405020304" pitchFamily="18" charset="-34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3200" i="1" dirty="0">
                  <a:solidFill>
                    <a:srgbClr val="C00000"/>
                  </a:solidFill>
                  <a:cs typeface="Angsana New" panose="02020603050405020304" pitchFamily="18" charset="-34"/>
                </a:endParaRPr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32265" y="6059709"/>
                <a:ext cx="850939" cy="584775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Прямая соединительная линия 10"/>
          <p:cNvCxnSpPr>
            <a:stCxn id="7" idx="0"/>
          </p:cNvCxnSpPr>
          <p:nvPr/>
        </p:nvCxnSpPr>
        <p:spPr>
          <a:xfrm>
            <a:off x="4628756" y="3927380"/>
            <a:ext cx="1092537" cy="2202893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>
            <a:stCxn id="7" idx="4"/>
            <a:endCxn id="7" idx="1"/>
          </p:cNvCxnSpPr>
          <p:nvPr/>
        </p:nvCxnSpPr>
        <p:spPr>
          <a:xfrm flipH="1" flipV="1">
            <a:off x="4062630" y="5028827"/>
            <a:ext cx="4127729" cy="1101446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>
                <a:off x="3131783" y="4573390"/>
                <a:ext cx="850939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cs typeface="Angsana New" panose="02020603050405020304" pitchFamily="18" charset="-34"/>
                            </a:rPr>
                          </m:ctrlPr>
                        </m:sSubPr>
                        <m:e>
                          <m:r>
                            <a:rPr lang="en-US" sz="32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cs typeface="Angsana New" panose="02020603050405020304" pitchFamily="18" charset="-34"/>
                            </a:rPr>
                            <m:t>𝒎</m:t>
                          </m:r>
                        </m:e>
                        <m:sub>
                          <m:r>
                            <a:rPr lang="en-US" sz="32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cs typeface="Angsana New" panose="02020603050405020304" pitchFamily="18" charset="-34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31783" y="4573390"/>
                <a:ext cx="850939" cy="584775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6150249" y="4052853"/>
                <a:ext cx="850939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cs typeface="Angsana New" panose="02020603050405020304" pitchFamily="18" charset="-34"/>
                            </a:rPr>
                          </m:ctrlPr>
                        </m:sSubPr>
                        <m:e>
                          <m:r>
                            <a:rPr lang="en-US" sz="32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cs typeface="Angsana New" panose="02020603050405020304" pitchFamily="18" charset="-34"/>
                            </a:rPr>
                            <m:t>𝒎</m:t>
                          </m:r>
                        </m:e>
                        <m:sub>
                          <m:r>
                            <a:rPr lang="en-US" sz="32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cs typeface="Angsana New" panose="02020603050405020304" pitchFamily="18" charset="-34"/>
                            </a:rPr>
                            <m:t>𝟑</m:t>
                          </m:r>
                        </m:sub>
                      </m:sSub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50249" y="4052853"/>
                <a:ext cx="850939" cy="584775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67960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EE00B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EE00B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8" grpId="0"/>
      <p:bldP spid="10" grpId="0"/>
      <p:bldP spid="13" grpId="0"/>
      <p:bldP spid="1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7471" y="1715801"/>
            <a:ext cx="11593288" cy="42799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Uchburchakning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qaysi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elementi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tashqi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sohasida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yotishi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A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Medianasi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</a:p>
          <a:p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endParaRPr lang="en-US" sz="3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D)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Bissektrisasi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      </a:t>
            </a:r>
          </a:p>
          <a:p>
            <a:pPr>
              <a:lnSpc>
                <a:spcPct val="150000"/>
              </a:lnSpc>
            </a:pP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E)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Diagonali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12060238" cy="1349722"/>
          </a:xfrm>
          <a:prstGeom prst="rect">
            <a:avLst/>
          </a:prstGeom>
          <a:solidFill>
            <a:srgbClr val="2365C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TEST</a:t>
            </a:r>
            <a:endParaRPr lang="ru-RU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8085" y="3564601"/>
            <a:ext cx="326243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B)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Balandligi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6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7129528" y="6440686"/>
            <a:ext cx="193734" cy="191193"/>
          </a:xfrm>
          <a:prstGeom prst="rect">
            <a:avLst/>
          </a:prstGeom>
          <a:ln w="28575">
            <a:solidFill>
              <a:srgbClr val="00206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flipH="1" flipV="1">
            <a:off x="7858845" y="6622830"/>
            <a:ext cx="1908470" cy="7021"/>
          </a:xfrm>
          <a:prstGeom prst="line">
            <a:avLst/>
          </a:prstGeom>
          <a:ln w="41275">
            <a:solidFill>
              <a:srgbClr val="00206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6884027" y="2625223"/>
            <a:ext cx="983941" cy="4008684"/>
          </a:xfrm>
          <a:prstGeom prst="line">
            <a:avLst/>
          </a:prstGeom>
          <a:ln w="41275">
            <a:solidFill>
              <a:srgbClr val="00206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6890630" y="2603872"/>
            <a:ext cx="2876685" cy="4025979"/>
          </a:xfrm>
          <a:prstGeom prst="line">
            <a:avLst/>
          </a:prstGeom>
          <a:ln w="41275">
            <a:solidFill>
              <a:srgbClr val="00206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6863562" y="2579316"/>
            <a:ext cx="247931" cy="4073316"/>
          </a:xfrm>
          <a:prstGeom prst="line">
            <a:avLst/>
          </a:prstGeom>
          <a:ln w="38100">
            <a:solidFill>
              <a:srgbClr val="9A0000"/>
            </a:solidFill>
            <a:headEnd type="none" w="med" len="med"/>
            <a:tailEnd type="non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0" name="Text Box 16"/>
          <p:cNvSpPr txBox="1">
            <a:spLocks noChangeArrowheads="1"/>
          </p:cNvSpPr>
          <p:nvPr/>
        </p:nvSpPr>
        <p:spPr bwMode="auto">
          <a:xfrm>
            <a:off x="6390159" y="4189580"/>
            <a:ext cx="727937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4400" b="1" i="1" dirty="0" smtClean="0">
                <a:solidFill>
                  <a:srgbClr val="C0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h</a:t>
            </a:r>
            <a:endParaRPr lang="ru-RU" sz="4400" i="1" dirty="0">
              <a:solidFill>
                <a:srgbClr val="C00000"/>
              </a:solidFill>
              <a:cs typeface="Angsana New" panose="02020603050405020304" pitchFamily="18" charset="-34"/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flipH="1">
            <a:off x="7115227" y="6622830"/>
            <a:ext cx="770776" cy="0"/>
          </a:xfrm>
          <a:prstGeom prst="line">
            <a:avLst/>
          </a:prstGeom>
          <a:ln w="41275">
            <a:solidFill>
              <a:srgbClr val="002060"/>
            </a:solidFill>
            <a:prstDash val="sysDot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0414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EE00B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EE00B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2934" y="1133698"/>
            <a:ext cx="11737304" cy="32535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Perimetri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12 cm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uchburchakning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balandligi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perimetrlari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7 cm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9 cm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uchburchaklarga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ajratadi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Balandlik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uzunligini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toping.</a:t>
            </a:r>
          </a:p>
          <a:p>
            <a:pPr>
              <a:lnSpc>
                <a:spcPct val="150000"/>
              </a:lnSpc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B) 3 cm;    D) 1 cm;    E) 4 cm.</a:t>
            </a:r>
          </a:p>
          <a:p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12060238" cy="989682"/>
          </a:xfrm>
          <a:prstGeom prst="rect">
            <a:avLst/>
          </a:prstGeom>
          <a:solidFill>
            <a:srgbClr val="2365C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TEST</a:t>
            </a:r>
            <a:endParaRPr lang="ru-RU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Равнобедренный треугольник 3"/>
          <p:cNvSpPr/>
          <p:nvPr/>
        </p:nvSpPr>
        <p:spPr>
          <a:xfrm>
            <a:off x="849543" y="4205515"/>
            <a:ext cx="4988683" cy="2128888"/>
          </a:xfrm>
          <a:prstGeom prst="triangle">
            <a:avLst>
              <a:gd name="adj" fmla="val 28995"/>
            </a:avLst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773"/>
          </a:p>
        </p:txBody>
      </p:sp>
      <p:cxnSp>
        <p:nvCxnSpPr>
          <p:cNvPr id="5" name="Прямая соединительная линия 4"/>
          <p:cNvCxnSpPr>
            <a:endCxn id="4" idx="3"/>
          </p:cNvCxnSpPr>
          <p:nvPr/>
        </p:nvCxnSpPr>
        <p:spPr>
          <a:xfrm>
            <a:off x="2286385" y="4205515"/>
            <a:ext cx="9627" cy="2128888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 flipH="1">
            <a:off x="2408937" y="3729130"/>
            <a:ext cx="498868" cy="7006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959" dirty="0"/>
              <a:t>A</a:t>
            </a:r>
            <a:endParaRPr lang="ru-RU" sz="3959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874203" y="5945637"/>
            <a:ext cx="470000" cy="70160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959" dirty="0"/>
              <a:t>B</a:t>
            </a:r>
            <a:endParaRPr lang="ru-RU" sz="3959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13495" y="5904704"/>
            <a:ext cx="524040" cy="7006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959" dirty="0"/>
              <a:t>C</a:t>
            </a:r>
            <a:endParaRPr lang="ru-RU" sz="3959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>
                <a:off x="2225759" y="5172782"/>
                <a:ext cx="682046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1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2800" b="1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</m:sub>
                      </m:sSub>
                    </m:oMath>
                  </m:oMathPara>
                </a14:m>
                <a:endParaRPr lang="ru-RU" sz="1979" b="1" i="1" dirty="0"/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25759" y="5172782"/>
                <a:ext cx="682046" cy="523220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/>
              <p:cNvSpPr/>
              <p:nvPr/>
            </p:nvSpPr>
            <p:spPr>
              <a:xfrm>
                <a:off x="6386040" y="4008075"/>
                <a:ext cx="4496616" cy="252376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𝑷</m:t>
                        </m:r>
                      </m:e>
                      <m:sub>
                        <m:r>
                          <a:rPr lang="en-US" sz="32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𝑨𝑩𝑪</m:t>
                        </m:r>
                      </m:sub>
                    </m:sSub>
                  </m:oMath>
                </a14:m>
                <a:r>
                  <a:rPr lang="en-US" sz="32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2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32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𝑷</m:t>
                        </m:r>
                      </m:e>
                      <m:sub>
                        <m:r>
                          <a:rPr lang="en-US" sz="32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𝑨𝑬𝑪</m:t>
                        </m:r>
                      </m:sub>
                    </m:sSub>
                  </m:oMath>
                </a14:m>
                <a:r>
                  <a:rPr lang="en-US" sz="32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2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32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𝑷</m:t>
                        </m:r>
                      </m:e>
                      <m:sub>
                        <m:r>
                          <a:rPr lang="en-US" sz="32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𝑨𝑬𝑩</m:t>
                        </m:r>
                      </m:sub>
                    </m:sSub>
                  </m:oMath>
                </a14:m>
                <a:r>
                  <a:rPr lang="en-US" sz="32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- </a:t>
                </a:r>
                <a:r>
                  <a:rPr lang="en-US" sz="32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2h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3600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12 = 9 + 7 - 2h</a:t>
                </a:r>
              </a:p>
              <a:p>
                <a:r>
                  <a:rPr lang="en-US" sz="3600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2h = 16-12</a:t>
                </a:r>
              </a:p>
              <a:p>
                <a:r>
                  <a:rPr lang="en-US" sz="3600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h = 2 </a:t>
                </a:r>
                <a:endParaRPr lang="ru-RU" sz="36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86040" y="4008075"/>
                <a:ext cx="4496616" cy="2523768"/>
              </a:xfrm>
              <a:prstGeom prst="rect">
                <a:avLst/>
              </a:prstGeom>
              <a:blipFill rotWithShape="0">
                <a:blip r:embed="rId3"/>
                <a:stretch>
                  <a:fillRect l="-4206" t="-3140" r="-2714" b="-821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Прямоугольник 16"/>
          <p:cNvSpPr/>
          <p:nvPr/>
        </p:nvSpPr>
        <p:spPr>
          <a:xfrm>
            <a:off x="413495" y="2988091"/>
            <a:ext cx="2252540" cy="67896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A) 2 cm;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28567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3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EE00B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EE00B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/>
      <p:bldP spid="7" grpId="0"/>
      <p:bldP spid="8" grpId="0"/>
      <p:bldP spid="13" grpId="0"/>
      <p:bldP spid="1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0"/>
            <a:ext cx="12060238" cy="130371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8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773535" y="2208173"/>
            <a:ext cx="8191473" cy="298543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Darslikda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0" indent="-685800">
              <a:buFont typeface="Courier New" panose="02070309020205020404" pitchFamily="49" charset="0"/>
              <a:buChar char="o"/>
            </a:pPr>
            <a:r>
              <a:rPr lang="en-US" sz="48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1- 4 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masalalarni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en-US" sz="4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0" indent="-685800">
              <a:buFont typeface="Courier New" panose="02070309020205020404" pitchFamily="49" charset="0"/>
              <a:buChar char="o"/>
            </a:pP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4400" b="1" dirty="0" smtClean="0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 </a:t>
            </a:r>
            <a:r>
              <a:rPr lang="en-US" sz="4400" b="1" dirty="0" err="1" smtClean="0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endParaRPr lang="en-US" sz="4400" b="1" dirty="0" smtClean="0">
              <a:solidFill>
                <a:srgbClr val="00339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(73-74 -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betlar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4" descr="BD05097_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16366" y="1746439"/>
            <a:ext cx="2700188" cy="3452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3911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9910" y="1678301"/>
            <a:ext cx="5972040" cy="5793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165" kern="0" dirty="0">
                <a:latin typeface="Arial" panose="020B0604020202020204" pitchFamily="34" charset="0"/>
                <a:cs typeface="Arial" panose="020B0604020202020204" pitchFamily="34" charset="0"/>
              </a:rPr>
              <a:t>2-    </a:t>
            </a:r>
            <a:r>
              <a:rPr lang="en-US" sz="2638" b="1" kern="0" dirty="0" err="1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Ko‘pburchak</a:t>
            </a:r>
            <a:endParaRPr lang="en-US" sz="2638" b="1" kern="0" dirty="0">
              <a:solidFill>
                <a:srgbClr val="007E3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-10525" y="2497827"/>
            <a:ext cx="4600940" cy="5793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165" kern="0" dirty="0">
                <a:latin typeface="Arial" panose="020B0604020202020204" pitchFamily="34" charset="0"/>
                <a:cs typeface="Arial" panose="020B0604020202020204" pitchFamily="34" charset="0"/>
              </a:rPr>
              <a:t> 3-    </a:t>
            </a:r>
            <a:r>
              <a:rPr lang="en-US" sz="2638" b="1" kern="0" dirty="0" err="1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r>
              <a:rPr lang="en-US" sz="2638" b="1" kern="0" dirty="0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38" b="1" kern="0" dirty="0" err="1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perimetri</a:t>
            </a:r>
            <a:endParaRPr lang="en-US" sz="3165" b="1" kern="0" dirty="0">
              <a:solidFill>
                <a:srgbClr val="007E3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99911" y="3279165"/>
            <a:ext cx="5485797" cy="57938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165" dirty="0">
                <a:latin typeface="Arial" panose="020B0604020202020204" pitchFamily="34" charset="0"/>
                <a:cs typeface="Arial" panose="020B0604020202020204" pitchFamily="34" charset="0"/>
              </a:rPr>
              <a:t>4-    </a:t>
            </a:r>
            <a:r>
              <a:rPr lang="en-US" sz="2638" b="1" dirty="0" err="1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O‘tkir</a:t>
            </a:r>
            <a:r>
              <a:rPr lang="en-US" sz="2638" b="1" dirty="0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38" b="1" dirty="0" err="1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burchakli</a:t>
            </a:r>
            <a:r>
              <a:rPr lang="en-US" sz="2638" b="1" dirty="0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38" b="1" dirty="0" err="1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endParaRPr lang="ru-RU" sz="2638" b="1" dirty="0">
              <a:solidFill>
                <a:srgbClr val="007E3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7942" y="883053"/>
            <a:ext cx="5541902" cy="5793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165" kern="0" dirty="0">
                <a:latin typeface="Arial" panose="020B0604020202020204" pitchFamily="34" charset="0"/>
                <a:cs typeface="Arial" panose="020B0604020202020204" pitchFamily="34" charset="0"/>
              </a:rPr>
              <a:t>1-    </a:t>
            </a:r>
            <a:r>
              <a:rPr lang="en-US" sz="2638" b="1" kern="0" dirty="0" err="1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Kesma</a:t>
            </a:r>
            <a:r>
              <a:rPr lang="en-US" sz="2638" b="1" kern="0" dirty="0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38" b="1" kern="0" dirty="0" err="1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o‘rta</a:t>
            </a:r>
            <a:r>
              <a:rPr lang="en-US" sz="2638" b="1" kern="0" dirty="0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38" b="1" kern="0" dirty="0" err="1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perpendikulyari</a:t>
            </a:r>
            <a:endParaRPr lang="en-US" sz="3165" b="1" kern="0" dirty="0">
              <a:solidFill>
                <a:srgbClr val="007E3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9910" y="4039534"/>
            <a:ext cx="4697120" cy="5793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165" kern="0" dirty="0">
                <a:latin typeface="Arial" panose="020B0604020202020204" pitchFamily="34" charset="0"/>
                <a:cs typeface="Arial" panose="020B0604020202020204" pitchFamily="34" charset="0"/>
              </a:rPr>
              <a:t>5-</a:t>
            </a:r>
            <a:r>
              <a:rPr lang="en-US" sz="3165" b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638" b="1" kern="0" dirty="0" err="1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2638" b="1" kern="0" dirty="0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38" b="1" kern="0" dirty="0" err="1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yonli</a:t>
            </a:r>
            <a:r>
              <a:rPr lang="en-US" sz="2638" b="1" kern="0" dirty="0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38" b="1" kern="0" dirty="0" err="1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endParaRPr lang="en-US" sz="2638" b="1" kern="0" dirty="0">
              <a:solidFill>
                <a:srgbClr val="007E3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49078" y="4873120"/>
            <a:ext cx="3342582" cy="5793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165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6-    </a:t>
            </a:r>
            <a:r>
              <a:rPr lang="en-US" sz="2638" b="1" kern="0" dirty="0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∆ </a:t>
            </a:r>
            <a:r>
              <a:rPr lang="en-US" sz="2638" b="1" kern="0" dirty="0" err="1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bissektrisasi</a:t>
            </a:r>
            <a:endParaRPr lang="en-US" sz="2638" b="1" kern="0" dirty="0">
              <a:solidFill>
                <a:srgbClr val="007E3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880554" y="847424"/>
            <a:ext cx="625625" cy="579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165" b="1" dirty="0">
                <a:solidFill>
                  <a:srgbClr val="6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3165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5892183" y="1685333"/>
            <a:ext cx="478016" cy="5793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165" b="1" dirty="0">
                <a:solidFill>
                  <a:srgbClr val="6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3165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5856167" y="2577212"/>
            <a:ext cx="478016" cy="5793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165" b="1" dirty="0">
                <a:solidFill>
                  <a:srgbClr val="6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ru-RU" sz="3165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5843250" y="3309976"/>
            <a:ext cx="738285" cy="579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165" b="1" dirty="0">
                <a:solidFill>
                  <a:srgbClr val="6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endParaRPr lang="ru-RU" sz="3165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5880556" y="4066696"/>
            <a:ext cx="455574" cy="5793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165" b="1" dirty="0">
                <a:solidFill>
                  <a:srgbClr val="6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ru-RU" sz="3165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5892183" y="4799155"/>
            <a:ext cx="433132" cy="5793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165" b="1" dirty="0">
                <a:solidFill>
                  <a:srgbClr val="6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endParaRPr lang="ru-RU" sz="3165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5824528" y="5537552"/>
            <a:ext cx="500458" cy="5793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165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endParaRPr lang="ru-RU" sz="3165" dirty="0">
              <a:solidFill>
                <a:srgbClr val="C00000"/>
              </a:solidFill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6506180" y="906368"/>
            <a:ext cx="234070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tomoni</a:t>
            </a:r>
            <a:r>
              <a:rPr lang="en-U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endParaRPr lang="ru-RU" sz="2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6257945" y="2274395"/>
            <a:ext cx="6034024" cy="86607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02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</a:t>
            </a:r>
            <a:r>
              <a:rPr lang="en-U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o‘zini</a:t>
            </a:r>
            <a:r>
              <a:rPr lang="en-U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kesmaydigan</a:t>
            </a:r>
            <a:r>
              <a:rPr lang="en-U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yopiq</a:t>
            </a:r>
            <a:r>
              <a:rPr lang="en-U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siniq</a:t>
            </a:r>
            <a:r>
              <a:rPr lang="en-U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chiziq</a:t>
            </a:r>
            <a:endParaRPr lang="ru-RU" sz="211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6579262" y="3181479"/>
            <a:ext cx="396935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Kesma</a:t>
            </a:r>
            <a:r>
              <a:rPr lang="en-U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o‘rtasiga</a:t>
            </a:r>
            <a:r>
              <a:rPr lang="en-U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tushirilgan</a:t>
            </a:r>
            <a:r>
              <a:rPr lang="en-U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perpendikulyar</a:t>
            </a:r>
            <a:endParaRPr lang="ru-RU" sz="2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6530324" y="1668707"/>
            <a:ext cx="3475631" cy="49827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38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Uchta</a:t>
            </a:r>
            <a:r>
              <a:rPr lang="en-US" sz="2638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38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tomon</a:t>
            </a:r>
            <a:r>
              <a:rPr lang="en-US" sz="2638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38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yig‘indisi</a:t>
            </a:r>
            <a:endParaRPr lang="ru-RU" sz="2638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6362009" y="4773236"/>
            <a:ext cx="3812262" cy="49827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38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Barcha</a:t>
            </a:r>
            <a:r>
              <a:rPr lang="en-US" sz="2638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38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burchaklari</a:t>
            </a:r>
            <a:r>
              <a:rPr lang="en-US" sz="2638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38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o‘tkir</a:t>
            </a:r>
            <a:endParaRPr lang="ru-RU" sz="2638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6374924" y="5529928"/>
            <a:ext cx="4884671" cy="49827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38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Burchakni</a:t>
            </a:r>
            <a:r>
              <a:rPr lang="en-US" sz="2638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38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2638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38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ikkiga</a:t>
            </a:r>
            <a:r>
              <a:rPr lang="en-US" sz="2638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38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endParaRPr lang="ru-RU" sz="2638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5843250" y="3312640"/>
            <a:ext cx="478016" cy="5793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165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endParaRPr lang="ru-RU" sz="3165" dirty="0">
              <a:solidFill>
                <a:srgbClr val="C00000"/>
              </a:solidFill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5843250" y="809326"/>
            <a:ext cx="55496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5892183" y="1682569"/>
            <a:ext cx="478016" cy="5793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165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3165" dirty="0">
              <a:solidFill>
                <a:srgbClr val="C00000"/>
              </a:solidFill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5874839" y="2577952"/>
            <a:ext cx="478016" cy="5793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165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ru-RU" sz="3165" dirty="0">
              <a:solidFill>
                <a:srgbClr val="C00000"/>
              </a:solidFill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5874422" y="4070964"/>
            <a:ext cx="455574" cy="5793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165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ru-RU" sz="3165" dirty="0">
              <a:solidFill>
                <a:srgbClr val="C00000"/>
              </a:solidFill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5912958" y="4799990"/>
            <a:ext cx="433132" cy="5793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165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endParaRPr lang="ru-RU" sz="3165" dirty="0">
              <a:solidFill>
                <a:srgbClr val="C00000"/>
              </a:solidFill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5820435" y="5540468"/>
            <a:ext cx="500458" cy="5793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165" b="1" dirty="0">
                <a:solidFill>
                  <a:srgbClr val="6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endParaRPr lang="ru-RU" sz="3165" dirty="0">
              <a:solidFill>
                <a:srgbClr val="68000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0" y="209339"/>
            <a:ext cx="56052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/>
              <a:t>GEOMETRIK TUSHUNCHA</a:t>
            </a:r>
            <a:endParaRPr lang="ru-RU" sz="4000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6177726" y="188504"/>
            <a:ext cx="438344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/>
              <a:t>TALQIN YOKI XOSSA</a:t>
            </a:r>
            <a:endParaRPr lang="ru-RU" sz="40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63692" y="5703026"/>
            <a:ext cx="311335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kern="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sz="32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-    </a:t>
            </a:r>
            <a:r>
              <a:rPr lang="en-US" sz="2800" b="1" kern="0" dirty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∆ </a:t>
            </a:r>
            <a:r>
              <a:rPr lang="en-US" sz="2800" b="1" kern="0" dirty="0" err="1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balandligi</a:t>
            </a:r>
            <a:endParaRPr lang="en-US" sz="2800" b="1" kern="0" dirty="0">
              <a:solidFill>
                <a:srgbClr val="007E3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6370199" y="4053489"/>
            <a:ext cx="1481496" cy="49827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38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38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</a:t>
            </a:r>
            <a:endParaRPr lang="ru-RU" sz="2638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2367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27 0.00339 L -0.43083 0.4626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535" y="229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4"/>
          <p:cNvSpPr>
            <a:spLocks noGrp="1" noChangeArrowheads="1"/>
          </p:cNvSpPr>
          <p:nvPr>
            <p:ph type="title"/>
          </p:nvPr>
        </p:nvSpPr>
        <p:spPr>
          <a:xfrm>
            <a:off x="1658283" y="92840"/>
            <a:ext cx="10401955" cy="1356861"/>
          </a:xfrm>
        </p:spPr>
        <p:txBody>
          <a:bodyPr>
            <a:normAutofit/>
          </a:bodyPr>
          <a:lstStyle/>
          <a:p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i="1" dirty="0" err="1" smtClean="0">
                <a:solidFill>
                  <a:srgbClr val="2365C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4800" b="1" i="1" dirty="0" smtClean="0">
                <a:solidFill>
                  <a:srgbClr val="2365C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i="1" dirty="0" err="1" smtClean="0">
                <a:solidFill>
                  <a:srgbClr val="2365C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yonli</a:t>
            </a:r>
            <a:r>
              <a:rPr lang="en-US" sz="4800" b="1" i="1" dirty="0" smtClean="0">
                <a:solidFill>
                  <a:srgbClr val="2365C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i="1" dirty="0" err="1" smtClean="0">
                <a:solidFill>
                  <a:srgbClr val="2365C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endParaRPr lang="ru-RU" sz="4800" b="1" i="1" dirty="0">
              <a:solidFill>
                <a:srgbClr val="2365C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317" name="Rectangle 5"/>
          <p:cNvSpPr>
            <a:spLocks noGrp="1" noChangeArrowheads="1"/>
          </p:cNvSpPr>
          <p:nvPr>
            <p:ph sz="half" idx="1"/>
          </p:nvPr>
        </p:nvSpPr>
        <p:spPr>
          <a:xfrm>
            <a:off x="269479" y="1140436"/>
            <a:ext cx="10657184" cy="150543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sz="2457" b="1" i="1" u="sng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Ta’rif</a:t>
            </a:r>
            <a:r>
              <a:rPr lang="ru-RU" sz="2457" b="1" i="1" u="sng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r"/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tomoni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yonli</a:t>
            </a:r>
            <a:r>
              <a:rPr lang="en-US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deyiladi</a:t>
            </a:r>
            <a:r>
              <a:rPr lang="en-US" sz="2800" i="1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318" name="Rectangle 6"/>
          <p:cNvSpPr>
            <a:spLocks noGrp="1" noChangeArrowheads="1"/>
          </p:cNvSpPr>
          <p:nvPr>
            <p:ph sz="half" idx="2"/>
          </p:nvPr>
        </p:nvSpPr>
        <p:spPr>
          <a:xfrm>
            <a:off x="269479" y="2326390"/>
            <a:ext cx="11684685" cy="46377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sz="2457" b="1" i="1" u="sng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Xossasi</a:t>
            </a:r>
            <a:r>
              <a:rPr lang="ru-RU" sz="2457" b="1" i="1" u="sng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2457" b="1" i="1" u="sng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yonli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uchburchakning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asosidagi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burchaklari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ru-RU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8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yonli</a:t>
            </a:r>
            <a:r>
              <a:rPr lang="en-US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r>
              <a:rPr lang="en-US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medianasi</a:t>
            </a:r>
            <a:r>
              <a:rPr lang="en-US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balandligi</a:t>
            </a:r>
            <a:r>
              <a:rPr lang="en-US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bissektrisasi</a:t>
            </a:r>
            <a:r>
              <a:rPr lang="en-US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ustma</a:t>
            </a:r>
            <a:r>
              <a:rPr lang="en-US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28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ust</a:t>
            </a:r>
            <a:r>
              <a:rPr lang="en-US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tushadi</a:t>
            </a:r>
            <a:r>
              <a:rPr lang="en-US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ru-RU" sz="28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3351" name="Group 39"/>
          <p:cNvGrpSpPr>
            <a:grpSpLocks/>
          </p:cNvGrpSpPr>
          <p:nvPr/>
        </p:nvGrpSpPr>
        <p:grpSpPr bwMode="auto">
          <a:xfrm>
            <a:off x="3077791" y="4158034"/>
            <a:ext cx="5400600" cy="2270556"/>
            <a:chOff x="385" y="3067"/>
            <a:chExt cx="1769" cy="953"/>
          </a:xfrm>
          <a:solidFill>
            <a:srgbClr val="FF33CC"/>
          </a:solidFill>
        </p:grpSpPr>
        <p:sp>
          <p:nvSpPr>
            <p:cNvPr id="13319" name="AutoShape 7"/>
            <p:cNvSpPr>
              <a:spLocks noChangeArrowheads="1"/>
            </p:cNvSpPr>
            <p:nvPr/>
          </p:nvSpPr>
          <p:spPr bwMode="auto">
            <a:xfrm>
              <a:off x="385" y="3067"/>
              <a:ext cx="1769" cy="953"/>
            </a:xfrm>
            <a:prstGeom prst="triangle">
              <a:avLst>
                <a:gd name="adj" fmla="val 50000"/>
              </a:avLst>
            </a:prstGeom>
            <a:grp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sz="3902"/>
            </a:p>
          </p:txBody>
        </p:sp>
        <p:sp>
          <p:nvSpPr>
            <p:cNvPr id="13326" name="Line 14"/>
            <p:cNvSpPr>
              <a:spLocks noChangeShapeType="1"/>
            </p:cNvSpPr>
            <p:nvPr/>
          </p:nvSpPr>
          <p:spPr bwMode="auto">
            <a:xfrm>
              <a:off x="793" y="3475"/>
              <a:ext cx="91" cy="91"/>
            </a:xfrm>
            <a:prstGeom prst="line">
              <a:avLst/>
            </a:prstGeom>
            <a:grp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3902"/>
            </a:p>
          </p:txBody>
        </p:sp>
        <p:sp>
          <p:nvSpPr>
            <p:cNvPr id="13333" name="Line 21"/>
            <p:cNvSpPr>
              <a:spLocks noChangeShapeType="1"/>
            </p:cNvSpPr>
            <p:nvPr/>
          </p:nvSpPr>
          <p:spPr bwMode="auto">
            <a:xfrm>
              <a:off x="1791" y="3612"/>
              <a:ext cx="0" cy="0"/>
            </a:xfrm>
            <a:prstGeom prst="line">
              <a:avLst/>
            </a:prstGeom>
            <a:grp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3902"/>
            </a:p>
          </p:txBody>
        </p:sp>
        <p:sp>
          <p:nvSpPr>
            <p:cNvPr id="13335" name="Line 23"/>
            <p:cNvSpPr>
              <a:spLocks noChangeShapeType="1"/>
            </p:cNvSpPr>
            <p:nvPr/>
          </p:nvSpPr>
          <p:spPr bwMode="auto">
            <a:xfrm flipV="1">
              <a:off x="1610" y="3475"/>
              <a:ext cx="136" cy="91"/>
            </a:xfrm>
            <a:prstGeom prst="line">
              <a:avLst/>
            </a:prstGeom>
            <a:grp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3902"/>
            </a:p>
          </p:txBody>
        </p:sp>
        <p:sp>
          <p:nvSpPr>
            <p:cNvPr id="13347" name="Arc 35"/>
            <p:cNvSpPr>
              <a:spLocks/>
            </p:cNvSpPr>
            <p:nvPr/>
          </p:nvSpPr>
          <p:spPr bwMode="auto">
            <a:xfrm>
              <a:off x="567" y="3838"/>
              <a:ext cx="91" cy="181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sz="3902"/>
            </a:p>
          </p:txBody>
        </p:sp>
        <p:sp>
          <p:nvSpPr>
            <p:cNvPr id="13350" name="Arc 38"/>
            <p:cNvSpPr>
              <a:spLocks/>
            </p:cNvSpPr>
            <p:nvPr/>
          </p:nvSpPr>
          <p:spPr bwMode="auto">
            <a:xfrm flipH="1">
              <a:off x="1882" y="3838"/>
              <a:ext cx="91" cy="181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sz="3902"/>
            </a:p>
          </p:txBody>
        </p:sp>
      </p:grpSp>
      <p:cxnSp>
        <p:nvCxnSpPr>
          <p:cNvPr id="3" name="Прямая соединительная линия 2"/>
          <p:cNvCxnSpPr>
            <a:stCxn id="13319" idx="0"/>
            <a:endCxn id="13319" idx="3"/>
          </p:cNvCxnSpPr>
          <p:nvPr/>
        </p:nvCxnSpPr>
        <p:spPr>
          <a:xfrm>
            <a:off x="5778091" y="4158034"/>
            <a:ext cx="0" cy="2270556"/>
          </a:xfrm>
          <a:prstGeom prst="line">
            <a:avLst/>
          </a:prstGeom>
          <a:ln w="38100">
            <a:solidFill>
              <a:srgbClr val="00339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817221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2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33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33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3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6" grpId="0"/>
      <p:bldP spid="13317" grpId="0"/>
      <p:bldP spid="133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9910" y="1678301"/>
            <a:ext cx="5972040" cy="5793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165" kern="0" dirty="0">
                <a:latin typeface="Arial" panose="020B0604020202020204" pitchFamily="34" charset="0"/>
                <a:cs typeface="Arial" panose="020B0604020202020204" pitchFamily="34" charset="0"/>
              </a:rPr>
              <a:t>2-    </a:t>
            </a:r>
            <a:r>
              <a:rPr lang="en-US" sz="2638" b="1" kern="0" dirty="0" err="1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Ko‘pburchak</a:t>
            </a:r>
            <a:endParaRPr lang="en-US" sz="2638" b="1" kern="0" dirty="0">
              <a:solidFill>
                <a:srgbClr val="007E3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-113918" y="2497827"/>
            <a:ext cx="4807727" cy="5793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165" kern="0" dirty="0">
                <a:latin typeface="Arial" panose="020B0604020202020204" pitchFamily="34" charset="0"/>
                <a:cs typeface="Arial" panose="020B0604020202020204" pitchFamily="34" charset="0"/>
              </a:rPr>
              <a:t> 3-    </a:t>
            </a:r>
            <a:r>
              <a:rPr lang="en-US" sz="2638" b="1" kern="0" dirty="0" err="1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r>
              <a:rPr lang="en-US" sz="2638" b="1" kern="0" dirty="0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38" b="1" kern="0" dirty="0" err="1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medianasi</a:t>
            </a:r>
            <a:endParaRPr lang="en-US" sz="3165" b="1" kern="0" dirty="0">
              <a:solidFill>
                <a:srgbClr val="007E3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99911" y="3279165"/>
            <a:ext cx="5485797" cy="57938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165" dirty="0">
                <a:latin typeface="Arial" panose="020B0604020202020204" pitchFamily="34" charset="0"/>
                <a:cs typeface="Arial" panose="020B0604020202020204" pitchFamily="34" charset="0"/>
              </a:rPr>
              <a:t>4-    </a:t>
            </a:r>
            <a:r>
              <a:rPr lang="en-US" sz="2638" b="1" dirty="0" err="1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O‘tkir</a:t>
            </a:r>
            <a:r>
              <a:rPr lang="en-US" sz="2638" b="1" dirty="0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38" b="1" dirty="0" err="1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burchakli</a:t>
            </a:r>
            <a:r>
              <a:rPr lang="en-US" sz="2638" b="1" dirty="0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38" b="1" dirty="0" err="1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endParaRPr lang="ru-RU" sz="2638" b="1" dirty="0">
              <a:solidFill>
                <a:srgbClr val="007E3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7942" y="883053"/>
            <a:ext cx="5541902" cy="5793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165" kern="0" dirty="0">
                <a:latin typeface="Arial" panose="020B0604020202020204" pitchFamily="34" charset="0"/>
                <a:cs typeface="Arial" panose="020B0604020202020204" pitchFamily="34" charset="0"/>
              </a:rPr>
              <a:t>1-    </a:t>
            </a:r>
            <a:r>
              <a:rPr lang="en-US" sz="2638" b="1" kern="0" dirty="0" err="1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Kesma</a:t>
            </a:r>
            <a:r>
              <a:rPr lang="en-US" sz="2638" b="1" kern="0" dirty="0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38" b="1" kern="0" dirty="0" err="1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o‘rta</a:t>
            </a:r>
            <a:r>
              <a:rPr lang="en-US" sz="2638" b="1" kern="0" dirty="0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38" b="1" kern="0" dirty="0" err="1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perpendikulyari</a:t>
            </a:r>
            <a:endParaRPr lang="en-US" sz="3165" b="1" kern="0" dirty="0">
              <a:solidFill>
                <a:srgbClr val="007E3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9910" y="4039534"/>
            <a:ext cx="4697120" cy="5793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165" kern="0" dirty="0">
                <a:latin typeface="Arial" panose="020B0604020202020204" pitchFamily="34" charset="0"/>
                <a:cs typeface="Arial" panose="020B0604020202020204" pitchFamily="34" charset="0"/>
              </a:rPr>
              <a:t>5-</a:t>
            </a:r>
            <a:r>
              <a:rPr lang="en-US" sz="3165" b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638" b="1" kern="0" dirty="0" err="1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2638" b="1" kern="0" dirty="0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38" b="1" kern="0" dirty="0" err="1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yonli</a:t>
            </a:r>
            <a:r>
              <a:rPr lang="en-US" sz="2638" b="1" kern="0" dirty="0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38" b="1" kern="0" dirty="0" err="1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endParaRPr lang="en-US" sz="2638" b="1" kern="0" dirty="0">
              <a:solidFill>
                <a:srgbClr val="007E3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49078" y="4873120"/>
            <a:ext cx="5088252" cy="5793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165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6-    </a:t>
            </a:r>
            <a:r>
              <a:rPr lang="en-US" sz="2638" b="1" kern="0" dirty="0" err="1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r>
              <a:rPr lang="en-US" sz="2638" b="1" kern="0" dirty="0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38" b="1" kern="0" dirty="0" err="1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bissektrisasi</a:t>
            </a:r>
            <a:endParaRPr lang="en-US" sz="2638" b="1" kern="0" dirty="0">
              <a:solidFill>
                <a:srgbClr val="007E3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880555" y="847424"/>
            <a:ext cx="478016" cy="5793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165" b="1" dirty="0">
                <a:solidFill>
                  <a:srgbClr val="6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3165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5892183" y="1685333"/>
            <a:ext cx="478016" cy="5793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165" b="1" dirty="0">
                <a:solidFill>
                  <a:srgbClr val="6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3165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5856167" y="2577212"/>
            <a:ext cx="478016" cy="5793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165" b="1" dirty="0">
                <a:solidFill>
                  <a:srgbClr val="6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ru-RU" sz="3165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5843250" y="3309976"/>
            <a:ext cx="738285" cy="579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165" b="1" dirty="0">
                <a:solidFill>
                  <a:srgbClr val="6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endParaRPr lang="ru-RU" sz="3165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5880556" y="4066696"/>
            <a:ext cx="455574" cy="5793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165" b="1" dirty="0">
                <a:solidFill>
                  <a:srgbClr val="6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ru-RU" sz="3165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5892183" y="4799155"/>
            <a:ext cx="433132" cy="5793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165" b="1" dirty="0">
                <a:solidFill>
                  <a:srgbClr val="6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endParaRPr lang="ru-RU" sz="3165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5824528" y="5537552"/>
            <a:ext cx="500458" cy="5793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165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endParaRPr lang="ru-RU" sz="3165" dirty="0">
              <a:solidFill>
                <a:srgbClr val="C00000"/>
              </a:solidFill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6506180" y="906368"/>
            <a:ext cx="270298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tomoni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endParaRPr lang="ru-RU" sz="2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6353868" y="3727524"/>
            <a:ext cx="6034024" cy="86607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02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</a:t>
            </a:r>
            <a:r>
              <a:rPr lang="en-U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o‘zini</a:t>
            </a:r>
            <a:r>
              <a:rPr lang="en-U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kesmaydigan</a:t>
            </a:r>
            <a:r>
              <a:rPr lang="en-U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yopiq</a:t>
            </a:r>
            <a:r>
              <a:rPr lang="en-U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siniq</a:t>
            </a:r>
            <a:r>
              <a:rPr lang="en-U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chiziq</a:t>
            </a:r>
            <a:endParaRPr lang="ru-RU" sz="211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6472505" y="5354254"/>
            <a:ext cx="396935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Kesma</a:t>
            </a:r>
            <a:r>
              <a:rPr lang="en-U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o‘rtasiga</a:t>
            </a:r>
            <a:r>
              <a:rPr lang="en-U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tushirilgan</a:t>
            </a:r>
            <a:r>
              <a:rPr lang="en-U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perpendikulyar</a:t>
            </a:r>
            <a:endParaRPr lang="ru-RU" sz="2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6530324" y="1668707"/>
            <a:ext cx="3675686" cy="49827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38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38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Tomonni</a:t>
            </a:r>
            <a:r>
              <a:rPr lang="en-US" sz="2638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38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ikkiga</a:t>
            </a:r>
            <a:r>
              <a:rPr lang="en-US" sz="2638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38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endParaRPr lang="ru-RU" sz="2638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6362009" y="4773236"/>
            <a:ext cx="3812262" cy="49827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38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Barcha</a:t>
            </a:r>
            <a:r>
              <a:rPr lang="en-US" sz="2638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38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burchaklari</a:t>
            </a:r>
            <a:r>
              <a:rPr lang="en-US" sz="2638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38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o‘tkir</a:t>
            </a:r>
            <a:endParaRPr lang="ru-RU" sz="2638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6546781" y="3279165"/>
            <a:ext cx="2959465" cy="49827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38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38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90º </a:t>
            </a:r>
            <a:r>
              <a:rPr lang="en-US" sz="2638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ostida</a:t>
            </a:r>
            <a:r>
              <a:rPr lang="en-US" sz="2638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38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tushadi</a:t>
            </a:r>
            <a:endParaRPr lang="ru-RU" sz="2638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5843250" y="3312640"/>
            <a:ext cx="478016" cy="5793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165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endParaRPr lang="ru-RU" sz="3165" dirty="0">
              <a:solidFill>
                <a:srgbClr val="C00000"/>
              </a:solidFill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557511" y="4014206"/>
            <a:ext cx="478016" cy="5793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165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3165" b="1" dirty="0">
              <a:solidFill>
                <a:srgbClr val="C00000"/>
              </a:solidFill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5892183" y="1682569"/>
            <a:ext cx="478016" cy="5793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165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3165" dirty="0">
              <a:solidFill>
                <a:srgbClr val="C00000"/>
              </a:solidFill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5874839" y="2577952"/>
            <a:ext cx="478016" cy="5793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165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ru-RU" sz="3165" dirty="0">
              <a:solidFill>
                <a:srgbClr val="C00000"/>
              </a:solidFill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5874422" y="4070964"/>
            <a:ext cx="455574" cy="5793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165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ru-RU" sz="3165" dirty="0">
              <a:solidFill>
                <a:srgbClr val="C00000"/>
              </a:solidFill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5912958" y="4799990"/>
            <a:ext cx="433132" cy="5793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165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endParaRPr lang="ru-RU" sz="3165" dirty="0">
              <a:solidFill>
                <a:srgbClr val="C00000"/>
              </a:solidFill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5820435" y="5540468"/>
            <a:ext cx="500458" cy="5793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165" b="1" dirty="0">
                <a:solidFill>
                  <a:srgbClr val="6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endParaRPr lang="ru-RU" sz="3165" dirty="0">
              <a:solidFill>
                <a:srgbClr val="68000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0" y="209339"/>
            <a:ext cx="56052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/>
              <a:t>GEOMETRIK TUSHUNCHA</a:t>
            </a:r>
            <a:endParaRPr lang="ru-RU" sz="4000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6177726" y="188504"/>
            <a:ext cx="438344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/>
              <a:t>TALQIN YOKI XOSSA</a:t>
            </a:r>
            <a:endParaRPr lang="ru-RU" sz="40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63692" y="5703026"/>
            <a:ext cx="479169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kern="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sz="32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2800" b="1" kern="0" dirty="0" err="1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r>
              <a:rPr lang="en-US" sz="2800" b="1" kern="0" dirty="0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kern="0" dirty="0" err="1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balandligi</a:t>
            </a:r>
            <a:endParaRPr lang="en-US" sz="2800" b="1" kern="0" dirty="0">
              <a:solidFill>
                <a:srgbClr val="007E3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6506180" y="2545935"/>
            <a:ext cx="4565673" cy="49827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38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38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Burchakni</a:t>
            </a:r>
            <a:r>
              <a:rPr lang="en-US" sz="2638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38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2638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38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ikkiga</a:t>
            </a:r>
            <a:r>
              <a:rPr lang="en-US" sz="2638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38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endParaRPr lang="ru-RU" sz="2638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8736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1.35802E-6 L -0.44427 0.1126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222" y="56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18 -0.02261 L -0.44557 0.3274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219" y="1750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73884E-6 -3.95296E-6 L -0.43899 0.34645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956" y="173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36" grpId="0"/>
      <p:bldP spid="3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16189"/>
            <a:ext cx="12073734" cy="141068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800" b="1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sz="4800" b="1" dirty="0" err="1" smtClean="0">
                <a:latin typeface="Arial" pitchFamily="34" charset="0"/>
                <a:cs typeface="Arial" pitchFamily="34" charset="0"/>
              </a:rPr>
              <a:t>Uchburchakning</a:t>
            </a:r>
            <a:r>
              <a:rPr lang="en-US" sz="4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</a:t>
            </a:r>
            <a:r>
              <a:rPr lang="en-US" sz="54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uhim</a:t>
            </a:r>
            <a:r>
              <a:rPr lang="en-US" sz="5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elementlari</a:t>
            </a:r>
            <a:endParaRPr lang="ru-RU" sz="5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651668" y="82968"/>
            <a:ext cx="11632882" cy="1139093"/>
          </a:xfrm>
          <a:prstGeom prst="rect">
            <a:avLst/>
          </a:prstGeom>
        </p:spPr>
        <p:txBody>
          <a:bodyPr vert="horz" lIns="90499" tIns="45249" rIns="90499" bIns="45249" rtlCol="0" anchor="ctr">
            <a:noAutofit/>
          </a:bodyPr>
          <a:lstStyle>
            <a:lvl1pPr algn="l" defTabSz="91394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39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71258" algn="ctr">
              <a:spcBef>
                <a:spcPts val="0"/>
              </a:spcBef>
            </a:pPr>
            <a:endParaRPr lang="en-US" sz="4353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101700" y="2685475"/>
            <a:ext cx="4246675" cy="10061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938" b="1" i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Bissektrisa</a:t>
            </a:r>
            <a:endParaRPr lang="ru-RU" sz="5938" b="1" i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976999" y="1934437"/>
            <a:ext cx="3568606" cy="100610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938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Balandlik</a:t>
            </a:r>
            <a:endParaRPr lang="ru-RU" sz="5938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733189" y="3691584"/>
            <a:ext cx="3230372" cy="100610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938" b="1" i="1" dirty="0" err="1">
                <a:solidFill>
                  <a:srgbClr val="EE00B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Mediana</a:t>
            </a:r>
            <a:endParaRPr lang="ru-RU" sz="5938" b="1" i="1" dirty="0">
              <a:solidFill>
                <a:srgbClr val="EE00B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Равнобедренный треугольник 11"/>
          <p:cNvSpPr/>
          <p:nvPr/>
        </p:nvSpPr>
        <p:spPr>
          <a:xfrm>
            <a:off x="773535" y="3368600"/>
            <a:ext cx="4693855" cy="2850676"/>
          </a:xfrm>
          <a:prstGeom prst="triangle">
            <a:avLst>
              <a:gd name="adj" fmla="val 76071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773" dirty="0"/>
              <a:t>A</a:t>
            </a:r>
            <a:endParaRPr lang="ru-RU" sz="3773" dirty="0"/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 flipH="1">
            <a:off x="3193826" y="3392653"/>
            <a:ext cx="1158089" cy="2834055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>
            <a:stCxn id="12" idx="0"/>
          </p:cNvCxnSpPr>
          <p:nvPr/>
        </p:nvCxnSpPr>
        <p:spPr>
          <a:xfrm flipH="1">
            <a:off x="3431062" y="3368600"/>
            <a:ext cx="913135" cy="2850676"/>
          </a:xfrm>
          <a:prstGeom prst="line">
            <a:avLst/>
          </a:prstGeom>
          <a:ln w="38100">
            <a:solidFill>
              <a:srgbClr val="00A8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>
            <a:stCxn id="12" idx="0"/>
            <a:endCxn id="12" idx="3"/>
          </p:cNvCxnSpPr>
          <p:nvPr/>
        </p:nvCxnSpPr>
        <p:spPr>
          <a:xfrm>
            <a:off x="4344197" y="3368600"/>
            <a:ext cx="0" cy="2850676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4285661" y="4542791"/>
            <a:ext cx="441146" cy="678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3298795" y="4358209"/>
            <a:ext cx="575799" cy="678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3509258" y="5312214"/>
            <a:ext cx="311304" cy="678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latin typeface="Bahnschrift Light SemiCondensed" panose="020B0502040204020203" pitchFamily="34" charset="0"/>
              </a:rPr>
              <a:t>l</a:t>
            </a:r>
            <a:endParaRPr lang="ru-RU" i="1" dirty="0">
              <a:latin typeface="Bahnschrift Light Semi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8436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9910" y="1605604"/>
            <a:ext cx="5972040" cy="5793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165" kern="0" dirty="0">
                <a:latin typeface="Arial" panose="020B0604020202020204" pitchFamily="34" charset="0"/>
                <a:cs typeface="Arial" panose="020B0604020202020204" pitchFamily="34" charset="0"/>
              </a:rPr>
              <a:t>2-    </a:t>
            </a:r>
            <a:r>
              <a:rPr lang="en-US" sz="2638" b="1" kern="0" dirty="0" err="1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Ko‘pburchak</a:t>
            </a:r>
            <a:endParaRPr lang="en-US" sz="2638" b="1" kern="0" dirty="0">
              <a:solidFill>
                <a:srgbClr val="007E3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-22001" y="2457790"/>
            <a:ext cx="4807727" cy="5793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165" kern="0" dirty="0">
                <a:latin typeface="Arial" panose="020B0604020202020204" pitchFamily="34" charset="0"/>
                <a:cs typeface="Arial" panose="020B0604020202020204" pitchFamily="34" charset="0"/>
              </a:rPr>
              <a:t> 3-    </a:t>
            </a:r>
            <a:r>
              <a:rPr lang="en-US" sz="2638" b="1" kern="0" dirty="0" err="1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r>
              <a:rPr lang="en-US" sz="2638" b="1" kern="0" dirty="0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38" b="1" kern="0" dirty="0" err="1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medianasi</a:t>
            </a:r>
            <a:endParaRPr lang="en-US" sz="3165" b="1" kern="0" dirty="0">
              <a:solidFill>
                <a:srgbClr val="007E3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91653" y="3246248"/>
            <a:ext cx="5485797" cy="57938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165" dirty="0">
                <a:latin typeface="Arial" panose="020B0604020202020204" pitchFamily="34" charset="0"/>
                <a:cs typeface="Arial" panose="020B0604020202020204" pitchFamily="34" charset="0"/>
              </a:rPr>
              <a:t>4-    </a:t>
            </a:r>
            <a:r>
              <a:rPr lang="en-US" sz="2638" b="1" dirty="0" err="1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O‘tkir</a:t>
            </a:r>
            <a:r>
              <a:rPr lang="en-US" sz="2638" b="1" dirty="0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38" b="1" dirty="0" err="1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burchakli</a:t>
            </a:r>
            <a:r>
              <a:rPr lang="en-US" sz="2638" b="1" dirty="0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38" b="1" dirty="0" err="1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endParaRPr lang="ru-RU" sz="2638" b="1" dirty="0">
              <a:solidFill>
                <a:srgbClr val="007E3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7942" y="883053"/>
            <a:ext cx="5541902" cy="5793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165" kern="0" dirty="0">
                <a:latin typeface="Arial" panose="020B0604020202020204" pitchFamily="34" charset="0"/>
                <a:cs typeface="Arial" panose="020B0604020202020204" pitchFamily="34" charset="0"/>
              </a:rPr>
              <a:t>1-    </a:t>
            </a:r>
            <a:r>
              <a:rPr lang="en-US" sz="2638" b="1" kern="0" dirty="0" err="1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Kesma</a:t>
            </a:r>
            <a:r>
              <a:rPr lang="en-US" sz="2638" b="1" kern="0" dirty="0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38" b="1" kern="0" dirty="0" err="1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o‘rta</a:t>
            </a:r>
            <a:r>
              <a:rPr lang="en-US" sz="2638" b="1" kern="0" dirty="0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38" b="1" kern="0" dirty="0" err="1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perpendikulyari</a:t>
            </a:r>
            <a:endParaRPr lang="en-US" sz="3165" b="1" kern="0" dirty="0">
              <a:solidFill>
                <a:srgbClr val="007E3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9910" y="4039534"/>
            <a:ext cx="4697120" cy="5793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165" kern="0" dirty="0">
                <a:latin typeface="Arial" panose="020B0604020202020204" pitchFamily="34" charset="0"/>
                <a:cs typeface="Arial" panose="020B0604020202020204" pitchFamily="34" charset="0"/>
              </a:rPr>
              <a:t>5-</a:t>
            </a:r>
            <a:r>
              <a:rPr lang="en-US" sz="3165" b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638" b="1" kern="0" dirty="0" err="1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2638" b="1" kern="0" dirty="0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38" b="1" kern="0" dirty="0" err="1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yonli</a:t>
            </a:r>
            <a:r>
              <a:rPr lang="en-US" sz="2638" b="1" kern="0" dirty="0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38" b="1" kern="0" dirty="0" err="1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endParaRPr lang="en-US" sz="2638" b="1" kern="0" dirty="0">
              <a:solidFill>
                <a:srgbClr val="007E3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99910" y="4873120"/>
            <a:ext cx="5137420" cy="579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165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6-    </a:t>
            </a:r>
            <a:r>
              <a:rPr lang="en-US" sz="2638" b="1" kern="0" dirty="0" err="1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r>
              <a:rPr lang="en-US" sz="2638" b="1" kern="0" dirty="0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38" b="1" kern="0" dirty="0" err="1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bissektrisasi</a:t>
            </a:r>
            <a:endParaRPr lang="en-US" sz="2638" b="1" kern="0" dirty="0">
              <a:solidFill>
                <a:srgbClr val="007E3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880555" y="847424"/>
            <a:ext cx="478016" cy="5793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165" b="1" dirty="0">
                <a:solidFill>
                  <a:srgbClr val="6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3165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557511" y="2457790"/>
            <a:ext cx="478016" cy="5793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165" b="1" dirty="0">
                <a:solidFill>
                  <a:srgbClr val="6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3165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557511" y="4873120"/>
            <a:ext cx="478016" cy="5793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165" b="1" dirty="0">
                <a:solidFill>
                  <a:srgbClr val="6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ru-RU" sz="3165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5843250" y="3309976"/>
            <a:ext cx="738285" cy="579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165" b="1" dirty="0">
                <a:solidFill>
                  <a:srgbClr val="6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endParaRPr lang="ru-RU" sz="3165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5880556" y="4066696"/>
            <a:ext cx="455574" cy="5793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165" b="1" dirty="0">
                <a:solidFill>
                  <a:srgbClr val="6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ru-RU" sz="3165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5892183" y="4799155"/>
            <a:ext cx="433132" cy="5793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165" b="1" dirty="0">
                <a:solidFill>
                  <a:srgbClr val="6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endParaRPr lang="ru-RU" sz="3165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5824528" y="5537552"/>
            <a:ext cx="500458" cy="5793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165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endParaRPr lang="ru-RU" sz="3165" dirty="0">
              <a:solidFill>
                <a:srgbClr val="C00000"/>
              </a:solidFill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6506180" y="906368"/>
            <a:ext cx="270298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tomoni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endParaRPr lang="ru-RU" sz="2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6353868" y="3727524"/>
            <a:ext cx="6034024" cy="86607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02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</a:t>
            </a:r>
            <a:r>
              <a:rPr lang="en-U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o‘zini</a:t>
            </a:r>
            <a:r>
              <a:rPr lang="en-U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kesmaydigan</a:t>
            </a:r>
            <a:r>
              <a:rPr lang="en-U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yopiq</a:t>
            </a:r>
            <a:r>
              <a:rPr lang="en-U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siniq</a:t>
            </a:r>
            <a:r>
              <a:rPr lang="en-U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chiziq</a:t>
            </a:r>
            <a:endParaRPr lang="ru-RU" sz="211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6472505" y="5354254"/>
            <a:ext cx="396935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Kesma</a:t>
            </a:r>
            <a:r>
              <a:rPr lang="en-U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o‘rtasiga</a:t>
            </a:r>
            <a:r>
              <a:rPr lang="en-U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tushirilgan</a:t>
            </a:r>
            <a:r>
              <a:rPr lang="en-U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perpendikulyar</a:t>
            </a:r>
            <a:endParaRPr lang="ru-RU" sz="2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6530324" y="1668707"/>
            <a:ext cx="3675686" cy="49827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38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38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Tomonni</a:t>
            </a:r>
            <a:r>
              <a:rPr lang="en-US" sz="2638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38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ikkiga</a:t>
            </a:r>
            <a:r>
              <a:rPr lang="en-US" sz="2638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38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endParaRPr lang="ru-RU" sz="2638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6362009" y="4773236"/>
            <a:ext cx="3812262" cy="49827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38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Barcha</a:t>
            </a:r>
            <a:r>
              <a:rPr lang="en-US" sz="2638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38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burchaklari</a:t>
            </a:r>
            <a:r>
              <a:rPr lang="en-US" sz="2638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38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o‘tkir</a:t>
            </a:r>
            <a:endParaRPr lang="ru-RU" sz="2638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6546781" y="3279165"/>
            <a:ext cx="2959465" cy="49827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38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38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90º </a:t>
            </a:r>
            <a:r>
              <a:rPr lang="en-US" sz="2638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ostida</a:t>
            </a:r>
            <a:r>
              <a:rPr lang="en-US" sz="2638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38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tushadi</a:t>
            </a:r>
            <a:endParaRPr lang="ru-RU" sz="2638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557511" y="5707556"/>
            <a:ext cx="478016" cy="5793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165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endParaRPr lang="ru-RU" sz="3165" dirty="0">
              <a:solidFill>
                <a:srgbClr val="C00000"/>
              </a:solidFill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557511" y="4014206"/>
            <a:ext cx="478016" cy="5793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165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3165" b="1" dirty="0">
              <a:solidFill>
                <a:srgbClr val="C00000"/>
              </a:solidFill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5892183" y="1682569"/>
            <a:ext cx="478016" cy="5793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165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3165" dirty="0">
              <a:solidFill>
                <a:srgbClr val="C00000"/>
              </a:solidFill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5874839" y="2577952"/>
            <a:ext cx="478016" cy="5793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165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ru-RU" sz="3165" dirty="0">
              <a:solidFill>
                <a:srgbClr val="C00000"/>
              </a:solidFill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5874422" y="4070964"/>
            <a:ext cx="455574" cy="5793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165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ru-RU" sz="3165" dirty="0">
              <a:solidFill>
                <a:srgbClr val="C00000"/>
              </a:solidFill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5912958" y="4799990"/>
            <a:ext cx="433132" cy="5793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165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endParaRPr lang="ru-RU" sz="3165" dirty="0">
              <a:solidFill>
                <a:srgbClr val="C00000"/>
              </a:solidFill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5820435" y="5540468"/>
            <a:ext cx="500458" cy="5793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165" b="1" dirty="0">
                <a:solidFill>
                  <a:srgbClr val="6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endParaRPr lang="ru-RU" sz="3165" dirty="0">
              <a:solidFill>
                <a:srgbClr val="68000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0" y="209339"/>
            <a:ext cx="56052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/>
              <a:t>GEOMETRIK TUSHUNCHA</a:t>
            </a:r>
            <a:endParaRPr lang="ru-RU" sz="4000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6177726" y="188504"/>
            <a:ext cx="438344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/>
              <a:t>TALQIN YOKI XOSSA</a:t>
            </a:r>
            <a:endParaRPr lang="ru-RU" sz="40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91653" y="5640614"/>
            <a:ext cx="491993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kern="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sz="32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-   </a:t>
            </a:r>
            <a:r>
              <a:rPr lang="en-US" sz="2800" b="1" kern="0" dirty="0" err="1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r>
              <a:rPr lang="en-US" sz="2800" b="1" kern="0" dirty="0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kern="0" dirty="0" err="1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balandligi</a:t>
            </a:r>
            <a:endParaRPr lang="en-US" sz="2800" b="1" kern="0" dirty="0">
              <a:solidFill>
                <a:srgbClr val="007E3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6506180" y="2545935"/>
            <a:ext cx="4565673" cy="49827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38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38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Burchakni</a:t>
            </a:r>
            <a:r>
              <a:rPr lang="en-US" sz="2638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38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2638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38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ikkiga</a:t>
            </a:r>
            <a:r>
              <a:rPr lang="en-US" sz="2638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38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endParaRPr lang="ru-RU" sz="2638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1997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42464E-6 4.02081E-6 L -0.44781 -0.3448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390" y="-172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80121" y="58395"/>
            <a:ext cx="11193815" cy="24856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352" dirty="0">
                <a:latin typeface="Arial" pitchFamily="34" charset="0"/>
                <a:cs typeface="Arial" pitchFamily="34" charset="0"/>
              </a:rPr>
              <a:t>      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Agar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yopiq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siniq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chiziq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o‘z-o‘zi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bilan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kesishmasa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bunday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siniq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chiziq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sodda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yopiq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siniq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chiziq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ko‘pburchak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deyiladi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. U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tekislikning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shu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siniq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chiziqqa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tegishli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bo‘lmagan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nuqtalarini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ikki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sohaga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–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ichki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va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tashqi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sohaga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ajratadi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hamda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umumiy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chegara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vazifasini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bajaradi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. </a:t>
            </a:r>
            <a:endParaRPr lang="ru-RU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672674" y="2861890"/>
            <a:ext cx="6408712" cy="396044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авильный пятиугольник 6"/>
          <p:cNvSpPr/>
          <p:nvPr/>
        </p:nvSpPr>
        <p:spPr>
          <a:xfrm rot="21018059">
            <a:off x="3220233" y="3679666"/>
            <a:ext cx="5317040" cy="2155198"/>
          </a:xfrm>
          <a:prstGeom prst="pentagon">
            <a:avLst/>
          </a:prstGeom>
          <a:solidFill>
            <a:schemeClr val="bg1"/>
          </a:solidFill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771"/>
          </a:p>
        </p:txBody>
      </p:sp>
      <p:sp>
        <p:nvSpPr>
          <p:cNvPr id="8" name="Правильный пятиугольник 7"/>
          <p:cNvSpPr/>
          <p:nvPr/>
        </p:nvSpPr>
        <p:spPr>
          <a:xfrm rot="21001233">
            <a:off x="3149185" y="3678825"/>
            <a:ext cx="5459136" cy="2131629"/>
          </a:xfrm>
          <a:prstGeom prst="pentagon">
            <a:avLst/>
          </a:prstGeom>
          <a:solidFill>
            <a:srgbClr val="7030A0"/>
          </a:solidFill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771" dirty="0"/>
          </a:p>
        </p:txBody>
      </p:sp>
      <p:sp>
        <p:nvSpPr>
          <p:cNvPr id="9" name="TextBox 8"/>
          <p:cNvSpPr txBox="1"/>
          <p:nvPr/>
        </p:nvSpPr>
        <p:spPr>
          <a:xfrm>
            <a:off x="4783621" y="4464877"/>
            <a:ext cx="218681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Ichki</a:t>
            </a:r>
            <a:r>
              <a:rPr lang="en-US" sz="32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soha</a:t>
            </a:r>
            <a:endParaRPr lang="ru-RU" sz="3200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779194" y="3087157"/>
            <a:ext cx="225632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Tashqi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soha</a:t>
            </a:r>
            <a:endParaRPr lang="ru-RU" sz="28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756211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  <p:bldP spid="8" grpId="0" animBg="1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9910" y="1605604"/>
            <a:ext cx="5972040" cy="5793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165" kern="0" dirty="0">
                <a:latin typeface="Arial" panose="020B0604020202020204" pitchFamily="34" charset="0"/>
                <a:cs typeface="Arial" panose="020B0604020202020204" pitchFamily="34" charset="0"/>
              </a:rPr>
              <a:t>2-    </a:t>
            </a:r>
            <a:r>
              <a:rPr lang="en-US" sz="2638" b="1" kern="0" dirty="0" err="1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Ko‘pburchak</a:t>
            </a:r>
            <a:endParaRPr lang="en-US" sz="2638" b="1" kern="0" dirty="0">
              <a:solidFill>
                <a:srgbClr val="007E3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-22001" y="2457790"/>
            <a:ext cx="4807727" cy="5793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165" kern="0" dirty="0">
                <a:latin typeface="Arial" panose="020B0604020202020204" pitchFamily="34" charset="0"/>
                <a:cs typeface="Arial" panose="020B0604020202020204" pitchFamily="34" charset="0"/>
              </a:rPr>
              <a:t> 3-    </a:t>
            </a:r>
            <a:r>
              <a:rPr lang="en-US" sz="2638" b="1" kern="0" dirty="0" err="1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r>
              <a:rPr lang="en-US" sz="2638" b="1" kern="0" dirty="0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38" b="1" kern="0" dirty="0" err="1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medianasi</a:t>
            </a:r>
            <a:endParaRPr lang="en-US" sz="3165" b="1" kern="0" dirty="0">
              <a:solidFill>
                <a:srgbClr val="007E3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47340" y="3246712"/>
            <a:ext cx="5485797" cy="57938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165" dirty="0">
                <a:latin typeface="Arial" panose="020B0604020202020204" pitchFamily="34" charset="0"/>
                <a:cs typeface="Arial" panose="020B0604020202020204" pitchFamily="34" charset="0"/>
              </a:rPr>
              <a:t>4-    </a:t>
            </a:r>
            <a:r>
              <a:rPr lang="en-US" sz="2638" b="1" dirty="0" err="1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O‘tkir</a:t>
            </a:r>
            <a:r>
              <a:rPr lang="en-US" sz="2638" b="1" dirty="0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38" b="1" dirty="0" err="1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burchakli</a:t>
            </a:r>
            <a:r>
              <a:rPr lang="en-US" sz="2638" b="1" dirty="0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38" b="1" dirty="0" err="1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endParaRPr lang="ru-RU" sz="2638" b="1" dirty="0">
              <a:solidFill>
                <a:srgbClr val="007E3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7942" y="883053"/>
            <a:ext cx="5541902" cy="5793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165" kern="0" dirty="0">
                <a:latin typeface="Arial" panose="020B0604020202020204" pitchFamily="34" charset="0"/>
                <a:cs typeface="Arial" panose="020B0604020202020204" pitchFamily="34" charset="0"/>
              </a:rPr>
              <a:t>1-    </a:t>
            </a:r>
            <a:r>
              <a:rPr lang="en-US" sz="2638" b="1" kern="0" dirty="0" err="1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Kesma</a:t>
            </a:r>
            <a:r>
              <a:rPr lang="en-US" sz="2638" b="1" kern="0" dirty="0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38" b="1" kern="0" dirty="0" err="1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o‘rta</a:t>
            </a:r>
            <a:r>
              <a:rPr lang="en-US" sz="2638" b="1" kern="0" dirty="0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38" b="1" kern="0" dirty="0" err="1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perpendikulyari</a:t>
            </a:r>
            <a:endParaRPr lang="en-US" sz="3165" b="1" kern="0" dirty="0">
              <a:solidFill>
                <a:srgbClr val="007E3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9910" y="4039534"/>
            <a:ext cx="4697120" cy="5793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165" kern="0" dirty="0">
                <a:latin typeface="Arial" panose="020B0604020202020204" pitchFamily="34" charset="0"/>
                <a:cs typeface="Arial" panose="020B0604020202020204" pitchFamily="34" charset="0"/>
              </a:rPr>
              <a:t>5-</a:t>
            </a:r>
            <a:r>
              <a:rPr lang="en-US" sz="3165" b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638" b="1" kern="0" dirty="0" err="1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2638" b="1" kern="0" dirty="0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38" b="1" kern="0" dirty="0" err="1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yonli</a:t>
            </a:r>
            <a:r>
              <a:rPr lang="en-US" sz="2638" b="1" kern="0" dirty="0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38" b="1" kern="0" dirty="0" err="1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endParaRPr lang="en-US" sz="2638" b="1" kern="0" dirty="0">
              <a:solidFill>
                <a:srgbClr val="007E3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99910" y="4873120"/>
            <a:ext cx="5137420" cy="579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165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6-    </a:t>
            </a:r>
            <a:r>
              <a:rPr lang="en-US" sz="2638" b="1" kern="0" dirty="0" err="1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r>
              <a:rPr lang="en-US" sz="2638" b="1" kern="0" dirty="0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38" b="1" kern="0" dirty="0" err="1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bissektrisasi</a:t>
            </a:r>
            <a:endParaRPr lang="en-US" sz="2638" b="1" kern="0" dirty="0">
              <a:solidFill>
                <a:srgbClr val="007E3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880555" y="847424"/>
            <a:ext cx="478016" cy="5793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165" b="1" dirty="0">
                <a:solidFill>
                  <a:srgbClr val="6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3165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5842877" y="1704094"/>
            <a:ext cx="478016" cy="5793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165" b="1" dirty="0">
                <a:solidFill>
                  <a:srgbClr val="6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3165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557511" y="4873120"/>
            <a:ext cx="478016" cy="5793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165" b="1" dirty="0">
                <a:solidFill>
                  <a:srgbClr val="6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ru-RU" sz="3165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5843250" y="3309976"/>
            <a:ext cx="738285" cy="579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165" b="1" dirty="0">
                <a:solidFill>
                  <a:srgbClr val="6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endParaRPr lang="ru-RU" sz="3165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5880556" y="4066696"/>
            <a:ext cx="455574" cy="5793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165" b="1" dirty="0">
                <a:solidFill>
                  <a:srgbClr val="6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ru-RU" sz="3165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5892183" y="4799155"/>
            <a:ext cx="433132" cy="5793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165" b="1" dirty="0">
                <a:solidFill>
                  <a:srgbClr val="6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endParaRPr lang="ru-RU" sz="3165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5824528" y="5537552"/>
            <a:ext cx="500458" cy="5793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165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endParaRPr lang="ru-RU" sz="3165" dirty="0">
              <a:solidFill>
                <a:srgbClr val="C00000"/>
              </a:solidFill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6506180" y="906368"/>
            <a:ext cx="270298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tomoni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endParaRPr lang="ru-RU" sz="2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6353868" y="3727524"/>
            <a:ext cx="6034024" cy="86607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02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</a:t>
            </a:r>
            <a:r>
              <a:rPr lang="en-U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o‘zini</a:t>
            </a:r>
            <a:r>
              <a:rPr lang="en-U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kesmaydigan</a:t>
            </a:r>
            <a:r>
              <a:rPr lang="en-U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yopiq</a:t>
            </a:r>
            <a:r>
              <a:rPr lang="en-U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siniq</a:t>
            </a:r>
            <a:r>
              <a:rPr lang="en-U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chiziq</a:t>
            </a:r>
            <a:endParaRPr lang="ru-RU" sz="211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6472505" y="5354254"/>
            <a:ext cx="396935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Kesma</a:t>
            </a:r>
            <a:r>
              <a:rPr lang="en-U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o‘rtasiga</a:t>
            </a:r>
            <a:r>
              <a:rPr lang="en-U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tushirilgan</a:t>
            </a:r>
            <a:r>
              <a:rPr lang="en-U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perpendikulyar</a:t>
            </a:r>
            <a:endParaRPr lang="ru-RU" sz="2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6530324" y="1668707"/>
            <a:ext cx="3675686" cy="49827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38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38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Tomonni</a:t>
            </a:r>
            <a:r>
              <a:rPr lang="en-US" sz="2638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38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ikkiga</a:t>
            </a:r>
            <a:r>
              <a:rPr lang="en-US" sz="2638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38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endParaRPr lang="ru-RU" sz="2638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6530324" y="4778628"/>
            <a:ext cx="3812262" cy="49827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38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Barcha</a:t>
            </a:r>
            <a:r>
              <a:rPr lang="en-US" sz="2638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38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burchaklari</a:t>
            </a:r>
            <a:r>
              <a:rPr lang="en-US" sz="2638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38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o‘tkir</a:t>
            </a:r>
            <a:endParaRPr lang="ru-RU" sz="2638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6546781" y="3279165"/>
            <a:ext cx="2959465" cy="49827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38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38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90º </a:t>
            </a:r>
            <a:r>
              <a:rPr lang="en-US" sz="2638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ostida</a:t>
            </a:r>
            <a:r>
              <a:rPr lang="en-US" sz="2638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38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tushadi</a:t>
            </a:r>
            <a:endParaRPr lang="ru-RU" sz="2638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557511" y="5707556"/>
            <a:ext cx="478016" cy="5793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165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endParaRPr lang="ru-RU" sz="3165" dirty="0">
              <a:solidFill>
                <a:srgbClr val="C00000"/>
              </a:solidFill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557511" y="4014206"/>
            <a:ext cx="478016" cy="5793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165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3165" b="1" dirty="0">
              <a:solidFill>
                <a:srgbClr val="C00000"/>
              </a:solidFill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535069" y="2493918"/>
            <a:ext cx="478016" cy="5793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165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3165" dirty="0">
              <a:solidFill>
                <a:srgbClr val="C00000"/>
              </a:solidFill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5874839" y="2577952"/>
            <a:ext cx="478016" cy="5793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165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ru-RU" sz="3165" dirty="0">
              <a:solidFill>
                <a:srgbClr val="C00000"/>
              </a:solidFill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557511" y="1638237"/>
            <a:ext cx="455574" cy="5793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165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ru-RU" sz="3165" dirty="0">
              <a:solidFill>
                <a:srgbClr val="C00000"/>
              </a:solidFill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5912958" y="4799990"/>
            <a:ext cx="433132" cy="5793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165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endParaRPr lang="ru-RU" sz="3165" dirty="0">
              <a:solidFill>
                <a:srgbClr val="C00000"/>
              </a:solidFill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5820435" y="5540122"/>
            <a:ext cx="500458" cy="5793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165" b="1" dirty="0">
                <a:solidFill>
                  <a:srgbClr val="6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endParaRPr lang="ru-RU" sz="3165" dirty="0">
              <a:solidFill>
                <a:srgbClr val="68000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0" y="209339"/>
            <a:ext cx="56052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/>
              <a:t>GEOMETRIK TUSHUNCHA</a:t>
            </a:r>
            <a:endParaRPr lang="ru-RU" sz="4000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6177726" y="188504"/>
            <a:ext cx="438344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/>
              <a:t>TALQIN YOKI XOSSA</a:t>
            </a:r>
            <a:endParaRPr lang="ru-RU" sz="40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91653" y="5640614"/>
            <a:ext cx="491993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kern="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sz="32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-   </a:t>
            </a:r>
            <a:r>
              <a:rPr lang="en-US" sz="2800" b="1" kern="0" dirty="0" err="1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r>
              <a:rPr lang="en-US" sz="2800" b="1" kern="0" dirty="0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kern="0" dirty="0" err="1" smtClean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balandligi</a:t>
            </a:r>
            <a:endParaRPr lang="en-US" sz="2800" b="1" kern="0" dirty="0">
              <a:solidFill>
                <a:srgbClr val="007E3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6506180" y="2545935"/>
            <a:ext cx="4565673" cy="49827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38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38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Burchakni</a:t>
            </a:r>
            <a:r>
              <a:rPr lang="en-US" sz="2638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38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2638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38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ikkiga</a:t>
            </a:r>
            <a:r>
              <a:rPr lang="en-US" sz="2638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38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endParaRPr lang="ru-RU" sz="2638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6104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6832E-6 -1.3071E-6 L -0.44689 -0.2234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351" y="-1117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06392" y="1209799"/>
            <a:ext cx="10401955" cy="445407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Uchburchakning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uchala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burchagi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o‘tkir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2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32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‘tkir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burchakli</a:t>
            </a:r>
            <a:r>
              <a:rPr lang="en-US" sz="32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r>
              <a:rPr lang="en-US" sz="32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deyiladi</a:t>
            </a:r>
            <a:r>
              <a:rPr 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8196" name="AutoShape 4"/>
          <p:cNvSpPr>
            <a:spLocks noChangeArrowheads="1"/>
          </p:cNvSpPr>
          <p:nvPr/>
        </p:nvSpPr>
        <p:spPr bwMode="auto">
          <a:xfrm>
            <a:off x="564217" y="3460395"/>
            <a:ext cx="2783564" cy="1696482"/>
          </a:xfrm>
          <a:prstGeom prst="triangle">
            <a:avLst>
              <a:gd name="adj" fmla="val 19008"/>
            </a:avLst>
          </a:prstGeom>
          <a:gradFill flip="none" rotWithShape="1">
            <a:gsLst>
              <a:gs pos="0">
                <a:srgbClr val="00A859">
                  <a:shade val="30000"/>
                  <a:satMod val="115000"/>
                </a:srgbClr>
              </a:gs>
              <a:gs pos="50000">
                <a:srgbClr val="00A859">
                  <a:shade val="67500"/>
                  <a:satMod val="115000"/>
                </a:srgbClr>
              </a:gs>
              <a:gs pos="100000">
                <a:srgbClr val="00A859">
                  <a:shade val="100000"/>
                  <a:satMod val="115000"/>
                </a:srgbClr>
              </a:gs>
            </a:gsLst>
            <a:lin ang="18900000" scaled="1"/>
            <a:tileRect/>
          </a:gradFill>
          <a:ln w="38100">
            <a:solidFill>
              <a:srgbClr val="FF33CC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ru-RU" sz="3902"/>
          </a:p>
        </p:txBody>
      </p:sp>
      <p:sp>
        <p:nvSpPr>
          <p:cNvPr id="8197" name="AutoShape 5"/>
          <p:cNvSpPr>
            <a:spLocks noChangeArrowheads="1"/>
          </p:cNvSpPr>
          <p:nvPr/>
        </p:nvSpPr>
        <p:spPr bwMode="auto">
          <a:xfrm rot="9923653">
            <a:off x="3604752" y="3464485"/>
            <a:ext cx="2330196" cy="2336725"/>
          </a:xfrm>
          <a:prstGeom prst="triangle">
            <a:avLst>
              <a:gd name="adj" fmla="val 23043"/>
            </a:avLst>
          </a:prstGeom>
          <a:gradFill flip="none" rotWithShape="1">
            <a:gsLst>
              <a:gs pos="0">
                <a:srgbClr val="FFFF00">
                  <a:shade val="30000"/>
                  <a:satMod val="115000"/>
                </a:srgbClr>
              </a:gs>
              <a:gs pos="50000">
                <a:srgbClr val="FFFF00">
                  <a:shade val="67500"/>
                  <a:satMod val="115000"/>
                </a:srgbClr>
              </a:gs>
              <a:gs pos="100000">
                <a:srgbClr val="FFFF0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381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ru-RU" sz="3902"/>
          </a:p>
        </p:txBody>
      </p:sp>
      <p:sp>
        <p:nvSpPr>
          <p:cNvPr id="8198" name="AutoShape 6"/>
          <p:cNvSpPr>
            <a:spLocks noChangeArrowheads="1"/>
          </p:cNvSpPr>
          <p:nvPr/>
        </p:nvSpPr>
        <p:spPr bwMode="auto">
          <a:xfrm>
            <a:off x="6966223" y="2993213"/>
            <a:ext cx="1548609" cy="2630846"/>
          </a:xfrm>
          <a:prstGeom prst="triangle">
            <a:avLst>
              <a:gd name="adj" fmla="val 74155"/>
            </a:avLst>
          </a:prstGeom>
          <a:gradFill flip="none" rotWithShape="1">
            <a:gsLst>
              <a:gs pos="0">
                <a:srgbClr val="0000FF">
                  <a:tint val="66000"/>
                  <a:satMod val="160000"/>
                </a:srgbClr>
              </a:gs>
              <a:gs pos="50000">
                <a:srgbClr val="0000FF">
                  <a:tint val="44500"/>
                  <a:satMod val="160000"/>
                </a:srgbClr>
              </a:gs>
              <a:gs pos="100000">
                <a:srgbClr val="0000FF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38100">
            <a:solidFill>
              <a:srgbClr val="7030A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ru-RU" sz="3902"/>
          </a:p>
        </p:txBody>
      </p:sp>
      <p:sp>
        <p:nvSpPr>
          <p:cNvPr id="2" name="Прямоугольник 1"/>
          <p:cNvSpPr/>
          <p:nvPr/>
        </p:nvSpPr>
        <p:spPr>
          <a:xfrm>
            <a:off x="0" y="0"/>
            <a:ext cx="12060238" cy="1052177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O‘tkir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burchakli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6521871" y="5387476"/>
            <a:ext cx="444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514832" y="5534033"/>
            <a:ext cx="444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614295" y="2652792"/>
            <a:ext cx="444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9161600" y="2593188"/>
                <a:ext cx="2023246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2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</m:oMath>
                </a14:m>
                <a:r>
                  <a:rPr lang="en-US" sz="32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A &lt; 90º </a:t>
                </a:r>
                <a:endParaRPr lang="ru-RU" sz="32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61600" y="2593188"/>
                <a:ext cx="2023246" cy="584775"/>
              </a:xfrm>
              <a:prstGeom prst="rect">
                <a:avLst/>
              </a:prstGeom>
              <a:blipFill rotWithShape="0">
                <a:blip r:embed="rId2"/>
                <a:stretch>
                  <a:fillRect t="-13542" r="-6627" b="-33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9232231" y="3425782"/>
                <a:ext cx="2053767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2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</m:oMath>
                </a14:m>
                <a:r>
                  <a:rPr lang="en-US" sz="32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B &lt; 90º </a:t>
                </a:r>
                <a:endParaRPr lang="ru-RU" sz="32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32231" y="3425782"/>
                <a:ext cx="2053767" cy="584775"/>
              </a:xfrm>
              <a:prstGeom prst="rect">
                <a:avLst/>
              </a:prstGeom>
              <a:blipFill rotWithShape="0">
                <a:blip r:embed="rId3"/>
                <a:stretch>
                  <a:fillRect t="-13542" r="-6825" b="-33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9257388" y="4308636"/>
                <a:ext cx="2053767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2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</m:oMath>
                </a14:m>
                <a:r>
                  <a:rPr lang="en-US" sz="32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C &lt; 90º </a:t>
                </a:r>
                <a:endParaRPr lang="ru-RU" sz="32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57388" y="4308636"/>
                <a:ext cx="2053767" cy="584775"/>
              </a:xfrm>
              <a:prstGeom prst="rect">
                <a:avLst/>
              </a:prstGeom>
              <a:blipFill rotWithShape="0">
                <a:blip r:embed="rId4"/>
                <a:stretch>
                  <a:fillRect t="-13542" r="-6528" b="-33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30757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4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/>
      <p:bldP spid="8196" grpId="0" animBg="1"/>
      <p:bldP spid="8197" grpId="0" animBg="1"/>
      <p:bldP spid="8198" grpId="0" animBg="1"/>
      <p:bldP spid="4" grpId="0"/>
      <p:bldP spid="12" grpId="0"/>
      <p:bldP spid="13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4631</TotalTime>
  <Words>834</Words>
  <Application>Microsoft Office PowerPoint</Application>
  <PresentationFormat>Произвольный</PresentationFormat>
  <Paragraphs>264</Paragraphs>
  <Slides>18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8" baseType="lpstr">
      <vt:lpstr>Angsana New</vt:lpstr>
      <vt:lpstr>Arial</vt:lpstr>
      <vt:lpstr>Bahnschrift Light SemiCondensed</vt:lpstr>
      <vt:lpstr>Calibri</vt:lpstr>
      <vt:lpstr>Calibri Light</vt:lpstr>
      <vt:lpstr>Cambria Math</vt:lpstr>
      <vt:lpstr>Courier New</vt:lpstr>
      <vt:lpstr>Times New Roman</vt:lpstr>
      <vt:lpstr>Wingdings</vt:lpstr>
      <vt:lpstr>Тема Office</vt:lpstr>
      <vt:lpstr>Презентация PowerPoint</vt:lpstr>
      <vt:lpstr>Презентация PowerPoint</vt:lpstr>
      <vt:lpstr> Teng yonli uchburchak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Админ</cp:lastModifiedBy>
  <cp:revision>484</cp:revision>
  <dcterms:created xsi:type="dcterms:W3CDTF">2020-04-09T07:32:19Z</dcterms:created>
  <dcterms:modified xsi:type="dcterms:W3CDTF">2020-12-02T21:09:25Z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