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20"/>
  </p:notesMasterIdLst>
  <p:sldIdLst>
    <p:sldId id="366" r:id="rId2"/>
    <p:sldId id="471" r:id="rId3"/>
    <p:sldId id="478" r:id="rId4"/>
    <p:sldId id="472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70" r:id="rId19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9A0000"/>
    <a:srgbClr val="2365C7"/>
    <a:srgbClr val="FF33CC"/>
    <a:srgbClr val="EE00B0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093037" y="2450944"/>
            <a:ext cx="2489497" cy="2312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0" y="2621295"/>
            <a:ext cx="10153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III bob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en-US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96291" y="482801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4658" y="3966578"/>
            <a:ext cx="648072" cy="13452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910" y="1605604"/>
            <a:ext cx="597204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2001" y="2457790"/>
            <a:ext cx="4807727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395" y="3246712"/>
            <a:ext cx="5485797" cy="579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5" dirty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2638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42" y="883053"/>
            <a:ext cx="554190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10" y="4039534"/>
            <a:ext cx="469712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165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910" y="4873120"/>
            <a:ext cx="5137420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0555" y="84742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42877" y="170409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511" y="487312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250" y="3309976"/>
            <a:ext cx="73828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80556" y="4066696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92183" y="4799155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4528" y="553755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06180" y="906368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3868" y="3727524"/>
            <a:ext cx="6034024" cy="8660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kesmaydigan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2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51777" y="5461939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30324" y="1668707"/>
            <a:ext cx="3675686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30324" y="4778628"/>
            <a:ext cx="3812262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46781" y="3279165"/>
            <a:ext cx="2959465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90º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511" y="570755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7511" y="401420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069" y="2493918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74839" y="257795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7511" y="1638237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5069" y="3281883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20435" y="554012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09339"/>
            <a:ext cx="560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GEOMETRIK TUSHUNCHA</a:t>
            </a:r>
            <a:endParaRPr lang="ru-RU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7726" y="188504"/>
            <a:ext cx="4383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TALQIN YOKI XOSSA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53" y="5640614"/>
            <a:ext cx="4919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en-US" sz="28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6180" y="2545935"/>
            <a:ext cx="4565673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9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1187E-6 -3.48711E-6 L -0.44202 -0.6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01" y="-33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001" y="1242385"/>
            <a:ext cx="11377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bols‘in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1336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74557" y="6019902"/>
            <a:ext cx="51845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3335" y="5814218"/>
            <a:ext cx="481222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02538" y="6004023"/>
            <a:ext cx="51488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81575" y="5708278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2441747" y="5902146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484140" y="5917060"/>
            <a:ext cx="240611" cy="205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171797" y="3777607"/>
            <a:ext cx="4167" cy="2715579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93998" y="3689684"/>
            <a:ext cx="42672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A0000"/>
                </a:solidFill>
              </a:rPr>
              <a:t>a</a:t>
            </a:r>
            <a:endParaRPr lang="ru-RU" b="1" dirty="0">
              <a:solidFill>
                <a:srgbClr val="9A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471" y="1753182"/>
            <a:ext cx="11764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o‘tkazamiz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3001" y="2809324"/>
            <a:ext cx="11377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94415" y="4086026"/>
                <a:ext cx="2134239" cy="1446550"/>
              </a:xfrm>
              <a:prstGeom prst="rect">
                <a:avLst/>
              </a:prstGeom>
              <a:noFill/>
              <a:ln>
                <a:solidFill>
                  <a:srgbClr val="00A859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/>
                  <a:t>  a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400" b="1" dirty="0" smtClean="0"/>
                  <a:t> AB</a:t>
                </a:r>
              </a:p>
              <a:p>
                <a:r>
                  <a:rPr lang="en-US" sz="4400" b="1" dirty="0" smtClean="0"/>
                  <a:t>AO = OB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415" y="4086026"/>
                <a:ext cx="2134239" cy="1446550"/>
              </a:xfrm>
              <a:prstGeom prst="rect">
                <a:avLst/>
              </a:prstGeom>
              <a:blipFill rotWithShape="0">
                <a:blip r:embed="rId2"/>
                <a:stretch>
                  <a:fillRect l="-11080" t="-7917" r="-10511" b="-18333"/>
                </a:stretch>
              </a:blipFill>
              <a:ln>
                <a:solidFill>
                  <a:srgbClr val="00A859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3725863" y="5808971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62167" y="5793092"/>
            <a:ext cx="0" cy="4218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5192136" y="4652866"/>
            <a:ext cx="961077" cy="1331303"/>
            <a:chOff x="1728" y="1536"/>
            <a:chExt cx="1104" cy="1968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272786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7" grpId="0" animBg="1"/>
      <p:bldP spid="19" grpId="0" animBg="1"/>
      <p:bldP spid="18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475" y="1565746"/>
            <a:ext cx="11593288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A) 5;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11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E) 9.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060238" cy="134972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3775" y="3325651"/>
            <a:ext cx="1409360" cy="678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B) 8;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00B0"/>
                                      </p:to>
                                    </p:animClr>
                                    <p:animClr clrSpc="rgb" dir="cw">
                                      <p:cBhvr>
                                        <p:cTn id="7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00B0"/>
                                      </p:to>
                                    </p:animClr>
                                    <p:set>
                                      <p:cBhvr>
                                        <p:cTn id="8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479" y="1349722"/>
            <a:ext cx="11521280" cy="2402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48, yon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asosini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18;                           D) 16;        E) 18.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060238" cy="134972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3775" y="3044353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B) 12; </a:t>
            </a:r>
            <a:endParaRPr lang="ru-RU" b="1" dirty="0"/>
          </a:p>
        </p:txBody>
      </p:sp>
      <p:grpSp>
        <p:nvGrpSpPr>
          <p:cNvPr id="8" name="Группа 24"/>
          <p:cNvGrpSpPr/>
          <p:nvPr/>
        </p:nvGrpSpPr>
        <p:grpSpPr>
          <a:xfrm>
            <a:off x="1207784" y="4575763"/>
            <a:ext cx="3059333" cy="1506856"/>
            <a:chOff x="3779890" y="2642058"/>
            <a:chExt cx="4245457" cy="2110568"/>
          </a:xfrm>
        </p:grpSpPr>
        <p:grpSp>
          <p:nvGrpSpPr>
            <p:cNvPr id="9" name="Группа 5"/>
            <p:cNvGrpSpPr/>
            <p:nvPr/>
          </p:nvGrpSpPr>
          <p:grpSpPr>
            <a:xfrm>
              <a:off x="3779890" y="2672320"/>
              <a:ext cx="4245457" cy="1596947"/>
              <a:chOff x="3779890" y="2672320"/>
              <a:chExt cx="4245457" cy="1596947"/>
            </a:xfrm>
          </p:grpSpPr>
          <p:grpSp>
            <p:nvGrpSpPr>
              <p:cNvPr id="14" name="Группа 34"/>
              <p:cNvGrpSpPr/>
              <p:nvPr/>
            </p:nvGrpSpPr>
            <p:grpSpPr>
              <a:xfrm>
                <a:off x="3779890" y="2672320"/>
                <a:ext cx="4245457" cy="1596947"/>
                <a:chOff x="3779890" y="2696173"/>
                <a:chExt cx="4245457" cy="1596947"/>
              </a:xfrm>
            </p:grpSpPr>
            <p:sp>
              <p:nvSpPr>
                <p:cNvPr id="16" name="Равнобедренный треугольник 15"/>
                <p:cNvSpPr/>
                <p:nvPr/>
              </p:nvSpPr>
              <p:spPr>
                <a:xfrm>
                  <a:off x="4153552" y="2713627"/>
                  <a:ext cx="3871795" cy="1476780"/>
                </a:xfrm>
                <a:prstGeom prst="triangle">
                  <a:avLst>
                    <a:gd name="adj" fmla="val 47765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17" name="Группа 15"/>
                <p:cNvGrpSpPr/>
                <p:nvPr/>
              </p:nvGrpSpPr>
              <p:grpSpPr>
                <a:xfrm>
                  <a:off x="3779890" y="2696173"/>
                  <a:ext cx="4176580" cy="1596947"/>
                  <a:chOff x="899490" y="3374244"/>
                  <a:chExt cx="4176580" cy="1596947"/>
                </a:xfrm>
              </p:grpSpPr>
              <p:grpSp>
                <p:nvGrpSpPr>
                  <p:cNvPr id="18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2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9" name="Группа 10"/>
                  <p:cNvGrpSpPr/>
                  <p:nvPr/>
                </p:nvGrpSpPr>
                <p:grpSpPr>
                  <a:xfrm>
                    <a:off x="899490" y="3374244"/>
                    <a:ext cx="2201628" cy="1596947"/>
                    <a:chOff x="611450" y="2825203"/>
                    <a:chExt cx="2201628" cy="1596947"/>
                  </a:xfrm>
                </p:grpSpPr>
                <p:sp>
                  <p:nvSpPr>
                    <p:cNvPr id="20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2825203"/>
                      <a:ext cx="1985597" cy="155210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1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22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3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>
                <a:off x="5981519" y="2672321"/>
                <a:ext cx="1974952" cy="147678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Группа 19"/>
            <p:cNvGrpSpPr/>
            <p:nvPr/>
          </p:nvGrpSpPr>
          <p:grpSpPr>
            <a:xfrm>
              <a:off x="4572015" y="2642058"/>
              <a:ext cx="2963791" cy="2110568"/>
              <a:chOff x="4572015" y="2642058"/>
              <a:chExt cx="2963791" cy="211056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505374" y="4019781"/>
                <a:ext cx="484158" cy="732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52440" y="2642058"/>
                <a:ext cx="683366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72015" y="2681969"/>
                <a:ext cx="683367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2350871" y="5050527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 = 48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2047" y="4652707"/>
            <a:ext cx="35445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n-US" sz="4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en-US" sz="4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48 - 36 = 12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63" y="1360845"/>
            <a:ext cx="12241360" cy="289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uzunliklarini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) 16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4;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) 10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10; 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34972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8682" y="2970683"/>
            <a:ext cx="4987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D) 10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4; </a:t>
            </a:r>
            <a:endParaRPr lang="ru-RU" sz="3200" dirty="0"/>
          </a:p>
        </p:txBody>
      </p:sp>
      <p:grpSp>
        <p:nvGrpSpPr>
          <p:cNvPr id="5" name="Группа 24"/>
          <p:cNvGrpSpPr/>
          <p:nvPr/>
        </p:nvGrpSpPr>
        <p:grpSpPr>
          <a:xfrm>
            <a:off x="701527" y="4662090"/>
            <a:ext cx="3168352" cy="1916137"/>
            <a:chOff x="3779890" y="2672320"/>
            <a:chExt cx="4245457" cy="268382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2672320"/>
              <a:ext cx="4245457" cy="1596947"/>
              <a:chOff x="3779890" y="2672320"/>
              <a:chExt cx="4245457" cy="1596947"/>
            </a:xfrm>
          </p:grpSpPr>
          <p:grpSp>
            <p:nvGrpSpPr>
              <p:cNvPr id="11" name="Группа 34"/>
              <p:cNvGrpSpPr/>
              <p:nvPr/>
            </p:nvGrpSpPr>
            <p:grpSpPr>
              <a:xfrm>
                <a:off x="3779890" y="2672320"/>
                <a:ext cx="4245457" cy="1596947"/>
                <a:chOff x="3779890" y="2696173"/>
                <a:chExt cx="4245457" cy="1596947"/>
              </a:xfrm>
            </p:grpSpPr>
            <p:sp>
              <p:nvSpPr>
                <p:cNvPr id="13" name="Равнобедренный треугольник 12"/>
                <p:cNvSpPr/>
                <p:nvPr/>
              </p:nvSpPr>
              <p:spPr>
                <a:xfrm>
                  <a:off x="4153552" y="2713627"/>
                  <a:ext cx="3871795" cy="1476780"/>
                </a:xfrm>
                <a:prstGeom prst="triangle">
                  <a:avLst>
                    <a:gd name="adj" fmla="val 47765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14" name="Группа 15"/>
                <p:cNvGrpSpPr/>
                <p:nvPr/>
              </p:nvGrpSpPr>
              <p:grpSpPr>
                <a:xfrm>
                  <a:off x="3779890" y="2696173"/>
                  <a:ext cx="4176578" cy="1596947"/>
                  <a:chOff x="899490" y="3374244"/>
                  <a:chExt cx="4176578" cy="1596947"/>
                </a:xfrm>
              </p:grpSpPr>
              <p:grpSp>
                <p:nvGrpSpPr>
                  <p:cNvPr id="15" name="Группа 5"/>
                  <p:cNvGrpSpPr/>
                  <p:nvPr/>
                </p:nvGrpSpPr>
                <p:grpSpPr>
                  <a:xfrm>
                    <a:off x="899490" y="4149100"/>
                    <a:ext cx="4176578" cy="749359"/>
                    <a:chOff x="611450" y="3630040"/>
                    <a:chExt cx="4176578" cy="749359"/>
                  </a:xfrm>
                </p:grpSpPr>
                <p:sp>
                  <p:nvSpPr>
                    <p:cNvPr id="21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79" y="4334056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6" name="Группа 10"/>
                  <p:cNvGrpSpPr/>
                  <p:nvPr/>
                </p:nvGrpSpPr>
                <p:grpSpPr>
                  <a:xfrm>
                    <a:off x="899490" y="3374244"/>
                    <a:ext cx="2201628" cy="1596947"/>
                    <a:chOff x="611450" y="2825203"/>
                    <a:chExt cx="2201628" cy="1596947"/>
                  </a:xfrm>
                </p:grpSpPr>
                <p:sp>
                  <p:nvSpPr>
                    <p:cNvPr id="17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2825203"/>
                      <a:ext cx="1985597" cy="155210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8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19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0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5981519" y="2672321"/>
                <a:ext cx="1974952" cy="147678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4572015" y="2681969"/>
              <a:ext cx="1417517" cy="2674176"/>
              <a:chOff x="4572015" y="2681969"/>
              <a:chExt cx="1417517" cy="267417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505375" y="4019781"/>
                <a:ext cx="484157" cy="1336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72015" y="2681969"/>
                <a:ext cx="683367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1781378" y="5077721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 = </a:t>
            </a:r>
            <a:r>
              <a:rPr lang="en-US" sz="2800" b="1" dirty="0" smtClean="0">
                <a:solidFill>
                  <a:srgbClr val="C00000"/>
                </a:solidFill>
              </a:rPr>
              <a:t>36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02645" y="46717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25582" y="6076001"/>
            <a:ext cx="2573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36 – 32 = 4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Группа 24"/>
          <p:cNvGrpSpPr/>
          <p:nvPr/>
        </p:nvGrpSpPr>
        <p:grpSpPr>
          <a:xfrm>
            <a:off x="4949999" y="4647288"/>
            <a:ext cx="3168352" cy="1514538"/>
            <a:chOff x="3779890" y="2641663"/>
            <a:chExt cx="4245457" cy="2121328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3779890" y="2672320"/>
              <a:ext cx="4245457" cy="1596947"/>
              <a:chOff x="3779890" y="2672320"/>
              <a:chExt cx="4245457" cy="1596947"/>
            </a:xfrm>
          </p:grpSpPr>
          <p:grpSp>
            <p:nvGrpSpPr>
              <p:cNvPr id="32" name="Группа 34"/>
              <p:cNvGrpSpPr/>
              <p:nvPr/>
            </p:nvGrpSpPr>
            <p:grpSpPr>
              <a:xfrm>
                <a:off x="3779890" y="2672320"/>
                <a:ext cx="4245457" cy="1596947"/>
                <a:chOff x="3779890" y="2696173"/>
                <a:chExt cx="4245457" cy="1596947"/>
              </a:xfrm>
            </p:grpSpPr>
            <p:sp>
              <p:nvSpPr>
                <p:cNvPr id="34" name="Равнобедренный треугольник 33"/>
                <p:cNvSpPr/>
                <p:nvPr/>
              </p:nvSpPr>
              <p:spPr>
                <a:xfrm>
                  <a:off x="4153552" y="2713627"/>
                  <a:ext cx="3871795" cy="1476780"/>
                </a:xfrm>
                <a:prstGeom prst="triangle">
                  <a:avLst>
                    <a:gd name="adj" fmla="val 47765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35" name="Группа 15"/>
                <p:cNvGrpSpPr/>
                <p:nvPr/>
              </p:nvGrpSpPr>
              <p:grpSpPr>
                <a:xfrm>
                  <a:off x="3779890" y="2696173"/>
                  <a:ext cx="4176578" cy="1596947"/>
                  <a:chOff x="899490" y="3374244"/>
                  <a:chExt cx="4176578" cy="1596947"/>
                </a:xfrm>
              </p:grpSpPr>
              <p:grpSp>
                <p:nvGrpSpPr>
                  <p:cNvPr id="36" name="Группа 5"/>
                  <p:cNvGrpSpPr/>
                  <p:nvPr/>
                </p:nvGrpSpPr>
                <p:grpSpPr>
                  <a:xfrm>
                    <a:off x="899490" y="4149100"/>
                    <a:ext cx="4176578" cy="749359"/>
                    <a:chOff x="611450" y="3630040"/>
                    <a:chExt cx="4176578" cy="749359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79" y="4334056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Группа 10"/>
                  <p:cNvGrpSpPr/>
                  <p:nvPr/>
                </p:nvGrpSpPr>
                <p:grpSpPr>
                  <a:xfrm>
                    <a:off x="899490" y="3374244"/>
                    <a:ext cx="2201628" cy="1596947"/>
                    <a:chOff x="611450" y="2825203"/>
                    <a:chExt cx="2201628" cy="1596947"/>
                  </a:xfrm>
                </p:grpSpPr>
                <p:sp>
                  <p:nvSpPr>
                    <p:cNvPr id="3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2825203"/>
                      <a:ext cx="1985597" cy="155210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9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0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3" name="Line 41"/>
              <p:cNvSpPr>
                <a:spLocks noChangeShapeType="1"/>
              </p:cNvSpPr>
              <p:nvPr/>
            </p:nvSpPr>
            <p:spPr bwMode="auto">
              <a:xfrm>
                <a:off x="5981519" y="2672321"/>
                <a:ext cx="1974952" cy="147678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Группа 19"/>
            <p:cNvGrpSpPr/>
            <p:nvPr/>
          </p:nvGrpSpPr>
          <p:grpSpPr>
            <a:xfrm>
              <a:off x="4742687" y="2641663"/>
              <a:ext cx="1630732" cy="2121328"/>
              <a:chOff x="4742687" y="2641663"/>
              <a:chExt cx="1630732" cy="2121328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4742687" y="2641663"/>
                <a:ext cx="484158" cy="64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690051" y="4116363"/>
                <a:ext cx="683368" cy="64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16</a:t>
                </a:r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4" name="Прямоугольник 43"/>
          <p:cNvSpPr/>
          <p:nvPr/>
        </p:nvSpPr>
        <p:spPr>
          <a:xfrm>
            <a:off x="6029850" y="5084806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 = </a:t>
            </a:r>
            <a:r>
              <a:rPr lang="en-US" sz="2800" b="1" dirty="0" smtClean="0">
                <a:solidFill>
                  <a:srgbClr val="C00000"/>
                </a:solidFill>
              </a:rPr>
              <a:t>36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51117" y="4678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4054" y="6083086"/>
            <a:ext cx="3323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(36 – 16):2 = 10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6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5" grpId="0"/>
      <p:bldP spid="26" grpId="0"/>
      <p:bldP spid="44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739" y="1565746"/>
            <a:ext cx="11790759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Oltita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34972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10039" y="2785600"/>
            <a:ext cx="2468946" cy="678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496504" y="3927380"/>
            <a:ext cx="4693855" cy="2202893"/>
          </a:xfrm>
          <a:prstGeom prst="triangle">
            <a:avLst>
              <a:gd name="adj" fmla="val 2412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94175" y="4186057"/>
            <a:ext cx="184731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563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 flipH="1">
            <a:off x="3496504" y="4826682"/>
            <a:ext cx="2589510" cy="13035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432265" y="6059709"/>
                <a:ext cx="8509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𝒎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i="1" dirty="0">
                  <a:solidFill>
                    <a:srgbClr val="C00000"/>
                  </a:solidFill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265" y="6059709"/>
                <a:ext cx="850939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>
            <a:stCxn id="7" idx="0"/>
          </p:cNvCxnSpPr>
          <p:nvPr/>
        </p:nvCxnSpPr>
        <p:spPr>
          <a:xfrm>
            <a:off x="4628756" y="3927380"/>
            <a:ext cx="1092537" cy="220289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4"/>
            <a:endCxn id="7" idx="1"/>
          </p:cNvCxnSpPr>
          <p:nvPr/>
        </p:nvCxnSpPr>
        <p:spPr>
          <a:xfrm flipH="1" flipV="1">
            <a:off x="4062630" y="5028827"/>
            <a:ext cx="4127729" cy="11014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131783" y="4573390"/>
                <a:ext cx="8509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𝒎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783" y="4573390"/>
                <a:ext cx="85093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150249" y="4052853"/>
                <a:ext cx="8509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𝒎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249" y="4052853"/>
                <a:ext cx="850939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9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0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471" y="1715801"/>
            <a:ext cx="11593288" cy="4279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sohasida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yotishi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D)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E)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Diagonali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34972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085" y="3564601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29528" y="6440686"/>
            <a:ext cx="193734" cy="19119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7858845" y="6622830"/>
            <a:ext cx="1908470" cy="702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84027" y="2625223"/>
            <a:ext cx="983941" cy="400868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90630" y="2603872"/>
            <a:ext cx="2876685" cy="4025979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63562" y="2579316"/>
            <a:ext cx="247931" cy="4073316"/>
          </a:xfrm>
          <a:prstGeom prst="line">
            <a:avLst/>
          </a:prstGeom>
          <a:ln w="38100">
            <a:solidFill>
              <a:srgbClr val="9A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390159" y="4189580"/>
            <a:ext cx="7279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400" b="1" i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endParaRPr lang="ru-RU" sz="4400" i="1" dirty="0">
              <a:solidFill>
                <a:srgbClr val="C00000"/>
              </a:solidFill>
              <a:cs typeface="Angsana New" panose="02020603050405020304" pitchFamily="18" charset="-34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7115227" y="6622830"/>
            <a:ext cx="770776" cy="0"/>
          </a:xfrm>
          <a:prstGeom prst="line">
            <a:avLst/>
          </a:prstGeom>
          <a:ln w="41275">
            <a:solidFill>
              <a:srgbClr val="00206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934" y="1133698"/>
            <a:ext cx="11737304" cy="3253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12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7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9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B) 3 cm;    D) 1 cm;    E) 4 cm.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98968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49543" y="4205515"/>
            <a:ext cx="4988683" cy="2128888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cxnSp>
        <p:nvCxnSpPr>
          <p:cNvPr id="5" name="Прямая соединительная линия 4"/>
          <p:cNvCxnSpPr>
            <a:endCxn id="4" idx="3"/>
          </p:cNvCxnSpPr>
          <p:nvPr/>
        </p:nvCxnSpPr>
        <p:spPr>
          <a:xfrm>
            <a:off x="2286385" y="4205515"/>
            <a:ext cx="9627" cy="21288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2408937" y="3729130"/>
            <a:ext cx="498868" cy="70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59" dirty="0"/>
              <a:t>A</a:t>
            </a:r>
            <a:endParaRPr lang="ru-RU" sz="3959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74203" y="5945637"/>
            <a:ext cx="47000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dirty="0"/>
              <a:t>B</a:t>
            </a:r>
            <a:endParaRPr lang="ru-RU" sz="395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495" y="5904704"/>
            <a:ext cx="524040" cy="70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59" dirty="0"/>
              <a:t>C</a:t>
            </a:r>
            <a:endParaRPr lang="ru-RU" sz="395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225759" y="5172782"/>
                <a:ext cx="6820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ru-RU" sz="1979" b="1" i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759" y="5172782"/>
                <a:ext cx="68204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386040" y="4008075"/>
                <a:ext cx="4496616" cy="2523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𝑨𝑬𝑪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𝑨𝑬𝑩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2h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 = 9 + 7 - 2h</a:t>
                </a:r>
              </a:p>
              <a:p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2h = 16-12</a:t>
                </a:r>
              </a:p>
              <a:p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 = 2 </a:t>
                </a:r>
                <a:endParaRPr lang="ru-RU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040" y="4008075"/>
                <a:ext cx="4496616" cy="2523768"/>
              </a:xfrm>
              <a:prstGeom prst="rect">
                <a:avLst/>
              </a:prstGeom>
              <a:blipFill rotWithShape="0">
                <a:blip r:embed="rId3"/>
                <a:stretch>
                  <a:fillRect l="-4206" t="-3140" r="-2714" b="-8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413495" y="2988091"/>
            <a:ext cx="2252540" cy="678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A) 2 cm;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56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00B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13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8191473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1- 4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44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(73-74 -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910" y="1678301"/>
            <a:ext cx="597204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0525" y="2497827"/>
            <a:ext cx="460094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911" y="3279165"/>
            <a:ext cx="5485797" cy="579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5" dirty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2638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42" y="883053"/>
            <a:ext cx="554190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10" y="4039534"/>
            <a:ext cx="469712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165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078" y="4873120"/>
            <a:ext cx="334258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    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0554" y="847424"/>
            <a:ext cx="62562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92183" y="1685333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56167" y="257721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250" y="3309976"/>
            <a:ext cx="73828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80556" y="4066696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92183" y="4799155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4528" y="553755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06180" y="906368"/>
            <a:ext cx="2340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57945" y="2274395"/>
            <a:ext cx="6034024" cy="8660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kesmaydigan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2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79262" y="3181479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30324" y="1668707"/>
            <a:ext cx="3475631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62009" y="4773236"/>
            <a:ext cx="3812262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74924" y="5529928"/>
            <a:ext cx="4884671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843250" y="331264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43250" y="8093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92183" y="1682569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74839" y="257795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874422" y="4070964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12958" y="4799990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20435" y="5540468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09339"/>
            <a:ext cx="560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GEOMETRIK TUSHUNCHA</a:t>
            </a:r>
            <a:endParaRPr lang="ru-RU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7726" y="188504"/>
            <a:ext cx="4383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TALQIN YOKI XOSSA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692" y="5703026"/>
            <a:ext cx="3113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-    </a:t>
            </a:r>
            <a:r>
              <a:rPr lang="en-US" sz="2800" b="1" kern="0" dirty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en-US" sz="28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370199" y="4053489"/>
            <a:ext cx="1481496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7 0.00339 L -0.43083 0.462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5" y="229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658283" y="92840"/>
            <a:ext cx="10401955" cy="1356861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b="1" i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4800" b="1" i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4800" b="1" i="1" dirty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9479" y="1140436"/>
            <a:ext cx="10657184" cy="150543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57" b="1" i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ru-RU" sz="2457" b="1" i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69479" y="2326390"/>
            <a:ext cx="11684685" cy="463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57" b="1" i="1" u="sng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ru-RU" sz="2457" b="1" i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57" b="1" i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asosidagi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ustma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51" name="Group 39"/>
          <p:cNvGrpSpPr>
            <a:grpSpLocks/>
          </p:cNvGrpSpPr>
          <p:nvPr/>
        </p:nvGrpSpPr>
        <p:grpSpPr bwMode="auto">
          <a:xfrm>
            <a:off x="3077791" y="4158034"/>
            <a:ext cx="5400600" cy="2270556"/>
            <a:chOff x="385" y="3067"/>
            <a:chExt cx="1769" cy="953"/>
          </a:xfrm>
          <a:solidFill>
            <a:srgbClr val="FF33CC"/>
          </a:solidFill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385" y="3067"/>
              <a:ext cx="1769" cy="953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793" y="3475"/>
              <a:ext cx="91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1791" y="3612"/>
              <a:ext cx="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1610" y="3475"/>
              <a:ext cx="136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47" name="Arc 35"/>
            <p:cNvSpPr>
              <a:spLocks/>
            </p:cNvSpPr>
            <p:nvPr/>
          </p:nvSpPr>
          <p:spPr bwMode="auto">
            <a:xfrm>
              <a:off x="567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13350" name="Arc 38"/>
            <p:cNvSpPr>
              <a:spLocks/>
            </p:cNvSpPr>
            <p:nvPr/>
          </p:nvSpPr>
          <p:spPr bwMode="auto">
            <a:xfrm flipH="1">
              <a:off x="1882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</p:grpSp>
      <p:cxnSp>
        <p:nvCxnSpPr>
          <p:cNvPr id="3" name="Прямая соединительная линия 2"/>
          <p:cNvCxnSpPr>
            <a:stCxn id="13319" idx="0"/>
            <a:endCxn id="13319" idx="3"/>
          </p:cNvCxnSpPr>
          <p:nvPr/>
        </p:nvCxnSpPr>
        <p:spPr>
          <a:xfrm>
            <a:off x="5778091" y="4158034"/>
            <a:ext cx="0" cy="2270556"/>
          </a:xfrm>
          <a:prstGeom prst="line">
            <a:avLst/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72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910" y="1678301"/>
            <a:ext cx="597204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13918" y="2497827"/>
            <a:ext cx="4807727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911" y="3279165"/>
            <a:ext cx="5485797" cy="579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5" dirty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2638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42" y="883053"/>
            <a:ext cx="554190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10" y="4039534"/>
            <a:ext cx="469712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165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078" y="4873120"/>
            <a:ext cx="508825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0555" y="84742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92183" y="1685333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56167" y="257721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250" y="3309976"/>
            <a:ext cx="73828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80556" y="4066696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92183" y="4799155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4528" y="553755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06180" y="906368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3868" y="3727524"/>
            <a:ext cx="6034024" cy="8660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kesmaydigan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2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72505" y="5354254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30324" y="1668707"/>
            <a:ext cx="3675686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62009" y="4773236"/>
            <a:ext cx="3812262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46781" y="3279165"/>
            <a:ext cx="2959465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90º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843250" y="331264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7511" y="401420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92183" y="1682569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74839" y="257795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874422" y="4070964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12958" y="4799990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20435" y="5540468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09339"/>
            <a:ext cx="560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GEOMETRIK TUSHUNCHA</a:t>
            </a:r>
            <a:endParaRPr lang="ru-RU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7726" y="188504"/>
            <a:ext cx="4383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TALQIN YOKI XOSSA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692" y="5703026"/>
            <a:ext cx="4791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en-US" sz="28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6180" y="2545935"/>
            <a:ext cx="4565673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5802E-6 L -0.44427 0.112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2" y="5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-0.02261 L -0.44557 0.32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19" y="17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884E-6 -3.95296E-6 L -0.43899 0.346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56" y="17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189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uhim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elementlari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1700" y="2685475"/>
            <a:ext cx="4246675" cy="1006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938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endParaRPr lang="ru-RU" sz="5938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6999" y="1934437"/>
            <a:ext cx="3568606" cy="10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38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ru-RU" sz="5938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33189" y="3691584"/>
            <a:ext cx="3230372" cy="10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38" b="1" i="1" dirty="0" err="1">
                <a:solidFill>
                  <a:srgbClr val="EE00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endParaRPr lang="ru-RU" sz="5938" b="1" i="1" dirty="0">
              <a:solidFill>
                <a:srgbClr val="EE00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73535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93826" y="3392653"/>
            <a:ext cx="1158089" cy="28340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 flipH="1">
            <a:off x="3431062" y="3368600"/>
            <a:ext cx="913135" cy="2850676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" idx="0"/>
            <a:endCxn id="12" idx="3"/>
          </p:cNvCxnSpPr>
          <p:nvPr/>
        </p:nvCxnSpPr>
        <p:spPr>
          <a:xfrm>
            <a:off x="4344197" y="3368600"/>
            <a:ext cx="0" cy="2850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85661" y="4542791"/>
            <a:ext cx="44114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98795" y="4358209"/>
            <a:ext cx="575799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09258" y="5312214"/>
            <a:ext cx="31130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Bahnschrift Light SemiCondensed" panose="020B0502040204020203" pitchFamily="34" charset="0"/>
              </a:rPr>
              <a:t>l</a:t>
            </a:r>
            <a:endParaRPr lang="ru-RU" i="1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910" y="1605604"/>
            <a:ext cx="597204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2001" y="2457790"/>
            <a:ext cx="4807727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653" y="3246248"/>
            <a:ext cx="5485797" cy="579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5" dirty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2638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42" y="883053"/>
            <a:ext cx="554190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10" y="4039534"/>
            <a:ext cx="469712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165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910" y="4873120"/>
            <a:ext cx="5137420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0555" y="84742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511" y="245779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511" y="487312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250" y="3309976"/>
            <a:ext cx="73828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80556" y="4066696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92183" y="4799155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4528" y="553755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06180" y="906368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3868" y="3727524"/>
            <a:ext cx="6034024" cy="8660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kesmaydigan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2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72505" y="5354254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30324" y="1668707"/>
            <a:ext cx="3675686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62009" y="4773236"/>
            <a:ext cx="3812262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46781" y="3279165"/>
            <a:ext cx="2959465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90º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511" y="570755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7511" y="401420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92183" y="1682569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74839" y="257795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874422" y="4070964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12958" y="4799990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20435" y="5540468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09339"/>
            <a:ext cx="560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GEOMETRIK TUSHUNCHA</a:t>
            </a:r>
            <a:endParaRPr lang="ru-RU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7726" y="188504"/>
            <a:ext cx="4383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TALQIN YOKI XOSSA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53" y="5640614"/>
            <a:ext cx="4919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en-US" sz="28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6180" y="2545935"/>
            <a:ext cx="4565673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9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464E-6 4.02081E-6 L -0.44781 -0.344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90" y="-17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0121" y="58395"/>
            <a:ext cx="1119381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352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yopiq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o‘z-o‘zi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kesishmasa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sodda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yopiq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deyiladi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U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tekislikning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siniq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chiziqqa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tegishli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nuqtalarini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sohaga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ichki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tashqi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sohaga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ajratadi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hamda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umumiy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chegara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vazifasini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bajaradi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2674" y="2861890"/>
            <a:ext cx="6408712" cy="3960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ильный пятиугольник 6"/>
          <p:cNvSpPr/>
          <p:nvPr/>
        </p:nvSpPr>
        <p:spPr>
          <a:xfrm rot="21018059">
            <a:off x="3220233" y="3679666"/>
            <a:ext cx="5317040" cy="2155198"/>
          </a:xfrm>
          <a:prstGeom prst="pentagon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8" name="Правильный пятиугольник 7"/>
          <p:cNvSpPr/>
          <p:nvPr/>
        </p:nvSpPr>
        <p:spPr>
          <a:xfrm rot="21001233">
            <a:off x="3149185" y="3678825"/>
            <a:ext cx="5459136" cy="2131629"/>
          </a:xfrm>
          <a:prstGeom prst="pentagon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 dirty="0"/>
          </a:p>
        </p:txBody>
      </p:sp>
      <p:sp>
        <p:nvSpPr>
          <p:cNvPr id="9" name="TextBox 8"/>
          <p:cNvSpPr txBox="1"/>
          <p:nvPr/>
        </p:nvSpPr>
        <p:spPr>
          <a:xfrm>
            <a:off x="4783621" y="4464877"/>
            <a:ext cx="2186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9194" y="3087157"/>
            <a:ext cx="2256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62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910" y="1605604"/>
            <a:ext cx="597204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2-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2001" y="2457790"/>
            <a:ext cx="4807727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 3-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340" y="3246712"/>
            <a:ext cx="5485797" cy="579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5" dirty="0">
                <a:latin typeface="Arial" panose="020B0604020202020204" pitchFamily="34" charset="0"/>
                <a:cs typeface="Arial" panose="020B0604020202020204" pitchFamily="34" charset="0"/>
              </a:rPr>
              <a:t>4-   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638" b="1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2638" b="1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942" y="883053"/>
            <a:ext cx="554190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1-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perpendikulyari</a:t>
            </a:r>
            <a:endParaRPr lang="en-US" sz="3165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910" y="4039534"/>
            <a:ext cx="4697120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kern="0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en-US" sz="3165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910" y="4873120"/>
            <a:ext cx="5137420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   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638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endParaRPr lang="en-US" sz="2638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0555" y="84742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42877" y="1704094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511" y="4873120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250" y="3309976"/>
            <a:ext cx="738285" cy="579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880556" y="4066696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92183" y="4799155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24528" y="553755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06180" y="906368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3868" y="3727524"/>
            <a:ext cx="6034024" cy="8660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2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kesmaydigan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endParaRPr lang="ru-RU" sz="21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72505" y="5354254"/>
            <a:ext cx="39693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30324" y="1668707"/>
            <a:ext cx="3675686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30324" y="4778628"/>
            <a:ext cx="3812262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46781" y="3279165"/>
            <a:ext cx="2959465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90º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511" y="570755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7511" y="4014206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069" y="2493918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74839" y="257795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7511" y="1638237"/>
            <a:ext cx="455574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12958" y="4799990"/>
            <a:ext cx="433132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165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20435" y="5540122"/>
            <a:ext cx="500458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165" dirty="0">
              <a:solidFill>
                <a:srgbClr val="68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09339"/>
            <a:ext cx="560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GEOMETRIK TUSHUNCHA</a:t>
            </a:r>
            <a:endParaRPr lang="ru-RU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7726" y="188504"/>
            <a:ext cx="4383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TALQIN YOKI XOSSA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653" y="5640614"/>
            <a:ext cx="4919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kern="0" dirty="0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 smtClean="0">
                <a:solidFill>
                  <a:srgbClr val="007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endParaRPr lang="en-US" sz="2800" b="1" kern="0" dirty="0">
              <a:solidFill>
                <a:srgbClr val="007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6180" y="2545935"/>
            <a:ext cx="4565673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63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3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38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6832E-6 -1.3071E-6 L -0.44689 -0.22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51" y="-11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392" y="1209799"/>
            <a:ext cx="10401955" cy="4454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‘tkir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64217" y="3460395"/>
            <a:ext cx="2783564" cy="1696482"/>
          </a:xfrm>
          <a:prstGeom prst="triangle">
            <a:avLst>
              <a:gd name="adj" fmla="val 19008"/>
            </a:avLst>
          </a:prstGeom>
          <a:gradFill flip="none" rotWithShape="1">
            <a:gsLst>
              <a:gs pos="0">
                <a:srgbClr val="00A859">
                  <a:shade val="30000"/>
                  <a:satMod val="115000"/>
                </a:srgbClr>
              </a:gs>
              <a:gs pos="50000">
                <a:srgbClr val="00A859">
                  <a:shade val="67500"/>
                  <a:satMod val="115000"/>
                </a:srgbClr>
              </a:gs>
              <a:gs pos="100000">
                <a:srgbClr val="00A859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FF33C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9923653">
            <a:off x="3604752" y="3464485"/>
            <a:ext cx="2330196" cy="2336725"/>
          </a:xfrm>
          <a:prstGeom prst="triangle">
            <a:avLst>
              <a:gd name="adj" fmla="val 23043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966223" y="2993213"/>
            <a:ext cx="1548609" cy="2630846"/>
          </a:xfrm>
          <a:prstGeom prst="triangle">
            <a:avLst>
              <a:gd name="adj" fmla="val 74155"/>
            </a:avLst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0521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21871" y="538747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4832" y="553403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4295" y="265279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61600" y="2593188"/>
                <a:ext cx="20232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1600" y="2593188"/>
                <a:ext cx="2023246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542" r="-6627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32231" y="3425782"/>
                <a:ext cx="20537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31" y="3425782"/>
                <a:ext cx="2053767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3542" r="-682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257388" y="4308636"/>
                <a:ext cx="20537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388" y="4308636"/>
                <a:ext cx="2053767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542" r="-6528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75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  <p:bldP spid="8197" grpId="0" animBg="1"/>
      <p:bldP spid="8198" grpId="0" animBg="1"/>
      <p:bldP spid="4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</TotalTime>
  <Words>834</Words>
  <Application>Microsoft Office PowerPoint</Application>
  <PresentationFormat>Произвольный</PresentationFormat>
  <Paragraphs>264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Angsana New</vt:lpstr>
      <vt:lpstr>Arial</vt:lpstr>
      <vt:lpstr>Bahnschrift Light SemiCondensed</vt:lpstr>
      <vt:lpstr>Calibri</vt:lpstr>
      <vt:lpstr>Calibri Light</vt:lpstr>
      <vt:lpstr>Cambria Math</vt:lpstr>
      <vt:lpstr>Courier New</vt:lpstr>
      <vt:lpstr>Times New Roman</vt:lpstr>
      <vt:lpstr>Wingdings</vt:lpstr>
      <vt:lpstr>Тема Office</vt:lpstr>
      <vt:lpstr>Презентация PowerPoint</vt:lpstr>
      <vt:lpstr>Презентация PowerPoint</vt:lpstr>
      <vt:lpstr> Teng yonli uchburchak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484</cp:revision>
  <dcterms:created xsi:type="dcterms:W3CDTF">2020-04-09T07:32:19Z</dcterms:created>
  <dcterms:modified xsi:type="dcterms:W3CDTF">2020-12-02T21:09:25Z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