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7" r:id="rId1"/>
  </p:sldMasterIdLst>
  <p:notesMasterIdLst>
    <p:notesMasterId r:id="rId15"/>
  </p:notesMasterIdLst>
  <p:sldIdLst>
    <p:sldId id="366" r:id="rId2"/>
    <p:sldId id="455" r:id="rId3"/>
    <p:sldId id="453" r:id="rId4"/>
    <p:sldId id="452" r:id="rId5"/>
    <p:sldId id="451" r:id="rId6"/>
    <p:sldId id="440" r:id="rId7"/>
    <p:sldId id="450" r:id="rId8"/>
    <p:sldId id="441" r:id="rId9"/>
    <p:sldId id="445" r:id="rId10"/>
    <p:sldId id="442" r:id="rId11"/>
    <p:sldId id="449" r:id="rId12"/>
    <p:sldId id="448" r:id="rId13"/>
    <p:sldId id="444" r:id="rId14"/>
  </p:sldIdLst>
  <p:sldSz cx="12060238" cy="7019925"/>
  <p:notesSz cx="5765800" cy="3244850"/>
  <p:defaultTextStyle>
    <a:defPPr>
      <a:defRPr lang="ru-RU"/>
    </a:defPPr>
    <a:lvl1pPr marL="0" algn="l" defTabSz="1936242" rtl="0" eaLnBrk="1" latinLnBrk="0" hangingPunct="1">
      <a:defRPr sz="3812" kern="1200">
        <a:solidFill>
          <a:schemeClr val="tx1"/>
        </a:solidFill>
        <a:latin typeface="+mn-lt"/>
        <a:ea typeface="+mn-ea"/>
        <a:cs typeface="+mn-cs"/>
      </a:defRPr>
    </a:lvl1pPr>
    <a:lvl2pPr marL="968121" algn="l" defTabSz="1936242" rtl="0" eaLnBrk="1" latinLnBrk="0" hangingPunct="1">
      <a:defRPr sz="3812" kern="1200">
        <a:solidFill>
          <a:schemeClr val="tx1"/>
        </a:solidFill>
        <a:latin typeface="+mn-lt"/>
        <a:ea typeface="+mn-ea"/>
        <a:cs typeface="+mn-cs"/>
      </a:defRPr>
    </a:lvl2pPr>
    <a:lvl3pPr marL="1936242" algn="l" defTabSz="1936242" rtl="0" eaLnBrk="1" latinLnBrk="0" hangingPunct="1">
      <a:defRPr sz="3812" kern="1200">
        <a:solidFill>
          <a:schemeClr val="tx1"/>
        </a:solidFill>
        <a:latin typeface="+mn-lt"/>
        <a:ea typeface="+mn-ea"/>
        <a:cs typeface="+mn-cs"/>
      </a:defRPr>
    </a:lvl3pPr>
    <a:lvl4pPr marL="2904363" algn="l" defTabSz="1936242" rtl="0" eaLnBrk="1" latinLnBrk="0" hangingPunct="1">
      <a:defRPr sz="3812" kern="1200">
        <a:solidFill>
          <a:schemeClr val="tx1"/>
        </a:solidFill>
        <a:latin typeface="+mn-lt"/>
        <a:ea typeface="+mn-ea"/>
        <a:cs typeface="+mn-cs"/>
      </a:defRPr>
    </a:lvl4pPr>
    <a:lvl5pPr marL="3872484" algn="l" defTabSz="1936242" rtl="0" eaLnBrk="1" latinLnBrk="0" hangingPunct="1">
      <a:defRPr sz="3812" kern="1200">
        <a:solidFill>
          <a:schemeClr val="tx1"/>
        </a:solidFill>
        <a:latin typeface="+mn-lt"/>
        <a:ea typeface="+mn-ea"/>
        <a:cs typeface="+mn-cs"/>
      </a:defRPr>
    </a:lvl5pPr>
    <a:lvl6pPr marL="4840605" algn="l" defTabSz="1936242" rtl="0" eaLnBrk="1" latinLnBrk="0" hangingPunct="1">
      <a:defRPr sz="3812" kern="1200">
        <a:solidFill>
          <a:schemeClr val="tx1"/>
        </a:solidFill>
        <a:latin typeface="+mn-lt"/>
        <a:ea typeface="+mn-ea"/>
        <a:cs typeface="+mn-cs"/>
      </a:defRPr>
    </a:lvl6pPr>
    <a:lvl7pPr marL="5808726" algn="l" defTabSz="1936242" rtl="0" eaLnBrk="1" latinLnBrk="0" hangingPunct="1">
      <a:defRPr sz="3812" kern="1200">
        <a:solidFill>
          <a:schemeClr val="tx1"/>
        </a:solidFill>
        <a:latin typeface="+mn-lt"/>
        <a:ea typeface="+mn-ea"/>
        <a:cs typeface="+mn-cs"/>
      </a:defRPr>
    </a:lvl7pPr>
    <a:lvl8pPr marL="6776847" algn="l" defTabSz="1936242" rtl="0" eaLnBrk="1" latinLnBrk="0" hangingPunct="1">
      <a:defRPr sz="3812" kern="1200">
        <a:solidFill>
          <a:schemeClr val="tx1"/>
        </a:solidFill>
        <a:latin typeface="+mn-lt"/>
        <a:ea typeface="+mn-ea"/>
        <a:cs typeface="+mn-cs"/>
      </a:defRPr>
    </a:lvl8pPr>
    <a:lvl9pPr marL="7744968" algn="l" defTabSz="1936242" rtl="0" eaLnBrk="1" latinLnBrk="0" hangingPunct="1">
      <a:defRPr sz="3812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231" userDrawn="1">
          <p15:clr>
            <a:srgbClr val="A4A3A4"/>
          </p15:clr>
        </p15:guide>
        <p15:guide id="2" pos="4518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Админ" initials="А" lastIdx="1" clrIdx="0">
    <p:extLst>
      <p:ext uri="{19B8F6BF-5375-455C-9EA6-DF929625EA0E}">
        <p15:presenceInfo xmlns:p15="http://schemas.microsoft.com/office/powerpoint/2012/main" userId="Админ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E00B0"/>
    <a:srgbClr val="9A0000"/>
    <a:srgbClr val="00339A"/>
    <a:srgbClr val="00A859"/>
    <a:srgbClr val="2365C7"/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76" autoAdjust="0"/>
    <p:restoredTop sz="94660"/>
  </p:normalViewPr>
  <p:slideViewPr>
    <p:cSldViewPr>
      <p:cViewPr varScale="1">
        <p:scale>
          <a:sx n="69" d="100"/>
          <a:sy n="69" d="100"/>
        </p:scale>
        <p:origin x="210" y="66"/>
      </p:cViewPr>
      <p:guideLst>
        <p:guide orient="horz" pos="6231"/>
        <p:guide pos="451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21AE95-3AE4-4A2E-AE9A-CBD60CE28A68}" type="datetimeFigureOut">
              <a:rPr lang="ru-RU" smtClean="0"/>
              <a:pPr/>
              <a:t>22.11.2020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36738" y="242888"/>
            <a:ext cx="209232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E355E9-C85C-451C-A3FC-35A439462BD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04374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252413" y="766763"/>
            <a:ext cx="6594475" cy="383857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68465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07530" y="1148863"/>
            <a:ext cx="9045179" cy="2443974"/>
          </a:xfrm>
        </p:spPr>
        <p:txBody>
          <a:bodyPr anchor="b"/>
          <a:lstStyle>
            <a:lvl1pPr algn="ctr">
              <a:defRPr sz="5935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07530" y="3687086"/>
            <a:ext cx="9045179" cy="1694856"/>
          </a:xfrm>
        </p:spPr>
        <p:txBody>
          <a:bodyPr/>
          <a:lstStyle>
            <a:lvl1pPr marL="0" indent="0" algn="ctr">
              <a:buNone/>
              <a:defRPr sz="2374"/>
            </a:lvl1pPr>
            <a:lvl2pPr marL="452262" indent="0" algn="ctr">
              <a:buNone/>
              <a:defRPr sz="1978"/>
            </a:lvl2pPr>
            <a:lvl3pPr marL="904524" indent="0" algn="ctr">
              <a:buNone/>
              <a:defRPr sz="1781"/>
            </a:lvl3pPr>
            <a:lvl4pPr marL="1356787" indent="0" algn="ctr">
              <a:buNone/>
              <a:defRPr sz="1583"/>
            </a:lvl4pPr>
            <a:lvl5pPr marL="1809049" indent="0" algn="ctr">
              <a:buNone/>
              <a:defRPr sz="1583"/>
            </a:lvl5pPr>
            <a:lvl6pPr marL="2261311" indent="0" algn="ctr">
              <a:buNone/>
              <a:defRPr sz="1583"/>
            </a:lvl6pPr>
            <a:lvl7pPr marL="2713573" indent="0" algn="ctr">
              <a:buNone/>
              <a:defRPr sz="1583"/>
            </a:lvl7pPr>
            <a:lvl8pPr marL="3165836" indent="0" algn="ctr">
              <a:buNone/>
              <a:defRPr sz="1583"/>
            </a:lvl8pPr>
            <a:lvl9pPr marL="3618098" indent="0" algn="ctr">
              <a:buNone/>
              <a:defRPr sz="1583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11/22/2020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11077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11/22/2020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12385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630608" y="373746"/>
            <a:ext cx="2600489" cy="594906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29142" y="373746"/>
            <a:ext cx="7650713" cy="594906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11/22/2020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60017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2"/>
          <p:cNvSpPr txBox="1">
            <a:spLocks noGrp="1"/>
          </p:cNvSpPr>
          <p:nvPr>
            <p:ph type="ctrTitle"/>
          </p:nvPr>
        </p:nvSpPr>
        <p:spPr>
          <a:xfrm>
            <a:off x="618476" y="3258154"/>
            <a:ext cx="4796398" cy="3083117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864" b="1">
                <a:solidFill>
                  <a:srgbClr val="F6703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864" b="1">
                <a:solidFill>
                  <a:srgbClr val="F6703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864" b="1">
                <a:solidFill>
                  <a:srgbClr val="F6703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864" b="1">
                <a:solidFill>
                  <a:srgbClr val="F6703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864" b="1">
                <a:solidFill>
                  <a:srgbClr val="F6703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864" b="1">
                <a:solidFill>
                  <a:srgbClr val="F6703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864" b="1">
                <a:solidFill>
                  <a:srgbClr val="F6703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864" b="1">
                <a:solidFill>
                  <a:srgbClr val="F6703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864" b="1">
                <a:solidFill>
                  <a:srgbClr val="F67031"/>
                </a:solidFill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921784757"/>
      </p:ext>
    </p:ext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39810" y="1159948"/>
            <a:ext cx="11819831" cy="5731336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2370"/>
          </a:p>
        </p:txBody>
      </p:sp>
      <p:sp>
        <p:nvSpPr>
          <p:cNvPr id="17" name="bg object 17"/>
          <p:cNvSpPr/>
          <p:nvPr/>
        </p:nvSpPr>
        <p:spPr>
          <a:xfrm>
            <a:off x="139826" y="153946"/>
            <a:ext cx="11819831" cy="928661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70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541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18970" y="1559303"/>
            <a:ext cx="3815977" cy="4054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927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11024" y="1614582"/>
            <a:ext cx="5246204" cy="38363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11/22/2020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5306868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11/22/2020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48761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2860" y="1750107"/>
            <a:ext cx="10401955" cy="2920093"/>
          </a:xfrm>
        </p:spPr>
        <p:txBody>
          <a:bodyPr anchor="b"/>
          <a:lstStyle>
            <a:lvl1pPr>
              <a:defRPr sz="5935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22860" y="4697826"/>
            <a:ext cx="10401955" cy="1535608"/>
          </a:xfrm>
        </p:spPr>
        <p:txBody>
          <a:bodyPr/>
          <a:lstStyle>
            <a:lvl1pPr marL="0" indent="0">
              <a:buNone/>
              <a:defRPr sz="2374">
                <a:solidFill>
                  <a:schemeClr val="tx1">
                    <a:tint val="75000"/>
                  </a:schemeClr>
                </a:solidFill>
              </a:defRPr>
            </a:lvl1pPr>
            <a:lvl2pPr marL="452262" indent="0">
              <a:buNone/>
              <a:defRPr sz="1978">
                <a:solidFill>
                  <a:schemeClr val="tx1">
                    <a:tint val="75000"/>
                  </a:schemeClr>
                </a:solidFill>
              </a:defRPr>
            </a:lvl2pPr>
            <a:lvl3pPr marL="904524" indent="0">
              <a:buNone/>
              <a:defRPr sz="1781">
                <a:solidFill>
                  <a:schemeClr val="tx1">
                    <a:tint val="75000"/>
                  </a:schemeClr>
                </a:solidFill>
              </a:defRPr>
            </a:lvl3pPr>
            <a:lvl4pPr marL="1356787" indent="0">
              <a:buNone/>
              <a:defRPr sz="1583">
                <a:solidFill>
                  <a:schemeClr val="tx1">
                    <a:tint val="75000"/>
                  </a:schemeClr>
                </a:solidFill>
              </a:defRPr>
            </a:lvl4pPr>
            <a:lvl5pPr marL="1809049" indent="0">
              <a:buNone/>
              <a:defRPr sz="1583">
                <a:solidFill>
                  <a:schemeClr val="tx1">
                    <a:tint val="75000"/>
                  </a:schemeClr>
                </a:solidFill>
              </a:defRPr>
            </a:lvl5pPr>
            <a:lvl6pPr marL="2261311" indent="0">
              <a:buNone/>
              <a:defRPr sz="1583">
                <a:solidFill>
                  <a:schemeClr val="tx1">
                    <a:tint val="75000"/>
                  </a:schemeClr>
                </a:solidFill>
              </a:defRPr>
            </a:lvl6pPr>
            <a:lvl7pPr marL="2713573" indent="0">
              <a:buNone/>
              <a:defRPr sz="1583">
                <a:solidFill>
                  <a:schemeClr val="tx1">
                    <a:tint val="75000"/>
                  </a:schemeClr>
                </a:solidFill>
              </a:defRPr>
            </a:lvl7pPr>
            <a:lvl8pPr marL="3165836" indent="0">
              <a:buNone/>
              <a:defRPr sz="1583">
                <a:solidFill>
                  <a:schemeClr val="tx1">
                    <a:tint val="75000"/>
                  </a:schemeClr>
                </a:solidFill>
              </a:defRPr>
            </a:lvl8pPr>
            <a:lvl9pPr marL="3618098" indent="0">
              <a:buNone/>
              <a:defRPr sz="158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11/22/2020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49900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29141" y="1868730"/>
            <a:ext cx="5125601" cy="445407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05496" y="1868730"/>
            <a:ext cx="5125601" cy="445407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11/22/2020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44689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0712" y="373747"/>
            <a:ext cx="10401955" cy="1356861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0712" y="1720857"/>
            <a:ext cx="5102046" cy="843365"/>
          </a:xfrm>
        </p:spPr>
        <p:txBody>
          <a:bodyPr anchor="b"/>
          <a:lstStyle>
            <a:lvl1pPr marL="0" indent="0">
              <a:buNone/>
              <a:defRPr sz="2374" b="1"/>
            </a:lvl1pPr>
            <a:lvl2pPr marL="452262" indent="0">
              <a:buNone/>
              <a:defRPr sz="1978" b="1"/>
            </a:lvl2pPr>
            <a:lvl3pPr marL="904524" indent="0">
              <a:buNone/>
              <a:defRPr sz="1781" b="1"/>
            </a:lvl3pPr>
            <a:lvl4pPr marL="1356787" indent="0">
              <a:buNone/>
              <a:defRPr sz="1583" b="1"/>
            </a:lvl4pPr>
            <a:lvl5pPr marL="1809049" indent="0">
              <a:buNone/>
              <a:defRPr sz="1583" b="1"/>
            </a:lvl5pPr>
            <a:lvl6pPr marL="2261311" indent="0">
              <a:buNone/>
              <a:defRPr sz="1583" b="1"/>
            </a:lvl6pPr>
            <a:lvl7pPr marL="2713573" indent="0">
              <a:buNone/>
              <a:defRPr sz="1583" b="1"/>
            </a:lvl7pPr>
            <a:lvl8pPr marL="3165836" indent="0">
              <a:buNone/>
              <a:defRPr sz="1583" b="1"/>
            </a:lvl8pPr>
            <a:lvl9pPr marL="3618098" indent="0">
              <a:buNone/>
              <a:defRPr sz="1583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0712" y="2564223"/>
            <a:ext cx="5102046" cy="377158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05495" y="1720857"/>
            <a:ext cx="5127172" cy="843365"/>
          </a:xfrm>
        </p:spPr>
        <p:txBody>
          <a:bodyPr anchor="b"/>
          <a:lstStyle>
            <a:lvl1pPr marL="0" indent="0">
              <a:buNone/>
              <a:defRPr sz="2374" b="1"/>
            </a:lvl1pPr>
            <a:lvl2pPr marL="452262" indent="0">
              <a:buNone/>
              <a:defRPr sz="1978" b="1"/>
            </a:lvl2pPr>
            <a:lvl3pPr marL="904524" indent="0">
              <a:buNone/>
              <a:defRPr sz="1781" b="1"/>
            </a:lvl3pPr>
            <a:lvl4pPr marL="1356787" indent="0">
              <a:buNone/>
              <a:defRPr sz="1583" b="1"/>
            </a:lvl4pPr>
            <a:lvl5pPr marL="1809049" indent="0">
              <a:buNone/>
              <a:defRPr sz="1583" b="1"/>
            </a:lvl5pPr>
            <a:lvl6pPr marL="2261311" indent="0">
              <a:buNone/>
              <a:defRPr sz="1583" b="1"/>
            </a:lvl6pPr>
            <a:lvl7pPr marL="2713573" indent="0">
              <a:buNone/>
              <a:defRPr sz="1583" b="1"/>
            </a:lvl7pPr>
            <a:lvl8pPr marL="3165836" indent="0">
              <a:buNone/>
              <a:defRPr sz="1583" b="1"/>
            </a:lvl8pPr>
            <a:lvl9pPr marL="3618098" indent="0">
              <a:buNone/>
              <a:defRPr sz="1583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05495" y="2564223"/>
            <a:ext cx="5127172" cy="377158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11/22/2020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39675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11/22/2020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7212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71821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0713" y="467995"/>
            <a:ext cx="3889740" cy="1637983"/>
          </a:xfrm>
        </p:spPr>
        <p:txBody>
          <a:bodyPr anchor="b"/>
          <a:lstStyle>
            <a:lvl1pPr>
              <a:defRPr sz="3165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27172" y="1010740"/>
            <a:ext cx="6105495" cy="4988697"/>
          </a:xfrm>
        </p:spPr>
        <p:txBody>
          <a:bodyPr/>
          <a:lstStyle>
            <a:lvl1pPr>
              <a:defRPr sz="3165"/>
            </a:lvl1pPr>
            <a:lvl2pPr>
              <a:defRPr sz="2770"/>
            </a:lvl2pPr>
            <a:lvl3pPr>
              <a:defRPr sz="2374"/>
            </a:lvl3pPr>
            <a:lvl4pPr>
              <a:defRPr sz="1978"/>
            </a:lvl4pPr>
            <a:lvl5pPr>
              <a:defRPr sz="1978"/>
            </a:lvl5pPr>
            <a:lvl6pPr>
              <a:defRPr sz="1978"/>
            </a:lvl6pPr>
            <a:lvl7pPr>
              <a:defRPr sz="1978"/>
            </a:lvl7pPr>
            <a:lvl8pPr>
              <a:defRPr sz="1978"/>
            </a:lvl8pPr>
            <a:lvl9pPr>
              <a:defRPr sz="1978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0713" y="2105977"/>
            <a:ext cx="3889740" cy="3901584"/>
          </a:xfrm>
        </p:spPr>
        <p:txBody>
          <a:bodyPr/>
          <a:lstStyle>
            <a:lvl1pPr marL="0" indent="0">
              <a:buNone/>
              <a:defRPr sz="1583"/>
            </a:lvl1pPr>
            <a:lvl2pPr marL="452262" indent="0">
              <a:buNone/>
              <a:defRPr sz="1385"/>
            </a:lvl2pPr>
            <a:lvl3pPr marL="904524" indent="0">
              <a:buNone/>
              <a:defRPr sz="1187"/>
            </a:lvl3pPr>
            <a:lvl4pPr marL="1356787" indent="0">
              <a:buNone/>
              <a:defRPr sz="989"/>
            </a:lvl4pPr>
            <a:lvl5pPr marL="1809049" indent="0">
              <a:buNone/>
              <a:defRPr sz="989"/>
            </a:lvl5pPr>
            <a:lvl6pPr marL="2261311" indent="0">
              <a:buNone/>
              <a:defRPr sz="989"/>
            </a:lvl6pPr>
            <a:lvl7pPr marL="2713573" indent="0">
              <a:buNone/>
              <a:defRPr sz="989"/>
            </a:lvl7pPr>
            <a:lvl8pPr marL="3165836" indent="0">
              <a:buNone/>
              <a:defRPr sz="989"/>
            </a:lvl8pPr>
            <a:lvl9pPr marL="3618098" indent="0">
              <a:buNone/>
              <a:defRPr sz="989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11/22/2020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50477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0713" y="467995"/>
            <a:ext cx="3889740" cy="1637983"/>
          </a:xfrm>
        </p:spPr>
        <p:txBody>
          <a:bodyPr anchor="b"/>
          <a:lstStyle>
            <a:lvl1pPr>
              <a:defRPr sz="3165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27172" y="1010740"/>
            <a:ext cx="6105495" cy="4988697"/>
          </a:xfrm>
        </p:spPr>
        <p:txBody>
          <a:bodyPr/>
          <a:lstStyle>
            <a:lvl1pPr marL="0" indent="0">
              <a:buNone/>
              <a:defRPr sz="3165"/>
            </a:lvl1pPr>
            <a:lvl2pPr marL="452262" indent="0">
              <a:buNone/>
              <a:defRPr sz="2770"/>
            </a:lvl2pPr>
            <a:lvl3pPr marL="904524" indent="0">
              <a:buNone/>
              <a:defRPr sz="2374"/>
            </a:lvl3pPr>
            <a:lvl4pPr marL="1356787" indent="0">
              <a:buNone/>
              <a:defRPr sz="1978"/>
            </a:lvl4pPr>
            <a:lvl5pPr marL="1809049" indent="0">
              <a:buNone/>
              <a:defRPr sz="1978"/>
            </a:lvl5pPr>
            <a:lvl6pPr marL="2261311" indent="0">
              <a:buNone/>
              <a:defRPr sz="1978"/>
            </a:lvl6pPr>
            <a:lvl7pPr marL="2713573" indent="0">
              <a:buNone/>
              <a:defRPr sz="1978"/>
            </a:lvl7pPr>
            <a:lvl8pPr marL="3165836" indent="0">
              <a:buNone/>
              <a:defRPr sz="1978"/>
            </a:lvl8pPr>
            <a:lvl9pPr marL="3618098" indent="0">
              <a:buNone/>
              <a:defRPr sz="1978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0713" y="2105977"/>
            <a:ext cx="3889740" cy="3901584"/>
          </a:xfrm>
        </p:spPr>
        <p:txBody>
          <a:bodyPr/>
          <a:lstStyle>
            <a:lvl1pPr marL="0" indent="0">
              <a:buNone/>
              <a:defRPr sz="1583"/>
            </a:lvl1pPr>
            <a:lvl2pPr marL="452262" indent="0">
              <a:buNone/>
              <a:defRPr sz="1385"/>
            </a:lvl2pPr>
            <a:lvl3pPr marL="904524" indent="0">
              <a:buNone/>
              <a:defRPr sz="1187"/>
            </a:lvl3pPr>
            <a:lvl4pPr marL="1356787" indent="0">
              <a:buNone/>
              <a:defRPr sz="989"/>
            </a:lvl4pPr>
            <a:lvl5pPr marL="1809049" indent="0">
              <a:buNone/>
              <a:defRPr sz="989"/>
            </a:lvl5pPr>
            <a:lvl6pPr marL="2261311" indent="0">
              <a:buNone/>
              <a:defRPr sz="989"/>
            </a:lvl6pPr>
            <a:lvl7pPr marL="2713573" indent="0">
              <a:buNone/>
              <a:defRPr sz="989"/>
            </a:lvl7pPr>
            <a:lvl8pPr marL="3165836" indent="0">
              <a:buNone/>
              <a:defRPr sz="989"/>
            </a:lvl8pPr>
            <a:lvl9pPr marL="3618098" indent="0">
              <a:buNone/>
              <a:defRPr sz="989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11/22/2020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31290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9142" y="373747"/>
            <a:ext cx="10401955" cy="135686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29142" y="1868730"/>
            <a:ext cx="10401955" cy="445407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29141" y="6506431"/>
            <a:ext cx="2713554" cy="37374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8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11/22/2020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994954" y="6506431"/>
            <a:ext cx="4070330" cy="37374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8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517543" y="6506431"/>
            <a:ext cx="2713554" cy="37374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8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39423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73" r:id="rId6"/>
    <p:sldLayoutId id="2147483674" r:id="rId7"/>
    <p:sldLayoutId id="2147483675" r:id="rId8"/>
    <p:sldLayoutId id="2147483676" r:id="rId9"/>
    <p:sldLayoutId id="2147483677" r:id="rId10"/>
    <p:sldLayoutId id="2147483678" r:id="rId11"/>
    <p:sldLayoutId id="2147483679" r:id="rId12"/>
    <p:sldLayoutId id="2147483680" r:id="rId13"/>
  </p:sldLayoutIdLst>
  <p:txStyles>
    <p:titleStyle>
      <a:lvl1pPr algn="l" defTabSz="904524" rtl="0" eaLnBrk="1" latinLnBrk="0" hangingPunct="1">
        <a:lnSpc>
          <a:spcPct val="90000"/>
        </a:lnSpc>
        <a:spcBef>
          <a:spcPct val="0"/>
        </a:spcBef>
        <a:buNone/>
        <a:defRPr sz="435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6131" indent="-226131" algn="l" defTabSz="904524" rtl="0" eaLnBrk="1" latinLnBrk="0" hangingPunct="1">
        <a:lnSpc>
          <a:spcPct val="90000"/>
        </a:lnSpc>
        <a:spcBef>
          <a:spcPts val="989"/>
        </a:spcBef>
        <a:buFont typeface="Arial" panose="020B0604020202020204" pitchFamily="34" charset="0"/>
        <a:buChar char="•"/>
        <a:defRPr sz="2770" kern="1200">
          <a:solidFill>
            <a:schemeClr val="tx1"/>
          </a:solidFill>
          <a:latin typeface="+mn-lt"/>
          <a:ea typeface="+mn-ea"/>
          <a:cs typeface="+mn-cs"/>
        </a:defRPr>
      </a:lvl1pPr>
      <a:lvl2pPr marL="678393" indent="-226131" algn="l" defTabSz="904524" rtl="0" eaLnBrk="1" latinLnBrk="0" hangingPunct="1">
        <a:lnSpc>
          <a:spcPct val="90000"/>
        </a:lnSpc>
        <a:spcBef>
          <a:spcPts val="495"/>
        </a:spcBef>
        <a:buFont typeface="Arial" panose="020B0604020202020204" pitchFamily="34" charset="0"/>
        <a:buChar char="•"/>
        <a:defRPr sz="2374" kern="1200">
          <a:solidFill>
            <a:schemeClr val="tx1"/>
          </a:solidFill>
          <a:latin typeface="+mn-lt"/>
          <a:ea typeface="+mn-ea"/>
          <a:cs typeface="+mn-cs"/>
        </a:defRPr>
      </a:lvl2pPr>
      <a:lvl3pPr marL="1130656" indent="-226131" algn="l" defTabSz="904524" rtl="0" eaLnBrk="1" latinLnBrk="0" hangingPunct="1">
        <a:lnSpc>
          <a:spcPct val="90000"/>
        </a:lnSpc>
        <a:spcBef>
          <a:spcPts val="495"/>
        </a:spcBef>
        <a:buFont typeface="Arial" panose="020B0604020202020204" pitchFamily="34" charset="0"/>
        <a:buChar char="•"/>
        <a:defRPr sz="1978" kern="1200">
          <a:solidFill>
            <a:schemeClr val="tx1"/>
          </a:solidFill>
          <a:latin typeface="+mn-lt"/>
          <a:ea typeface="+mn-ea"/>
          <a:cs typeface="+mn-cs"/>
        </a:defRPr>
      </a:lvl3pPr>
      <a:lvl4pPr marL="1582918" indent="-226131" algn="l" defTabSz="904524" rtl="0" eaLnBrk="1" latinLnBrk="0" hangingPunct="1">
        <a:lnSpc>
          <a:spcPct val="90000"/>
        </a:lnSpc>
        <a:spcBef>
          <a:spcPts val="495"/>
        </a:spcBef>
        <a:buFont typeface="Arial" panose="020B0604020202020204" pitchFamily="34" charset="0"/>
        <a:buChar char="•"/>
        <a:defRPr sz="1781" kern="1200">
          <a:solidFill>
            <a:schemeClr val="tx1"/>
          </a:solidFill>
          <a:latin typeface="+mn-lt"/>
          <a:ea typeface="+mn-ea"/>
          <a:cs typeface="+mn-cs"/>
        </a:defRPr>
      </a:lvl4pPr>
      <a:lvl5pPr marL="2035180" indent="-226131" algn="l" defTabSz="904524" rtl="0" eaLnBrk="1" latinLnBrk="0" hangingPunct="1">
        <a:lnSpc>
          <a:spcPct val="90000"/>
        </a:lnSpc>
        <a:spcBef>
          <a:spcPts val="495"/>
        </a:spcBef>
        <a:buFont typeface="Arial" panose="020B0604020202020204" pitchFamily="34" charset="0"/>
        <a:buChar char="•"/>
        <a:defRPr sz="1781" kern="1200">
          <a:solidFill>
            <a:schemeClr val="tx1"/>
          </a:solidFill>
          <a:latin typeface="+mn-lt"/>
          <a:ea typeface="+mn-ea"/>
          <a:cs typeface="+mn-cs"/>
        </a:defRPr>
      </a:lvl5pPr>
      <a:lvl6pPr marL="2487442" indent="-226131" algn="l" defTabSz="904524" rtl="0" eaLnBrk="1" latinLnBrk="0" hangingPunct="1">
        <a:lnSpc>
          <a:spcPct val="90000"/>
        </a:lnSpc>
        <a:spcBef>
          <a:spcPts val="495"/>
        </a:spcBef>
        <a:buFont typeface="Arial" panose="020B0604020202020204" pitchFamily="34" charset="0"/>
        <a:buChar char="•"/>
        <a:defRPr sz="1781" kern="1200">
          <a:solidFill>
            <a:schemeClr val="tx1"/>
          </a:solidFill>
          <a:latin typeface="+mn-lt"/>
          <a:ea typeface="+mn-ea"/>
          <a:cs typeface="+mn-cs"/>
        </a:defRPr>
      </a:lvl6pPr>
      <a:lvl7pPr marL="2939705" indent="-226131" algn="l" defTabSz="904524" rtl="0" eaLnBrk="1" latinLnBrk="0" hangingPunct="1">
        <a:lnSpc>
          <a:spcPct val="90000"/>
        </a:lnSpc>
        <a:spcBef>
          <a:spcPts val="495"/>
        </a:spcBef>
        <a:buFont typeface="Arial" panose="020B0604020202020204" pitchFamily="34" charset="0"/>
        <a:buChar char="•"/>
        <a:defRPr sz="1781" kern="1200">
          <a:solidFill>
            <a:schemeClr val="tx1"/>
          </a:solidFill>
          <a:latin typeface="+mn-lt"/>
          <a:ea typeface="+mn-ea"/>
          <a:cs typeface="+mn-cs"/>
        </a:defRPr>
      </a:lvl7pPr>
      <a:lvl8pPr marL="3391967" indent="-226131" algn="l" defTabSz="904524" rtl="0" eaLnBrk="1" latinLnBrk="0" hangingPunct="1">
        <a:lnSpc>
          <a:spcPct val="90000"/>
        </a:lnSpc>
        <a:spcBef>
          <a:spcPts val="495"/>
        </a:spcBef>
        <a:buFont typeface="Arial" panose="020B0604020202020204" pitchFamily="34" charset="0"/>
        <a:buChar char="•"/>
        <a:defRPr sz="1781" kern="1200">
          <a:solidFill>
            <a:schemeClr val="tx1"/>
          </a:solidFill>
          <a:latin typeface="+mn-lt"/>
          <a:ea typeface="+mn-ea"/>
          <a:cs typeface="+mn-cs"/>
        </a:defRPr>
      </a:lvl8pPr>
      <a:lvl9pPr marL="3844229" indent="-226131" algn="l" defTabSz="904524" rtl="0" eaLnBrk="1" latinLnBrk="0" hangingPunct="1">
        <a:lnSpc>
          <a:spcPct val="90000"/>
        </a:lnSpc>
        <a:spcBef>
          <a:spcPts val="495"/>
        </a:spcBef>
        <a:buFont typeface="Arial" panose="020B0604020202020204" pitchFamily="34" charset="0"/>
        <a:buChar char="•"/>
        <a:defRPr sz="178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04524" rtl="0" eaLnBrk="1" latinLnBrk="0" hangingPunct="1">
        <a:defRPr sz="1781" kern="1200">
          <a:solidFill>
            <a:schemeClr val="tx1"/>
          </a:solidFill>
          <a:latin typeface="+mn-lt"/>
          <a:ea typeface="+mn-ea"/>
          <a:cs typeface="+mn-cs"/>
        </a:defRPr>
      </a:lvl1pPr>
      <a:lvl2pPr marL="452262" algn="l" defTabSz="904524" rtl="0" eaLnBrk="1" latinLnBrk="0" hangingPunct="1">
        <a:defRPr sz="1781" kern="1200">
          <a:solidFill>
            <a:schemeClr val="tx1"/>
          </a:solidFill>
          <a:latin typeface="+mn-lt"/>
          <a:ea typeface="+mn-ea"/>
          <a:cs typeface="+mn-cs"/>
        </a:defRPr>
      </a:lvl2pPr>
      <a:lvl3pPr marL="904524" algn="l" defTabSz="904524" rtl="0" eaLnBrk="1" latinLnBrk="0" hangingPunct="1">
        <a:defRPr sz="1781" kern="1200">
          <a:solidFill>
            <a:schemeClr val="tx1"/>
          </a:solidFill>
          <a:latin typeface="+mn-lt"/>
          <a:ea typeface="+mn-ea"/>
          <a:cs typeface="+mn-cs"/>
        </a:defRPr>
      </a:lvl3pPr>
      <a:lvl4pPr marL="1356787" algn="l" defTabSz="904524" rtl="0" eaLnBrk="1" latinLnBrk="0" hangingPunct="1">
        <a:defRPr sz="1781" kern="1200">
          <a:solidFill>
            <a:schemeClr val="tx1"/>
          </a:solidFill>
          <a:latin typeface="+mn-lt"/>
          <a:ea typeface="+mn-ea"/>
          <a:cs typeface="+mn-cs"/>
        </a:defRPr>
      </a:lvl4pPr>
      <a:lvl5pPr marL="1809049" algn="l" defTabSz="904524" rtl="0" eaLnBrk="1" latinLnBrk="0" hangingPunct="1">
        <a:defRPr sz="1781" kern="1200">
          <a:solidFill>
            <a:schemeClr val="tx1"/>
          </a:solidFill>
          <a:latin typeface="+mn-lt"/>
          <a:ea typeface="+mn-ea"/>
          <a:cs typeface="+mn-cs"/>
        </a:defRPr>
      </a:lvl5pPr>
      <a:lvl6pPr marL="2261311" algn="l" defTabSz="904524" rtl="0" eaLnBrk="1" latinLnBrk="0" hangingPunct="1">
        <a:defRPr sz="1781" kern="1200">
          <a:solidFill>
            <a:schemeClr val="tx1"/>
          </a:solidFill>
          <a:latin typeface="+mn-lt"/>
          <a:ea typeface="+mn-ea"/>
          <a:cs typeface="+mn-cs"/>
        </a:defRPr>
      </a:lvl6pPr>
      <a:lvl7pPr marL="2713573" algn="l" defTabSz="904524" rtl="0" eaLnBrk="1" latinLnBrk="0" hangingPunct="1">
        <a:defRPr sz="1781" kern="1200">
          <a:solidFill>
            <a:schemeClr val="tx1"/>
          </a:solidFill>
          <a:latin typeface="+mn-lt"/>
          <a:ea typeface="+mn-ea"/>
          <a:cs typeface="+mn-cs"/>
        </a:defRPr>
      </a:lvl7pPr>
      <a:lvl8pPr marL="3165836" algn="l" defTabSz="904524" rtl="0" eaLnBrk="1" latinLnBrk="0" hangingPunct="1">
        <a:defRPr sz="1781" kern="1200">
          <a:solidFill>
            <a:schemeClr val="tx1"/>
          </a:solidFill>
          <a:latin typeface="+mn-lt"/>
          <a:ea typeface="+mn-ea"/>
          <a:cs typeface="+mn-cs"/>
        </a:defRPr>
      </a:lvl8pPr>
      <a:lvl9pPr marL="3618098" algn="l" defTabSz="904524" rtl="0" eaLnBrk="1" latinLnBrk="0" hangingPunct="1">
        <a:defRPr sz="178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0.png"/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0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0.png"/><Relationship Id="rId2" Type="http://schemas.openxmlformats.org/officeDocument/2006/relationships/image" Target="../media/image70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0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gif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052908" cy="1586757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739"/>
          </a:p>
        </p:txBody>
      </p:sp>
      <p:sp>
        <p:nvSpPr>
          <p:cNvPr id="8" name="object 3"/>
          <p:cNvSpPr txBox="1">
            <a:spLocks/>
          </p:cNvSpPr>
          <p:nvPr/>
        </p:nvSpPr>
        <p:spPr>
          <a:xfrm>
            <a:off x="2254941" y="-70101"/>
            <a:ext cx="6605947" cy="1656858"/>
          </a:xfrm>
          <a:prstGeom prst="rect">
            <a:avLst/>
          </a:prstGeom>
        </p:spPr>
        <p:txBody>
          <a:bodyPr spcFirstLastPara="1" vert="horz" wrap="square" lIns="0" tIns="25076" rIns="0" bIns="0" rtlCol="0" anchor="ctr" anchorCtr="0">
            <a:spAutoFit/>
          </a:bodyPr>
          <a:lstStyle>
            <a:lvl1pPr lvl="0" algn="l" defTabSz="6858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 kern="1200">
                <a:solidFill>
                  <a:srgbClr val="F67031"/>
                </a:solidFill>
                <a:latin typeface="+mj-lt"/>
                <a:ea typeface="+mj-ea"/>
                <a:cs typeface="+mj-c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9pPr>
          </a:lstStyle>
          <a:p>
            <a:pPr marL="21806" algn="ctr">
              <a:lnSpc>
                <a:spcPct val="150000"/>
              </a:lnSpc>
              <a:spcBef>
                <a:spcPts val="196"/>
              </a:spcBef>
            </a:pPr>
            <a:r>
              <a:rPr lang="en-US" sz="6958" dirty="0">
                <a:solidFill>
                  <a:schemeClr val="bg1"/>
                </a:solidFill>
                <a:effectLst>
                  <a:outerShdw blurRad="25400" dist="12700" dir="2700000" sx="101000" sy="101000" algn="tl" rotWithShape="0">
                    <a:schemeClr val="bg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GEOMETRIYA</a:t>
            </a:r>
          </a:p>
        </p:txBody>
      </p:sp>
      <p:sp>
        <p:nvSpPr>
          <p:cNvPr id="15" name="object 11"/>
          <p:cNvSpPr/>
          <p:nvPr/>
        </p:nvSpPr>
        <p:spPr>
          <a:xfrm>
            <a:off x="9373269" y="2493789"/>
            <a:ext cx="2489497" cy="231231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2424"/>
          </a:p>
        </p:txBody>
      </p:sp>
      <p:sp>
        <p:nvSpPr>
          <p:cNvPr id="16" name="TextBox 15"/>
          <p:cNvSpPr txBox="1"/>
          <p:nvPr/>
        </p:nvSpPr>
        <p:spPr>
          <a:xfrm>
            <a:off x="1218017" y="2429842"/>
            <a:ext cx="8064896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MAVZU:</a:t>
            </a:r>
            <a:r>
              <a:rPr lang="ru-RU" sz="5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KESMA O‘RTA PERPENDIKULARINING XOSSASI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464010" y="1948655"/>
            <a:ext cx="648072" cy="1345283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771"/>
          </a:p>
        </p:txBody>
      </p:sp>
      <p:sp>
        <p:nvSpPr>
          <p:cNvPr id="9" name="object 11">
            <a:extLst>
              <a:ext uri="{FF2B5EF4-FFF2-40B4-BE49-F238E27FC236}">
                <a16:creationId xmlns:a16="http://schemas.microsoft.com/office/drawing/2014/main" xmlns="" xmlns:lc="http://schemas.openxmlformats.org/drawingml/2006/lockedCanvas" id="{335AFAA3-FF4F-462D-A908-93D09B272E70}"/>
              </a:ext>
            </a:extLst>
          </p:cNvPr>
          <p:cNvSpPr/>
          <p:nvPr/>
        </p:nvSpPr>
        <p:spPr>
          <a:xfrm>
            <a:off x="832730" y="361897"/>
            <a:ext cx="932000" cy="985000"/>
          </a:xfrm>
          <a:custGeom>
            <a:avLst/>
            <a:gdLst/>
            <a:ahLst/>
            <a:cxnLst/>
            <a:rect l="l" t="t" r="r" b="b"/>
            <a:pathLst>
              <a:path w="363855" h="501650">
                <a:moveTo>
                  <a:pt x="181883" y="0"/>
                </a:moveTo>
                <a:lnTo>
                  <a:pt x="169927" y="1814"/>
                </a:lnTo>
                <a:lnTo>
                  <a:pt x="160152" y="6759"/>
                </a:lnTo>
                <a:lnTo>
                  <a:pt x="153555" y="14086"/>
                </a:lnTo>
                <a:lnTo>
                  <a:pt x="151135" y="23046"/>
                </a:lnTo>
                <a:lnTo>
                  <a:pt x="151135" y="51018"/>
                </a:lnTo>
                <a:lnTo>
                  <a:pt x="125894" y="61099"/>
                </a:lnTo>
                <a:lnTo>
                  <a:pt x="106002" y="76250"/>
                </a:lnTo>
                <a:lnTo>
                  <a:pt x="92964" y="95347"/>
                </a:lnTo>
                <a:lnTo>
                  <a:pt x="88282" y="117269"/>
                </a:lnTo>
                <a:lnTo>
                  <a:pt x="89509" y="128550"/>
                </a:lnTo>
                <a:lnTo>
                  <a:pt x="93112" y="139474"/>
                </a:lnTo>
                <a:lnTo>
                  <a:pt x="98979" y="149818"/>
                </a:lnTo>
                <a:lnTo>
                  <a:pt x="107006" y="159360"/>
                </a:lnTo>
                <a:lnTo>
                  <a:pt x="55256" y="298363"/>
                </a:lnTo>
                <a:lnTo>
                  <a:pt x="29820" y="298367"/>
                </a:lnTo>
                <a:lnTo>
                  <a:pt x="25441" y="301654"/>
                </a:lnTo>
                <a:lnTo>
                  <a:pt x="25441" y="309772"/>
                </a:lnTo>
                <a:lnTo>
                  <a:pt x="29825" y="313055"/>
                </a:lnTo>
                <a:lnTo>
                  <a:pt x="49785" y="313055"/>
                </a:lnTo>
                <a:lnTo>
                  <a:pt x="0" y="446784"/>
                </a:lnTo>
                <a:lnTo>
                  <a:pt x="1008" y="453002"/>
                </a:lnTo>
                <a:lnTo>
                  <a:pt x="7405" y="461515"/>
                </a:lnTo>
                <a:lnTo>
                  <a:pt x="10670" y="464132"/>
                </a:lnTo>
                <a:lnTo>
                  <a:pt x="14559" y="466102"/>
                </a:lnTo>
                <a:lnTo>
                  <a:pt x="3398" y="496089"/>
                </a:lnTo>
                <a:lnTo>
                  <a:pt x="6440" y="500139"/>
                </a:lnTo>
                <a:lnTo>
                  <a:pt x="12538" y="501418"/>
                </a:lnTo>
                <a:lnTo>
                  <a:pt x="13425" y="501501"/>
                </a:lnTo>
                <a:lnTo>
                  <a:pt x="18583" y="501501"/>
                </a:lnTo>
                <a:lnTo>
                  <a:pt x="22522" y="499374"/>
                </a:lnTo>
                <a:lnTo>
                  <a:pt x="33436" y="470051"/>
                </a:lnTo>
                <a:lnTo>
                  <a:pt x="42830" y="468549"/>
                </a:lnTo>
                <a:lnTo>
                  <a:pt x="51014" y="465031"/>
                </a:lnTo>
                <a:lnTo>
                  <a:pt x="57410" y="459821"/>
                </a:lnTo>
                <a:lnTo>
                  <a:pt x="60112" y="455410"/>
                </a:lnTo>
                <a:lnTo>
                  <a:pt x="30830" y="455410"/>
                </a:lnTo>
                <a:lnTo>
                  <a:pt x="29825" y="455302"/>
                </a:lnTo>
                <a:lnTo>
                  <a:pt x="22910" y="453858"/>
                </a:lnTo>
                <a:lnTo>
                  <a:pt x="19442" y="449235"/>
                </a:lnTo>
                <a:lnTo>
                  <a:pt x="130050" y="152128"/>
                </a:lnTo>
                <a:lnTo>
                  <a:pt x="131922" y="150342"/>
                </a:lnTo>
                <a:lnTo>
                  <a:pt x="137110" y="148150"/>
                </a:lnTo>
                <a:lnTo>
                  <a:pt x="140108" y="147876"/>
                </a:lnTo>
                <a:lnTo>
                  <a:pt x="168772" y="147876"/>
                </a:lnTo>
                <a:lnTo>
                  <a:pt x="164548" y="142257"/>
                </a:lnTo>
                <a:lnTo>
                  <a:pt x="115814" y="142250"/>
                </a:lnTo>
                <a:lnTo>
                  <a:pt x="107885" y="117269"/>
                </a:lnTo>
                <a:lnTo>
                  <a:pt x="113708" y="95699"/>
                </a:lnTo>
                <a:lnTo>
                  <a:pt x="129581" y="78067"/>
                </a:lnTo>
                <a:lnTo>
                  <a:pt x="153105" y="66169"/>
                </a:lnTo>
                <a:lnTo>
                  <a:pt x="181883" y="61804"/>
                </a:lnTo>
                <a:lnTo>
                  <a:pt x="238790" y="61804"/>
                </a:lnTo>
                <a:lnTo>
                  <a:pt x="237860" y="61097"/>
                </a:lnTo>
                <a:lnTo>
                  <a:pt x="212627" y="51018"/>
                </a:lnTo>
                <a:lnTo>
                  <a:pt x="212627" y="47623"/>
                </a:lnTo>
                <a:lnTo>
                  <a:pt x="170726" y="47623"/>
                </a:lnTo>
                <a:lnTo>
                  <a:pt x="170726" y="18442"/>
                </a:lnTo>
                <a:lnTo>
                  <a:pt x="175731" y="14691"/>
                </a:lnTo>
                <a:lnTo>
                  <a:pt x="210370" y="14691"/>
                </a:lnTo>
                <a:lnTo>
                  <a:pt x="210206" y="14086"/>
                </a:lnTo>
                <a:lnTo>
                  <a:pt x="203611" y="6759"/>
                </a:lnTo>
                <a:lnTo>
                  <a:pt x="193837" y="1814"/>
                </a:lnTo>
                <a:lnTo>
                  <a:pt x="181883" y="0"/>
                </a:lnTo>
                <a:close/>
              </a:path>
              <a:path w="363855" h="501650">
                <a:moveTo>
                  <a:pt x="270484" y="313062"/>
                </a:moveTo>
                <a:lnTo>
                  <a:pt x="250135" y="313062"/>
                </a:lnTo>
                <a:lnTo>
                  <a:pt x="302328" y="453242"/>
                </a:lnTo>
                <a:lnTo>
                  <a:pt x="306361" y="459821"/>
                </a:lnTo>
                <a:lnTo>
                  <a:pt x="312757" y="465031"/>
                </a:lnTo>
                <a:lnTo>
                  <a:pt x="320939" y="468549"/>
                </a:lnTo>
                <a:lnTo>
                  <a:pt x="330332" y="470051"/>
                </a:lnTo>
                <a:lnTo>
                  <a:pt x="341247" y="499380"/>
                </a:lnTo>
                <a:lnTo>
                  <a:pt x="345182" y="501501"/>
                </a:lnTo>
                <a:lnTo>
                  <a:pt x="350344" y="501501"/>
                </a:lnTo>
                <a:lnTo>
                  <a:pt x="351231" y="501418"/>
                </a:lnTo>
                <a:lnTo>
                  <a:pt x="357322" y="500139"/>
                </a:lnTo>
                <a:lnTo>
                  <a:pt x="360371" y="496089"/>
                </a:lnTo>
                <a:lnTo>
                  <a:pt x="349204" y="466102"/>
                </a:lnTo>
                <a:lnTo>
                  <a:pt x="353091" y="464132"/>
                </a:lnTo>
                <a:lnTo>
                  <a:pt x="356356" y="461515"/>
                </a:lnTo>
                <a:lnTo>
                  <a:pt x="360944" y="455410"/>
                </a:lnTo>
                <a:lnTo>
                  <a:pt x="326952" y="455410"/>
                </a:lnTo>
                <a:lnTo>
                  <a:pt x="322538" y="452893"/>
                </a:lnTo>
                <a:lnTo>
                  <a:pt x="270484" y="313062"/>
                </a:lnTo>
                <a:close/>
              </a:path>
              <a:path w="363855" h="501650">
                <a:moveTo>
                  <a:pt x="53902" y="431084"/>
                </a:moveTo>
                <a:lnTo>
                  <a:pt x="48492" y="433370"/>
                </a:lnTo>
                <a:lnTo>
                  <a:pt x="41224" y="452893"/>
                </a:lnTo>
                <a:lnTo>
                  <a:pt x="36813" y="455410"/>
                </a:lnTo>
                <a:lnTo>
                  <a:pt x="60112" y="455410"/>
                </a:lnTo>
                <a:lnTo>
                  <a:pt x="61441" y="453242"/>
                </a:lnTo>
                <a:lnTo>
                  <a:pt x="67370" y="437320"/>
                </a:lnTo>
                <a:lnTo>
                  <a:pt x="64329" y="433270"/>
                </a:lnTo>
                <a:lnTo>
                  <a:pt x="53902" y="431084"/>
                </a:lnTo>
                <a:close/>
              </a:path>
              <a:path w="363855" h="501650">
                <a:moveTo>
                  <a:pt x="265884" y="147876"/>
                </a:moveTo>
                <a:lnTo>
                  <a:pt x="223653" y="147876"/>
                </a:lnTo>
                <a:lnTo>
                  <a:pt x="226656" y="148150"/>
                </a:lnTo>
                <a:lnTo>
                  <a:pt x="231847" y="150342"/>
                </a:lnTo>
                <a:lnTo>
                  <a:pt x="233719" y="152128"/>
                </a:lnTo>
                <a:lnTo>
                  <a:pt x="344322" y="449235"/>
                </a:lnTo>
                <a:lnTo>
                  <a:pt x="340851" y="453858"/>
                </a:lnTo>
                <a:lnTo>
                  <a:pt x="333946" y="455302"/>
                </a:lnTo>
                <a:lnTo>
                  <a:pt x="332931" y="455410"/>
                </a:lnTo>
                <a:lnTo>
                  <a:pt x="360944" y="455410"/>
                </a:lnTo>
                <a:lnTo>
                  <a:pt x="362753" y="453002"/>
                </a:lnTo>
                <a:lnTo>
                  <a:pt x="363762" y="446784"/>
                </a:lnTo>
                <a:lnTo>
                  <a:pt x="313978" y="313062"/>
                </a:lnTo>
                <a:lnTo>
                  <a:pt x="333942" y="313055"/>
                </a:lnTo>
                <a:lnTo>
                  <a:pt x="338321" y="309772"/>
                </a:lnTo>
                <a:lnTo>
                  <a:pt x="338321" y="301654"/>
                </a:lnTo>
                <a:lnTo>
                  <a:pt x="333932" y="298367"/>
                </a:lnTo>
                <a:lnTo>
                  <a:pt x="308504" y="298363"/>
                </a:lnTo>
                <a:lnTo>
                  <a:pt x="256755" y="159360"/>
                </a:lnTo>
                <a:lnTo>
                  <a:pt x="264783" y="149818"/>
                </a:lnTo>
                <a:lnTo>
                  <a:pt x="265884" y="147876"/>
                </a:lnTo>
                <a:close/>
              </a:path>
              <a:path w="363855" h="501650">
                <a:moveTo>
                  <a:pt x="168772" y="147876"/>
                </a:moveTo>
                <a:lnTo>
                  <a:pt x="140108" y="147876"/>
                </a:lnTo>
                <a:lnTo>
                  <a:pt x="145850" y="149082"/>
                </a:lnTo>
                <a:lnTo>
                  <a:pt x="148234" y="150479"/>
                </a:lnTo>
                <a:lnTo>
                  <a:pt x="151160" y="154371"/>
                </a:lnTo>
                <a:lnTo>
                  <a:pt x="151520" y="156621"/>
                </a:lnTo>
                <a:lnTo>
                  <a:pt x="56779" y="411109"/>
                </a:lnTo>
                <a:lnTo>
                  <a:pt x="59828" y="415159"/>
                </a:lnTo>
                <a:lnTo>
                  <a:pt x="70257" y="417343"/>
                </a:lnTo>
                <a:lnTo>
                  <a:pt x="75657" y="415057"/>
                </a:lnTo>
                <a:lnTo>
                  <a:pt x="113634" y="313062"/>
                </a:lnTo>
                <a:lnTo>
                  <a:pt x="170733" y="313062"/>
                </a:lnTo>
                <a:lnTo>
                  <a:pt x="170733" y="298367"/>
                </a:lnTo>
                <a:lnTo>
                  <a:pt x="119099" y="298367"/>
                </a:lnTo>
                <a:lnTo>
                  <a:pt x="171803" y="156798"/>
                </a:lnTo>
                <a:lnTo>
                  <a:pt x="170802" y="150576"/>
                </a:lnTo>
                <a:lnTo>
                  <a:pt x="168772" y="147876"/>
                </a:lnTo>
                <a:close/>
              </a:path>
              <a:path w="363855" h="501650">
                <a:moveTo>
                  <a:pt x="170733" y="313062"/>
                </a:moveTo>
                <a:lnTo>
                  <a:pt x="151135" y="313062"/>
                </a:lnTo>
                <a:lnTo>
                  <a:pt x="151135" y="313566"/>
                </a:lnTo>
                <a:lnTo>
                  <a:pt x="153555" y="322528"/>
                </a:lnTo>
                <a:lnTo>
                  <a:pt x="160152" y="329855"/>
                </a:lnTo>
                <a:lnTo>
                  <a:pt x="169927" y="334799"/>
                </a:lnTo>
                <a:lnTo>
                  <a:pt x="181883" y="336613"/>
                </a:lnTo>
                <a:lnTo>
                  <a:pt x="193837" y="334799"/>
                </a:lnTo>
                <a:lnTo>
                  <a:pt x="203611" y="329855"/>
                </a:lnTo>
                <a:lnTo>
                  <a:pt x="210206" y="322528"/>
                </a:lnTo>
                <a:lnTo>
                  <a:pt x="210370" y="321922"/>
                </a:lnTo>
                <a:lnTo>
                  <a:pt x="175737" y="321922"/>
                </a:lnTo>
                <a:lnTo>
                  <a:pt x="170733" y="318174"/>
                </a:lnTo>
                <a:lnTo>
                  <a:pt x="170733" y="313062"/>
                </a:lnTo>
                <a:close/>
              </a:path>
              <a:path w="363855" h="501650">
                <a:moveTo>
                  <a:pt x="210370" y="289504"/>
                </a:moveTo>
                <a:lnTo>
                  <a:pt x="188024" y="289504"/>
                </a:lnTo>
                <a:lnTo>
                  <a:pt x="193028" y="293251"/>
                </a:lnTo>
                <a:lnTo>
                  <a:pt x="193028" y="318174"/>
                </a:lnTo>
                <a:lnTo>
                  <a:pt x="188024" y="321922"/>
                </a:lnTo>
                <a:lnTo>
                  <a:pt x="210370" y="321922"/>
                </a:lnTo>
                <a:lnTo>
                  <a:pt x="212627" y="313566"/>
                </a:lnTo>
                <a:lnTo>
                  <a:pt x="212627" y="313062"/>
                </a:lnTo>
                <a:lnTo>
                  <a:pt x="270484" y="313062"/>
                </a:lnTo>
                <a:lnTo>
                  <a:pt x="265013" y="298367"/>
                </a:lnTo>
                <a:lnTo>
                  <a:pt x="212627" y="298367"/>
                </a:lnTo>
                <a:lnTo>
                  <a:pt x="212627" y="297863"/>
                </a:lnTo>
                <a:lnTo>
                  <a:pt x="210370" y="289504"/>
                </a:lnTo>
                <a:close/>
              </a:path>
              <a:path w="363855" h="501650">
                <a:moveTo>
                  <a:pt x="181883" y="274808"/>
                </a:moveTo>
                <a:lnTo>
                  <a:pt x="169927" y="276623"/>
                </a:lnTo>
                <a:lnTo>
                  <a:pt x="160152" y="281569"/>
                </a:lnTo>
                <a:lnTo>
                  <a:pt x="153555" y="288898"/>
                </a:lnTo>
                <a:lnTo>
                  <a:pt x="151135" y="297863"/>
                </a:lnTo>
                <a:lnTo>
                  <a:pt x="151135" y="298367"/>
                </a:lnTo>
                <a:lnTo>
                  <a:pt x="170733" y="298367"/>
                </a:lnTo>
                <a:lnTo>
                  <a:pt x="170733" y="293251"/>
                </a:lnTo>
                <a:lnTo>
                  <a:pt x="175737" y="289504"/>
                </a:lnTo>
                <a:lnTo>
                  <a:pt x="210370" y="289504"/>
                </a:lnTo>
                <a:lnTo>
                  <a:pt x="210206" y="288898"/>
                </a:lnTo>
                <a:lnTo>
                  <a:pt x="203611" y="281569"/>
                </a:lnTo>
                <a:lnTo>
                  <a:pt x="193837" y="276623"/>
                </a:lnTo>
                <a:lnTo>
                  <a:pt x="181883" y="274808"/>
                </a:lnTo>
                <a:close/>
              </a:path>
              <a:path w="363855" h="501650">
                <a:moveTo>
                  <a:pt x="225656" y="204872"/>
                </a:moveTo>
                <a:lnTo>
                  <a:pt x="215223" y="207050"/>
                </a:lnTo>
                <a:lnTo>
                  <a:pt x="212180" y="211107"/>
                </a:lnTo>
                <a:lnTo>
                  <a:pt x="244662" y="298367"/>
                </a:lnTo>
                <a:lnTo>
                  <a:pt x="265013" y="298367"/>
                </a:lnTo>
                <a:lnTo>
                  <a:pt x="231058" y="207158"/>
                </a:lnTo>
                <a:lnTo>
                  <a:pt x="225656" y="204872"/>
                </a:lnTo>
                <a:close/>
              </a:path>
              <a:path w="363855" h="501650">
                <a:moveTo>
                  <a:pt x="223409" y="132670"/>
                </a:moveTo>
                <a:lnTo>
                  <a:pt x="207608" y="135982"/>
                </a:lnTo>
                <a:lnTo>
                  <a:pt x="201024" y="139848"/>
                </a:lnTo>
                <a:lnTo>
                  <a:pt x="192959" y="150576"/>
                </a:lnTo>
                <a:lnTo>
                  <a:pt x="191952" y="156798"/>
                </a:lnTo>
                <a:lnTo>
                  <a:pt x="202863" y="186086"/>
                </a:lnTo>
                <a:lnTo>
                  <a:pt x="208267" y="188372"/>
                </a:lnTo>
                <a:lnTo>
                  <a:pt x="218692" y="186192"/>
                </a:lnTo>
                <a:lnTo>
                  <a:pt x="221742" y="182142"/>
                </a:lnTo>
                <a:lnTo>
                  <a:pt x="212242" y="156621"/>
                </a:lnTo>
                <a:lnTo>
                  <a:pt x="212609" y="154367"/>
                </a:lnTo>
                <a:lnTo>
                  <a:pt x="215535" y="150479"/>
                </a:lnTo>
                <a:lnTo>
                  <a:pt x="217919" y="149082"/>
                </a:lnTo>
                <a:lnTo>
                  <a:pt x="223653" y="147876"/>
                </a:lnTo>
                <a:lnTo>
                  <a:pt x="265884" y="147876"/>
                </a:lnTo>
                <a:lnTo>
                  <a:pt x="269075" y="142250"/>
                </a:lnTo>
                <a:lnTo>
                  <a:pt x="247935" y="142250"/>
                </a:lnTo>
                <a:lnTo>
                  <a:pt x="245480" y="139920"/>
                </a:lnTo>
                <a:lnTo>
                  <a:pt x="242423" y="137944"/>
                </a:lnTo>
                <a:lnTo>
                  <a:pt x="231714" y="133419"/>
                </a:lnTo>
                <a:lnTo>
                  <a:pt x="223409" y="132670"/>
                </a:lnTo>
                <a:close/>
              </a:path>
              <a:path w="363855" h="501650">
                <a:moveTo>
                  <a:pt x="140346" y="132670"/>
                </a:moveTo>
                <a:lnTo>
                  <a:pt x="132052" y="133419"/>
                </a:lnTo>
                <a:lnTo>
                  <a:pt x="121330" y="137944"/>
                </a:lnTo>
                <a:lnTo>
                  <a:pt x="118275" y="139920"/>
                </a:lnTo>
                <a:lnTo>
                  <a:pt x="115818" y="142257"/>
                </a:lnTo>
                <a:lnTo>
                  <a:pt x="164548" y="142257"/>
                </a:lnTo>
                <a:lnTo>
                  <a:pt x="162737" y="139848"/>
                </a:lnTo>
                <a:lnTo>
                  <a:pt x="156157" y="135982"/>
                </a:lnTo>
                <a:lnTo>
                  <a:pt x="140346" y="132670"/>
                </a:lnTo>
                <a:close/>
              </a:path>
              <a:path w="363855" h="501650">
                <a:moveTo>
                  <a:pt x="238790" y="61804"/>
                </a:moveTo>
                <a:lnTo>
                  <a:pt x="181883" y="61804"/>
                </a:lnTo>
                <a:lnTo>
                  <a:pt x="210656" y="66169"/>
                </a:lnTo>
                <a:lnTo>
                  <a:pt x="234178" y="78067"/>
                </a:lnTo>
                <a:lnTo>
                  <a:pt x="250050" y="95699"/>
                </a:lnTo>
                <a:lnTo>
                  <a:pt x="255874" y="117269"/>
                </a:lnTo>
                <a:lnTo>
                  <a:pt x="255361" y="123768"/>
                </a:lnTo>
                <a:lnTo>
                  <a:pt x="253845" y="130143"/>
                </a:lnTo>
                <a:lnTo>
                  <a:pt x="251357" y="136327"/>
                </a:lnTo>
                <a:lnTo>
                  <a:pt x="247935" y="142250"/>
                </a:lnTo>
                <a:lnTo>
                  <a:pt x="269075" y="142250"/>
                </a:lnTo>
                <a:lnTo>
                  <a:pt x="270650" y="139470"/>
                </a:lnTo>
                <a:lnTo>
                  <a:pt x="274249" y="128545"/>
                </a:lnTo>
                <a:lnTo>
                  <a:pt x="275471" y="117269"/>
                </a:lnTo>
                <a:lnTo>
                  <a:pt x="270791" y="95347"/>
                </a:lnTo>
                <a:lnTo>
                  <a:pt x="257752" y="76249"/>
                </a:lnTo>
                <a:lnTo>
                  <a:pt x="238790" y="61804"/>
                </a:lnTo>
                <a:close/>
              </a:path>
              <a:path w="363855" h="501650">
                <a:moveTo>
                  <a:pt x="185652" y="47105"/>
                </a:moveTo>
                <a:lnTo>
                  <a:pt x="178103" y="47105"/>
                </a:lnTo>
                <a:lnTo>
                  <a:pt x="174387" y="47296"/>
                </a:lnTo>
                <a:lnTo>
                  <a:pt x="170726" y="47623"/>
                </a:lnTo>
                <a:lnTo>
                  <a:pt x="193028" y="47623"/>
                </a:lnTo>
                <a:lnTo>
                  <a:pt x="189367" y="47296"/>
                </a:lnTo>
                <a:lnTo>
                  <a:pt x="185652" y="47105"/>
                </a:lnTo>
                <a:close/>
              </a:path>
              <a:path w="363855" h="501650">
                <a:moveTo>
                  <a:pt x="210370" y="14691"/>
                </a:moveTo>
                <a:lnTo>
                  <a:pt x="188024" y="14691"/>
                </a:lnTo>
                <a:lnTo>
                  <a:pt x="193028" y="18442"/>
                </a:lnTo>
                <a:lnTo>
                  <a:pt x="193028" y="47623"/>
                </a:lnTo>
                <a:lnTo>
                  <a:pt x="212627" y="47623"/>
                </a:lnTo>
                <a:lnTo>
                  <a:pt x="212627" y="23046"/>
                </a:lnTo>
                <a:lnTo>
                  <a:pt x="210370" y="14691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400"/>
            <a:endParaRPr sz="18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9596291" y="482801"/>
            <a:ext cx="1888622" cy="864096"/>
          </a:xfrm>
          <a:prstGeom prst="rect">
            <a:avLst/>
          </a:prstGeom>
          <a:solidFill>
            <a:srgbClr val="00B05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4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sinf</a:t>
            </a:r>
            <a:endParaRPr lang="ru-RU" sz="4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472814" y="4070611"/>
            <a:ext cx="648072" cy="1345283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771"/>
          </a:p>
        </p:txBody>
      </p:sp>
    </p:spTree>
    <p:extLst>
      <p:ext uri="{BB962C8B-B14F-4D97-AF65-F5344CB8AC3E}">
        <p14:creationId xmlns:p14="http://schemas.microsoft.com/office/powerpoint/2010/main" val="2236030031"/>
      </p:ext>
    </p:ext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0" name="AutoShape 4"/>
          <p:cNvSpPr>
            <a:spLocks noChangeArrowheads="1"/>
          </p:cNvSpPr>
          <p:nvPr/>
        </p:nvSpPr>
        <p:spPr bwMode="auto">
          <a:xfrm>
            <a:off x="796751" y="2375039"/>
            <a:ext cx="4275298" cy="2088232"/>
          </a:xfrm>
          <a:prstGeom prst="triangle">
            <a:avLst>
              <a:gd name="adj" fmla="val 30326"/>
            </a:avLst>
          </a:prstGeom>
          <a:gradFill flip="none" rotWithShape="1">
            <a:gsLst>
              <a:gs pos="0">
                <a:srgbClr val="FF33CC">
                  <a:tint val="66000"/>
                  <a:satMod val="160000"/>
                </a:srgbClr>
              </a:gs>
              <a:gs pos="50000">
                <a:srgbClr val="FF33CC">
                  <a:tint val="44500"/>
                  <a:satMod val="160000"/>
                </a:srgbClr>
              </a:gs>
              <a:gs pos="100000">
                <a:srgbClr val="FF33CC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 w="38100">
            <a:solidFill>
              <a:srgbClr val="003366"/>
            </a:solidFill>
            <a:miter lim="800000"/>
            <a:headEnd/>
            <a:tailEnd/>
          </a:ln>
          <a:effectLst/>
          <a:extLst/>
        </p:spPr>
        <p:txBody>
          <a:bodyPr wrap="none" lIns="107686" tIns="53843" rIns="107686" bIns="53843" anchor="ctr"/>
          <a:lstStyle/>
          <a:p>
            <a:pPr>
              <a:defRPr/>
            </a:pPr>
            <a:endParaRPr lang="ru-RU" sz="7982">
              <a:latin typeface="Times New Roman" charset="0"/>
            </a:endParaRPr>
          </a:p>
        </p:txBody>
      </p:sp>
      <p:sp>
        <p:nvSpPr>
          <p:cNvPr id="24586" name="WordArt 10"/>
          <p:cNvSpPr>
            <a:spLocks noChangeArrowheads="1" noChangeShapeType="1" noTextEdit="1"/>
          </p:cNvSpPr>
          <p:nvPr/>
        </p:nvSpPr>
        <p:spPr bwMode="auto">
          <a:xfrm>
            <a:off x="4005423" y="4037663"/>
            <a:ext cx="1120178" cy="1130787"/>
          </a:xfrm>
          <a:prstGeom prst="rect">
            <a:avLst/>
          </a:prstGeom>
        </p:spPr>
        <p:txBody>
          <a:bodyPr wrap="none" lIns="107686" tIns="53843" rIns="107686" bIns="53843" numCol="1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ru-RU" sz="4188" kern="10" dirty="0">
              <a:ln w="25400">
                <a:solidFill>
                  <a:srgbClr val="00FF00"/>
                </a:solidFill>
                <a:round/>
                <a:headEnd/>
                <a:tailEnd/>
              </a:ln>
              <a:solidFill>
                <a:srgbClr val="FF0000"/>
              </a:solidFill>
              <a:latin typeface="Arial"/>
              <a:cs typeface="Arial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125601" y="4330775"/>
            <a:ext cx="42832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rgbClr val="002060"/>
                </a:solidFill>
              </a:rPr>
              <a:t>C</a:t>
            </a:r>
            <a:endParaRPr lang="ru-RU" sz="3600" b="1" dirty="0">
              <a:solidFill>
                <a:srgbClr val="00206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3293798" y="5252565"/>
                <a:ext cx="6192721" cy="107721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b="1" i="1" dirty="0" smtClean="0">
                    <a:solidFill>
                      <a:schemeClr val="tx1"/>
                    </a:solidFill>
                  </a:rPr>
                  <a:t>DC = BD (</a:t>
                </a:r>
                <a:r>
                  <a:rPr lang="en-US" sz="2800" b="1" i="1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o‘rta</a:t>
                </a:r>
                <a:r>
                  <a:rPr lang="en-US" sz="3600" b="1" i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600" b="1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⊥</m:t>
                    </m:r>
                  </m:oMath>
                </a14:m>
                <a:r>
                  <a:rPr lang="en-US" sz="3600" b="1" i="1" dirty="0" smtClean="0">
                    <a:solidFill>
                      <a:schemeClr val="tx1"/>
                    </a:solidFill>
                  </a:rPr>
                  <a:t> </a:t>
                </a:r>
                <a:r>
                  <a:rPr lang="en-US" sz="2800" b="1" i="1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xossasiga</a:t>
                </a:r>
                <a:r>
                  <a:rPr lang="en-US" sz="2800" b="1" i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b="1" i="1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kora</a:t>
                </a:r>
                <a:r>
                  <a:rPr lang="en-US" sz="2800" b="1" i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‘)</a:t>
                </a:r>
              </a:p>
              <a:p>
                <a:r>
                  <a:rPr lang="en-US" sz="2800" b="1" i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AC = 7,2 + 3,2 = 10,4 (cm) </a:t>
                </a:r>
                <a:endParaRPr lang="ru-RU" sz="3600" b="1" i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93798" y="5252565"/>
                <a:ext cx="6192721" cy="1077218"/>
              </a:xfrm>
              <a:prstGeom prst="rect">
                <a:avLst/>
              </a:prstGeom>
              <a:blipFill rotWithShape="0">
                <a:blip r:embed="rId2"/>
                <a:stretch>
                  <a:fillRect l="-2953" t="-8523" b="-1534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Прямоугольник 2"/>
          <p:cNvSpPr/>
          <p:nvPr/>
        </p:nvSpPr>
        <p:spPr>
          <a:xfrm>
            <a:off x="1277591" y="19117"/>
            <a:ext cx="13556931" cy="15407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rgbClr val="9A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№5</a:t>
            </a:r>
            <a:r>
              <a:rPr lang="en-US" b="1" dirty="0" smtClean="0">
                <a:solidFill>
                  <a:srgbClr val="9A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8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ABC </a:t>
            </a:r>
            <a:r>
              <a:rPr lang="en-US" sz="28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uchburchakning</a:t>
            </a:r>
            <a:r>
              <a:rPr lang="en-US" sz="28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BC </a:t>
            </a:r>
            <a:r>
              <a:rPr lang="en-US" sz="28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tomoniga</a:t>
            </a:r>
            <a:r>
              <a:rPr lang="en-US" sz="28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o‘tkazilgan</a:t>
            </a:r>
            <a:r>
              <a:rPr lang="en-US" sz="28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o‘rta</a:t>
            </a:r>
            <a:endParaRPr lang="en-US" sz="2800" b="1" i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perpendikulyar</a:t>
            </a:r>
            <a:r>
              <a:rPr lang="en-US" sz="28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 </a:t>
            </a:r>
            <a:r>
              <a:rPr lang="en-US" sz="28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tomonni</a:t>
            </a:r>
            <a:r>
              <a:rPr lang="en-US" sz="28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 </a:t>
            </a:r>
            <a:r>
              <a:rPr lang="en-US" sz="28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nuqtada</a:t>
            </a:r>
            <a:r>
              <a:rPr lang="en-US" sz="28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kesib</a:t>
            </a:r>
            <a:r>
              <a:rPr lang="en-US" sz="28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o‘tadi</a:t>
            </a:r>
            <a:r>
              <a:rPr lang="en-US" sz="28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sz="2800" b="1" i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Agar </a:t>
            </a:r>
            <a:r>
              <a:rPr lang="en-US" sz="28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BD = 7,2 </a:t>
            </a:r>
            <a:r>
              <a:rPr lang="en-US" sz="28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cm</a:t>
            </a:r>
            <a:r>
              <a:rPr lang="en-US" sz="28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AD = 3,2 </a:t>
            </a:r>
            <a:r>
              <a:rPr lang="en-US" sz="28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cm </a:t>
            </a:r>
            <a:r>
              <a:rPr lang="en-US" sz="28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bo‘lsa</a:t>
            </a:r>
            <a:r>
              <a:rPr lang="en-US" sz="28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 </a:t>
            </a:r>
            <a:r>
              <a:rPr lang="en-US" sz="28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nimaga</a:t>
            </a:r>
            <a:r>
              <a:rPr lang="en-US" sz="28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28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2800" b="1" i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621059" y="1862007"/>
            <a:ext cx="46519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>
                <a:solidFill>
                  <a:srgbClr val="002060"/>
                </a:solidFill>
              </a:rPr>
              <a:t>A</a:t>
            </a:r>
            <a:endParaRPr lang="ru-RU" sz="3600" b="1" dirty="0">
              <a:solidFill>
                <a:srgbClr val="00206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31559" y="4351300"/>
            <a:ext cx="44275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rgbClr val="002060"/>
                </a:solidFill>
              </a:rPr>
              <a:t>B</a:t>
            </a:r>
            <a:endParaRPr lang="ru-RU" sz="3600" b="1" dirty="0">
              <a:solidFill>
                <a:srgbClr val="00206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934400" y="2265039"/>
            <a:ext cx="476412" cy="646331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rgbClr val="002060"/>
                </a:solidFill>
              </a:rPr>
              <a:t>D</a:t>
            </a:r>
            <a:endParaRPr lang="ru-RU" sz="3600" b="1" dirty="0">
              <a:solidFill>
                <a:srgbClr val="00206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469208" y="4492695"/>
            <a:ext cx="49725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rgbClr val="002060"/>
                </a:solidFill>
              </a:rPr>
              <a:t>O</a:t>
            </a:r>
            <a:endParaRPr lang="ru-RU" sz="3600" b="1" dirty="0">
              <a:solidFill>
                <a:srgbClr val="002060"/>
              </a:solidFill>
            </a:endParaRP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 flipV="1">
            <a:off x="2934400" y="2976225"/>
            <a:ext cx="0" cy="1516470"/>
          </a:xfrm>
          <a:prstGeom prst="line">
            <a:avLst/>
          </a:prstGeom>
          <a:ln w="38100">
            <a:solidFill>
              <a:srgbClr val="9A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1853655" y="4351300"/>
            <a:ext cx="0" cy="251756"/>
          </a:xfrm>
          <a:prstGeom prst="line">
            <a:avLst/>
          </a:prstGeom>
          <a:ln w="38100">
            <a:solidFill>
              <a:srgbClr val="9A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3869879" y="4338326"/>
            <a:ext cx="0" cy="251756"/>
          </a:xfrm>
          <a:prstGeom prst="line">
            <a:avLst/>
          </a:prstGeom>
          <a:ln w="38100">
            <a:solidFill>
              <a:srgbClr val="9A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>
            <a:stCxn id="24580" idx="2"/>
          </p:cNvCxnSpPr>
          <p:nvPr/>
        </p:nvCxnSpPr>
        <p:spPr>
          <a:xfrm flipV="1">
            <a:off x="796751" y="3021370"/>
            <a:ext cx="2137649" cy="1441901"/>
          </a:xfrm>
          <a:prstGeom prst="line">
            <a:avLst/>
          </a:prstGeom>
          <a:ln w="38100">
            <a:solidFill>
              <a:srgbClr val="9A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 flipH="1">
            <a:off x="2333316" y="3419155"/>
            <a:ext cx="8380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6211641" y="1643975"/>
                <a:ext cx="3688830" cy="280076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 i="1" dirty="0" err="1" smtClean="0">
                    <a:solidFill>
                      <a:srgbClr val="00339A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Berilgan</a:t>
                </a:r>
                <a:r>
                  <a:rPr lang="en-US" sz="2800" b="1" i="1" dirty="0" smtClean="0">
                    <a:solidFill>
                      <a:srgbClr val="00339A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</a:p>
              <a:p>
                <a:r>
                  <a:rPr lang="en-US" sz="2800" b="1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∆ABC – </a:t>
                </a:r>
                <a:r>
                  <a:rPr lang="en-US" sz="2800" b="1" i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ixtiyoriy</a:t>
                </a:r>
                <a:endParaRPr lang="en-US" sz="2800" b="1" i="1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2800" b="1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BD(</a:t>
                </a:r>
                <a:r>
                  <a:rPr lang="en-US" sz="2800" b="1" i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o‘rta</a:t>
                </a:r>
                <a:r>
                  <a:rPr lang="en-US" sz="2800" b="1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⊥</m:t>
                    </m:r>
                  </m:oMath>
                </a14:m>
                <a:r>
                  <a:rPr lang="en-US" sz="2800" b="1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) = 7,2 cm,</a:t>
                </a:r>
              </a:p>
              <a:p>
                <a:r>
                  <a:rPr lang="en-US" sz="2800" b="1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AD = 3,2 cm.</a:t>
                </a:r>
              </a:p>
              <a:p>
                <a:r>
                  <a:rPr lang="en-US" sz="2800" b="1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AC - ? cm</a:t>
                </a:r>
              </a:p>
              <a:p>
                <a:r>
                  <a:rPr lang="en-US" sz="3200" b="1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:endParaRPr lang="ru-RU" sz="3200" b="1" i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11641" y="1643975"/>
                <a:ext cx="3688830" cy="2800767"/>
              </a:xfrm>
              <a:prstGeom prst="rect">
                <a:avLst/>
              </a:prstGeom>
              <a:blipFill rotWithShape="0">
                <a:blip r:embed="rId3"/>
                <a:stretch>
                  <a:fillRect l="-3471" t="-2397" r="-231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" name="Прямоугольник 20"/>
          <p:cNvSpPr/>
          <p:nvPr/>
        </p:nvSpPr>
        <p:spPr>
          <a:xfrm>
            <a:off x="6390159" y="3897808"/>
            <a:ext cx="6029325" cy="101566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800" b="1" i="1" dirty="0" err="1">
                <a:solidFill>
                  <a:srgbClr val="0033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Yechim</a:t>
            </a:r>
            <a:r>
              <a:rPr lang="en-US" sz="2800" b="1" i="1" dirty="0">
                <a:solidFill>
                  <a:srgbClr val="0033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r>
              <a:rPr lang="en-US" sz="3200" b="1" i="1" dirty="0">
                <a:solidFill>
                  <a:srgbClr val="9A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 = AD </a:t>
            </a:r>
            <a:r>
              <a:rPr lang="en-US" sz="3200" b="1" i="1" dirty="0" smtClean="0">
                <a:solidFill>
                  <a:srgbClr val="9A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 DC</a:t>
            </a:r>
            <a:endParaRPr lang="en-US" sz="3200" b="1" i="1" dirty="0">
              <a:solidFill>
                <a:srgbClr val="9A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268791" y="6260981"/>
            <a:ext cx="312136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i="1" dirty="0" err="1" smtClean="0">
                <a:solidFill>
                  <a:srgbClr val="9A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3200" b="1" i="1" dirty="0" smtClean="0">
                <a:solidFill>
                  <a:srgbClr val="9A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10,4 cm</a:t>
            </a:r>
            <a:endParaRPr lang="ru-RU" sz="3200" b="1" i="1" dirty="0">
              <a:solidFill>
                <a:srgbClr val="9A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24594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45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4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8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2458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" presetID="10" presetClass="exit" presetSubtype="0" fill="hold" grpId="1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1"/>
                                    </p:cond>
                                  </p:endCondLst>
                                  <p:childTnLst>
                                    <p:animEffect transition="out" filter="fade">
                                      <p:cBhvr>
                                        <p:cTn id="12" dur="1000"/>
                                        <p:tgtEl>
                                          <p:spTgt spid="245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4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500"/>
                                        <p:tgtEl>
                                          <p:spTgt spid="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500"/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1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6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80" grpId="0" animBg="1"/>
      <p:bldP spid="24586" grpId="0" animBg="1"/>
      <p:bldP spid="24586" grpId="1" animBg="1"/>
      <p:bldP spid="2" grpId="0"/>
      <p:bldP spid="10" grpId="0"/>
      <p:bldP spid="11" grpId="0"/>
      <p:bldP spid="12" grpId="0"/>
      <p:bldP spid="13" grpId="0"/>
      <p:bldP spid="2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0" name="AutoShape 4"/>
          <p:cNvSpPr>
            <a:spLocks noChangeArrowheads="1"/>
          </p:cNvSpPr>
          <p:nvPr/>
        </p:nvSpPr>
        <p:spPr bwMode="auto">
          <a:xfrm>
            <a:off x="884150" y="2375212"/>
            <a:ext cx="3633801" cy="3873319"/>
          </a:xfrm>
          <a:prstGeom prst="triangle">
            <a:avLst>
              <a:gd name="adj" fmla="val 48998"/>
            </a:avLst>
          </a:prstGeom>
          <a:gradFill flip="none" rotWithShape="1">
            <a:gsLst>
              <a:gs pos="0">
                <a:srgbClr val="FF33CC">
                  <a:tint val="66000"/>
                  <a:satMod val="160000"/>
                </a:srgbClr>
              </a:gs>
              <a:gs pos="50000">
                <a:srgbClr val="FF33CC">
                  <a:tint val="44500"/>
                  <a:satMod val="160000"/>
                </a:srgbClr>
              </a:gs>
              <a:gs pos="100000">
                <a:srgbClr val="FF33CC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 w="38100">
            <a:solidFill>
              <a:srgbClr val="003366"/>
            </a:solidFill>
            <a:miter lim="800000"/>
            <a:headEnd/>
            <a:tailEnd/>
          </a:ln>
          <a:effectLst/>
          <a:extLst/>
        </p:spPr>
        <p:txBody>
          <a:bodyPr wrap="none" lIns="107686" tIns="53843" rIns="107686" bIns="53843" anchor="ctr"/>
          <a:lstStyle/>
          <a:p>
            <a:pPr>
              <a:defRPr/>
            </a:pPr>
            <a:endParaRPr lang="ru-RU" sz="7982">
              <a:latin typeface="Times New Roman" charset="0"/>
            </a:endParaRPr>
          </a:p>
        </p:txBody>
      </p:sp>
      <p:sp>
        <p:nvSpPr>
          <p:cNvPr id="24586" name="WordArt 10"/>
          <p:cNvSpPr>
            <a:spLocks noChangeArrowheads="1" noChangeShapeType="1" noTextEdit="1"/>
          </p:cNvSpPr>
          <p:nvPr/>
        </p:nvSpPr>
        <p:spPr bwMode="auto">
          <a:xfrm>
            <a:off x="4005423" y="4399204"/>
            <a:ext cx="1120178" cy="1130787"/>
          </a:xfrm>
          <a:prstGeom prst="rect">
            <a:avLst/>
          </a:prstGeom>
        </p:spPr>
        <p:txBody>
          <a:bodyPr wrap="none" lIns="107686" tIns="53843" rIns="107686" bIns="53843" numCol="1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ru-RU" sz="4188" kern="10" dirty="0">
              <a:ln w="25400">
                <a:solidFill>
                  <a:srgbClr val="00FF00"/>
                </a:solidFill>
                <a:round/>
                <a:headEnd/>
                <a:tailEnd/>
              </a:ln>
              <a:solidFill>
                <a:srgbClr val="FF0000"/>
              </a:solidFill>
              <a:latin typeface="Arial"/>
              <a:cs typeface="Arial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498546" y="5957603"/>
            <a:ext cx="42832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rgbClr val="002060"/>
                </a:solidFill>
              </a:rPr>
              <a:t>C</a:t>
            </a:r>
            <a:endParaRPr lang="ru-RU" sz="3600" b="1" dirty="0">
              <a:solidFill>
                <a:srgbClr val="00206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79882" y="6024442"/>
            <a:ext cx="46519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>
                <a:solidFill>
                  <a:srgbClr val="002060"/>
                </a:solidFill>
              </a:rPr>
              <a:t>A</a:t>
            </a:r>
            <a:endParaRPr lang="ru-RU" sz="3600" b="1" dirty="0">
              <a:solidFill>
                <a:srgbClr val="00206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953583" y="2052046"/>
            <a:ext cx="44275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rgbClr val="002060"/>
                </a:solidFill>
              </a:rPr>
              <a:t>B</a:t>
            </a:r>
            <a:endParaRPr lang="ru-RU" sz="3600" b="1" dirty="0">
              <a:solidFill>
                <a:srgbClr val="00206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186952" y="5108571"/>
            <a:ext cx="476412" cy="646331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rgbClr val="002060"/>
                </a:solidFill>
              </a:rPr>
              <a:t>D</a:t>
            </a:r>
            <a:endParaRPr lang="ru-RU" sz="3600" b="1" dirty="0">
              <a:solidFill>
                <a:srgbClr val="00206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416141" y="3732227"/>
            <a:ext cx="49725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rgbClr val="002060"/>
                </a:solidFill>
              </a:rPr>
              <a:t>O</a:t>
            </a:r>
            <a:endParaRPr lang="ru-RU" sz="3600" b="1" dirty="0">
              <a:solidFill>
                <a:srgbClr val="002060"/>
              </a:solidFill>
            </a:endParaRPr>
          </a:p>
        </p:txBody>
      </p:sp>
      <p:cxnSp>
        <p:nvCxnSpPr>
          <p:cNvPr id="7" name="Прямая соединительная линия 6"/>
          <p:cNvCxnSpPr>
            <a:stCxn id="24580" idx="2"/>
          </p:cNvCxnSpPr>
          <p:nvPr/>
        </p:nvCxnSpPr>
        <p:spPr>
          <a:xfrm flipV="1">
            <a:off x="884150" y="5519205"/>
            <a:ext cx="3263726" cy="729326"/>
          </a:xfrm>
          <a:prstGeom prst="line">
            <a:avLst/>
          </a:prstGeom>
          <a:ln w="38100">
            <a:solidFill>
              <a:srgbClr val="9A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1239505" y="5119320"/>
            <a:ext cx="202197" cy="166408"/>
          </a:xfrm>
          <a:prstGeom prst="line">
            <a:avLst/>
          </a:prstGeom>
          <a:ln w="38100">
            <a:solidFill>
              <a:srgbClr val="9A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2129085" y="3361973"/>
            <a:ext cx="288032" cy="207787"/>
          </a:xfrm>
          <a:prstGeom prst="line">
            <a:avLst/>
          </a:prstGeom>
          <a:ln w="38100">
            <a:solidFill>
              <a:srgbClr val="9A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>
            <a:off x="1784297" y="4337491"/>
            <a:ext cx="2338572" cy="1148342"/>
          </a:xfrm>
          <a:prstGeom prst="line">
            <a:avLst/>
          </a:prstGeom>
          <a:ln w="38100">
            <a:solidFill>
              <a:srgbClr val="9A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 flipH="1">
            <a:off x="2333316" y="4311872"/>
            <a:ext cx="8380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6109464" y="1917609"/>
                <a:ext cx="3714478" cy="304698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b="1" i="1" dirty="0" smtClean="0">
                    <a:solidFill>
                      <a:srgbClr val="00339A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Berilgan:</a:t>
                </a:r>
              </a:p>
              <a:p>
                <a:r>
                  <a:rPr lang="en-US" sz="3200" b="1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∆ABC – </a:t>
                </a:r>
                <a:r>
                  <a:rPr lang="en-US" sz="3200" b="1" i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teng</a:t>
                </a:r>
                <a:r>
                  <a:rPr lang="en-US" sz="3200" b="1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b="1" i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yonli</a:t>
                </a:r>
                <a:endParaRPr lang="en-US" sz="3200" b="1" i="1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3200" b="1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OD - </a:t>
                </a:r>
                <a:r>
                  <a:rPr lang="en-US" sz="3200" b="1" i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o‘rta</a:t>
                </a:r>
                <a:r>
                  <a:rPr lang="en-US" sz="3200" b="1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2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⊥</m:t>
                    </m:r>
                  </m:oMath>
                </a14:m>
                <a:r>
                  <a:rPr lang="en-US" sz="3200" b="1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,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32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2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𝑷</m:t>
                        </m:r>
                      </m:e>
                      <m:sub>
                        <m:r>
                          <a:rPr lang="en-US" sz="32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𝑨𝑫𝑪</m:t>
                        </m:r>
                      </m:sub>
                    </m:sSub>
                  </m:oMath>
                </a14:m>
                <a:r>
                  <a:rPr lang="en-US" sz="3200" b="1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= 24 cm.</a:t>
                </a:r>
              </a:p>
              <a:p>
                <a:r>
                  <a:rPr lang="en-US" sz="3200" b="1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AB = 16cm</a:t>
                </a:r>
              </a:p>
              <a:p>
                <a:r>
                  <a:rPr lang="en-US" sz="3200" b="1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:endParaRPr lang="ru-RU" sz="3200" b="1" i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09464" y="1917609"/>
                <a:ext cx="3714478" cy="3046988"/>
              </a:xfrm>
              <a:prstGeom prst="rect">
                <a:avLst/>
              </a:prstGeom>
              <a:blipFill rotWithShape="0">
                <a:blip r:embed="rId2"/>
                <a:stretch>
                  <a:fillRect l="-4098" t="-2605" r="-327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" name="Прямоугольник 20"/>
          <p:cNvSpPr/>
          <p:nvPr/>
        </p:nvSpPr>
        <p:spPr>
          <a:xfrm>
            <a:off x="6109235" y="4654786"/>
            <a:ext cx="6029325" cy="126188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3600" b="1" i="1" dirty="0" err="1" smtClean="0">
                <a:solidFill>
                  <a:srgbClr val="0033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Topish</a:t>
            </a:r>
            <a:r>
              <a:rPr lang="en-US" sz="3600" b="1" i="1" dirty="0" smtClean="0">
                <a:solidFill>
                  <a:srgbClr val="0033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 err="1" smtClean="0">
                <a:solidFill>
                  <a:srgbClr val="0033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kerak</a:t>
            </a:r>
            <a:r>
              <a:rPr lang="en-US" sz="3600" b="1" i="1" dirty="0" smtClean="0">
                <a:solidFill>
                  <a:srgbClr val="0033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n-US" sz="3600" b="1" i="1" dirty="0">
              <a:solidFill>
                <a:srgbClr val="00339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4000" b="1" i="1" dirty="0">
                <a:solidFill>
                  <a:srgbClr val="9A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 </a:t>
            </a:r>
            <a:r>
              <a:rPr lang="en-US" sz="4000" b="1" i="1" dirty="0" smtClean="0">
                <a:solidFill>
                  <a:srgbClr val="9A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? cm</a:t>
            </a:r>
            <a:endParaRPr lang="en-US" sz="4000" b="1" i="1" dirty="0">
              <a:solidFill>
                <a:srgbClr val="9A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25463" y="86643"/>
            <a:ext cx="15327271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>
                <a:solidFill>
                  <a:srgbClr val="9A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№</a:t>
            </a:r>
            <a:r>
              <a:rPr lang="en-US" sz="3600" b="1" dirty="0" smtClean="0">
                <a:solidFill>
                  <a:srgbClr val="9A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7.</a:t>
            </a:r>
            <a:r>
              <a:rPr lang="en-US" sz="28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ABC </a:t>
            </a:r>
            <a:r>
              <a:rPr lang="en-US" sz="28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28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yonli</a:t>
            </a:r>
            <a:r>
              <a:rPr lang="en-US" sz="28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uchburchakning</a:t>
            </a:r>
            <a:r>
              <a:rPr lang="en-US" sz="28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 yon </a:t>
            </a:r>
            <a:r>
              <a:rPr lang="en-US" sz="28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tomoniga</a:t>
            </a:r>
            <a:r>
              <a:rPr lang="en-US" sz="28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o‘tkazilgan</a:t>
            </a:r>
            <a:r>
              <a:rPr lang="en-US" sz="28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en-US" sz="28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o‘rta</a:t>
            </a:r>
            <a:r>
              <a:rPr lang="en-US" sz="28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perpendikulyar</a:t>
            </a:r>
            <a:r>
              <a:rPr lang="en-US" sz="28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BC </a:t>
            </a:r>
            <a:r>
              <a:rPr lang="en-US" sz="28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tomonni</a:t>
            </a:r>
            <a:r>
              <a:rPr lang="en-US" sz="28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 </a:t>
            </a:r>
            <a:r>
              <a:rPr lang="en-US" sz="28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nuqtadakesib</a:t>
            </a:r>
            <a:r>
              <a:rPr lang="en-US" sz="28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o‘tadi</a:t>
            </a:r>
            <a:r>
              <a:rPr lang="en-US" sz="28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Agar </a:t>
            </a:r>
            <a:r>
              <a:rPr lang="en-US" sz="28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ADC </a:t>
            </a:r>
          </a:p>
          <a:p>
            <a:r>
              <a:rPr lang="en-US" sz="28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uchburchakning</a:t>
            </a:r>
            <a:r>
              <a:rPr lang="en-US" sz="28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perimetri</a:t>
            </a:r>
            <a:r>
              <a:rPr lang="en-US" sz="28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24 </a:t>
            </a:r>
            <a:r>
              <a:rPr lang="en-US" sz="28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cm </a:t>
            </a:r>
            <a:r>
              <a:rPr lang="en-US" sz="28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</a:t>
            </a:r>
            <a:r>
              <a:rPr lang="en-US" sz="28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28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8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 </a:t>
            </a:r>
            <a:r>
              <a:rPr lang="en-US" sz="28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16 </a:t>
            </a:r>
            <a:r>
              <a:rPr lang="en-US" sz="28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cm </a:t>
            </a:r>
            <a:r>
              <a:rPr lang="en-US" sz="28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bo‘lsa</a:t>
            </a:r>
            <a:r>
              <a:rPr lang="en-US" sz="28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endParaRPr lang="en-US" sz="2800" b="1" i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 </a:t>
            </a:r>
            <a:r>
              <a:rPr lang="en-US" sz="28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asosni</a:t>
            </a:r>
            <a:r>
              <a:rPr lang="en-US" sz="28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toping.</a:t>
            </a:r>
            <a:endParaRPr lang="ru-RU" sz="2800" b="1" i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587" name="Прямоугольник 24586"/>
          <p:cNvSpPr/>
          <p:nvPr/>
        </p:nvSpPr>
        <p:spPr>
          <a:xfrm rot="1588776">
            <a:off x="1800053" y="4177324"/>
            <a:ext cx="448148" cy="28102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57815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45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4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8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2458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" presetID="10" presetClass="exit" presetSubtype="0" fill="hold" grpId="1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1"/>
                                    </p:cond>
                                  </p:endCondLst>
                                  <p:childTnLst>
                                    <p:animEffect transition="out" filter="fade">
                                      <p:cBhvr>
                                        <p:cTn id="12" dur="1000"/>
                                        <p:tgtEl>
                                          <p:spTgt spid="245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4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500"/>
                                        <p:tgtEl>
                                          <p:spTgt spid="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500"/>
                                        <p:tgtEl>
                                          <p:spTgt spid="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500"/>
                                        <p:tgtEl>
                                          <p:spTgt spid="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9" dur="500"/>
                                        <p:tgtEl>
                                          <p:spTgt spid="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4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7" dur="500"/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80" grpId="0" animBg="1"/>
      <p:bldP spid="24586" grpId="0" animBg="1"/>
      <p:bldP spid="24586" grpId="1" animBg="1"/>
      <p:bldP spid="2" grpId="0"/>
      <p:bldP spid="10" grpId="0"/>
      <p:bldP spid="11" grpId="0"/>
      <p:bldP spid="12" grpId="0"/>
      <p:bldP spid="13" grpId="0"/>
      <p:bldP spid="2458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0" name="AutoShape 4"/>
          <p:cNvSpPr>
            <a:spLocks noChangeArrowheads="1"/>
          </p:cNvSpPr>
          <p:nvPr/>
        </p:nvSpPr>
        <p:spPr bwMode="auto">
          <a:xfrm>
            <a:off x="1068588" y="376744"/>
            <a:ext cx="3633801" cy="3873319"/>
          </a:xfrm>
          <a:prstGeom prst="triangle">
            <a:avLst>
              <a:gd name="adj" fmla="val 48998"/>
            </a:avLst>
          </a:prstGeom>
          <a:gradFill flip="none" rotWithShape="1">
            <a:gsLst>
              <a:gs pos="0">
                <a:srgbClr val="FF33CC">
                  <a:tint val="66000"/>
                  <a:satMod val="160000"/>
                </a:srgbClr>
              </a:gs>
              <a:gs pos="50000">
                <a:srgbClr val="FF33CC">
                  <a:tint val="44500"/>
                  <a:satMod val="160000"/>
                </a:srgbClr>
              </a:gs>
              <a:gs pos="100000">
                <a:srgbClr val="FF33CC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 w="38100">
            <a:solidFill>
              <a:srgbClr val="003366"/>
            </a:solidFill>
            <a:miter lim="800000"/>
            <a:headEnd/>
            <a:tailEnd/>
          </a:ln>
          <a:effectLst/>
          <a:extLst/>
        </p:spPr>
        <p:txBody>
          <a:bodyPr wrap="none" lIns="107686" tIns="53843" rIns="107686" bIns="53843" anchor="ctr"/>
          <a:lstStyle/>
          <a:p>
            <a:pPr>
              <a:defRPr/>
            </a:pPr>
            <a:endParaRPr lang="ru-RU" sz="7982">
              <a:latin typeface="Times New Roman" charset="0"/>
            </a:endParaRPr>
          </a:p>
        </p:txBody>
      </p:sp>
      <p:sp>
        <p:nvSpPr>
          <p:cNvPr id="24586" name="WordArt 10"/>
          <p:cNvSpPr>
            <a:spLocks noChangeArrowheads="1" noChangeShapeType="1" noTextEdit="1"/>
          </p:cNvSpPr>
          <p:nvPr/>
        </p:nvSpPr>
        <p:spPr bwMode="auto">
          <a:xfrm>
            <a:off x="4026677" y="2423335"/>
            <a:ext cx="1120178" cy="1130787"/>
          </a:xfrm>
          <a:prstGeom prst="rect">
            <a:avLst/>
          </a:prstGeom>
        </p:spPr>
        <p:txBody>
          <a:bodyPr wrap="none" lIns="107686" tIns="53843" rIns="107686" bIns="53843" numCol="1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ru-RU" sz="4188" kern="10" dirty="0">
              <a:ln w="25400">
                <a:solidFill>
                  <a:srgbClr val="00FF00"/>
                </a:solidFill>
                <a:round/>
                <a:headEnd/>
                <a:tailEnd/>
              </a:ln>
              <a:solidFill>
                <a:srgbClr val="FF0000"/>
              </a:solidFill>
              <a:latin typeface="Arial"/>
              <a:cs typeface="Arial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682984" y="3959135"/>
            <a:ext cx="42832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rgbClr val="002060"/>
                </a:solidFill>
              </a:rPr>
              <a:t>C</a:t>
            </a:r>
            <a:endParaRPr lang="ru-RU" sz="3600" b="1" dirty="0">
              <a:solidFill>
                <a:srgbClr val="00206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1638538" y="4586019"/>
                <a:ext cx="9334607" cy="193899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b="1" i="1" dirty="0" smtClean="0"/>
                  <a:t>DC = BC – BD;      AD</a:t>
                </a:r>
                <a:r>
                  <a:rPr lang="en-US" sz="3600" b="1" i="1" dirty="0" smtClean="0">
                    <a:solidFill>
                      <a:schemeClr val="tx1"/>
                    </a:solidFill>
                  </a:rPr>
                  <a:t> = BD (</a:t>
                </a:r>
                <a:r>
                  <a:rPr lang="en-US" sz="2800" b="1" i="1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o‘rta</a:t>
                </a:r>
                <a:r>
                  <a:rPr lang="en-US" sz="3600" b="1" i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600" b="1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⊥</m:t>
                    </m:r>
                  </m:oMath>
                </a14:m>
                <a:r>
                  <a:rPr lang="en-US" sz="3600" b="1" i="1" dirty="0" smtClean="0">
                    <a:solidFill>
                      <a:schemeClr val="tx1"/>
                    </a:solidFill>
                  </a:rPr>
                  <a:t> </a:t>
                </a:r>
                <a:r>
                  <a:rPr lang="en-US" sz="2800" b="1" i="1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xossasiga</a:t>
                </a:r>
                <a:r>
                  <a:rPr lang="en-US" sz="2800" b="1" i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b="1" i="1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kora</a:t>
                </a:r>
                <a:r>
                  <a:rPr lang="en-US" sz="2800" b="1" i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‘)</a:t>
                </a:r>
              </a:p>
              <a:p>
                <a:r>
                  <a:rPr lang="en-US" sz="2800" b="1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BD = AB = 16 cm(</a:t>
                </a:r>
                <a:r>
                  <a:rPr lang="en-US" sz="2800" b="1" i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teng</a:t>
                </a:r>
                <a:r>
                  <a:rPr lang="en-US" sz="2800" b="1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b="1" i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yonli</a:t>
                </a:r>
                <a:r>
                  <a:rPr lang="en-US" sz="2800" b="1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∆), </a:t>
                </a:r>
                <a:r>
                  <a:rPr lang="en-US" sz="2800" b="1" i="1" dirty="0" smtClean="0">
                    <a:solidFill>
                      <a:srgbClr val="9A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DC = 16 - AD </a:t>
                </a:r>
              </a:p>
              <a:p>
                <a:r>
                  <a:rPr lang="en-US" sz="2800" b="1" i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AC = 24 – (AD +16 - AD) </a:t>
                </a:r>
              </a:p>
              <a:p>
                <a:r>
                  <a:rPr lang="en-US" sz="2800" b="1" i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AC = 24 -16 = 8 (cm) </a:t>
                </a:r>
                <a:endParaRPr lang="ru-RU" sz="3600" b="1" i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38538" y="4586019"/>
                <a:ext cx="9334607" cy="1938992"/>
              </a:xfrm>
              <a:prstGeom prst="rect">
                <a:avLst/>
              </a:prstGeom>
              <a:blipFill rotWithShape="0">
                <a:blip r:embed="rId2"/>
                <a:stretch>
                  <a:fillRect l="-2025" t="-4403" r="-261" b="-786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TextBox 9"/>
          <p:cNvSpPr txBox="1"/>
          <p:nvPr/>
        </p:nvSpPr>
        <p:spPr>
          <a:xfrm>
            <a:off x="564320" y="4025974"/>
            <a:ext cx="46519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>
                <a:solidFill>
                  <a:srgbClr val="002060"/>
                </a:solidFill>
              </a:rPr>
              <a:t>A</a:t>
            </a:r>
            <a:endParaRPr lang="ru-RU" sz="3600" b="1" dirty="0">
              <a:solidFill>
                <a:srgbClr val="00206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138021" y="53578"/>
            <a:ext cx="44275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rgbClr val="002060"/>
                </a:solidFill>
              </a:rPr>
              <a:t>B</a:t>
            </a:r>
            <a:endParaRPr lang="ru-RU" sz="3600" b="1" dirty="0">
              <a:solidFill>
                <a:srgbClr val="00206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330696" y="2858482"/>
            <a:ext cx="476412" cy="646331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rgbClr val="002060"/>
                </a:solidFill>
              </a:rPr>
              <a:t>D</a:t>
            </a:r>
            <a:endParaRPr lang="ru-RU" sz="3600" b="1" dirty="0">
              <a:solidFill>
                <a:srgbClr val="00206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600579" y="1733759"/>
            <a:ext cx="49725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rgbClr val="002060"/>
                </a:solidFill>
              </a:rPr>
              <a:t>O</a:t>
            </a:r>
            <a:endParaRPr lang="ru-RU" sz="3600" b="1" dirty="0">
              <a:solidFill>
                <a:srgbClr val="002060"/>
              </a:solidFill>
            </a:endParaRPr>
          </a:p>
        </p:txBody>
      </p:sp>
      <p:cxnSp>
        <p:nvCxnSpPr>
          <p:cNvPr id="7" name="Прямая соединительная линия 6"/>
          <p:cNvCxnSpPr>
            <a:stCxn id="24580" idx="2"/>
          </p:cNvCxnSpPr>
          <p:nvPr/>
        </p:nvCxnSpPr>
        <p:spPr>
          <a:xfrm flipV="1">
            <a:off x="1068588" y="3520737"/>
            <a:ext cx="3263726" cy="729326"/>
          </a:xfrm>
          <a:prstGeom prst="line">
            <a:avLst/>
          </a:prstGeom>
          <a:ln w="38100">
            <a:solidFill>
              <a:srgbClr val="9A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1423943" y="3120852"/>
            <a:ext cx="202197" cy="166408"/>
          </a:xfrm>
          <a:prstGeom prst="line">
            <a:avLst/>
          </a:prstGeom>
          <a:ln w="38100">
            <a:solidFill>
              <a:srgbClr val="9A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2313523" y="1363505"/>
            <a:ext cx="288032" cy="207787"/>
          </a:xfrm>
          <a:prstGeom prst="line">
            <a:avLst/>
          </a:prstGeom>
          <a:ln w="38100">
            <a:solidFill>
              <a:srgbClr val="9A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>
            <a:off x="1968735" y="2339023"/>
            <a:ext cx="2338572" cy="1148342"/>
          </a:xfrm>
          <a:prstGeom prst="line">
            <a:avLst/>
          </a:prstGeom>
          <a:ln w="38100">
            <a:solidFill>
              <a:srgbClr val="9A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 flipH="1">
            <a:off x="2517754" y="2313404"/>
            <a:ext cx="8380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5901072" y="265466"/>
                <a:ext cx="3280065" cy="329320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b="1" i="1" dirty="0" smtClean="0">
                    <a:solidFill>
                      <a:srgbClr val="00339A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Berilgan:</a:t>
                </a:r>
              </a:p>
              <a:p>
                <a:r>
                  <a:rPr lang="en-US" sz="2800" b="1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∆ABC – </a:t>
                </a:r>
                <a:r>
                  <a:rPr lang="en-US" sz="2800" b="1" i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teng</a:t>
                </a:r>
                <a:r>
                  <a:rPr lang="en-US" sz="2800" b="1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b="1" i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yonli</a:t>
                </a:r>
                <a:endParaRPr lang="en-US" sz="2800" b="1" i="1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2800" b="1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OD - </a:t>
                </a:r>
                <a:r>
                  <a:rPr lang="en-US" sz="2800" b="1" i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o‘rta</a:t>
                </a:r>
                <a:r>
                  <a:rPr lang="en-US" sz="2800" b="1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⊥</m:t>
                    </m:r>
                  </m:oMath>
                </a14:m>
                <a:r>
                  <a:rPr lang="en-US" sz="2800" b="1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,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8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28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𝑷</m:t>
                        </m:r>
                      </m:e>
                      <m:sub>
                        <m:r>
                          <a:rPr lang="en-US" sz="28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𝑨𝑫𝑪</m:t>
                        </m:r>
                      </m:sub>
                    </m:sSub>
                  </m:oMath>
                </a14:m>
                <a:r>
                  <a:rPr lang="en-US" sz="2800" b="1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= 24 cm.</a:t>
                </a:r>
              </a:p>
              <a:p>
                <a:r>
                  <a:rPr lang="en-US" sz="2800" b="1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AB = 16cm</a:t>
                </a:r>
              </a:p>
              <a:p>
                <a:r>
                  <a:rPr lang="en-US" sz="2800" b="1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AC - ?</a:t>
                </a:r>
              </a:p>
              <a:p>
                <a:r>
                  <a:rPr lang="en-US" sz="3600" b="1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:endParaRPr lang="ru-RU" sz="3600" b="1" i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01072" y="265466"/>
                <a:ext cx="3280065" cy="3293209"/>
              </a:xfrm>
              <a:prstGeom prst="rect">
                <a:avLst/>
              </a:prstGeom>
              <a:blipFill rotWithShape="0">
                <a:blip r:embed="rId3"/>
                <a:stretch>
                  <a:fillRect l="-4647" t="-2407" r="-260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Прямоугольник 20"/>
              <p:cNvSpPr/>
              <p:nvPr/>
            </p:nvSpPr>
            <p:spPr>
              <a:xfrm>
                <a:off x="5901072" y="3046291"/>
                <a:ext cx="6029325" cy="1015663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r>
                  <a:rPr lang="en-US" sz="2800" b="1" i="1" dirty="0" err="1">
                    <a:solidFill>
                      <a:srgbClr val="00339A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Yechim</a:t>
                </a:r>
                <a:r>
                  <a:rPr lang="en-US" sz="2800" b="1" i="1" dirty="0">
                    <a:solidFill>
                      <a:srgbClr val="00339A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</a:p>
              <a:p>
                <a:r>
                  <a:rPr lang="en-US" sz="3200" b="1" i="1" dirty="0">
                    <a:solidFill>
                      <a:srgbClr val="9A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AC </a:t>
                </a:r>
                <a:r>
                  <a:rPr lang="en-US" sz="3200" b="1" i="1" dirty="0" smtClean="0">
                    <a:solidFill>
                      <a:srgbClr val="9A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b="1" i="1" smtClean="0">
                            <a:solidFill>
                              <a:srgbClr val="9A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200" b="1" i="1">
                            <a:solidFill>
                              <a:srgbClr val="9A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𝑷</m:t>
                        </m:r>
                      </m:e>
                      <m:sub>
                        <m:r>
                          <a:rPr lang="en-US" sz="3200" b="1" i="1">
                            <a:solidFill>
                              <a:srgbClr val="9A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𝑨𝑫𝑪</m:t>
                        </m:r>
                      </m:sub>
                    </m:sSub>
                  </m:oMath>
                </a14:m>
                <a:r>
                  <a:rPr lang="en-US" sz="3200" b="1" i="1" dirty="0" smtClean="0">
                    <a:solidFill>
                      <a:srgbClr val="9A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- (AD+DC) </a:t>
                </a:r>
                <a:endParaRPr lang="en-US" sz="3200" b="1" i="1" dirty="0">
                  <a:solidFill>
                    <a:srgbClr val="9A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1" name="Прямоугольник 2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01072" y="3046291"/>
                <a:ext cx="6029325" cy="1015663"/>
              </a:xfrm>
              <a:prstGeom prst="rect">
                <a:avLst/>
              </a:prstGeom>
              <a:blipFill rotWithShape="0">
                <a:blip r:embed="rId4"/>
                <a:stretch>
                  <a:fillRect l="-2528" t="-6627" b="-1927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" name="TextBox 21"/>
          <p:cNvSpPr txBox="1"/>
          <p:nvPr/>
        </p:nvSpPr>
        <p:spPr>
          <a:xfrm>
            <a:off x="6606183" y="6067687"/>
            <a:ext cx="255230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i="1" dirty="0" err="1" smtClean="0">
                <a:solidFill>
                  <a:srgbClr val="9A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3200" b="1" i="1" dirty="0" smtClean="0">
                <a:solidFill>
                  <a:srgbClr val="9A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8 cm</a:t>
            </a:r>
            <a:endParaRPr lang="ru-RU" sz="3200" b="1" i="1" dirty="0">
              <a:solidFill>
                <a:srgbClr val="9A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587" name="Прямоугольник 24586"/>
          <p:cNvSpPr/>
          <p:nvPr/>
        </p:nvSpPr>
        <p:spPr>
          <a:xfrm rot="1588776">
            <a:off x="1984491" y="2178856"/>
            <a:ext cx="448148" cy="28102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13577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Объект 2"/>
          <p:cNvSpPr>
            <a:spLocks noGrp="1"/>
          </p:cNvSpPr>
          <p:nvPr>
            <p:ph idx="4294967295"/>
          </p:nvPr>
        </p:nvSpPr>
        <p:spPr>
          <a:xfrm>
            <a:off x="451593" y="1637754"/>
            <a:ext cx="11724564" cy="1407721"/>
          </a:xfrm>
          <a:prstGeom prst="rect">
            <a:avLst/>
          </a:prstGeom>
        </p:spPr>
        <p:txBody>
          <a:bodyPr vert="horz" lIns="107681" tIns="53841" rIns="107681" bIns="53841" rtlCol="0">
            <a:noAutofit/>
          </a:bodyPr>
          <a:lstStyle/>
          <a:p>
            <a:r>
              <a:rPr lang="en-US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Darslikning</a:t>
            </a:r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4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67 -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sahifasidagi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0" indent="0">
              <a:buNone/>
            </a:pPr>
            <a:r>
              <a:rPr lang="en-US" sz="44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 – 4 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44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savollarga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yozish</a:t>
            </a:r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endParaRPr lang="en-US" sz="44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44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8 - 9 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44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masalalarni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5" name="Picture 2" descr="C:\Users\Iroda\Downloads\VQpq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9799" y="3942010"/>
            <a:ext cx="4547199" cy="22960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object 2"/>
          <p:cNvSpPr/>
          <p:nvPr/>
        </p:nvSpPr>
        <p:spPr>
          <a:xfrm>
            <a:off x="139826" y="266790"/>
            <a:ext cx="11819829" cy="897435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5028"/>
          </a:p>
        </p:txBody>
      </p:sp>
      <p:sp>
        <p:nvSpPr>
          <p:cNvPr id="7" name="object 4"/>
          <p:cNvSpPr txBox="1">
            <a:spLocks/>
          </p:cNvSpPr>
          <p:nvPr/>
        </p:nvSpPr>
        <p:spPr>
          <a:xfrm>
            <a:off x="451593" y="371711"/>
            <a:ext cx="11286441" cy="806166"/>
          </a:xfrm>
          <a:prstGeom prst="rect">
            <a:avLst/>
          </a:prstGeom>
        </p:spPr>
        <p:txBody>
          <a:bodyPr vert="horz" wrap="square" lIns="0" tIns="34527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lvl="0" algn="ctr"/>
            <a:r>
              <a:rPr lang="en-US" sz="5012" dirty="0" err="1">
                <a:latin typeface="Arial" pitchFamily="34" charset="0"/>
                <a:cs typeface="Arial" pitchFamily="34" charset="0"/>
              </a:rPr>
              <a:t>Mustaqil</a:t>
            </a:r>
            <a:r>
              <a:rPr lang="en-US" sz="5012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012" dirty="0" err="1">
                <a:latin typeface="Arial" pitchFamily="34" charset="0"/>
                <a:cs typeface="Arial" pitchFamily="34" charset="0"/>
              </a:rPr>
              <a:t>bajarish</a:t>
            </a:r>
            <a:r>
              <a:rPr lang="en-US" sz="5012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012" dirty="0" err="1">
                <a:latin typeface="Arial" pitchFamily="34" charset="0"/>
                <a:cs typeface="Arial" pitchFamily="34" charset="0"/>
              </a:rPr>
              <a:t>uchun</a:t>
            </a:r>
            <a:r>
              <a:rPr lang="en-US" sz="5012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012" dirty="0" err="1">
                <a:latin typeface="Arial" pitchFamily="34" charset="0"/>
                <a:cs typeface="Arial" pitchFamily="34" charset="0"/>
              </a:rPr>
              <a:t>topshiriqlar</a:t>
            </a:r>
            <a:endParaRPr lang="ru-RU" sz="5012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9373215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375100" y="3499390"/>
            <a:ext cx="6030119" cy="977512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buClrTx/>
              <a:defRPr/>
            </a:pPr>
            <a:endParaRPr lang="en-US" sz="3773" b="1" dirty="0"/>
          </a:p>
          <a:p>
            <a:pPr lvl="0" fontAlgn="base">
              <a:spcBef>
                <a:spcPct val="0"/>
              </a:spcBef>
              <a:spcAft>
                <a:spcPct val="0"/>
              </a:spcAft>
              <a:buClrTx/>
              <a:defRPr/>
            </a:pPr>
            <a:endParaRPr lang="en-US" sz="1979" b="1" dirty="0"/>
          </a:p>
        </p:txBody>
      </p:sp>
      <p:sp>
        <p:nvSpPr>
          <p:cNvPr id="7" name="Равнобедренный треугольник 6"/>
          <p:cNvSpPr/>
          <p:nvPr/>
        </p:nvSpPr>
        <p:spPr>
          <a:xfrm rot="21141401">
            <a:off x="973106" y="2172543"/>
            <a:ext cx="4316480" cy="1896735"/>
          </a:xfrm>
          <a:prstGeom prst="triangle">
            <a:avLst>
              <a:gd name="adj" fmla="val 28995"/>
            </a:avLst>
          </a:prstGeom>
          <a:solidFill>
            <a:schemeClr val="bg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773"/>
          </a:p>
        </p:txBody>
      </p:sp>
      <p:sp>
        <p:nvSpPr>
          <p:cNvPr id="11" name="TextBox 10"/>
          <p:cNvSpPr txBox="1"/>
          <p:nvPr/>
        </p:nvSpPr>
        <p:spPr>
          <a:xfrm flipH="1">
            <a:off x="1842746" y="1795664"/>
            <a:ext cx="4988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5184557" y="3790985"/>
            <a:ext cx="51809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661022" y="4171210"/>
            <a:ext cx="52404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Равнобедренный треугольник 18"/>
          <p:cNvSpPr/>
          <p:nvPr/>
        </p:nvSpPr>
        <p:spPr>
          <a:xfrm rot="10207597">
            <a:off x="6121489" y="2973450"/>
            <a:ext cx="4316480" cy="1896735"/>
          </a:xfrm>
          <a:prstGeom prst="triangle">
            <a:avLst>
              <a:gd name="adj" fmla="val 28995"/>
            </a:avLst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773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3" name="Прямоугольник 22"/>
              <p:cNvSpPr/>
              <p:nvPr/>
            </p:nvSpPr>
            <p:spPr>
              <a:xfrm>
                <a:off x="10216253" y="2029638"/>
                <a:ext cx="524040" cy="70160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3959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959" b="1" i="0" smtClean="0">
                              <a:latin typeface="Cambria Math" panose="02040503050406030204" pitchFamily="18" charset="0"/>
                            </a:rPr>
                            <m:t>𝐂</m:t>
                          </m:r>
                        </m:e>
                        <m:sub>
                          <m:r>
                            <a:rPr lang="en-US" sz="3959" b="1" i="0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</m:oMath>
                  </m:oMathPara>
                </a14:m>
                <a:endParaRPr lang="ru-RU" sz="3959" b="1" dirty="0"/>
              </a:p>
            </p:txBody>
          </p:sp>
        </mc:Choice>
        <mc:Fallback>
          <p:sp>
            <p:nvSpPr>
              <p:cNvPr id="23" name="Прямоугольник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216253" y="2029638"/>
                <a:ext cx="524040" cy="701602"/>
              </a:xfrm>
              <a:prstGeom prst="rect">
                <a:avLst/>
              </a:prstGeom>
              <a:blipFill rotWithShape="0">
                <a:blip r:embed="rId2"/>
                <a:stretch>
                  <a:fillRect r="-1046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" name="Прямоугольник 3"/>
              <p:cNvSpPr/>
              <p:nvPr/>
            </p:nvSpPr>
            <p:spPr>
              <a:xfrm>
                <a:off x="9380127" y="4331513"/>
                <a:ext cx="836126" cy="64633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36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600" b="1" i="0" smtClean="0">
                              <a:latin typeface="Cambria Math" panose="02040503050406030204" pitchFamily="18" charset="0"/>
                            </a:rPr>
                            <m:t>𝐀</m:t>
                          </m:r>
                        </m:e>
                        <m:sub>
                          <m:r>
                            <a:rPr lang="en-US" sz="3600" b="1" i="0"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</m:oMath>
                  </m:oMathPara>
                </a14:m>
                <a:endParaRPr lang="ru-RU" sz="3600" b="1" dirty="0"/>
              </a:p>
            </p:txBody>
          </p:sp>
        </mc:Choice>
        <mc:Fallback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80127" y="4331513"/>
                <a:ext cx="836126" cy="646331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Прямоугольник 4"/>
              <p:cNvSpPr/>
              <p:nvPr/>
            </p:nvSpPr>
            <p:spPr>
              <a:xfrm>
                <a:off x="5419599" y="2515948"/>
                <a:ext cx="843436" cy="64633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36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600" b="1" i="0" smtClean="0">
                              <a:latin typeface="Cambria Math" panose="02040503050406030204" pitchFamily="18" charset="0"/>
                            </a:rPr>
                            <m:t>𝐁</m:t>
                          </m:r>
                        </m:e>
                        <m:sub>
                          <m:r>
                            <a:rPr lang="en-US" sz="3600" b="1" i="0"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</m:oMath>
                  </m:oMathPara>
                </a14:m>
                <a:endParaRPr lang="ru-RU" sz="3600" b="1" dirty="0"/>
              </a:p>
            </p:txBody>
          </p:sp>
        </mc:Choice>
        <mc:Fallback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19599" y="2515948"/>
                <a:ext cx="843436" cy="646331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9" name="Прямая соединительная линия 28"/>
          <p:cNvCxnSpPr/>
          <p:nvPr/>
        </p:nvCxnSpPr>
        <p:spPr>
          <a:xfrm>
            <a:off x="2933563" y="3942417"/>
            <a:ext cx="175660" cy="342103"/>
          </a:xfrm>
          <a:prstGeom prst="line">
            <a:avLst/>
          </a:prstGeom>
          <a:ln w="28575">
            <a:solidFill>
              <a:srgbClr val="00A85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39"/>
          <p:cNvCxnSpPr/>
          <p:nvPr/>
        </p:nvCxnSpPr>
        <p:spPr>
          <a:xfrm>
            <a:off x="8128269" y="2794624"/>
            <a:ext cx="302919" cy="282296"/>
          </a:xfrm>
          <a:prstGeom prst="line">
            <a:avLst/>
          </a:prstGeom>
          <a:ln w="28575">
            <a:solidFill>
              <a:srgbClr val="00A85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20" name="Скругленный прямоугольник 19"/>
              <p:cNvSpPr/>
              <p:nvPr/>
            </p:nvSpPr>
            <p:spPr>
              <a:xfrm>
                <a:off x="3815872" y="4878663"/>
                <a:ext cx="4290768" cy="1079571"/>
              </a:xfrm>
              <a:prstGeom prst="roundRect">
                <a:avLst/>
              </a:prstGeom>
              <a:solidFill>
                <a:srgbClr val="0070C0"/>
              </a:solidFill>
              <a:ln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ru-RU" sz="3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∆</a:t>
                </a:r>
                <a:r>
                  <a:rPr lang="en-US" sz="3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ABC = 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∆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3600" b="1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b="1">
                            <a:latin typeface="Cambria Math" panose="02040503050406030204" pitchFamily="18" charset="0"/>
                          </a:rPr>
                          <m:t>𝐀</m:t>
                        </m:r>
                      </m:e>
                      <m:sub>
                        <m:r>
                          <a:rPr lang="en-US" sz="3600" b="1"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  <m:sSub>
                      <m:sSubPr>
                        <m:ctrlPr>
                          <a:rPr lang="ru-RU" sz="3600" b="1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b="1">
                            <a:latin typeface="Cambria Math" panose="02040503050406030204" pitchFamily="18" charset="0"/>
                          </a:rPr>
                          <m:t>𝐁</m:t>
                        </m:r>
                      </m:e>
                      <m:sub>
                        <m:r>
                          <a:rPr lang="en-US" sz="3600" b="1"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  <m:sSub>
                      <m:sSubPr>
                        <m:ctrlPr>
                          <a:rPr lang="ru-RU" sz="4000" b="1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4000" b="1">
                            <a:latin typeface="Cambria Math" panose="02040503050406030204" pitchFamily="18" charset="0"/>
                          </a:rPr>
                          <m:t>𝐂</m:t>
                        </m:r>
                      </m:e>
                      <m:sub>
                        <m:r>
                          <a:rPr lang="en-US" sz="4000" b="1"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</m:oMath>
                </a14:m>
                <a:endParaRPr lang="en-US" sz="36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20" name="Скругленный прямоугольник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5872" y="4878663"/>
                <a:ext cx="4290768" cy="1079571"/>
              </a:xfrm>
              <a:prstGeom prst="roundRect">
                <a:avLst/>
              </a:prstGeom>
              <a:blipFill rotWithShape="0">
                <a:blip r:embed="rId5"/>
                <a:stretch>
                  <a:fillRect l="-2975" b="-2235"/>
                </a:stretch>
              </a:blipFill>
              <a:ln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4" name="Прямая соединительная линия 23"/>
          <p:cNvCxnSpPr/>
          <p:nvPr/>
        </p:nvCxnSpPr>
        <p:spPr>
          <a:xfrm flipH="1">
            <a:off x="3158201" y="2629812"/>
            <a:ext cx="216150" cy="329623"/>
          </a:xfrm>
          <a:prstGeom prst="line">
            <a:avLst/>
          </a:prstGeom>
          <a:ln w="28575">
            <a:solidFill>
              <a:srgbClr val="00A85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>
            <a:off x="1542983" y="2971781"/>
            <a:ext cx="288787" cy="298257"/>
          </a:xfrm>
          <a:prstGeom prst="line">
            <a:avLst/>
          </a:prstGeom>
          <a:ln w="28575">
            <a:solidFill>
              <a:srgbClr val="00A85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>
            <a:off x="1457148" y="3061868"/>
            <a:ext cx="288787" cy="298257"/>
          </a:xfrm>
          <a:prstGeom prst="line">
            <a:avLst/>
          </a:prstGeom>
          <a:ln w="28575">
            <a:solidFill>
              <a:srgbClr val="00A85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 flipH="1">
            <a:off x="3266613" y="2678132"/>
            <a:ext cx="216150" cy="329623"/>
          </a:xfrm>
          <a:prstGeom prst="line">
            <a:avLst/>
          </a:prstGeom>
          <a:ln w="28575">
            <a:solidFill>
              <a:srgbClr val="00A85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 flipH="1">
            <a:off x="3362158" y="2747056"/>
            <a:ext cx="216150" cy="329623"/>
          </a:xfrm>
          <a:prstGeom prst="line">
            <a:avLst/>
          </a:prstGeom>
          <a:ln w="28575">
            <a:solidFill>
              <a:srgbClr val="00A85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 flipH="1">
            <a:off x="7614295" y="3862993"/>
            <a:ext cx="216150" cy="329623"/>
          </a:xfrm>
          <a:prstGeom prst="line">
            <a:avLst/>
          </a:prstGeom>
          <a:ln w="28575">
            <a:solidFill>
              <a:srgbClr val="00A85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 flipH="1">
            <a:off x="7722707" y="3911313"/>
            <a:ext cx="216150" cy="329623"/>
          </a:xfrm>
          <a:prstGeom prst="line">
            <a:avLst/>
          </a:prstGeom>
          <a:ln w="28575">
            <a:solidFill>
              <a:srgbClr val="00A85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/>
          <p:nvPr/>
        </p:nvCxnSpPr>
        <p:spPr>
          <a:xfrm flipH="1">
            <a:off x="7818252" y="3980237"/>
            <a:ext cx="216150" cy="329623"/>
          </a:xfrm>
          <a:prstGeom prst="line">
            <a:avLst/>
          </a:prstGeom>
          <a:ln w="28575">
            <a:solidFill>
              <a:srgbClr val="00A85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>
            <a:off x="9716354" y="3402641"/>
            <a:ext cx="288787" cy="298257"/>
          </a:xfrm>
          <a:prstGeom prst="line">
            <a:avLst/>
          </a:prstGeom>
          <a:ln w="28575">
            <a:solidFill>
              <a:srgbClr val="00A85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/>
          <p:cNvCxnSpPr/>
          <p:nvPr/>
        </p:nvCxnSpPr>
        <p:spPr>
          <a:xfrm>
            <a:off x="9630519" y="3492728"/>
            <a:ext cx="288787" cy="298257"/>
          </a:xfrm>
          <a:prstGeom prst="line">
            <a:avLst/>
          </a:prstGeom>
          <a:ln w="28575">
            <a:solidFill>
              <a:srgbClr val="00A85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Прямоугольник 34"/>
          <p:cNvSpPr/>
          <p:nvPr/>
        </p:nvSpPr>
        <p:spPr>
          <a:xfrm>
            <a:off x="0" y="-14693"/>
            <a:ext cx="12060238" cy="1133698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Uchburchaklar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alomatga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ko‘ra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tengdir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4685045" y="1318547"/>
            <a:ext cx="1737976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TTT</a:t>
            </a:r>
            <a:endParaRPr lang="ru-RU" sz="66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09678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015060" y="1898265"/>
            <a:ext cx="6030119" cy="977512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buClrTx/>
              <a:defRPr/>
            </a:pPr>
            <a:endParaRPr lang="en-US" sz="3773" b="1" dirty="0"/>
          </a:p>
          <a:p>
            <a:pPr lvl="0" fontAlgn="base">
              <a:spcBef>
                <a:spcPct val="0"/>
              </a:spcBef>
              <a:spcAft>
                <a:spcPct val="0"/>
              </a:spcAft>
              <a:buClrTx/>
              <a:defRPr/>
            </a:pPr>
            <a:endParaRPr lang="en-US" sz="1979" b="1" dirty="0"/>
          </a:p>
        </p:txBody>
      </p:sp>
      <p:sp>
        <p:nvSpPr>
          <p:cNvPr id="7" name="Равнобедренный треугольник 6"/>
          <p:cNvSpPr/>
          <p:nvPr/>
        </p:nvSpPr>
        <p:spPr>
          <a:xfrm rot="21141401">
            <a:off x="1159476" y="2402533"/>
            <a:ext cx="4316480" cy="1896735"/>
          </a:xfrm>
          <a:prstGeom prst="triangle">
            <a:avLst>
              <a:gd name="adj" fmla="val 28995"/>
            </a:avLst>
          </a:prstGeom>
          <a:solidFill>
            <a:schemeClr val="bg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773"/>
          </a:p>
        </p:txBody>
      </p:sp>
      <p:sp>
        <p:nvSpPr>
          <p:cNvPr id="11" name="TextBox 10"/>
          <p:cNvSpPr txBox="1"/>
          <p:nvPr/>
        </p:nvSpPr>
        <p:spPr>
          <a:xfrm flipH="1">
            <a:off x="1932305" y="1997794"/>
            <a:ext cx="4988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5604864" y="3909676"/>
            <a:ext cx="44435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847392" y="4401200"/>
            <a:ext cx="52404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Равнобедренный треугольник 18"/>
          <p:cNvSpPr/>
          <p:nvPr/>
        </p:nvSpPr>
        <p:spPr>
          <a:xfrm rot="10207597">
            <a:off x="6287010" y="3240677"/>
            <a:ext cx="4316480" cy="1896735"/>
          </a:xfrm>
          <a:prstGeom prst="triangle">
            <a:avLst>
              <a:gd name="adj" fmla="val 28995"/>
            </a:avLst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773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3" name="Прямоугольник 22"/>
              <p:cNvSpPr/>
              <p:nvPr/>
            </p:nvSpPr>
            <p:spPr>
              <a:xfrm>
                <a:off x="10402623" y="2259628"/>
                <a:ext cx="524040" cy="58477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32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𝐂</m:t>
                          </m:r>
                        </m:e>
                        <m:sub>
                          <m: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</m:oMath>
                  </m:oMathPara>
                </a14:m>
                <a:endParaRPr lang="ru-RU" sz="3959" b="1" dirty="0"/>
              </a:p>
            </p:txBody>
          </p:sp>
        </mc:Choice>
        <mc:Fallback>
          <p:sp>
            <p:nvSpPr>
              <p:cNvPr id="23" name="Прямоугольник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402623" y="2259628"/>
                <a:ext cx="524040" cy="584775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" name="Прямоугольник 3"/>
              <p:cNvSpPr/>
              <p:nvPr/>
            </p:nvSpPr>
            <p:spPr>
              <a:xfrm>
                <a:off x="9060678" y="4867000"/>
                <a:ext cx="765209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32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𝐀</m:t>
                          </m:r>
                        </m:e>
                        <m:sub>
                          <m:r>
                            <a:rPr lang="en-US" sz="3200" b="1" i="0"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</m:oMath>
                  </m:oMathPara>
                </a14:m>
                <a:endParaRPr lang="ru-RU" sz="3600" b="1" dirty="0"/>
              </a:p>
            </p:txBody>
          </p:sp>
        </mc:Choice>
        <mc:Fallback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60678" y="4867000"/>
                <a:ext cx="765209" cy="584775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Прямоугольник 4"/>
              <p:cNvSpPr/>
              <p:nvPr/>
            </p:nvSpPr>
            <p:spPr>
              <a:xfrm>
                <a:off x="5690372" y="2884646"/>
                <a:ext cx="748345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32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𝐁</m:t>
                          </m:r>
                        </m:e>
                        <m:sub>
                          <m:r>
                            <a:rPr lang="en-US" sz="3200" b="1" i="0"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</m:oMath>
                  </m:oMathPara>
                </a14:m>
                <a:endParaRPr lang="ru-RU" sz="3200" b="1" dirty="0"/>
              </a:p>
            </p:txBody>
          </p:sp>
        </mc:Choice>
        <mc:Fallback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90372" y="2884646"/>
                <a:ext cx="748345" cy="584775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9" name="Прямая соединительная линия 28"/>
          <p:cNvCxnSpPr/>
          <p:nvPr/>
        </p:nvCxnSpPr>
        <p:spPr>
          <a:xfrm>
            <a:off x="3150822" y="4171286"/>
            <a:ext cx="144771" cy="343224"/>
          </a:xfrm>
          <a:prstGeom prst="line">
            <a:avLst/>
          </a:prstGeom>
          <a:ln w="38100">
            <a:solidFill>
              <a:srgbClr val="00A85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39"/>
          <p:cNvCxnSpPr/>
          <p:nvPr/>
        </p:nvCxnSpPr>
        <p:spPr>
          <a:xfrm>
            <a:off x="8314639" y="3024614"/>
            <a:ext cx="92767" cy="441128"/>
          </a:xfrm>
          <a:prstGeom prst="line">
            <a:avLst/>
          </a:prstGeom>
          <a:ln w="38100">
            <a:solidFill>
              <a:srgbClr val="00A85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Дуга 40"/>
          <p:cNvSpPr/>
          <p:nvPr/>
        </p:nvSpPr>
        <p:spPr>
          <a:xfrm>
            <a:off x="1179380" y="3987417"/>
            <a:ext cx="748913" cy="1087818"/>
          </a:xfrm>
          <a:prstGeom prst="arc">
            <a:avLst>
              <a:gd name="adj1" fmla="val 16503618"/>
              <a:gd name="adj2" fmla="val 0"/>
            </a:avLst>
          </a:prstGeom>
          <a:ln w="38100">
            <a:solidFill>
              <a:srgbClr val="FF33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2" name="Дуга 41"/>
          <p:cNvSpPr/>
          <p:nvPr/>
        </p:nvSpPr>
        <p:spPr>
          <a:xfrm rot="10354018">
            <a:off x="9826026" y="2334052"/>
            <a:ext cx="748913" cy="1087818"/>
          </a:xfrm>
          <a:prstGeom prst="arc">
            <a:avLst>
              <a:gd name="adj1" fmla="val 16503618"/>
              <a:gd name="adj2" fmla="val 0"/>
            </a:avLst>
          </a:prstGeom>
          <a:ln w="38100">
            <a:solidFill>
              <a:srgbClr val="FF33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3" name="TextBox 42"/>
              <p:cNvSpPr txBox="1"/>
              <p:nvPr/>
            </p:nvSpPr>
            <p:spPr>
              <a:xfrm>
                <a:off x="3962026" y="5257327"/>
                <a:ext cx="3922677" cy="707886"/>
              </a:xfrm>
              <a:prstGeom prst="rect">
                <a:avLst/>
              </a:prstGeom>
              <a:noFill/>
              <a:ln w="19050">
                <a:solidFill>
                  <a:srgbClr val="EE00B0"/>
                </a:solidFill>
              </a:ln>
            </p:spPr>
            <p:txBody>
              <a:bodyPr wrap="none" rtlCol="0">
                <a:spAutoFit/>
              </a:bodyPr>
              <a:lstStyle/>
              <a:p>
                <a:r>
                  <a:rPr lang="ru-RU" sz="3600" b="1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∆</a:t>
                </a:r>
                <a:r>
                  <a:rPr lang="en-US" sz="3600" b="1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ABC = </a:t>
                </a:r>
                <a:r>
                  <a:rPr lang="en-US" sz="3600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∆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3600" b="1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b="1" i="1" smtClean="0">
                            <a:latin typeface="Cambria Math" panose="02040503050406030204" pitchFamily="18" charset="0"/>
                          </a:rPr>
                          <m:t>𝑨</m:t>
                        </m:r>
                      </m:e>
                      <m:sub>
                        <m:r>
                          <a:rPr lang="en-US" sz="3600" b="1" i="1"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  <m:sSub>
                      <m:sSubPr>
                        <m:ctrlPr>
                          <a:rPr lang="ru-RU" sz="3600" b="1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b="1" i="1" smtClean="0">
                            <a:latin typeface="Cambria Math" panose="02040503050406030204" pitchFamily="18" charset="0"/>
                          </a:rPr>
                          <m:t>𝑩</m:t>
                        </m:r>
                      </m:e>
                      <m:sub>
                        <m:r>
                          <a:rPr lang="en-US" sz="3600" b="1" i="1"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  <m:sSub>
                      <m:sSubPr>
                        <m:ctrlPr>
                          <a:rPr lang="ru-RU" sz="4000" b="1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𝑪</m:t>
                        </m:r>
                      </m:e>
                      <m:sub>
                        <m:r>
                          <a:rPr lang="en-US" sz="4000" b="1" i="1"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</m:oMath>
                </a14:m>
                <a:endParaRPr lang="ru-RU" i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43" name="TextBox 4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62026" y="5257327"/>
                <a:ext cx="3922677" cy="707886"/>
              </a:xfrm>
              <a:prstGeom prst="rect">
                <a:avLst/>
              </a:prstGeom>
              <a:blipFill rotWithShape="0">
                <a:blip r:embed="rId5"/>
                <a:stretch>
                  <a:fillRect l="-4644" t="-5000" b="-26667"/>
                </a:stretch>
              </a:blipFill>
              <a:ln w="19050">
                <a:solidFill>
                  <a:srgbClr val="EE00B0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" name="Дуга 20"/>
          <p:cNvSpPr/>
          <p:nvPr/>
        </p:nvSpPr>
        <p:spPr>
          <a:xfrm rot="13342367">
            <a:off x="4463910" y="3274845"/>
            <a:ext cx="748913" cy="1087818"/>
          </a:xfrm>
          <a:prstGeom prst="arc">
            <a:avLst>
              <a:gd name="adj1" fmla="val 16503618"/>
              <a:gd name="adj2" fmla="val 0"/>
            </a:avLst>
          </a:prstGeom>
          <a:ln w="57150">
            <a:solidFill>
              <a:srgbClr val="2365C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Дуга 21"/>
          <p:cNvSpPr/>
          <p:nvPr/>
        </p:nvSpPr>
        <p:spPr>
          <a:xfrm rot="2517630">
            <a:off x="6502740" y="3214229"/>
            <a:ext cx="748913" cy="1087818"/>
          </a:xfrm>
          <a:prstGeom prst="arc">
            <a:avLst>
              <a:gd name="adj1" fmla="val 16503618"/>
              <a:gd name="adj2" fmla="val 0"/>
            </a:avLst>
          </a:prstGeom>
          <a:ln w="57150">
            <a:solidFill>
              <a:srgbClr val="2365C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0" y="53326"/>
            <a:ext cx="12060238" cy="1133698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Uchburchaklar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alomatga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ko‘ra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tengdir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683137" y="1280780"/>
            <a:ext cx="1923925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BTB</a:t>
            </a:r>
            <a:endParaRPr lang="ru-RU" sz="66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03302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Равнобедренный треугольник 15"/>
          <p:cNvSpPr/>
          <p:nvPr/>
        </p:nvSpPr>
        <p:spPr>
          <a:xfrm rot="21141401">
            <a:off x="1239015" y="2414572"/>
            <a:ext cx="4316480" cy="1896735"/>
          </a:xfrm>
          <a:prstGeom prst="triangle">
            <a:avLst>
              <a:gd name="adj" fmla="val 28995"/>
            </a:avLst>
          </a:prstGeom>
          <a:solidFill>
            <a:schemeClr val="bg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773"/>
          </a:p>
        </p:txBody>
      </p:sp>
      <p:sp>
        <p:nvSpPr>
          <p:cNvPr id="17" name="TextBox 16"/>
          <p:cNvSpPr txBox="1"/>
          <p:nvPr/>
        </p:nvSpPr>
        <p:spPr>
          <a:xfrm flipH="1">
            <a:off x="2033967" y="1930964"/>
            <a:ext cx="4988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5569579" y="3983569"/>
            <a:ext cx="51809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949054" y="4334370"/>
            <a:ext cx="52404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0" name="Прямая соединительная линия 19"/>
          <p:cNvCxnSpPr/>
          <p:nvPr/>
        </p:nvCxnSpPr>
        <p:spPr>
          <a:xfrm>
            <a:off x="9927937" y="3626795"/>
            <a:ext cx="374207" cy="189629"/>
          </a:xfrm>
          <a:prstGeom prst="line">
            <a:avLst/>
          </a:prstGeom>
          <a:ln w="28575">
            <a:solidFill>
              <a:srgbClr val="00A85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>
            <a:off x="1832735" y="3284070"/>
            <a:ext cx="288032" cy="200612"/>
          </a:xfrm>
          <a:prstGeom prst="line">
            <a:avLst/>
          </a:prstGeom>
          <a:ln w="28575">
            <a:solidFill>
              <a:srgbClr val="00A85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Равнобедренный треугольник 21"/>
          <p:cNvSpPr/>
          <p:nvPr/>
        </p:nvSpPr>
        <p:spPr>
          <a:xfrm rot="10207597">
            <a:off x="6409521" y="3136610"/>
            <a:ext cx="4316480" cy="1896735"/>
          </a:xfrm>
          <a:prstGeom prst="triangle">
            <a:avLst>
              <a:gd name="adj" fmla="val 28995"/>
            </a:avLst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773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3" name="Прямоугольник 22"/>
              <p:cNvSpPr/>
              <p:nvPr/>
            </p:nvSpPr>
            <p:spPr>
              <a:xfrm>
                <a:off x="10504285" y="2192798"/>
                <a:ext cx="524040" cy="70160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3959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959" b="1" i="0" smtClean="0">
                              <a:latin typeface="Cambria Math" panose="02040503050406030204" pitchFamily="18" charset="0"/>
                            </a:rPr>
                            <m:t>𝐂</m:t>
                          </m:r>
                        </m:e>
                        <m:sub>
                          <m:r>
                            <a:rPr lang="en-US" sz="3959" b="1" i="0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</m:oMath>
                  </m:oMathPara>
                </a14:m>
                <a:endParaRPr lang="ru-RU" sz="3959" b="1" dirty="0"/>
              </a:p>
            </p:txBody>
          </p:sp>
        </mc:Choice>
        <mc:Fallback>
          <p:sp>
            <p:nvSpPr>
              <p:cNvPr id="23" name="Прямоугольник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504285" y="2192798"/>
                <a:ext cx="524040" cy="701602"/>
              </a:xfrm>
              <a:prstGeom prst="rect">
                <a:avLst/>
              </a:prstGeom>
              <a:blipFill rotWithShape="0">
                <a:blip r:embed="rId2"/>
                <a:stretch>
                  <a:fillRect r="-1046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4" name="Прямоугольник 23"/>
              <p:cNvSpPr/>
              <p:nvPr/>
            </p:nvSpPr>
            <p:spPr>
              <a:xfrm>
                <a:off x="9044285" y="4747974"/>
                <a:ext cx="836126" cy="64633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36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600" b="1" i="0" smtClean="0">
                              <a:latin typeface="Cambria Math" panose="02040503050406030204" pitchFamily="18" charset="0"/>
                            </a:rPr>
                            <m:t>𝐀</m:t>
                          </m:r>
                        </m:e>
                        <m:sub>
                          <m:r>
                            <a:rPr lang="en-US" sz="3600" b="1" i="0"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</m:oMath>
                  </m:oMathPara>
                </a14:m>
                <a:endParaRPr lang="ru-RU" sz="3600" b="1" dirty="0"/>
              </a:p>
            </p:txBody>
          </p:sp>
        </mc:Choice>
        <mc:Fallback>
          <p:sp>
            <p:nvSpPr>
              <p:cNvPr id="24" name="Прямоугольник 2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44285" y="4747974"/>
                <a:ext cx="836126" cy="646331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5" name="Прямоугольник 24"/>
              <p:cNvSpPr/>
              <p:nvPr/>
            </p:nvSpPr>
            <p:spPr>
              <a:xfrm>
                <a:off x="5702369" y="2890933"/>
                <a:ext cx="843436" cy="64633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36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600" b="1" i="0" smtClean="0">
                              <a:latin typeface="Cambria Math" panose="02040503050406030204" pitchFamily="18" charset="0"/>
                            </a:rPr>
                            <m:t>𝐁</m:t>
                          </m:r>
                        </m:e>
                        <m:sub>
                          <m:r>
                            <a:rPr lang="en-US" sz="3600" b="1" i="0"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</m:oMath>
                  </m:oMathPara>
                </a14:m>
                <a:endParaRPr lang="ru-RU" sz="3600" b="1" dirty="0"/>
              </a:p>
            </p:txBody>
          </p:sp>
        </mc:Choice>
        <mc:Fallback>
          <p:sp>
            <p:nvSpPr>
              <p:cNvPr id="25" name="Прямоугольник 2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02369" y="2890933"/>
                <a:ext cx="843436" cy="646331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6" name="Прямая соединительная линия 25"/>
          <p:cNvCxnSpPr/>
          <p:nvPr/>
        </p:nvCxnSpPr>
        <p:spPr>
          <a:xfrm>
            <a:off x="8264842" y="2984908"/>
            <a:ext cx="302919" cy="282296"/>
          </a:xfrm>
          <a:prstGeom prst="line">
            <a:avLst/>
          </a:prstGeom>
          <a:ln w="28575">
            <a:solidFill>
              <a:srgbClr val="00A85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>
            <a:off x="3108468" y="4149423"/>
            <a:ext cx="288787" cy="298257"/>
          </a:xfrm>
          <a:prstGeom prst="line">
            <a:avLst/>
          </a:prstGeom>
          <a:ln w="28575">
            <a:solidFill>
              <a:srgbClr val="00A85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>
            <a:off x="3338659" y="4149423"/>
            <a:ext cx="284636" cy="315073"/>
          </a:xfrm>
          <a:prstGeom prst="line">
            <a:avLst/>
          </a:prstGeom>
          <a:ln w="28575">
            <a:solidFill>
              <a:srgbClr val="00A85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>
            <a:off x="8416301" y="2957784"/>
            <a:ext cx="302919" cy="282296"/>
          </a:xfrm>
          <a:prstGeom prst="line">
            <a:avLst/>
          </a:prstGeom>
          <a:ln w="28575">
            <a:solidFill>
              <a:srgbClr val="00A85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Дуга 29"/>
          <p:cNvSpPr/>
          <p:nvPr/>
        </p:nvSpPr>
        <p:spPr>
          <a:xfrm>
            <a:off x="1281042" y="3920587"/>
            <a:ext cx="748913" cy="1087818"/>
          </a:xfrm>
          <a:prstGeom prst="arc">
            <a:avLst>
              <a:gd name="adj1" fmla="val 16503618"/>
              <a:gd name="adj2" fmla="val 0"/>
            </a:avLst>
          </a:prstGeom>
          <a:ln w="38100">
            <a:solidFill>
              <a:srgbClr val="FF33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Дуга 30"/>
          <p:cNvSpPr/>
          <p:nvPr/>
        </p:nvSpPr>
        <p:spPr>
          <a:xfrm rot="10354018">
            <a:off x="9927688" y="2267222"/>
            <a:ext cx="748913" cy="1087818"/>
          </a:xfrm>
          <a:prstGeom prst="arc">
            <a:avLst>
              <a:gd name="adj1" fmla="val 16503618"/>
              <a:gd name="adj2" fmla="val 0"/>
            </a:avLst>
          </a:prstGeom>
          <a:ln w="38100">
            <a:solidFill>
              <a:srgbClr val="FF33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2" name="TextBox 31"/>
              <p:cNvSpPr txBox="1"/>
              <p:nvPr/>
            </p:nvSpPr>
            <p:spPr>
              <a:xfrm>
                <a:off x="3592629" y="5141947"/>
                <a:ext cx="4440959" cy="693716"/>
              </a:xfrm>
              <a:prstGeom prst="rect">
                <a:avLst/>
              </a:prstGeom>
              <a:noFill/>
              <a:ln w="19050">
                <a:solidFill>
                  <a:srgbClr val="EE00B0"/>
                </a:solidFill>
              </a:ln>
            </p:spPr>
            <p:txBody>
              <a:bodyPr wrap="none" rtlCol="0">
                <a:spAutoFit/>
              </a:bodyPr>
              <a:lstStyle/>
              <a:p>
                <a:r>
                  <a:rPr lang="ru-RU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∆</a:t>
                </a:r>
                <a:r>
                  <a:rPr lang="en-US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ABC = </a:t>
                </a:r>
                <a:r>
                  <a:rPr lang="en-US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∆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4000" b="1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4000" b="1" i="0" smtClean="0">
                            <a:latin typeface="Cambria Math" panose="02040503050406030204" pitchFamily="18" charset="0"/>
                          </a:rPr>
                          <m:t>𝐀</m:t>
                        </m:r>
                      </m:e>
                      <m:sub>
                        <m:r>
                          <a:rPr lang="en-US" sz="4000" b="1" i="0"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  <m:sSub>
                      <m:sSubPr>
                        <m:ctrlPr>
                          <a:rPr lang="ru-RU" sz="4000" b="1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4000" b="1" i="0" smtClean="0">
                            <a:latin typeface="Cambria Math" panose="02040503050406030204" pitchFamily="18" charset="0"/>
                          </a:rPr>
                          <m:t>𝐁</m:t>
                        </m:r>
                      </m:e>
                      <m:sub>
                        <m:r>
                          <a:rPr lang="en-US" sz="4000" b="1" i="0"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  <m:sSub>
                      <m:sSubPr>
                        <m:ctrlPr>
                          <a:rPr lang="ru-RU" sz="4400" b="1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4400" b="1" i="0" smtClean="0">
                            <a:latin typeface="Cambria Math" panose="02040503050406030204" pitchFamily="18" charset="0"/>
                          </a:rPr>
                          <m:t>𝐂</m:t>
                        </m:r>
                      </m:e>
                      <m:sub>
                        <m:r>
                          <a:rPr lang="en-US" sz="4400" b="1" i="0"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en-US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32" name="TextBox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92629" y="5141947"/>
                <a:ext cx="4440959" cy="693716"/>
              </a:xfrm>
              <a:prstGeom prst="rect">
                <a:avLst/>
              </a:prstGeom>
              <a:blipFill rotWithShape="0">
                <a:blip r:embed="rId5"/>
                <a:stretch>
                  <a:fillRect l="-4372" t="-11111" b="-31624"/>
                </a:stretch>
              </a:blipFill>
              <a:ln w="19050">
                <a:solidFill>
                  <a:srgbClr val="EE00B0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3" name="Прямоугольник 32"/>
          <p:cNvSpPr/>
          <p:nvPr/>
        </p:nvSpPr>
        <p:spPr>
          <a:xfrm>
            <a:off x="0" y="0"/>
            <a:ext cx="12060238" cy="1133698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Uchburchaklar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alomatga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ko‘ra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tengdir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4654104" y="1317702"/>
            <a:ext cx="1830950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TBT</a:t>
            </a:r>
            <a:endParaRPr lang="ru-RU" sz="66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43576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6225" y="1211537"/>
            <a:ext cx="11161240" cy="12656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rgbClr val="9A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 </a:t>
            </a: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Agar </a:t>
            </a:r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uchburchakning</a:t>
            </a: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ikkita</a:t>
            </a: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tomoni</a:t>
            </a: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bo‘lsa</a:t>
            </a: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u ............... </a:t>
            </a:r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o‘ladi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0" y="0"/>
            <a:ext cx="12060238" cy="1205706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Mustahkamlash</a:t>
            </a:r>
            <a:endParaRPr lang="ru-RU" sz="6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12576" y="3303756"/>
            <a:ext cx="1137726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 smtClean="0">
                <a:solidFill>
                  <a:srgbClr val="9A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……….. </a:t>
            </a:r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uchburchakning</a:t>
            </a: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bissektrisasi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uning</a:t>
            </a: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ham </a:t>
            </a:r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medianasi</a:t>
            </a: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ham </a:t>
            </a:r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balandligi</a:t>
            </a: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bo‘ladi</a:t>
            </a: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8005" y="2456789"/>
            <a:ext cx="1199462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>
                <a:solidFill>
                  <a:srgbClr val="9A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3600" b="1" dirty="0" smtClean="0">
                <a:solidFill>
                  <a:srgbClr val="9A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 </a:t>
            </a: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............... </a:t>
            </a:r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asosiga</a:t>
            </a: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yopishgan</a:t>
            </a: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burchaklari</a:t>
            </a: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Равнобедренный треугольник 5"/>
          <p:cNvSpPr/>
          <p:nvPr/>
        </p:nvSpPr>
        <p:spPr>
          <a:xfrm>
            <a:off x="2866928" y="4816850"/>
            <a:ext cx="5823073" cy="1584176"/>
          </a:xfrm>
          <a:prstGeom prst="triangle">
            <a:avLst/>
          </a:prstGeom>
          <a:gradFill flip="none" rotWithShape="1">
            <a:gsLst>
              <a:gs pos="0">
                <a:srgbClr val="EE00B0">
                  <a:tint val="66000"/>
                  <a:satMod val="160000"/>
                </a:srgbClr>
              </a:gs>
              <a:gs pos="50000">
                <a:srgbClr val="EE00B0">
                  <a:tint val="44500"/>
                  <a:satMod val="160000"/>
                </a:srgbClr>
              </a:gs>
              <a:gs pos="100000">
                <a:srgbClr val="EE00B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AutoShape 22"/>
          <p:cNvSpPr>
            <a:spLocks noChangeArrowheads="1"/>
          </p:cNvSpPr>
          <p:nvPr/>
        </p:nvSpPr>
        <p:spPr bwMode="auto">
          <a:xfrm rot="20437057" flipH="1">
            <a:off x="3796478" y="5875666"/>
            <a:ext cx="337051" cy="483121"/>
          </a:xfrm>
          <a:prstGeom prst="moon">
            <a:avLst>
              <a:gd name="adj" fmla="val 50000"/>
            </a:avLst>
          </a:prstGeom>
          <a:solidFill>
            <a:schemeClr val="bg2"/>
          </a:solidFill>
          <a:ln w="9525">
            <a:solidFill>
              <a:srgbClr val="002060"/>
            </a:solidFill>
            <a:miter lim="800000"/>
            <a:headEnd/>
            <a:tailEnd/>
          </a:ln>
        </p:spPr>
        <p:txBody>
          <a:bodyPr wrap="none" lIns="107686" tIns="53843" rIns="107686" bIns="53843" anchor="ctr"/>
          <a:lstStyle/>
          <a:p>
            <a:endParaRPr lang="ru-RU" altLang="ru-RU" sz="2094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AutoShape 22"/>
          <p:cNvSpPr>
            <a:spLocks noChangeArrowheads="1"/>
          </p:cNvSpPr>
          <p:nvPr/>
        </p:nvSpPr>
        <p:spPr bwMode="auto">
          <a:xfrm rot="10952409" flipH="1">
            <a:off x="7408797" y="5908428"/>
            <a:ext cx="366415" cy="483121"/>
          </a:xfrm>
          <a:prstGeom prst="moon">
            <a:avLst>
              <a:gd name="adj" fmla="val 50000"/>
            </a:avLst>
          </a:prstGeom>
          <a:solidFill>
            <a:schemeClr val="bg2"/>
          </a:solidFill>
          <a:ln w="9525">
            <a:solidFill>
              <a:srgbClr val="002060"/>
            </a:solidFill>
            <a:miter lim="800000"/>
            <a:headEnd/>
            <a:tailEnd/>
          </a:ln>
        </p:spPr>
        <p:txBody>
          <a:bodyPr wrap="none" lIns="107686" tIns="53843" rIns="107686" bIns="53843" anchor="ctr"/>
          <a:lstStyle/>
          <a:p>
            <a:endParaRPr lang="ru-RU" altLang="ru-RU" sz="2094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9" name="Прямая соединительная линия 8"/>
          <p:cNvCxnSpPr>
            <a:stCxn id="6" idx="0"/>
            <a:endCxn id="6" idx="3"/>
          </p:cNvCxnSpPr>
          <p:nvPr/>
        </p:nvCxnSpPr>
        <p:spPr>
          <a:xfrm>
            <a:off x="5778465" y="4816850"/>
            <a:ext cx="0" cy="1584176"/>
          </a:xfrm>
          <a:prstGeom prst="line">
            <a:avLst/>
          </a:prstGeom>
          <a:ln w="57150">
            <a:solidFill>
              <a:srgbClr val="9A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4373935" y="5382170"/>
            <a:ext cx="288032" cy="226768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 flipH="1">
            <a:off x="7112960" y="5495554"/>
            <a:ext cx="239827" cy="246656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745172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03001" y="1242385"/>
            <a:ext cx="1137726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AB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kesma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bols‘in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0" y="0"/>
            <a:ext cx="12060238" cy="1133698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Kesma</a:t>
            </a:r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o‘rta</a:t>
            </a:r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perpendikulyari</a:t>
            </a:r>
            <a:endParaRPr lang="ru-RU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2474557" y="6019902"/>
            <a:ext cx="5184576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1993335" y="5814218"/>
            <a:ext cx="481222" cy="678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A</a:t>
            </a:r>
            <a:endParaRPr lang="ru-RU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5202538" y="6004023"/>
            <a:ext cx="514885" cy="678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O</a:t>
            </a:r>
            <a:endParaRPr lang="ru-RU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7681575" y="5708278"/>
            <a:ext cx="458780" cy="678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B</a:t>
            </a:r>
            <a:endParaRPr lang="ru-RU" b="1" dirty="0"/>
          </a:p>
        </p:txBody>
      </p:sp>
      <p:sp>
        <p:nvSpPr>
          <p:cNvPr id="7" name="Овал 6"/>
          <p:cNvSpPr/>
          <p:nvPr/>
        </p:nvSpPr>
        <p:spPr>
          <a:xfrm>
            <a:off x="2441747" y="5902146"/>
            <a:ext cx="240611" cy="205684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Овал 18"/>
          <p:cNvSpPr/>
          <p:nvPr/>
        </p:nvSpPr>
        <p:spPr>
          <a:xfrm>
            <a:off x="7484140" y="5917060"/>
            <a:ext cx="240611" cy="205684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 flipH="1" flipV="1">
            <a:off x="5171797" y="3777607"/>
            <a:ext cx="4167" cy="2715579"/>
          </a:xfrm>
          <a:prstGeom prst="line">
            <a:avLst/>
          </a:prstGeom>
          <a:ln w="57150">
            <a:solidFill>
              <a:srgbClr val="2365C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4693998" y="3689684"/>
            <a:ext cx="426720" cy="678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9A0000"/>
                </a:solidFill>
              </a:rPr>
              <a:t>a</a:t>
            </a:r>
            <a:endParaRPr lang="ru-RU" b="1" dirty="0">
              <a:solidFill>
                <a:srgbClr val="9A0000"/>
              </a:solidFill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197471" y="1753182"/>
            <a:ext cx="1176481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Uning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o‘rtasi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O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nuqtadan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AB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kesmaga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perpendikulyar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chiziqni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o‘tkazamiz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dirty="0"/>
          </a:p>
        </p:txBody>
      </p:sp>
      <p:sp>
        <p:nvSpPr>
          <p:cNvPr id="21" name="Прямоугольник 20"/>
          <p:cNvSpPr/>
          <p:nvPr/>
        </p:nvSpPr>
        <p:spPr>
          <a:xfrm>
            <a:off x="203001" y="2809324"/>
            <a:ext cx="1137726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>
                <a:solidFill>
                  <a:srgbClr val="9A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chiziq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AB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kesmaning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o‘rta</a:t>
            </a:r>
            <a:r>
              <a:rPr lang="en-US" sz="32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perpendikulyari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8694415" y="4086026"/>
                <a:ext cx="2134239" cy="1446550"/>
              </a:xfrm>
              <a:prstGeom prst="rect">
                <a:avLst/>
              </a:prstGeom>
              <a:noFill/>
              <a:ln>
                <a:solidFill>
                  <a:srgbClr val="00A859"/>
                </a:solidFill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sz="4400" b="1" dirty="0" smtClean="0"/>
                  <a:t>  a </a:t>
                </a:r>
                <a14:m>
                  <m:oMath xmlns:m="http://schemas.openxmlformats.org/officeDocument/2006/math">
                    <m:r>
                      <a:rPr lang="en-US" sz="44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⊥</m:t>
                    </m:r>
                  </m:oMath>
                </a14:m>
                <a:r>
                  <a:rPr lang="en-US" sz="4400" b="1" dirty="0" smtClean="0"/>
                  <a:t> AB</a:t>
                </a:r>
              </a:p>
              <a:p>
                <a:r>
                  <a:rPr lang="en-US" sz="4400" b="1" dirty="0" smtClean="0"/>
                  <a:t>AO = OB</a:t>
                </a:r>
                <a:endParaRPr lang="ru-RU" sz="4400" b="1" dirty="0"/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94415" y="4086026"/>
                <a:ext cx="2134239" cy="1446550"/>
              </a:xfrm>
              <a:prstGeom prst="rect">
                <a:avLst/>
              </a:prstGeom>
              <a:blipFill rotWithShape="0">
                <a:blip r:embed="rId2"/>
                <a:stretch>
                  <a:fillRect l="-11080" t="-7917" r="-10511" b="-18333"/>
                </a:stretch>
              </a:blipFill>
              <a:ln>
                <a:solidFill>
                  <a:srgbClr val="00A859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4" name="Прямая соединительная линия 23"/>
          <p:cNvCxnSpPr/>
          <p:nvPr/>
        </p:nvCxnSpPr>
        <p:spPr>
          <a:xfrm>
            <a:off x="3725863" y="5808971"/>
            <a:ext cx="0" cy="421862"/>
          </a:xfrm>
          <a:prstGeom prst="line">
            <a:avLst/>
          </a:prstGeom>
          <a:ln w="381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>
            <a:off x="6462167" y="5793092"/>
            <a:ext cx="0" cy="421862"/>
          </a:xfrm>
          <a:prstGeom prst="line">
            <a:avLst/>
          </a:prstGeom>
          <a:ln w="381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3" name="Group 3"/>
          <p:cNvGrpSpPr>
            <a:grpSpLocks/>
          </p:cNvGrpSpPr>
          <p:nvPr/>
        </p:nvGrpSpPr>
        <p:grpSpPr bwMode="auto">
          <a:xfrm>
            <a:off x="5192136" y="4652866"/>
            <a:ext cx="961077" cy="1331303"/>
            <a:chOff x="1728" y="1536"/>
            <a:chExt cx="1104" cy="1968"/>
          </a:xfrm>
        </p:grpSpPr>
        <p:sp>
          <p:nvSpPr>
            <p:cNvPr id="25" name="AutoShape 4"/>
            <p:cNvSpPr>
              <a:spLocks noChangeArrowheads="1"/>
            </p:cNvSpPr>
            <p:nvPr/>
          </p:nvSpPr>
          <p:spPr bwMode="auto">
            <a:xfrm>
              <a:off x="1728" y="1536"/>
              <a:ext cx="1104" cy="1968"/>
            </a:xfrm>
            <a:prstGeom prst="rtTriangle">
              <a:avLst/>
            </a:prstGeom>
            <a:solidFill>
              <a:schemeClr val="hlink"/>
            </a:solidFill>
            <a:ln w="9525">
              <a:solidFill>
                <a:srgbClr val="0000CC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 sz="1350"/>
            </a:p>
          </p:txBody>
        </p:sp>
        <p:sp>
          <p:nvSpPr>
            <p:cNvPr id="26" name="AutoShape 5"/>
            <p:cNvSpPr>
              <a:spLocks noChangeArrowheads="1"/>
            </p:cNvSpPr>
            <p:nvPr/>
          </p:nvSpPr>
          <p:spPr bwMode="auto">
            <a:xfrm>
              <a:off x="1920" y="2256"/>
              <a:ext cx="528" cy="1008"/>
            </a:xfrm>
            <a:prstGeom prst="rtTriangle">
              <a:avLst/>
            </a:prstGeom>
            <a:solidFill>
              <a:schemeClr val="bg1"/>
            </a:solidFill>
            <a:ln w="9525">
              <a:solidFill>
                <a:srgbClr val="0000CC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 sz="1350"/>
            </a:p>
          </p:txBody>
        </p:sp>
      </p:grpSp>
    </p:spTree>
    <p:extLst>
      <p:ext uri="{BB962C8B-B14F-4D97-AF65-F5344CB8AC3E}">
        <p14:creationId xmlns:p14="http://schemas.microsoft.com/office/powerpoint/2010/main" val="39215518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53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9" dur="2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2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1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6" grpId="0"/>
      <p:bldP spid="17" grpId="0"/>
      <p:bldP spid="7" grpId="0" animBg="1"/>
      <p:bldP spid="19" grpId="0" animBg="1"/>
      <p:bldP spid="18" grpId="0"/>
      <p:bldP spid="2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4794935" y="854513"/>
            <a:ext cx="3037624" cy="2953815"/>
            <a:chOff x="703" y="1605"/>
            <a:chExt cx="1389" cy="1881"/>
          </a:xfrm>
        </p:grpSpPr>
        <p:sp>
          <p:nvSpPr>
            <p:cNvPr id="22592" name="Freeform 4"/>
            <p:cNvSpPr>
              <a:spLocks/>
            </p:cNvSpPr>
            <p:nvPr/>
          </p:nvSpPr>
          <p:spPr bwMode="auto">
            <a:xfrm rot="-598683">
              <a:off x="1158" y="1605"/>
              <a:ext cx="766" cy="1823"/>
            </a:xfrm>
            <a:custGeom>
              <a:avLst/>
              <a:gdLst>
                <a:gd name="T0" fmla="*/ 0 w 1252"/>
                <a:gd name="T1" fmla="*/ 1 h 3125"/>
                <a:gd name="T2" fmla="*/ 2 w 1252"/>
                <a:gd name="T3" fmla="*/ 0 h 3125"/>
                <a:gd name="T4" fmla="*/ 14 w 1252"/>
                <a:gd name="T5" fmla="*/ 20 h 3125"/>
                <a:gd name="T6" fmla="*/ 15 w 1252"/>
                <a:gd name="T7" fmla="*/ 25 h 3125"/>
                <a:gd name="T8" fmla="*/ 12 w 1252"/>
                <a:gd name="T9" fmla="*/ 21 h 3125"/>
                <a:gd name="T10" fmla="*/ 0 w 1252"/>
                <a:gd name="T11" fmla="*/ 1 h 312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252"/>
                <a:gd name="T19" fmla="*/ 0 h 3125"/>
                <a:gd name="T20" fmla="*/ 1252 w 1252"/>
                <a:gd name="T21" fmla="*/ 3125 h 312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252" h="3125">
                  <a:moveTo>
                    <a:pt x="0" y="90"/>
                  </a:moveTo>
                  <a:lnTo>
                    <a:pt x="227" y="0"/>
                  </a:lnTo>
                  <a:lnTo>
                    <a:pt x="1179" y="2540"/>
                  </a:lnTo>
                  <a:lnTo>
                    <a:pt x="1252" y="3125"/>
                  </a:lnTo>
                  <a:lnTo>
                    <a:pt x="952" y="2630"/>
                  </a:lnTo>
                  <a:lnTo>
                    <a:pt x="0" y="9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3769"/>
            </a:p>
          </p:txBody>
        </p:sp>
        <p:grpSp>
          <p:nvGrpSpPr>
            <p:cNvPr id="22593" name="Group 5"/>
            <p:cNvGrpSpPr>
              <a:grpSpLocks/>
            </p:cNvGrpSpPr>
            <p:nvPr/>
          </p:nvGrpSpPr>
          <p:grpSpPr bwMode="auto">
            <a:xfrm>
              <a:off x="703" y="1616"/>
              <a:ext cx="1389" cy="1870"/>
              <a:chOff x="703" y="1616"/>
              <a:chExt cx="1389" cy="1870"/>
            </a:xfrm>
          </p:grpSpPr>
          <p:grpSp>
            <p:nvGrpSpPr>
              <p:cNvPr id="22594" name="Group 6"/>
              <p:cNvGrpSpPr>
                <a:grpSpLocks/>
              </p:cNvGrpSpPr>
              <p:nvPr/>
            </p:nvGrpSpPr>
            <p:grpSpPr bwMode="auto">
              <a:xfrm>
                <a:off x="1819" y="3017"/>
                <a:ext cx="273" cy="343"/>
                <a:chOff x="1819" y="3017"/>
                <a:chExt cx="273" cy="343"/>
              </a:xfrm>
            </p:grpSpPr>
            <p:sp>
              <p:nvSpPr>
                <p:cNvPr id="177159" name="Freeform 7"/>
                <p:cNvSpPr>
                  <a:spLocks/>
                </p:cNvSpPr>
                <p:nvPr/>
              </p:nvSpPr>
              <p:spPr bwMode="auto">
                <a:xfrm>
                  <a:off x="1819" y="3017"/>
                  <a:ext cx="245" cy="339"/>
                </a:xfrm>
                <a:custGeom>
                  <a:avLst/>
                  <a:gdLst/>
                  <a:ahLst/>
                  <a:cxnLst>
                    <a:cxn ang="0">
                      <a:pos x="245" y="339"/>
                    </a:cxn>
                    <a:cxn ang="0">
                      <a:pos x="129" y="0"/>
                    </a:cxn>
                    <a:cxn ang="0">
                      <a:pos x="0" y="83"/>
                    </a:cxn>
                    <a:cxn ang="0">
                      <a:pos x="245" y="339"/>
                    </a:cxn>
                  </a:cxnLst>
                  <a:rect l="0" t="0" r="r" b="b"/>
                  <a:pathLst>
                    <a:path w="245" h="339">
                      <a:moveTo>
                        <a:pt x="245" y="339"/>
                      </a:moveTo>
                      <a:lnTo>
                        <a:pt x="129" y="0"/>
                      </a:lnTo>
                      <a:lnTo>
                        <a:pt x="0" y="83"/>
                      </a:lnTo>
                      <a:lnTo>
                        <a:pt x="245" y="339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chemeClr val="bg1"/>
                    </a:gs>
                    <a:gs pos="50000">
                      <a:srgbClr val="FF9900"/>
                    </a:gs>
                    <a:gs pos="100000">
                      <a:schemeClr val="bg1"/>
                    </a:gs>
                  </a:gsLst>
                  <a:lin ang="2700000" scaled="1"/>
                </a:gradFill>
                <a:ln w="9525">
                  <a:solidFill>
                    <a:srgbClr val="0000FF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ru-RU" sz="3769"/>
                </a:p>
              </p:txBody>
            </p:sp>
            <p:sp>
              <p:nvSpPr>
                <p:cNvPr id="22601" name="Freeform 8"/>
                <p:cNvSpPr>
                  <a:spLocks/>
                </p:cNvSpPr>
                <p:nvPr/>
              </p:nvSpPr>
              <p:spPr bwMode="auto">
                <a:xfrm>
                  <a:off x="1980" y="3204"/>
                  <a:ext cx="112" cy="156"/>
                </a:xfrm>
                <a:custGeom>
                  <a:avLst/>
                  <a:gdLst>
                    <a:gd name="T0" fmla="*/ 56 w 112"/>
                    <a:gd name="T1" fmla="*/ 0 h 156"/>
                    <a:gd name="T2" fmla="*/ 0 w 112"/>
                    <a:gd name="T3" fmla="*/ 36 h 156"/>
                    <a:gd name="T4" fmla="*/ 112 w 112"/>
                    <a:gd name="T5" fmla="*/ 156 h 156"/>
                    <a:gd name="T6" fmla="*/ 56 w 112"/>
                    <a:gd name="T7" fmla="*/ 0 h 156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112"/>
                    <a:gd name="T13" fmla="*/ 0 h 156"/>
                    <a:gd name="T14" fmla="*/ 112 w 112"/>
                    <a:gd name="T15" fmla="*/ 156 h 15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112" h="156">
                      <a:moveTo>
                        <a:pt x="56" y="0"/>
                      </a:moveTo>
                      <a:lnTo>
                        <a:pt x="0" y="36"/>
                      </a:lnTo>
                      <a:lnTo>
                        <a:pt x="112" y="156"/>
                      </a:lnTo>
                      <a:lnTo>
                        <a:pt x="56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 sz="3769"/>
                </a:p>
              </p:txBody>
            </p:sp>
          </p:grpSp>
          <p:grpSp>
            <p:nvGrpSpPr>
              <p:cNvPr id="22595" name="Group 9"/>
              <p:cNvGrpSpPr>
                <a:grpSpLocks/>
              </p:cNvGrpSpPr>
              <p:nvPr/>
            </p:nvGrpSpPr>
            <p:grpSpPr bwMode="auto">
              <a:xfrm>
                <a:off x="703" y="1616"/>
                <a:ext cx="1158" cy="1870"/>
                <a:chOff x="2332" y="357"/>
                <a:chExt cx="1158" cy="1870"/>
              </a:xfrm>
            </p:grpSpPr>
            <p:sp>
              <p:nvSpPr>
                <p:cNvPr id="22596" name="Freeform 10"/>
                <p:cNvSpPr>
                  <a:spLocks/>
                </p:cNvSpPr>
                <p:nvPr/>
              </p:nvSpPr>
              <p:spPr bwMode="auto">
                <a:xfrm rot="-598683">
                  <a:off x="2820" y="357"/>
                  <a:ext cx="670" cy="1523"/>
                </a:xfrm>
                <a:custGeom>
                  <a:avLst/>
                  <a:gdLst>
                    <a:gd name="T0" fmla="*/ 10 w 1094"/>
                    <a:gd name="T1" fmla="*/ 20 h 2612"/>
                    <a:gd name="T2" fmla="*/ 13 w 1094"/>
                    <a:gd name="T3" fmla="*/ 20 h 2612"/>
                    <a:gd name="T4" fmla="*/ 12 w 1094"/>
                    <a:gd name="T5" fmla="*/ 20 h 2612"/>
                    <a:gd name="T6" fmla="*/ 1 w 1094"/>
                    <a:gd name="T7" fmla="*/ 0 h 2612"/>
                    <a:gd name="T8" fmla="*/ 0 w 1094"/>
                    <a:gd name="T9" fmla="*/ 1 h 2612"/>
                    <a:gd name="T10" fmla="*/ 12 w 1094"/>
                    <a:gd name="T11" fmla="*/ 20 h 2612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1094"/>
                    <a:gd name="T19" fmla="*/ 0 h 2612"/>
                    <a:gd name="T20" fmla="*/ 1094 w 1094"/>
                    <a:gd name="T21" fmla="*/ 2612 h 2612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1094" h="2612">
                      <a:moveTo>
                        <a:pt x="867" y="2612"/>
                      </a:moveTo>
                      <a:lnTo>
                        <a:pt x="1094" y="2522"/>
                      </a:lnTo>
                      <a:lnTo>
                        <a:pt x="1016" y="2554"/>
                      </a:lnTo>
                      <a:lnTo>
                        <a:pt x="84" y="0"/>
                      </a:lnTo>
                      <a:lnTo>
                        <a:pt x="0" y="30"/>
                      </a:lnTo>
                      <a:lnTo>
                        <a:pt x="940" y="2584"/>
                      </a:ln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 sz="3769"/>
                </a:p>
              </p:txBody>
            </p:sp>
            <p:grpSp>
              <p:nvGrpSpPr>
                <p:cNvPr id="22597" name="Group 11"/>
                <p:cNvGrpSpPr>
                  <a:grpSpLocks/>
                </p:cNvGrpSpPr>
                <p:nvPr/>
              </p:nvGrpSpPr>
              <p:grpSpPr bwMode="auto">
                <a:xfrm>
                  <a:off x="2332" y="496"/>
                  <a:ext cx="657" cy="1731"/>
                  <a:chOff x="2332" y="496"/>
                  <a:chExt cx="657" cy="1731"/>
                </a:xfrm>
              </p:grpSpPr>
              <p:sp>
                <p:nvSpPr>
                  <p:cNvPr id="22598" name="Freeform 12"/>
                  <p:cNvSpPr>
                    <a:spLocks/>
                  </p:cNvSpPr>
                  <p:nvPr/>
                </p:nvSpPr>
                <p:spPr bwMode="auto">
                  <a:xfrm rot="1453774">
                    <a:off x="2332" y="496"/>
                    <a:ext cx="216" cy="1731"/>
                  </a:xfrm>
                  <a:custGeom>
                    <a:avLst/>
                    <a:gdLst>
                      <a:gd name="T0" fmla="*/ 146 w 227"/>
                      <a:gd name="T1" fmla="*/ 71 h 1859"/>
                      <a:gd name="T2" fmla="*/ 0 w 227"/>
                      <a:gd name="T3" fmla="*/ 979 h 1859"/>
                      <a:gd name="T4" fmla="*/ 0 w 227"/>
                      <a:gd name="T5" fmla="*/ 859 h 1859"/>
                      <a:gd name="T6" fmla="*/ 88 w 227"/>
                      <a:gd name="T7" fmla="*/ 0 h 1859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227"/>
                      <a:gd name="T13" fmla="*/ 0 h 1859"/>
                      <a:gd name="T14" fmla="*/ 227 w 227"/>
                      <a:gd name="T15" fmla="*/ 1859 h 1859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27" h="1859">
                        <a:moveTo>
                          <a:pt x="227" y="136"/>
                        </a:moveTo>
                        <a:lnTo>
                          <a:pt x="0" y="1859"/>
                        </a:lnTo>
                        <a:lnTo>
                          <a:pt x="0" y="1633"/>
                        </a:lnTo>
                        <a:lnTo>
                          <a:pt x="137" y="0"/>
                        </a:lnTo>
                      </a:path>
                    </a:pathLst>
                  </a:custGeom>
                  <a:solidFill>
                    <a:schemeClr val="bg2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sz="3769"/>
                  </a:p>
                </p:txBody>
              </p:sp>
              <p:sp>
                <p:nvSpPr>
                  <p:cNvPr id="22599" name="Oval 13"/>
                  <p:cNvSpPr>
                    <a:spLocks noChangeArrowheads="1"/>
                  </p:cNvSpPr>
                  <p:nvPr/>
                </p:nvSpPr>
                <p:spPr bwMode="auto">
                  <a:xfrm rot="1453774">
                    <a:off x="2730" y="566"/>
                    <a:ext cx="259" cy="253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ru-RU" sz="3769"/>
                  </a:p>
                </p:txBody>
              </p:sp>
            </p:grpSp>
          </p:grpSp>
        </p:grpSp>
      </p:grpSp>
      <p:grpSp>
        <p:nvGrpSpPr>
          <p:cNvPr id="7" name="Group 15"/>
          <p:cNvGrpSpPr>
            <a:grpSpLocks/>
          </p:cNvGrpSpPr>
          <p:nvPr/>
        </p:nvGrpSpPr>
        <p:grpSpPr bwMode="auto">
          <a:xfrm>
            <a:off x="5839610" y="518459"/>
            <a:ext cx="686677" cy="5921766"/>
            <a:chOff x="2789" y="346"/>
            <a:chExt cx="328" cy="3771"/>
          </a:xfrm>
        </p:grpSpPr>
        <p:sp>
          <p:nvSpPr>
            <p:cNvPr id="22590" name="Text Box 16"/>
            <p:cNvSpPr txBox="1">
              <a:spLocks noChangeArrowheads="1"/>
            </p:cNvSpPr>
            <p:nvPr/>
          </p:nvSpPr>
          <p:spPr bwMode="auto">
            <a:xfrm>
              <a:off x="2789" y="3566"/>
              <a:ext cx="328" cy="5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en-US" sz="5025" b="1" dirty="0">
                  <a:solidFill>
                    <a:srgbClr val="000066"/>
                  </a:solidFill>
                  <a:latin typeface="Times New Roman" pitchFamily="18" charset="0"/>
                </a:rPr>
                <a:t>Q</a:t>
              </a:r>
              <a:endParaRPr lang="ru-RU" sz="5025" b="1" dirty="0">
                <a:solidFill>
                  <a:srgbClr val="000066"/>
                </a:solidFill>
                <a:latin typeface="Times New Roman" pitchFamily="18" charset="0"/>
              </a:endParaRPr>
            </a:p>
          </p:txBody>
        </p:sp>
        <p:sp>
          <p:nvSpPr>
            <p:cNvPr id="22591" name="Text Box 17"/>
            <p:cNvSpPr txBox="1">
              <a:spLocks noChangeArrowheads="1"/>
            </p:cNvSpPr>
            <p:nvPr/>
          </p:nvSpPr>
          <p:spPr bwMode="auto">
            <a:xfrm>
              <a:off x="2817" y="346"/>
              <a:ext cx="277" cy="5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en-US" sz="5025" b="1">
                  <a:solidFill>
                    <a:srgbClr val="000066"/>
                  </a:solidFill>
                  <a:latin typeface="Times New Roman" pitchFamily="18" charset="0"/>
                </a:rPr>
                <a:t>P</a:t>
              </a:r>
              <a:endParaRPr lang="ru-RU" sz="5025" b="1">
                <a:solidFill>
                  <a:srgbClr val="000066"/>
                </a:solidFill>
                <a:latin typeface="Times New Roman" pitchFamily="18" charset="0"/>
              </a:endParaRPr>
            </a:p>
          </p:txBody>
        </p:sp>
      </p:grpSp>
      <p:sp>
        <p:nvSpPr>
          <p:cNvPr id="177171" name="Arc 19"/>
          <p:cNvSpPr>
            <a:spLocks/>
          </p:cNvSpPr>
          <p:nvPr/>
        </p:nvSpPr>
        <p:spPr bwMode="auto">
          <a:xfrm rot="-859367">
            <a:off x="4183622" y="669214"/>
            <a:ext cx="3621816" cy="5359582"/>
          </a:xfrm>
          <a:custGeom>
            <a:avLst/>
            <a:gdLst>
              <a:gd name="T0" fmla="*/ 2147483647 w 22069"/>
              <a:gd name="T1" fmla="*/ 0 h 41179"/>
              <a:gd name="T2" fmla="*/ 0 w 22069"/>
              <a:gd name="T3" fmla="*/ 2147483647 h 41179"/>
              <a:gd name="T4" fmla="*/ 2147483647 w 22069"/>
              <a:gd name="T5" fmla="*/ 2147483647 h 41179"/>
              <a:gd name="T6" fmla="*/ 0 60000 65536"/>
              <a:gd name="T7" fmla="*/ 0 60000 65536"/>
              <a:gd name="T8" fmla="*/ 0 60000 65536"/>
              <a:gd name="T9" fmla="*/ 0 w 22069"/>
              <a:gd name="T10" fmla="*/ 0 h 41179"/>
              <a:gd name="T11" fmla="*/ 22069 w 22069"/>
              <a:gd name="T12" fmla="*/ 41179 h 41179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2069" h="41179" fill="none" extrusionOk="0">
                <a:moveTo>
                  <a:pt x="9591" y="-1"/>
                </a:moveTo>
                <a:cubicBezTo>
                  <a:pt x="17202" y="3545"/>
                  <a:pt x="22069" y="11181"/>
                  <a:pt x="22069" y="19579"/>
                </a:cubicBezTo>
                <a:cubicBezTo>
                  <a:pt x="22069" y="31508"/>
                  <a:pt x="12398" y="41179"/>
                  <a:pt x="469" y="41179"/>
                </a:cubicBezTo>
                <a:cubicBezTo>
                  <a:pt x="312" y="41179"/>
                  <a:pt x="156" y="41177"/>
                  <a:pt x="0" y="41173"/>
                </a:cubicBezTo>
              </a:path>
              <a:path w="22069" h="41179" stroke="0" extrusionOk="0">
                <a:moveTo>
                  <a:pt x="9591" y="-1"/>
                </a:moveTo>
                <a:cubicBezTo>
                  <a:pt x="17202" y="3545"/>
                  <a:pt x="22069" y="11181"/>
                  <a:pt x="22069" y="19579"/>
                </a:cubicBezTo>
                <a:cubicBezTo>
                  <a:pt x="22069" y="31508"/>
                  <a:pt x="12398" y="41179"/>
                  <a:pt x="469" y="41179"/>
                </a:cubicBezTo>
                <a:cubicBezTo>
                  <a:pt x="312" y="41179"/>
                  <a:pt x="156" y="41177"/>
                  <a:pt x="0" y="41173"/>
                </a:cubicBezTo>
                <a:lnTo>
                  <a:pt x="469" y="19579"/>
                </a:lnTo>
                <a:lnTo>
                  <a:pt x="9591" y="-1"/>
                </a:lnTo>
                <a:close/>
              </a:path>
            </a:pathLst>
          </a:custGeom>
          <a:noFill/>
          <a:ln w="38100">
            <a:solidFill>
              <a:srgbClr val="33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07673" tIns="53836" rIns="107673" bIns="53836" anchor="ctr"/>
          <a:lstStyle/>
          <a:p>
            <a:endParaRPr lang="ru-RU" sz="3769"/>
          </a:p>
        </p:txBody>
      </p:sp>
      <p:sp>
        <p:nvSpPr>
          <p:cNvPr id="177172" name="Arc 20"/>
          <p:cNvSpPr>
            <a:spLocks/>
          </p:cNvSpPr>
          <p:nvPr/>
        </p:nvSpPr>
        <p:spPr bwMode="auto">
          <a:xfrm rot="859367" flipH="1">
            <a:off x="4160596" y="612680"/>
            <a:ext cx="3703462" cy="5453805"/>
          </a:xfrm>
          <a:custGeom>
            <a:avLst/>
            <a:gdLst>
              <a:gd name="T0" fmla="*/ 2147483647 w 21600"/>
              <a:gd name="T1" fmla="*/ 0 h 40873"/>
              <a:gd name="T2" fmla="*/ 2147483647 w 21600"/>
              <a:gd name="T3" fmla="*/ 2147483647 h 40873"/>
              <a:gd name="T4" fmla="*/ 0 w 21600"/>
              <a:gd name="T5" fmla="*/ 2147483647 h 40873"/>
              <a:gd name="T6" fmla="*/ 0 60000 65536"/>
              <a:gd name="T7" fmla="*/ 0 60000 65536"/>
              <a:gd name="T8" fmla="*/ 0 60000 65536"/>
              <a:gd name="T9" fmla="*/ 0 w 21600"/>
              <a:gd name="T10" fmla="*/ 0 h 40873"/>
              <a:gd name="T11" fmla="*/ 21600 w 21600"/>
              <a:gd name="T12" fmla="*/ 40873 h 40873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40873" fill="none" extrusionOk="0">
                <a:moveTo>
                  <a:pt x="9570" y="0"/>
                </a:moveTo>
                <a:cubicBezTo>
                  <a:pt x="16937" y="3641"/>
                  <a:pt x="21600" y="11146"/>
                  <a:pt x="21600" y="19364"/>
                </a:cubicBezTo>
                <a:cubicBezTo>
                  <a:pt x="21600" y="30525"/>
                  <a:pt x="13095" y="39849"/>
                  <a:pt x="1980" y="40872"/>
                </a:cubicBezTo>
              </a:path>
              <a:path w="21600" h="40873" stroke="0" extrusionOk="0">
                <a:moveTo>
                  <a:pt x="9570" y="0"/>
                </a:moveTo>
                <a:cubicBezTo>
                  <a:pt x="16937" y="3641"/>
                  <a:pt x="21600" y="11146"/>
                  <a:pt x="21600" y="19364"/>
                </a:cubicBezTo>
                <a:cubicBezTo>
                  <a:pt x="21600" y="30525"/>
                  <a:pt x="13095" y="39849"/>
                  <a:pt x="1980" y="40872"/>
                </a:cubicBezTo>
                <a:lnTo>
                  <a:pt x="0" y="19364"/>
                </a:lnTo>
                <a:lnTo>
                  <a:pt x="9570" y="0"/>
                </a:lnTo>
                <a:close/>
              </a:path>
            </a:pathLst>
          </a:custGeom>
          <a:noFill/>
          <a:ln w="38100">
            <a:solidFill>
              <a:srgbClr val="33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07673" tIns="53836" rIns="107673" bIns="53836" anchor="ctr"/>
          <a:lstStyle/>
          <a:p>
            <a:endParaRPr lang="ru-RU" sz="3769"/>
          </a:p>
        </p:txBody>
      </p:sp>
      <p:sp>
        <p:nvSpPr>
          <p:cNvPr id="177173" name="Oval 21"/>
          <p:cNvSpPr>
            <a:spLocks noChangeArrowheads="1"/>
          </p:cNvSpPr>
          <p:nvPr/>
        </p:nvSpPr>
        <p:spPr bwMode="auto">
          <a:xfrm>
            <a:off x="5854620" y="5908593"/>
            <a:ext cx="259516" cy="261833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107673" tIns="53836" rIns="107673" bIns="53836" anchor="ctr"/>
          <a:lstStyle/>
          <a:p>
            <a:endParaRPr lang="ru-RU" sz="3769"/>
          </a:p>
        </p:txBody>
      </p:sp>
      <p:sp>
        <p:nvSpPr>
          <p:cNvPr id="177174" name="Oval 22"/>
          <p:cNvSpPr>
            <a:spLocks noChangeArrowheads="1"/>
          </p:cNvSpPr>
          <p:nvPr/>
        </p:nvSpPr>
        <p:spPr bwMode="auto">
          <a:xfrm>
            <a:off x="5790384" y="874495"/>
            <a:ext cx="209091" cy="271889"/>
          </a:xfrm>
          <a:prstGeom prst="ellipse">
            <a:avLst/>
          </a:prstGeom>
          <a:solidFill>
            <a:srgbClr val="FF0000"/>
          </a:solidFill>
          <a:ln w="9525">
            <a:solidFill>
              <a:srgbClr val="0000CC"/>
            </a:solidFill>
            <a:round/>
            <a:headEnd/>
            <a:tailEnd/>
          </a:ln>
        </p:spPr>
        <p:txBody>
          <a:bodyPr wrap="none" lIns="107673" tIns="53836" rIns="107673" bIns="53836" anchor="ctr"/>
          <a:lstStyle/>
          <a:p>
            <a:endParaRPr lang="ru-RU" sz="3769"/>
          </a:p>
        </p:txBody>
      </p:sp>
      <p:grpSp>
        <p:nvGrpSpPr>
          <p:cNvPr id="22537" name="Group 23"/>
          <p:cNvGrpSpPr>
            <a:grpSpLocks/>
          </p:cNvGrpSpPr>
          <p:nvPr/>
        </p:nvGrpSpPr>
        <p:grpSpPr bwMode="auto">
          <a:xfrm>
            <a:off x="3371329" y="3296403"/>
            <a:ext cx="5326126" cy="885676"/>
            <a:chOff x="1655" y="2024"/>
            <a:chExt cx="2471" cy="564"/>
          </a:xfrm>
        </p:grpSpPr>
        <p:sp>
          <p:nvSpPr>
            <p:cNvPr id="22587" name="Text Box 24"/>
            <p:cNvSpPr txBox="1">
              <a:spLocks noChangeArrowheads="1"/>
            </p:cNvSpPr>
            <p:nvPr/>
          </p:nvSpPr>
          <p:spPr bwMode="auto">
            <a:xfrm>
              <a:off x="3878" y="2024"/>
              <a:ext cx="248" cy="4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ru-RU" sz="3769" b="1" i="1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В</a:t>
              </a:r>
              <a:endParaRPr lang="ru-RU" sz="3769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588" name="Text Box 25"/>
            <p:cNvSpPr txBox="1">
              <a:spLocks noChangeArrowheads="1"/>
            </p:cNvSpPr>
            <p:nvPr/>
          </p:nvSpPr>
          <p:spPr bwMode="auto">
            <a:xfrm>
              <a:off x="1655" y="2160"/>
              <a:ext cx="248" cy="4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ru-RU" sz="3769" b="1" i="1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А</a:t>
              </a:r>
              <a:endParaRPr lang="ru-RU" sz="3769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589" name="Freeform 26"/>
            <p:cNvSpPr>
              <a:spLocks/>
            </p:cNvSpPr>
            <p:nvPr/>
          </p:nvSpPr>
          <p:spPr bwMode="auto">
            <a:xfrm>
              <a:off x="2000" y="2232"/>
              <a:ext cx="1720" cy="1"/>
            </a:xfrm>
            <a:custGeom>
              <a:avLst/>
              <a:gdLst>
                <a:gd name="T0" fmla="*/ 0 w 1720"/>
                <a:gd name="T1" fmla="*/ 0 h 1"/>
                <a:gd name="T2" fmla="*/ 1720 w 1720"/>
                <a:gd name="T3" fmla="*/ 0 h 1"/>
                <a:gd name="T4" fmla="*/ 0 60000 65536"/>
                <a:gd name="T5" fmla="*/ 0 60000 65536"/>
                <a:gd name="T6" fmla="*/ 0 w 1720"/>
                <a:gd name="T7" fmla="*/ 0 h 1"/>
                <a:gd name="T8" fmla="*/ 1720 w 1720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720" h="1">
                  <a:moveTo>
                    <a:pt x="0" y="0"/>
                  </a:moveTo>
                  <a:lnTo>
                    <a:pt x="1720" y="0"/>
                  </a:lnTo>
                </a:path>
              </a:pathLst>
            </a:custGeom>
            <a:noFill/>
            <a:ln w="38100">
              <a:solidFill>
                <a:srgbClr val="CC0066"/>
              </a:solidFill>
              <a:round/>
              <a:headEnd type="oval" w="med" len="med"/>
              <a:tailEnd type="oval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 sz="3769"/>
            </a:p>
          </p:txBody>
        </p:sp>
      </p:grpSp>
      <p:grpSp>
        <p:nvGrpSpPr>
          <p:cNvPr id="9" name="Group 27"/>
          <p:cNvGrpSpPr>
            <a:grpSpLocks/>
          </p:cNvGrpSpPr>
          <p:nvPr/>
        </p:nvGrpSpPr>
        <p:grpSpPr bwMode="auto">
          <a:xfrm>
            <a:off x="5366472" y="3509960"/>
            <a:ext cx="663649" cy="672109"/>
            <a:chOff x="2562" y="2160"/>
            <a:chExt cx="317" cy="428"/>
          </a:xfrm>
        </p:grpSpPr>
        <p:sp>
          <p:nvSpPr>
            <p:cNvPr id="22585" name="Text Box 28"/>
            <p:cNvSpPr txBox="1">
              <a:spLocks noChangeArrowheads="1"/>
            </p:cNvSpPr>
            <p:nvPr/>
          </p:nvSpPr>
          <p:spPr bwMode="auto">
            <a:xfrm>
              <a:off x="2562" y="2160"/>
              <a:ext cx="315" cy="4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ru-RU" sz="3769" b="1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О</a:t>
              </a:r>
            </a:p>
          </p:txBody>
        </p:sp>
        <p:sp>
          <p:nvSpPr>
            <p:cNvPr id="22586" name="Oval 29"/>
            <p:cNvSpPr>
              <a:spLocks noChangeArrowheads="1"/>
            </p:cNvSpPr>
            <p:nvPr/>
          </p:nvSpPr>
          <p:spPr bwMode="auto">
            <a:xfrm>
              <a:off x="2835" y="2205"/>
              <a:ext cx="44" cy="45"/>
            </a:xfrm>
            <a:prstGeom prst="ellipse">
              <a:avLst/>
            </a:prstGeom>
            <a:solidFill>
              <a:srgbClr val="0000CC"/>
            </a:solidFill>
            <a:ln w="76200">
              <a:solidFill>
                <a:srgbClr val="0000CC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ru-RU" sz="3769"/>
            </a:p>
          </p:txBody>
        </p:sp>
      </p:grpSp>
      <p:grpSp>
        <p:nvGrpSpPr>
          <p:cNvPr id="10" name="Group 30"/>
          <p:cNvGrpSpPr>
            <a:grpSpLocks/>
          </p:cNvGrpSpPr>
          <p:nvPr/>
        </p:nvGrpSpPr>
        <p:grpSpPr bwMode="auto">
          <a:xfrm flipH="1">
            <a:off x="739" y="976998"/>
            <a:ext cx="8187817" cy="5268502"/>
            <a:chOff x="829" y="436"/>
            <a:chExt cx="3911" cy="3355"/>
          </a:xfrm>
        </p:grpSpPr>
        <p:sp>
          <p:nvSpPr>
            <p:cNvPr id="22564" name="Freeform 31"/>
            <p:cNvSpPr>
              <a:spLocks/>
            </p:cNvSpPr>
            <p:nvPr/>
          </p:nvSpPr>
          <p:spPr bwMode="auto">
            <a:xfrm rot="17393687" flipV="1">
              <a:off x="3429" y="110"/>
              <a:ext cx="800" cy="1823"/>
            </a:xfrm>
            <a:custGeom>
              <a:avLst/>
              <a:gdLst>
                <a:gd name="T0" fmla="*/ 0 w 1252"/>
                <a:gd name="T1" fmla="*/ 1 h 3125"/>
                <a:gd name="T2" fmla="*/ 4 w 1252"/>
                <a:gd name="T3" fmla="*/ 0 h 3125"/>
                <a:gd name="T4" fmla="*/ 21 w 1252"/>
                <a:gd name="T5" fmla="*/ 20 h 3125"/>
                <a:gd name="T6" fmla="*/ 22 w 1252"/>
                <a:gd name="T7" fmla="*/ 25 h 3125"/>
                <a:gd name="T8" fmla="*/ 17 w 1252"/>
                <a:gd name="T9" fmla="*/ 21 h 3125"/>
                <a:gd name="T10" fmla="*/ 0 w 1252"/>
                <a:gd name="T11" fmla="*/ 1 h 312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252"/>
                <a:gd name="T19" fmla="*/ 0 h 3125"/>
                <a:gd name="T20" fmla="*/ 1252 w 1252"/>
                <a:gd name="T21" fmla="*/ 3125 h 312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252" h="3125">
                  <a:moveTo>
                    <a:pt x="0" y="90"/>
                  </a:moveTo>
                  <a:lnTo>
                    <a:pt x="227" y="0"/>
                  </a:lnTo>
                  <a:lnTo>
                    <a:pt x="1179" y="2540"/>
                  </a:lnTo>
                  <a:lnTo>
                    <a:pt x="1252" y="3125"/>
                  </a:lnTo>
                  <a:lnTo>
                    <a:pt x="952" y="2630"/>
                  </a:lnTo>
                  <a:lnTo>
                    <a:pt x="0" y="90"/>
                  </a:lnTo>
                  <a:close/>
                </a:path>
              </a:pathLst>
            </a:cu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 sz="3769"/>
            </a:p>
          </p:txBody>
        </p:sp>
        <p:grpSp>
          <p:nvGrpSpPr>
            <p:cNvPr id="22565" name="Group 32"/>
            <p:cNvGrpSpPr>
              <a:grpSpLocks/>
            </p:cNvGrpSpPr>
            <p:nvPr/>
          </p:nvGrpSpPr>
          <p:grpSpPr bwMode="auto">
            <a:xfrm rot="16795005" flipV="1">
              <a:off x="3043" y="227"/>
              <a:ext cx="1451" cy="1870"/>
              <a:chOff x="703" y="1616"/>
              <a:chExt cx="1390" cy="1870"/>
            </a:xfrm>
          </p:grpSpPr>
          <p:grpSp>
            <p:nvGrpSpPr>
              <p:cNvPr id="22577" name="Group 33"/>
              <p:cNvGrpSpPr>
                <a:grpSpLocks/>
              </p:cNvGrpSpPr>
              <p:nvPr/>
            </p:nvGrpSpPr>
            <p:grpSpPr bwMode="auto">
              <a:xfrm>
                <a:off x="1848" y="3017"/>
                <a:ext cx="245" cy="343"/>
                <a:chOff x="1848" y="3017"/>
                <a:chExt cx="245" cy="343"/>
              </a:xfrm>
            </p:grpSpPr>
            <p:sp>
              <p:nvSpPr>
                <p:cNvPr id="22583" name="Freeform 34"/>
                <p:cNvSpPr>
                  <a:spLocks/>
                </p:cNvSpPr>
                <p:nvPr/>
              </p:nvSpPr>
              <p:spPr bwMode="auto">
                <a:xfrm>
                  <a:off x="1848" y="3017"/>
                  <a:ext cx="245" cy="339"/>
                </a:xfrm>
                <a:custGeom>
                  <a:avLst/>
                  <a:gdLst>
                    <a:gd name="T0" fmla="*/ 245 w 245"/>
                    <a:gd name="T1" fmla="*/ 339 h 339"/>
                    <a:gd name="T2" fmla="*/ 129 w 245"/>
                    <a:gd name="T3" fmla="*/ 0 h 339"/>
                    <a:gd name="T4" fmla="*/ 0 w 245"/>
                    <a:gd name="T5" fmla="*/ 83 h 339"/>
                    <a:gd name="T6" fmla="*/ 245 w 245"/>
                    <a:gd name="T7" fmla="*/ 339 h 339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45"/>
                    <a:gd name="T13" fmla="*/ 0 h 339"/>
                    <a:gd name="T14" fmla="*/ 245 w 245"/>
                    <a:gd name="T15" fmla="*/ 339 h 339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45" h="339">
                      <a:moveTo>
                        <a:pt x="245" y="339"/>
                      </a:moveTo>
                      <a:lnTo>
                        <a:pt x="129" y="0"/>
                      </a:lnTo>
                      <a:lnTo>
                        <a:pt x="0" y="83"/>
                      </a:lnTo>
                      <a:lnTo>
                        <a:pt x="245" y="339"/>
                      </a:lnTo>
                      <a:close/>
                    </a:path>
                  </a:pathLst>
                </a:cu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 sz="3769"/>
                </a:p>
              </p:txBody>
            </p:sp>
            <p:sp>
              <p:nvSpPr>
                <p:cNvPr id="22584" name="Freeform 35"/>
                <p:cNvSpPr>
                  <a:spLocks/>
                </p:cNvSpPr>
                <p:nvPr/>
              </p:nvSpPr>
              <p:spPr bwMode="auto">
                <a:xfrm>
                  <a:off x="1980" y="3204"/>
                  <a:ext cx="112" cy="156"/>
                </a:xfrm>
                <a:custGeom>
                  <a:avLst/>
                  <a:gdLst>
                    <a:gd name="T0" fmla="*/ 56 w 112"/>
                    <a:gd name="T1" fmla="*/ 0 h 156"/>
                    <a:gd name="T2" fmla="*/ 0 w 112"/>
                    <a:gd name="T3" fmla="*/ 36 h 156"/>
                    <a:gd name="T4" fmla="*/ 112 w 112"/>
                    <a:gd name="T5" fmla="*/ 156 h 156"/>
                    <a:gd name="T6" fmla="*/ 56 w 112"/>
                    <a:gd name="T7" fmla="*/ 0 h 156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112"/>
                    <a:gd name="T13" fmla="*/ 0 h 156"/>
                    <a:gd name="T14" fmla="*/ 112 w 112"/>
                    <a:gd name="T15" fmla="*/ 156 h 15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112" h="156">
                      <a:moveTo>
                        <a:pt x="56" y="0"/>
                      </a:moveTo>
                      <a:lnTo>
                        <a:pt x="0" y="36"/>
                      </a:lnTo>
                      <a:lnTo>
                        <a:pt x="112" y="156"/>
                      </a:lnTo>
                      <a:lnTo>
                        <a:pt x="56" y="0"/>
                      </a:lnTo>
                      <a:close/>
                    </a:path>
                  </a:pathLst>
                </a:cu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 sz="3769"/>
                </a:p>
              </p:txBody>
            </p:sp>
          </p:grpSp>
          <p:grpSp>
            <p:nvGrpSpPr>
              <p:cNvPr id="22578" name="Group 36"/>
              <p:cNvGrpSpPr>
                <a:grpSpLocks/>
              </p:cNvGrpSpPr>
              <p:nvPr/>
            </p:nvGrpSpPr>
            <p:grpSpPr bwMode="auto">
              <a:xfrm>
                <a:off x="703" y="1616"/>
                <a:ext cx="1158" cy="1870"/>
                <a:chOff x="2332" y="357"/>
                <a:chExt cx="1158" cy="1870"/>
              </a:xfrm>
            </p:grpSpPr>
            <p:sp>
              <p:nvSpPr>
                <p:cNvPr id="22579" name="Freeform 37"/>
                <p:cNvSpPr>
                  <a:spLocks/>
                </p:cNvSpPr>
                <p:nvPr/>
              </p:nvSpPr>
              <p:spPr bwMode="auto">
                <a:xfrm rot="-598683">
                  <a:off x="2820" y="357"/>
                  <a:ext cx="670" cy="1523"/>
                </a:xfrm>
                <a:custGeom>
                  <a:avLst/>
                  <a:gdLst>
                    <a:gd name="T0" fmla="*/ 10 w 1094"/>
                    <a:gd name="T1" fmla="*/ 20 h 2612"/>
                    <a:gd name="T2" fmla="*/ 13 w 1094"/>
                    <a:gd name="T3" fmla="*/ 20 h 2612"/>
                    <a:gd name="T4" fmla="*/ 12 w 1094"/>
                    <a:gd name="T5" fmla="*/ 20 h 2612"/>
                    <a:gd name="T6" fmla="*/ 1 w 1094"/>
                    <a:gd name="T7" fmla="*/ 0 h 2612"/>
                    <a:gd name="T8" fmla="*/ 0 w 1094"/>
                    <a:gd name="T9" fmla="*/ 1 h 2612"/>
                    <a:gd name="T10" fmla="*/ 12 w 1094"/>
                    <a:gd name="T11" fmla="*/ 20 h 2612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1094"/>
                    <a:gd name="T19" fmla="*/ 0 h 2612"/>
                    <a:gd name="T20" fmla="*/ 1094 w 1094"/>
                    <a:gd name="T21" fmla="*/ 2612 h 2612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1094" h="2612">
                      <a:moveTo>
                        <a:pt x="867" y="2612"/>
                      </a:moveTo>
                      <a:lnTo>
                        <a:pt x="1094" y="2522"/>
                      </a:lnTo>
                      <a:lnTo>
                        <a:pt x="1016" y="2554"/>
                      </a:lnTo>
                      <a:lnTo>
                        <a:pt x="84" y="0"/>
                      </a:lnTo>
                      <a:lnTo>
                        <a:pt x="0" y="30"/>
                      </a:lnTo>
                      <a:lnTo>
                        <a:pt x="940" y="2584"/>
                      </a:lnTo>
                    </a:path>
                  </a:pathLst>
                </a:cu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 sz="3769"/>
                </a:p>
              </p:txBody>
            </p:sp>
            <p:grpSp>
              <p:nvGrpSpPr>
                <p:cNvPr id="22580" name="Group 38"/>
                <p:cNvGrpSpPr>
                  <a:grpSpLocks/>
                </p:cNvGrpSpPr>
                <p:nvPr/>
              </p:nvGrpSpPr>
              <p:grpSpPr bwMode="auto">
                <a:xfrm>
                  <a:off x="2332" y="496"/>
                  <a:ext cx="657" cy="1731"/>
                  <a:chOff x="2332" y="496"/>
                  <a:chExt cx="657" cy="1731"/>
                </a:xfrm>
              </p:grpSpPr>
              <p:sp>
                <p:nvSpPr>
                  <p:cNvPr id="22581" name="Freeform 39"/>
                  <p:cNvSpPr>
                    <a:spLocks/>
                  </p:cNvSpPr>
                  <p:nvPr/>
                </p:nvSpPr>
                <p:spPr bwMode="auto">
                  <a:xfrm rot="1453774">
                    <a:off x="2332" y="496"/>
                    <a:ext cx="216" cy="1731"/>
                  </a:xfrm>
                  <a:custGeom>
                    <a:avLst/>
                    <a:gdLst>
                      <a:gd name="T0" fmla="*/ 146 w 227"/>
                      <a:gd name="T1" fmla="*/ 71 h 1859"/>
                      <a:gd name="T2" fmla="*/ 0 w 227"/>
                      <a:gd name="T3" fmla="*/ 979 h 1859"/>
                      <a:gd name="T4" fmla="*/ 0 w 227"/>
                      <a:gd name="T5" fmla="*/ 859 h 1859"/>
                      <a:gd name="T6" fmla="*/ 88 w 227"/>
                      <a:gd name="T7" fmla="*/ 0 h 1859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227"/>
                      <a:gd name="T13" fmla="*/ 0 h 1859"/>
                      <a:gd name="T14" fmla="*/ 227 w 227"/>
                      <a:gd name="T15" fmla="*/ 1859 h 1859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27" h="1859">
                        <a:moveTo>
                          <a:pt x="227" y="136"/>
                        </a:moveTo>
                        <a:lnTo>
                          <a:pt x="0" y="1859"/>
                        </a:lnTo>
                        <a:lnTo>
                          <a:pt x="0" y="1633"/>
                        </a:lnTo>
                        <a:lnTo>
                          <a:pt x="137" y="0"/>
                        </a:lnTo>
                      </a:path>
                    </a:pathLst>
                  </a:custGeom>
                  <a:noFill/>
                  <a:ln w="9525">
                    <a:solidFill>
                      <a:schemeClr val="bg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 sz="3769"/>
                  </a:p>
                </p:txBody>
              </p:sp>
              <p:sp>
                <p:nvSpPr>
                  <p:cNvPr id="22582" name="Oval 40"/>
                  <p:cNvSpPr>
                    <a:spLocks noChangeArrowheads="1"/>
                  </p:cNvSpPr>
                  <p:nvPr/>
                </p:nvSpPr>
                <p:spPr bwMode="auto">
                  <a:xfrm rot="1453774">
                    <a:off x="2730" y="566"/>
                    <a:ext cx="259" cy="253"/>
                  </a:xfrm>
                  <a:prstGeom prst="ellipse">
                    <a:avLst/>
                  </a:prstGeom>
                  <a:noFill/>
                  <a:ln w="9525">
                    <a:solidFill>
                      <a:schemeClr val="bg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ru-RU" sz="3769"/>
                  </a:p>
                </p:txBody>
              </p:sp>
            </p:grpSp>
          </p:grpSp>
        </p:grpSp>
        <p:grpSp>
          <p:nvGrpSpPr>
            <p:cNvPr id="22566" name="Group 41"/>
            <p:cNvGrpSpPr>
              <a:grpSpLocks/>
            </p:cNvGrpSpPr>
            <p:nvPr/>
          </p:nvGrpSpPr>
          <p:grpSpPr bwMode="auto">
            <a:xfrm rot="16795005" flipH="1">
              <a:off x="1068" y="2139"/>
              <a:ext cx="1413" cy="1892"/>
              <a:chOff x="782" y="1605"/>
              <a:chExt cx="1353" cy="1892"/>
            </a:xfrm>
          </p:grpSpPr>
          <p:sp>
            <p:nvSpPr>
              <p:cNvPr id="22567" name="Freeform 42"/>
              <p:cNvSpPr>
                <a:spLocks/>
              </p:cNvSpPr>
              <p:nvPr/>
            </p:nvSpPr>
            <p:spPr bwMode="auto">
              <a:xfrm rot="-598683">
                <a:off x="1158" y="1605"/>
                <a:ext cx="766" cy="1823"/>
              </a:xfrm>
              <a:custGeom>
                <a:avLst/>
                <a:gdLst>
                  <a:gd name="T0" fmla="*/ 0 w 1252"/>
                  <a:gd name="T1" fmla="*/ 1 h 3125"/>
                  <a:gd name="T2" fmla="*/ 2 w 1252"/>
                  <a:gd name="T3" fmla="*/ 0 h 3125"/>
                  <a:gd name="T4" fmla="*/ 14 w 1252"/>
                  <a:gd name="T5" fmla="*/ 20 h 3125"/>
                  <a:gd name="T6" fmla="*/ 15 w 1252"/>
                  <a:gd name="T7" fmla="*/ 25 h 3125"/>
                  <a:gd name="T8" fmla="*/ 12 w 1252"/>
                  <a:gd name="T9" fmla="*/ 21 h 3125"/>
                  <a:gd name="T10" fmla="*/ 0 w 1252"/>
                  <a:gd name="T11" fmla="*/ 1 h 3125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252"/>
                  <a:gd name="T19" fmla="*/ 0 h 3125"/>
                  <a:gd name="T20" fmla="*/ 1252 w 1252"/>
                  <a:gd name="T21" fmla="*/ 3125 h 3125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252" h="3125">
                    <a:moveTo>
                      <a:pt x="0" y="90"/>
                    </a:moveTo>
                    <a:lnTo>
                      <a:pt x="227" y="0"/>
                    </a:lnTo>
                    <a:lnTo>
                      <a:pt x="1179" y="2540"/>
                    </a:lnTo>
                    <a:lnTo>
                      <a:pt x="1252" y="3125"/>
                    </a:lnTo>
                    <a:lnTo>
                      <a:pt x="952" y="2630"/>
                    </a:lnTo>
                    <a:lnTo>
                      <a:pt x="0" y="90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 sz="3769"/>
              </a:p>
            </p:txBody>
          </p:sp>
          <p:grpSp>
            <p:nvGrpSpPr>
              <p:cNvPr id="22568" name="Group 43"/>
              <p:cNvGrpSpPr>
                <a:grpSpLocks/>
              </p:cNvGrpSpPr>
              <p:nvPr/>
            </p:nvGrpSpPr>
            <p:grpSpPr bwMode="auto">
              <a:xfrm>
                <a:off x="782" y="1616"/>
                <a:ext cx="1353" cy="1881"/>
                <a:chOff x="782" y="1616"/>
                <a:chExt cx="1353" cy="1881"/>
              </a:xfrm>
            </p:grpSpPr>
            <p:grpSp>
              <p:nvGrpSpPr>
                <p:cNvPr id="22569" name="Group 44"/>
                <p:cNvGrpSpPr>
                  <a:grpSpLocks/>
                </p:cNvGrpSpPr>
                <p:nvPr/>
              </p:nvGrpSpPr>
              <p:grpSpPr bwMode="auto">
                <a:xfrm>
                  <a:off x="1890" y="3032"/>
                  <a:ext cx="245" cy="339"/>
                  <a:chOff x="1890" y="3032"/>
                  <a:chExt cx="245" cy="339"/>
                </a:xfrm>
              </p:grpSpPr>
              <p:sp>
                <p:nvSpPr>
                  <p:cNvPr id="177197" name="Freeform 45"/>
                  <p:cNvSpPr>
                    <a:spLocks/>
                  </p:cNvSpPr>
                  <p:nvPr/>
                </p:nvSpPr>
                <p:spPr bwMode="auto">
                  <a:xfrm>
                    <a:off x="1890" y="3032"/>
                    <a:ext cx="245" cy="339"/>
                  </a:xfrm>
                  <a:custGeom>
                    <a:avLst/>
                    <a:gdLst/>
                    <a:ahLst/>
                    <a:cxnLst>
                      <a:cxn ang="0">
                        <a:pos x="245" y="339"/>
                      </a:cxn>
                      <a:cxn ang="0">
                        <a:pos x="129" y="0"/>
                      </a:cxn>
                      <a:cxn ang="0">
                        <a:pos x="0" y="83"/>
                      </a:cxn>
                      <a:cxn ang="0">
                        <a:pos x="245" y="339"/>
                      </a:cxn>
                    </a:cxnLst>
                    <a:rect l="0" t="0" r="r" b="b"/>
                    <a:pathLst>
                      <a:path w="245" h="339">
                        <a:moveTo>
                          <a:pt x="245" y="339"/>
                        </a:moveTo>
                        <a:lnTo>
                          <a:pt x="129" y="0"/>
                        </a:lnTo>
                        <a:lnTo>
                          <a:pt x="0" y="83"/>
                        </a:lnTo>
                        <a:lnTo>
                          <a:pt x="245" y="339"/>
                        </a:lnTo>
                        <a:close/>
                      </a:path>
                    </a:pathLst>
                  </a:custGeom>
                  <a:gradFill rotWithShape="1">
                    <a:gsLst>
                      <a:gs pos="0">
                        <a:schemeClr val="bg1"/>
                      </a:gs>
                      <a:gs pos="50000">
                        <a:srgbClr val="FF9900"/>
                      </a:gs>
                      <a:gs pos="100000">
                        <a:schemeClr val="bg1"/>
                      </a:gs>
                    </a:gsLst>
                    <a:lin ang="2700000" scaled="1"/>
                  </a:gradFill>
                  <a:ln w="9525">
                    <a:solidFill>
                      <a:srgbClr val="0000FF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pPr>
                      <a:defRPr/>
                    </a:pPr>
                    <a:endParaRPr lang="ru-RU" sz="3769"/>
                  </a:p>
                </p:txBody>
              </p:sp>
              <p:sp>
                <p:nvSpPr>
                  <p:cNvPr id="22576" name="Freeform 46"/>
                  <p:cNvSpPr>
                    <a:spLocks/>
                  </p:cNvSpPr>
                  <p:nvPr/>
                </p:nvSpPr>
                <p:spPr bwMode="auto">
                  <a:xfrm>
                    <a:off x="1980" y="3204"/>
                    <a:ext cx="112" cy="156"/>
                  </a:xfrm>
                  <a:custGeom>
                    <a:avLst/>
                    <a:gdLst>
                      <a:gd name="T0" fmla="*/ 56 w 112"/>
                      <a:gd name="T1" fmla="*/ 0 h 156"/>
                      <a:gd name="T2" fmla="*/ 0 w 112"/>
                      <a:gd name="T3" fmla="*/ 36 h 156"/>
                      <a:gd name="T4" fmla="*/ 112 w 112"/>
                      <a:gd name="T5" fmla="*/ 156 h 156"/>
                      <a:gd name="T6" fmla="*/ 56 w 112"/>
                      <a:gd name="T7" fmla="*/ 0 h 156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112"/>
                      <a:gd name="T13" fmla="*/ 0 h 156"/>
                      <a:gd name="T14" fmla="*/ 112 w 112"/>
                      <a:gd name="T15" fmla="*/ 156 h 156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112" h="156">
                        <a:moveTo>
                          <a:pt x="56" y="0"/>
                        </a:moveTo>
                        <a:lnTo>
                          <a:pt x="0" y="36"/>
                        </a:lnTo>
                        <a:lnTo>
                          <a:pt x="112" y="156"/>
                        </a:lnTo>
                        <a:lnTo>
                          <a:pt x="56" y="0"/>
                        </a:lnTo>
                        <a:close/>
                      </a:path>
                    </a:pathLst>
                  </a:custGeom>
                  <a:solidFill>
                    <a:schemeClr val="tx1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sz="3769"/>
                  </a:p>
                </p:txBody>
              </p:sp>
            </p:grpSp>
            <p:grpSp>
              <p:nvGrpSpPr>
                <p:cNvPr id="22570" name="Group 47"/>
                <p:cNvGrpSpPr>
                  <a:grpSpLocks/>
                </p:cNvGrpSpPr>
                <p:nvPr/>
              </p:nvGrpSpPr>
              <p:grpSpPr bwMode="auto">
                <a:xfrm>
                  <a:off x="782" y="1616"/>
                  <a:ext cx="1079" cy="1881"/>
                  <a:chOff x="2411" y="357"/>
                  <a:chExt cx="1079" cy="1881"/>
                </a:xfrm>
              </p:grpSpPr>
              <p:sp>
                <p:nvSpPr>
                  <p:cNvPr id="22571" name="Freeform 48"/>
                  <p:cNvSpPr>
                    <a:spLocks/>
                  </p:cNvSpPr>
                  <p:nvPr/>
                </p:nvSpPr>
                <p:spPr bwMode="auto">
                  <a:xfrm rot="-598683">
                    <a:off x="2820" y="357"/>
                    <a:ext cx="670" cy="1523"/>
                  </a:xfrm>
                  <a:custGeom>
                    <a:avLst/>
                    <a:gdLst>
                      <a:gd name="T0" fmla="*/ 10 w 1094"/>
                      <a:gd name="T1" fmla="*/ 20 h 2612"/>
                      <a:gd name="T2" fmla="*/ 13 w 1094"/>
                      <a:gd name="T3" fmla="*/ 20 h 2612"/>
                      <a:gd name="T4" fmla="*/ 12 w 1094"/>
                      <a:gd name="T5" fmla="*/ 20 h 2612"/>
                      <a:gd name="T6" fmla="*/ 1 w 1094"/>
                      <a:gd name="T7" fmla="*/ 0 h 2612"/>
                      <a:gd name="T8" fmla="*/ 0 w 1094"/>
                      <a:gd name="T9" fmla="*/ 1 h 2612"/>
                      <a:gd name="T10" fmla="*/ 12 w 1094"/>
                      <a:gd name="T11" fmla="*/ 20 h 2612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w 1094"/>
                      <a:gd name="T19" fmla="*/ 0 h 2612"/>
                      <a:gd name="T20" fmla="*/ 1094 w 1094"/>
                      <a:gd name="T21" fmla="*/ 2612 h 2612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T18" t="T19" r="T20" b="T21"/>
                    <a:pathLst>
                      <a:path w="1094" h="2612">
                        <a:moveTo>
                          <a:pt x="867" y="2612"/>
                        </a:moveTo>
                        <a:lnTo>
                          <a:pt x="1094" y="2522"/>
                        </a:lnTo>
                        <a:lnTo>
                          <a:pt x="1016" y="2554"/>
                        </a:lnTo>
                        <a:lnTo>
                          <a:pt x="84" y="0"/>
                        </a:lnTo>
                        <a:lnTo>
                          <a:pt x="0" y="30"/>
                        </a:lnTo>
                        <a:lnTo>
                          <a:pt x="940" y="2584"/>
                        </a:lnTo>
                      </a:path>
                    </a:pathLst>
                  </a:cu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 sz="3769"/>
                  </a:p>
                </p:txBody>
              </p:sp>
              <p:grpSp>
                <p:nvGrpSpPr>
                  <p:cNvPr id="22572" name="Group 49"/>
                  <p:cNvGrpSpPr>
                    <a:grpSpLocks/>
                  </p:cNvGrpSpPr>
                  <p:nvPr/>
                </p:nvGrpSpPr>
                <p:grpSpPr bwMode="auto">
                  <a:xfrm>
                    <a:off x="2411" y="507"/>
                    <a:ext cx="578" cy="1731"/>
                    <a:chOff x="2411" y="507"/>
                    <a:chExt cx="578" cy="1731"/>
                  </a:xfrm>
                </p:grpSpPr>
                <p:sp>
                  <p:nvSpPr>
                    <p:cNvPr id="22573" name="Freeform 50"/>
                    <p:cNvSpPr>
                      <a:spLocks/>
                    </p:cNvSpPr>
                    <p:nvPr/>
                  </p:nvSpPr>
                  <p:spPr bwMode="auto">
                    <a:xfrm rot="1453774">
                      <a:off x="2411" y="507"/>
                      <a:ext cx="216" cy="1731"/>
                    </a:xfrm>
                    <a:custGeom>
                      <a:avLst/>
                      <a:gdLst>
                        <a:gd name="T0" fmla="*/ 146 w 227"/>
                        <a:gd name="T1" fmla="*/ 71 h 1859"/>
                        <a:gd name="T2" fmla="*/ 0 w 227"/>
                        <a:gd name="T3" fmla="*/ 979 h 1859"/>
                        <a:gd name="T4" fmla="*/ 0 w 227"/>
                        <a:gd name="T5" fmla="*/ 859 h 1859"/>
                        <a:gd name="T6" fmla="*/ 88 w 227"/>
                        <a:gd name="T7" fmla="*/ 0 h 1859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  <a:gd name="T12" fmla="*/ 0 w 227"/>
                        <a:gd name="T13" fmla="*/ 0 h 1859"/>
                        <a:gd name="T14" fmla="*/ 227 w 227"/>
                        <a:gd name="T15" fmla="*/ 1859 h 1859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T12" t="T13" r="T14" b="T15"/>
                      <a:pathLst>
                        <a:path w="227" h="1859">
                          <a:moveTo>
                            <a:pt x="227" y="136"/>
                          </a:moveTo>
                          <a:lnTo>
                            <a:pt x="0" y="1859"/>
                          </a:lnTo>
                          <a:lnTo>
                            <a:pt x="0" y="1633"/>
                          </a:lnTo>
                          <a:lnTo>
                            <a:pt x="137" y="0"/>
                          </a:lnTo>
                        </a:path>
                      </a:pathLst>
                    </a:custGeom>
                    <a:solidFill>
                      <a:schemeClr val="bg2"/>
                    </a:solidFill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 sz="3769"/>
                    </a:p>
                  </p:txBody>
                </p:sp>
                <p:sp>
                  <p:nvSpPr>
                    <p:cNvPr id="22574" name="Oval 51"/>
                    <p:cNvSpPr>
                      <a:spLocks noChangeArrowheads="1"/>
                    </p:cNvSpPr>
                    <p:nvPr/>
                  </p:nvSpPr>
                  <p:spPr bwMode="auto">
                    <a:xfrm rot="1453774">
                      <a:off x="2730" y="566"/>
                      <a:ext cx="259" cy="253"/>
                    </a:xfrm>
                    <a:prstGeom prst="ellipse">
                      <a:avLst/>
                    </a:prstGeom>
                    <a:solidFill>
                      <a:schemeClr val="bg2"/>
                    </a:solidFill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ru-RU" sz="3769"/>
                    </a:p>
                  </p:txBody>
                </p:sp>
              </p:grpSp>
            </p:grpSp>
          </p:grpSp>
        </p:grpSp>
      </p:grpSp>
      <p:grpSp>
        <p:nvGrpSpPr>
          <p:cNvPr id="20" name="Group 52"/>
          <p:cNvGrpSpPr>
            <a:grpSpLocks/>
          </p:cNvGrpSpPr>
          <p:nvPr/>
        </p:nvGrpSpPr>
        <p:grpSpPr bwMode="auto">
          <a:xfrm>
            <a:off x="3750263" y="1017829"/>
            <a:ext cx="8166878" cy="5199407"/>
            <a:chOff x="839" y="436"/>
            <a:chExt cx="3901" cy="3311"/>
          </a:xfrm>
        </p:grpSpPr>
        <p:sp>
          <p:nvSpPr>
            <p:cNvPr id="22543" name="Freeform 53"/>
            <p:cNvSpPr>
              <a:spLocks/>
            </p:cNvSpPr>
            <p:nvPr/>
          </p:nvSpPr>
          <p:spPr bwMode="auto">
            <a:xfrm rot="17393687" flipV="1">
              <a:off x="3429" y="110"/>
              <a:ext cx="800" cy="1823"/>
            </a:xfrm>
            <a:custGeom>
              <a:avLst/>
              <a:gdLst>
                <a:gd name="T0" fmla="*/ 0 w 1252"/>
                <a:gd name="T1" fmla="*/ 1 h 3125"/>
                <a:gd name="T2" fmla="*/ 4 w 1252"/>
                <a:gd name="T3" fmla="*/ 0 h 3125"/>
                <a:gd name="T4" fmla="*/ 21 w 1252"/>
                <a:gd name="T5" fmla="*/ 20 h 3125"/>
                <a:gd name="T6" fmla="*/ 22 w 1252"/>
                <a:gd name="T7" fmla="*/ 25 h 3125"/>
                <a:gd name="T8" fmla="*/ 17 w 1252"/>
                <a:gd name="T9" fmla="*/ 21 h 3125"/>
                <a:gd name="T10" fmla="*/ 0 w 1252"/>
                <a:gd name="T11" fmla="*/ 1 h 312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252"/>
                <a:gd name="T19" fmla="*/ 0 h 3125"/>
                <a:gd name="T20" fmla="*/ 1252 w 1252"/>
                <a:gd name="T21" fmla="*/ 3125 h 312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252" h="3125">
                  <a:moveTo>
                    <a:pt x="0" y="90"/>
                  </a:moveTo>
                  <a:lnTo>
                    <a:pt x="227" y="0"/>
                  </a:lnTo>
                  <a:lnTo>
                    <a:pt x="1179" y="2540"/>
                  </a:lnTo>
                  <a:lnTo>
                    <a:pt x="1252" y="3125"/>
                  </a:lnTo>
                  <a:lnTo>
                    <a:pt x="952" y="2630"/>
                  </a:lnTo>
                  <a:lnTo>
                    <a:pt x="0" y="90"/>
                  </a:lnTo>
                  <a:close/>
                </a:path>
              </a:pathLst>
            </a:cu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 sz="3769"/>
            </a:p>
          </p:txBody>
        </p:sp>
        <p:grpSp>
          <p:nvGrpSpPr>
            <p:cNvPr id="22544" name="Group 54"/>
            <p:cNvGrpSpPr>
              <a:grpSpLocks/>
            </p:cNvGrpSpPr>
            <p:nvPr/>
          </p:nvGrpSpPr>
          <p:grpSpPr bwMode="auto">
            <a:xfrm rot="16795005" flipV="1">
              <a:off x="3043" y="227"/>
              <a:ext cx="1451" cy="1870"/>
              <a:chOff x="703" y="1616"/>
              <a:chExt cx="1390" cy="1870"/>
            </a:xfrm>
          </p:grpSpPr>
          <p:grpSp>
            <p:nvGrpSpPr>
              <p:cNvPr id="22556" name="Group 55"/>
              <p:cNvGrpSpPr>
                <a:grpSpLocks/>
              </p:cNvGrpSpPr>
              <p:nvPr/>
            </p:nvGrpSpPr>
            <p:grpSpPr bwMode="auto">
              <a:xfrm>
                <a:off x="1848" y="3017"/>
                <a:ext cx="245" cy="343"/>
                <a:chOff x="1848" y="3017"/>
                <a:chExt cx="245" cy="343"/>
              </a:xfrm>
            </p:grpSpPr>
            <p:sp>
              <p:nvSpPr>
                <p:cNvPr id="22562" name="Freeform 56"/>
                <p:cNvSpPr>
                  <a:spLocks/>
                </p:cNvSpPr>
                <p:nvPr/>
              </p:nvSpPr>
              <p:spPr bwMode="auto">
                <a:xfrm>
                  <a:off x="1848" y="3017"/>
                  <a:ext cx="245" cy="339"/>
                </a:xfrm>
                <a:custGeom>
                  <a:avLst/>
                  <a:gdLst>
                    <a:gd name="T0" fmla="*/ 245 w 245"/>
                    <a:gd name="T1" fmla="*/ 339 h 339"/>
                    <a:gd name="T2" fmla="*/ 129 w 245"/>
                    <a:gd name="T3" fmla="*/ 0 h 339"/>
                    <a:gd name="T4" fmla="*/ 0 w 245"/>
                    <a:gd name="T5" fmla="*/ 83 h 339"/>
                    <a:gd name="T6" fmla="*/ 245 w 245"/>
                    <a:gd name="T7" fmla="*/ 339 h 339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45"/>
                    <a:gd name="T13" fmla="*/ 0 h 339"/>
                    <a:gd name="T14" fmla="*/ 245 w 245"/>
                    <a:gd name="T15" fmla="*/ 339 h 339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45" h="339">
                      <a:moveTo>
                        <a:pt x="245" y="339"/>
                      </a:moveTo>
                      <a:lnTo>
                        <a:pt x="129" y="0"/>
                      </a:lnTo>
                      <a:lnTo>
                        <a:pt x="0" y="83"/>
                      </a:lnTo>
                      <a:lnTo>
                        <a:pt x="245" y="339"/>
                      </a:lnTo>
                      <a:close/>
                    </a:path>
                  </a:pathLst>
                </a:cu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 sz="3769"/>
                </a:p>
              </p:txBody>
            </p:sp>
            <p:sp>
              <p:nvSpPr>
                <p:cNvPr id="22563" name="Freeform 57"/>
                <p:cNvSpPr>
                  <a:spLocks/>
                </p:cNvSpPr>
                <p:nvPr/>
              </p:nvSpPr>
              <p:spPr bwMode="auto">
                <a:xfrm>
                  <a:off x="1980" y="3204"/>
                  <a:ext cx="112" cy="156"/>
                </a:xfrm>
                <a:custGeom>
                  <a:avLst/>
                  <a:gdLst>
                    <a:gd name="T0" fmla="*/ 56 w 112"/>
                    <a:gd name="T1" fmla="*/ 0 h 156"/>
                    <a:gd name="T2" fmla="*/ 0 w 112"/>
                    <a:gd name="T3" fmla="*/ 36 h 156"/>
                    <a:gd name="T4" fmla="*/ 112 w 112"/>
                    <a:gd name="T5" fmla="*/ 156 h 156"/>
                    <a:gd name="T6" fmla="*/ 56 w 112"/>
                    <a:gd name="T7" fmla="*/ 0 h 156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112"/>
                    <a:gd name="T13" fmla="*/ 0 h 156"/>
                    <a:gd name="T14" fmla="*/ 112 w 112"/>
                    <a:gd name="T15" fmla="*/ 156 h 15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112" h="156">
                      <a:moveTo>
                        <a:pt x="56" y="0"/>
                      </a:moveTo>
                      <a:lnTo>
                        <a:pt x="0" y="36"/>
                      </a:lnTo>
                      <a:lnTo>
                        <a:pt x="112" y="156"/>
                      </a:lnTo>
                      <a:lnTo>
                        <a:pt x="56" y="0"/>
                      </a:lnTo>
                      <a:close/>
                    </a:path>
                  </a:pathLst>
                </a:cu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 sz="3769"/>
                </a:p>
              </p:txBody>
            </p:sp>
          </p:grpSp>
          <p:grpSp>
            <p:nvGrpSpPr>
              <p:cNvPr id="22557" name="Group 58"/>
              <p:cNvGrpSpPr>
                <a:grpSpLocks/>
              </p:cNvGrpSpPr>
              <p:nvPr/>
            </p:nvGrpSpPr>
            <p:grpSpPr bwMode="auto">
              <a:xfrm>
                <a:off x="703" y="1616"/>
                <a:ext cx="1158" cy="1870"/>
                <a:chOff x="2332" y="357"/>
                <a:chExt cx="1158" cy="1870"/>
              </a:xfrm>
            </p:grpSpPr>
            <p:sp>
              <p:nvSpPr>
                <p:cNvPr id="22558" name="Freeform 59"/>
                <p:cNvSpPr>
                  <a:spLocks/>
                </p:cNvSpPr>
                <p:nvPr/>
              </p:nvSpPr>
              <p:spPr bwMode="auto">
                <a:xfrm rot="-598683">
                  <a:off x="2820" y="357"/>
                  <a:ext cx="670" cy="1523"/>
                </a:xfrm>
                <a:custGeom>
                  <a:avLst/>
                  <a:gdLst>
                    <a:gd name="T0" fmla="*/ 10 w 1094"/>
                    <a:gd name="T1" fmla="*/ 20 h 2612"/>
                    <a:gd name="T2" fmla="*/ 13 w 1094"/>
                    <a:gd name="T3" fmla="*/ 20 h 2612"/>
                    <a:gd name="T4" fmla="*/ 12 w 1094"/>
                    <a:gd name="T5" fmla="*/ 20 h 2612"/>
                    <a:gd name="T6" fmla="*/ 1 w 1094"/>
                    <a:gd name="T7" fmla="*/ 0 h 2612"/>
                    <a:gd name="T8" fmla="*/ 0 w 1094"/>
                    <a:gd name="T9" fmla="*/ 1 h 2612"/>
                    <a:gd name="T10" fmla="*/ 12 w 1094"/>
                    <a:gd name="T11" fmla="*/ 20 h 2612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1094"/>
                    <a:gd name="T19" fmla="*/ 0 h 2612"/>
                    <a:gd name="T20" fmla="*/ 1094 w 1094"/>
                    <a:gd name="T21" fmla="*/ 2612 h 2612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1094" h="2612">
                      <a:moveTo>
                        <a:pt x="867" y="2612"/>
                      </a:moveTo>
                      <a:lnTo>
                        <a:pt x="1094" y="2522"/>
                      </a:lnTo>
                      <a:lnTo>
                        <a:pt x="1016" y="2554"/>
                      </a:lnTo>
                      <a:lnTo>
                        <a:pt x="84" y="0"/>
                      </a:lnTo>
                      <a:lnTo>
                        <a:pt x="0" y="30"/>
                      </a:lnTo>
                      <a:lnTo>
                        <a:pt x="940" y="2584"/>
                      </a:lnTo>
                    </a:path>
                  </a:pathLst>
                </a:cu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 sz="3769"/>
                </a:p>
              </p:txBody>
            </p:sp>
            <p:grpSp>
              <p:nvGrpSpPr>
                <p:cNvPr id="22559" name="Group 60"/>
                <p:cNvGrpSpPr>
                  <a:grpSpLocks/>
                </p:cNvGrpSpPr>
                <p:nvPr/>
              </p:nvGrpSpPr>
              <p:grpSpPr bwMode="auto">
                <a:xfrm>
                  <a:off x="2332" y="496"/>
                  <a:ext cx="657" cy="1731"/>
                  <a:chOff x="2332" y="496"/>
                  <a:chExt cx="657" cy="1731"/>
                </a:xfrm>
              </p:grpSpPr>
              <p:sp>
                <p:nvSpPr>
                  <p:cNvPr id="22560" name="Freeform 61"/>
                  <p:cNvSpPr>
                    <a:spLocks/>
                  </p:cNvSpPr>
                  <p:nvPr/>
                </p:nvSpPr>
                <p:spPr bwMode="auto">
                  <a:xfrm rot="1453774">
                    <a:off x="2332" y="496"/>
                    <a:ext cx="216" cy="1731"/>
                  </a:xfrm>
                  <a:custGeom>
                    <a:avLst/>
                    <a:gdLst>
                      <a:gd name="T0" fmla="*/ 146 w 227"/>
                      <a:gd name="T1" fmla="*/ 71 h 1859"/>
                      <a:gd name="T2" fmla="*/ 0 w 227"/>
                      <a:gd name="T3" fmla="*/ 979 h 1859"/>
                      <a:gd name="T4" fmla="*/ 0 w 227"/>
                      <a:gd name="T5" fmla="*/ 859 h 1859"/>
                      <a:gd name="T6" fmla="*/ 88 w 227"/>
                      <a:gd name="T7" fmla="*/ 0 h 1859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227"/>
                      <a:gd name="T13" fmla="*/ 0 h 1859"/>
                      <a:gd name="T14" fmla="*/ 227 w 227"/>
                      <a:gd name="T15" fmla="*/ 1859 h 1859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27" h="1859">
                        <a:moveTo>
                          <a:pt x="227" y="136"/>
                        </a:moveTo>
                        <a:lnTo>
                          <a:pt x="0" y="1859"/>
                        </a:lnTo>
                        <a:lnTo>
                          <a:pt x="0" y="1633"/>
                        </a:lnTo>
                        <a:lnTo>
                          <a:pt x="137" y="0"/>
                        </a:lnTo>
                      </a:path>
                    </a:pathLst>
                  </a:custGeom>
                  <a:noFill/>
                  <a:ln w="9525">
                    <a:solidFill>
                      <a:schemeClr val="bg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 sz="3769"/>
                  </a:p>
                </p:txBody>
              </p:sp>
              <p:sp>
                <p:nvSpPr>
                  <p:cNvPr id="22561" name="Oval 62"/>
                  <p:cNvSpPr>
                    <a:spLocks noChangeArrowheads="1"/>
                  </p:cNvSpPr>
                  <p:nvPr/>
                </p:nvSpPr>
                <p:spPr bwMode="auto">
                  <a:xfrm rot="1453774">
                    <a:off x="2730" y="566"/>
                    <a:ext cx="259" cy="253"/>
                  </a:xfrm>
                  <a:prstGeom prst="ellipse">
                    <a:avLst/>
                  </a:prstGeom>
                  <a:noFill/>
                  <a:ln w="9525">
                    <a:solidFill>
                      <a:schemeClr val="bg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ru-RU" sz="3769"/>
                  </a:p>
                </p:txBody>
              </p:sp>
            </p:grpSp>
          </p:grpSp>
        </p:grpSp>
        <p:grpSp>
          <p:nvGrpSpPr>
            <p:cNvPr id="22545" name="Group 63"/>
            <p:cNvGrpSpPr>
              <a:grpSpLocks/>
            </p:cNvGrpSpPr>
            <p:nvPr/>
          </p:nvGrpSpPr>
          <p:grpSpPr bwMode="auto">
            <a:xfrm rot="16795005" flipH="1">
              <a:off x="1054" y="2081"/>
              <a:ext cx="1451" cy="1881"/>
              <a:chOff x="703" y="1605"/>
              <a:chExt cx="1390" cy="1881"/>
            </a:xfrm>
          </p:grpSpPr>
          <p:sp>
            <p:nvSpPr>
              <p:cNvPr id="22546" name="Freeform 64"/>
              <p:cNvSpPr>
                <a:spLocks/>
              </p:cNvSpPr>
              <p:nvPr/>
            </p:nvSpPr>
            <p:spPr bwMode="auto">
              <a:xfrm rot="-598683">
                <a:off x="1158" y="1605"/>
                <a:ext cx="766" cy="1823"/>
              </a:xfrm>
              <a:custGeom>
                <a:avLst/>
                <a:gdLst>
                  <a:gd name="T0" fmla="*/ 0 w 1252"/>
                  <a:gd name="T1" fmla="*/ 1 h 3125"/>
                  <a:gd name="T2" fmla="*/ 2 w 1252"/>
                  <a:gd name="T3" fmla="*/ 0 h 3125"/>
                  <a:gd name="T4" fmla="*/ 14 w 1252"/>
                  <a:gd name="T5" fmla="*/ 20 h 3125"/>
                  <a:gd name="T6" fmla="*/ 15 w 1252"/>
                  <a:gd name="T7" fmla="*/ 25 h 3125"/>
                  <a:gd name="T8" fmla="*/ 12 w 1252"/>
                  <a:gd name="T9" fmla="*/ 21 h 3125"/>
                  <a:gd name="T10" fmla="*/ 0 w 1252"/>
                  <a:gd name="T11" fmla="*/ 1 h 3125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252"/>
                  <a:gd name="T19" fmla="*/ 0 h 3125"/>
                  <a:gd name="T20" fmla="*/ 1252 w 1252"/>
                  <a:gd name="T21" fmla="*/ 3125 h 3125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252" h="3125">
                    <a:moveTo>
                      <a:pt x="0" y="90"/>
                    </a:moveTo>
                    <a:lnTo>
                      <a:pt x="227" y="0"/>
                    </a:lnTo>
                    <a:lnTo>
                      <a:pt x="1179" y="2540"/>
                    </a:lnTo>
                    <a:lnTo>
                      <a:pt x="1252" y="3125"/>
                    </a:lnTo>
                    <a:lnTo>
                      <a:pt x="952" y="2630"/>
                    </a:lnTo>
                    <a:lnTo>
                      <a:pt x="0" y="90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 sz="3769"/>
              </a:p>
            </p:txBody>
          </p:sp>
          <p:grpSp>
            <p:nvGrpSpPr>
              <p:cNvPr id="22547" name="Group 65"/>
              <p:cNvGrpSpPr>
                <a:grpSpLocks/>
              </p:cNvGrpSpPr>
              <p:nvPr/>
            </p:nvGrpSpPr>
            <p:grpSpPr bwMode="auto">
              <a:xfrm>
                <a:off x="703" y="1616"/>
                <a:ext cx="1390" cy="1870"/>
                <a:chOff x="703" y="1616"/>
                <a:chExt cx="1390" cy="1870"/>
              </a:xfrm>
            </p:grpSpPr>
            <p:grpSp>
              <p:nvGrpSpPr>
                <p:cNvPr id="22548" name="Group 66"/>
                <p:cNvGrpSpPr>
                  <a:grpSpLocks/>
                </p:cNvGrpSpPr>
                <p:nvPr/>
              </p:nvGrpSpPr>
              <p:grpSpPr bwMode="auto">
                <a:xfrm>
                  <a:off x="1848" y="3017"/>
                  <a:ext cx="245" cy="343"/>
                  <a:chOff x="1848" y="3017"/>
                  <a:chExt cx="245" cy="343"/>
                </a:xfrm>
              </p:grpSpPr>
              <p:sp>
                <p:nvSpPr>
                  <p:cNvPr id="177219" name="Freeform 67"/>
                  <p:cNvSpPr>
                    <a:spLocks/>
                  </p:cNvSpPr>
                  <p:nvPr/>
                </p:nvSpPr>
                <p:spPr bwMode="auto">
                  <a:xfrm>
                    <a:off x="1838" y="2995"/>
                    <a:ext cx="245" cy="339"/>
                  </a:xfrm>
                  <a:custGeom>
                    <a:avLst/>
                    <a:gdLst/>
                    <a:ahLst/>
                    <a:cxnLst>
                      <a:cxn ang="0">
                        <a:pos x="245" y="339"/>
                      </a:cxn>
                      <a:cxn ang="0">
                        <a:pos x="129" y="0"/>
                      </a:cxn>
                      <a:cxn ang="0">
                        <a:pos x="0" y="83"/>
                      </a:cxn>
                      <a:cxn ang="0">
                        <a:pos x="245" y="339"/>
                      </a:cxn>
                    </a:cxnLst>
                    <a:rect l="0" t="0" r="r" b="b"/>
                    <a:pathLst>
                      <a:path w="245" h="339">
                        <a:moveTo>
                          <a:pt x="245" y="339"/>
                        </a:moveTo>
                        <a:lnTo>
                          <a:pt x="129" y="0"/>
                        </a:lnTo>
                        <a:lnTo>
                          <a:pt x="0" y="83"/>
                        </a:lnTo>
                        <a:lnTo>
                          <a:pt x="245" y="339"/>
                        </a:lnTo>
                        <a:close/>
                      </a:path>
                    </a:pathLst>
                  </a:custGeom>
                  <a:gradFill rotWithShape="1">
                    <a:gsLst>
                      <a:gs pos="0">
                        <a:schemeClr val="bg1"/>
                      </a:gs>
                      <a:gs pos="50000">
                        <a:srgbClr val="FF9900"/>
                      </a:gs>
                      <a:gs pos="100000">
                        <a:schemeClr val="bg1"/>
                      </a:gs>
                    </a:gsLst>
                    <a:lin ang="2700000" scaled="1"/>
                  </a:gradFill>
                  <a:ln w="9525">
                    <a:solidFill>
                      <a:srgbClr val="0000FF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pPr>
                      <a:defRPr/>
                    </a:pPr>
                    <a:endParaRPr lang="ru-RU" sz="3769"/>
                  </a:p>
                </p:txBody>
              </p:sp>
              <p:sp>
                <p:nvSpPr>
                  <p:cNvPr id="22555" name="Freeform 68"/>
                  <p:cNvSpPr>
                    <a:spLocks/>
                  </p:cNvSpPr>
                  <p:nvPr/>
                </p:nvSpPr>
                <p:spPr bwMode="auto">
                  <a:xfrm>
                    <a:off x="1980" y="3204"/>
                    <a:ext cx="112" cy="156"/>
                  </a:xfrm>
                  <a:custGeom>
                    <a:avLst/>
                    <a:gdLst>
                      <a:gd name="T0" fmla="*/ 56 w 112"/>
                      <a:gd name="T1" fmla="*/ 0 h 156"/>
                      <a:gd name="T2" fmla="*/ 0 w 112"/>
                      <a:gd name="T3" fmla="*/ 36 h 156"/>
                      <a:gd name="T4" fmla="*/ 112 w 112"/>
                      <a:gd name="T5" fmla="*/ 156 h 156"/>
                      <a:gd name="T6" fmla="*/ 56 w 112"/>
                      <a:gd name="T7" fmla="*/ 0 h 156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112"/>
                      <a:gd name="T13" fmla="*/ 0 h 156"/>
                      <a:gd name="T14" fmla="*/ 112 w 112"/>
                      <a:gd name="T15" fmla="*/ 156 h 156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112" h="156">
                        <a:moveTo>
                          <a:pt x="56" y="0"/>
                        </a:moveTo>
                        <a:lnTo>
                          <a:pt x="0" y="36"/>
                        </a:lnTo>
                        <a:lnTo>
                          <a:pt x="112" y="156"/>
                        </a:lnTo>
                        <a:lnTo>
                          <a:pt x="56" y="0"/>
                        </a:lnTo>
                        <a:close/>
                      </a:path>
                    </a:pathLst>
                  </a:custGeom>
                  <a:solidFill>
                    <a:schemeClr val="tx1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sz="3769"/>
                  </a:p>
                </p:txBody>
              </p:sp>
            </p:grpSp>
            <p:grpSp>
              <p:nvGrpSpPr>
                <p:cNvPr id="22549" name="Group 69"/>
                <p:cNvGrpSpPr>
                  <a:grpSpLocks/>
                </p:cNvGrpSpPr>
                <p:nvPr/>
              </p:nvGrpSpPr>
              <p:grpSpPr bwMode="auto">
                <a:xfrm>
                  <a:off x="703" y="1616"/>
                  <a:ext cx="1158" cy="1870"/>
                  <a:chOff x="2332" y="357"/>
                  <a:chExt cx="1158" cy="1870"/>
                </a:xfrm>
              </p:grpSpPr>
              <p:sp>
                <p:nvSpPr>
                  <p:cNvPr id="22550" name="Freeform 70"/>
                  <p:cNvSpPr>
                    <a:spLocks/>
                  </p:cNvSpPr>
                  <p:nvPr/>
                </p:nvSpPr>
                <p:spPr bwMode="auto">
                  <a:xfrm rot="-598683">
                    <a:off x="2820" y="357"/>
                    <a:ext cx="670" cy="1523"/>
                  </a:xfrm>
                  <a:custGeom>
                    <a:avLst/>
                    <a:gdLst>
                      <a:gd name="T0" fmla="*/ 10 w 1094"/>
                      <a:gd name="T1" fmla="*/ 20 h 2612"/>
                      <a:gd name="T2" fmla="*/ 13 w 1094"/>
                      <a:gd name="T3" fmla="*/ 20 h 2612"/>
                      <a:gd name="T4" fmla="*/ 12 w 1094"/>
                      <a:gd name="T5" fmla="*/ 20 h 2612"/>
                      <a:gd name="T6" fmla="*/ 1 w 1094"/>
                      <a:gd name="T7" fmla="*/ 0 h 2612"/>
                      <a:gd name="T8" fmla="*/ 0 w 1094"/>
                      <a:gd name="T9" fmla="*/ 1 h 2612"/>
                      <a:gd name="T10" fmla="*/ 12 w 1094"/>
                      <a:gd name="T11" fmla="*/ 20 h 2612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w 1094"/>
                      <a:gd name="T19" fmla="*/ 0 h 2612"/>
                      <a:gd name="T20" fmla="*/ 1094 w 1094"/>
                      <a:gd name="T21" fmla="*/ 2612 h 2612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T18" t="T19" r="T20" b="T21"/>
                    <a:pathLst>
                      <a:path w="1094" h="2612">
                        <a:moveTo>
                          <a:pt x="867" y="2612"/>
                        </a:moveTo>
                        <a:lnTo>
                          <a:pt x="1094" y="2522"/>
                        </a:lnTo>
                        <a:lnTo>
                          <a:pt x="1016" y="2554"/>
                        </a:lnTo>
                        <a:lnTo>
                          <a:pt x="84" y="0"/>
                        </a:lnTo>
                        <a:lnTo>
                          <a:pt x="0" y="30"/>
                        </a:lnTo>
                        <a:lnTo>
                          <a:pt x="940" y="2584"/>
                        </a:lnTo>
                      </a:path>
                    </a:pathLst>
                  </a:cu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 sz="3769"/>
                  </a:p>
                </p:txBody>
              </p:sp>
              <p:grpSp>
                <p:nvGrpSpPr>
                  <p:cNvPr id="22551" name="Group 71"/>
                  <p:cNvGrpSpPr>
                    <a:grpSpLocks/>
                  </p:cNvGrpSpPr>
                  <p:nvPr/>
                </p:nvGrpSpPr>
                <p:grpSpPr bwMode="auto">
                  <a:xfrm>
                    <a:off x="2332" y="496"/>
                    <a:ext cx="657" cy="1731"/>
                    <a:chOff x="2332" y="496"/>
                    <a:chExt cx="657" cy="1731"/>
                  </a:xfrm>
                </p:grpSpPr>
                <p:sp>
                  <p:nvSpPr>
                    <p:cNvPr id="22552" name="Freeform 72"/>
                    <p:cNvSpPr>
                      <a:spLocks/>
                    </p:cNvSpPr>
                    <p:nvPr/>
                  </p:nvSpPr>
                  <p:spPr bwMode="auto">
                    <a:xfrm rot="1453774">
                      <a:off x="2332" y="496"/>
                      <a:ext cx="216" cy="1731"/>
                    </a:xfrm>
                    <a:custGeom>
                      <a:avLst/>
                      <a:gdLst>
                        <a:gd name="T0" fmla="*/ 146 w 227"/>
                        <a:gd name="T1" fmla="*/ 71 h 1859"/>
                        <a:gd name="T2" fmla="*/ 0 w 227"/>
                        <a:gd name="T3" fmla="*/ 979 h 1859"/>
                        <a:gd name="T4" fmla="*/ 0 w 227"/>
                        <a:gd name="T5" fmla="*/ 859 h 1859"/>
                        <a:gd name="T6" fmla="*/ 88 w 227"/>
                        <a:gd name="T7" fmla="*/ 0 h 1859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  <a:gd name="T12" fmla="*/ 0 w 227"/>
                        <a:gd name="T13" fmla="*/ 0 h 1859"/>
                        <a:gd name="T14" fmla="*/ 227 w 227"/>
                        <a:gd name="T15" fmla="*/ 1859 h 1859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T12" t="T13" r="T14" b="T15"/>
                      <a:pathLst>
                        <a:path w="227" h="1859">
                          <a:moveTo>
                            <a:pt x="227" y="136"/>
                          </a:moveTo>
                          <a:lnTo>
                            <a:pt x="0" y="1859"/>
                          </a:lnTo>
                          <a:lnTo>
                            <a:pt x="0" y="1633"/>
                          </a:lnTo>
                          <a:lnTo>
                            <a:pt x="137" y="0"/>
                          </a:lnTo>
                        </a:path>
                      </a:pathLst>
                    </a:custGeom>
                    <a:solidFill>
                      <a:schemeClr val="bg2"/>
                    </a:solidFill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 sz="3769"/>
                    </a:p>
                  </p:txBody>
                </p:sp>
                <p:sp>
                  <p:nvSpPr>
                    <p:cNvPr id="22553" name="Oval 73"/>
                    <p:cNvSpPr>
                      <a:spLocks noChangeArrowheads="1"/>
                    </p:cNvSpPr>
                    <p:nvPr/>
                  </p:nvSpPr>
                  <p:spPr bwMode="auto">
                    <a:xfrm rot="1453774">
                      <a:off x="2730" y="566"/>
                      <a:ext cx="259" cy="253"/>
                    </a:xfrm>
                    <a:prstGeom prst="ellipse">
                      <a:avLst/>
                    </a:prstGeom>
                    <a:solidFill>
                      <a:schemeClr val="bg2"/>
                    </a:solidFill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ru-RU" sz="3769"/>
                    </a:p>
                  </p:txBody>
                </p:sp>
              </p:grpSp>
            </p:grpSp>
          </p:grpSp>
        </p:grpSp>
      </p:grpSp>
      <p:sp>
        <p:nvSpPr>
          <p:cNvPr id="177226" name="Freeform 74"/>
          <p:cNvSpPr>
            <a:spLocks/>
          </p:cNvSpPr>
          <p:nvPr/>
        </p:nvSpPr>
        <p:spPr bwMode="auto">
          <a:xfrm>
            <a:off x="5937867" y="827652"/>
            <a:ext cx="16748" cy="5414544"/>
          </a:xfrm>
          <a:custGeom>
            <a:avLst/>
            <a:gdLst>
              <a:gd name="T0" fmla="*/ 0 w 8"/>
              <a:gd name="T1" fmla="*/ 0 h 3448"/>
              <a:gd name="T2" fmla="*/ 2147483647 w 8"/>
              <a:gd name="T3" fmla="*/ 2147483647 h 3448"/>
              <a:gd name="T4" fmla="*/ 0 60000 65536"/>
              <a:gd name="T5" fmla="*/ 0 60000 65536"/>
              <a:gd name="T6" fmla="*/ 0 w 8"/>
              <a:gd name="T7" fmla="*/ 0 h 3448"/>
              <a:gd name="T8" fmla="*/ 8 w 8"/>
              <a:gd name="T9" fmla="*/ 3448 h 3448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8" h="3448">
                <a:moveTo>
                  <a:pt x="0" y="0"/>
                </a:moveTo>
                <a:lnTo>
                  <a:pt x="8" y="3448"/>
                </a:lnTo>
              </a:path>
            </a:pathLst>
          </a:custGeom>
          <a:noFill/>
          <a:ln w="38100">
            <a:solidFill>
              <a:srgbClr val="FF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07673" tIns="53836" rIns="107673" bIns="53836"/>
          <a:lstStyle/>
          <a:p>
            <a:endParaRPr lang="ru-RU" sz="3769"/>
          </a:p>
        </p:txBody>
      </p:sp>
      <p:sp>
        <p:nvSpPr>
          <p:cNvPr id="22542" name="Text Box 14"/>
          <p:cNvSpPr txBox="1">
            <a:spLocks noChangeArrowheads="1"/>
          </p:cNvSpPr>
          <p:nvPr/>
        </p:nvSpPr>
        <p:spPr bwMode="auto">
          <a:xfrm>
            <a:off x="1256108" y="7780"/>
            <a:ext cx="11631645" cy="6242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 lIns="107673" tIns="53836" rIns="107673" bIns="53836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3350" b="1" dirty="0" err="1" smtClean="0">
                <a:solidFill>
                  <a:srgbClr val="002060"/>
                </a:solidFill>
                <a:latin typeface="Arial" pitchFamily="34" charset="0"/>
              </a:rPr>
              <a:t>Kesma</a:t>
            </a:r>
            <a:r>
              <a:rPr lang="en-US" sz="3350" b="1" dirty="0" smtClean="0">
                <a:solidFill>
                  <a:srgbClr val="002060"/>
                </a:solidFill>
                <a:latin typeface="Arial" pitchFamily="34" charset="0"/>
              </a:rPr>
              <a:t> </a:t>
            </a:r>
            <a:r>
              <a:rPr lang="en-US" sz="3350" b="1" dirty="0" err="1" smtClean="0">
                <a:solidFill>
                  <a:srgbClr val="002060"/>
                </a:solidFill>
                <a:latin typeface="Arial" pitchFamily="34" charset="0"/>
              </a:rPr>
              <a:t>o‘rta</a:t>
            </a:r>
            <a:r>
              <a:rPr lang="en-US" sz="3350" b="1" dirty="0" smtClean="0">
                <a:solidFill>
                  <a:srgbClr val="002060"/>
                </a:solidFill>
                <a:latin typeface="Arial" pitchFamily="34" charset="0"/>
              </a:rPr>
              <a:t> </a:t>
            </a:r>
            <a:r>
              <a:rPr lang="en-US" sz="3350" b="1" dirty="0" err="1" smtClean="0">
                <a:solidFill>
                  <a:srgbClr val="002060"/>
                </a:solidFill>
                <a:latin typeface="Arial" pitchFamily="34" charset="0"/>
              </a:rPr>
              <a:t>perpendikulyarini</a:t>
            </a:r>
            <a:r>
              <a:rPr lang="en-US" sz="3350" b="1" dirty="0" smtClean="0">
                <a:solidFill>
                  <a:srgbClr val="002060"/>
                </a:solidFill>
                <a:latin typeface="Arial" pitchFamily="34" charset="0"/>
              </a:rPr>
              <a:t> </a:t>
            </a:r>
            <a:r>
              <a:rPr lang="en-US" sz="3350" b="1" dirty="0" err="1" smtClean="0">
                <a:solidFill>
                  <a:srgbClr val="002060"/>
                </a:solidFill>
                <a:latin typeface="Arial" pitchFamily="34" charset="0"/>
              </a:rPr>
              <a:t>yasash</a:t>
            </a:r>
            <a:endParaRPr lang="ru-RU" sz="3350" b="1" dirty="0">
              <a:solidFill>
                <a:srgbClr val="002060"/>
              </a:solidFill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87557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3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-9000000">
                                      <p:cBhvr>
                                        <p:cTn id="1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2000"/>
                                        <p:tgtEl>
                                          <p:spTgt spid="177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7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9000000">
                                      <p:cBhvr>
                                        <p:cTn id="28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2000"/>
                                        <p:tgtEl>
                                          <p:spTgt spid="17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3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77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77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77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7717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7717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7717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7717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7717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7717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7717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7717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50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77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77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77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7717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7717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7717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7717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7717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7717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7717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7717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6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2000"/>
                                        <p:tgtEl>
                                          <p:spTgt spid="177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71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 nodeType="afterGroup">
                            <p:stCondLst>
                              <p:cond delay="12000"/>
                            </p:stCondLst>
                            <p:childTnLst>
                              <p:par>
                                <p:cTn id="8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7171" grpId="0" animBg="1"/>
      <p:bldP spid="177172" grpId="0" animBg="1"/>
      <p:bldP spid="177173" grpId="0" animBg="1"/>
      <p:bldP spid="177174" grpId="0" animBg="1"/>
      <p:bldP spid="17722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341487" y="995017"/>
            <a:ext cx="11557135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Kesma</a:t>
            </a:r>
            <a:r>
              <a:rPr lang="en-US" sz="36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o‘rta</a:t>
            </a:r>
            <a:r>
              <a:rPr lang="en-US" sz="36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perpendikulyarining</a:t>
            </a:r>
            <a:r>
              <a:rPr lang="en-US" sz="36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ixtiyoriy</a:t>
            </a:r>
            <a:r>
              <a:rPr lang="en-US" sz="36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nuqtasi</a:t>
            </a:r>
            <a:r>
              <a:rPr lang="en-US" sz="36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kesma</a:t>
            </a:r>
            <a:r>
              <a:rPr lang="en-US" sz="36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uchlaridan</a:t>
            </a:r>
            <a:r>
              <a:rPr lang="en-US" sz="36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36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uzoqlikda</a:t>
            </a:r>
            <a:r>
              <a:rPr lang="en-US" sz="36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joylashgan</a:t>
            </a:r>
            <a:r>
              <a:rPr lang="en-US" sz="36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600" b="1" i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0" y="0"/>
            <a:ext cx="12060238" cy="91767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Teorema</a:t>
            </a:r>
            <a:endParaRPr lang="ru-RU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>
            <a:off x="7594750" y="5979480"/>
            <a:ext cx="3168352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7398271" y="5999346"/>
            <a:ext cx="481222" cy="678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A</a:t>
            </a:r>
            <a:endParaRPr lang="ru-RU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8718974" y="5959614"/>
            <a:ext cx="514885" cy="678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O</a:t>
            </a:r>
            <a:endParaRPr lang="ru-RU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10912482" y="5819783"/>
            <a:ext cx="458780" cy="678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B</a:t>
            </a:r>
            <a:endParaRPr lang="ru-RU" b="1" dirty="0"/>
          </a:p>
        </p:txBody>
      </p:sp>
      <p:sp>
        <p:nvSpPr>
          <p:cNvPr id="13" name="Овал 12"/>
          <p:cNvSpPr/>
          <p:nvPr/>
        </p:nvSpPr>
        <p:spPr>
          <a:xfrm>
            <a:off x="7586108" y="5864808"/>
            <a:ext cx="240611" cy="205684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Овал 13"/>
          <p:cNvSpPr/>
          <p:nvPr/>
        </p:nvSpPr>
        <p:spPr>
          <a:xfrm>
            <a:off x="10600504" y="5856772"/>
            <a:ext cx="240611" cy="205684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 flipH="1" flipV="1">
            <a:off x="9147936" y="3795089"/>
            <a:ext cx="67532" cy="2843493"/>
          </a:xfrm>
          <a:prstGeom prst="line">
            <a:avLst/>
          </a:prstGeom>
          <a:ln w="57150">
            <a:solidFill>
              <a:srgbClr val="2365C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9178163" y="5850927"/>
            <a:ext cx="426720" cy="678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9A0000"/>
                </a:solidFill>
              </a:rPr>
              <a:t>a</a:t>
            </a:r>
            <a:endParaRPr lang="ru-RU" b="1" dirty="0">
              <a:solidFill>
                <a:srgbClr val="9A0000"/>
              </a:solidFill>
            </a:endParaRP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8314830" y="5756719"/>
            <a:ext cx="0" cy="421862"/>
          </a:xfrm>
          <a:prstGeom prst="line">
            <a:avLst/>
          </a:prstGeom>
          <a:ln w="381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>
            <a:off x="10043022" y="5768549"/>
            <a:ext cx="0" cy="421862"/>
          </a:xfrm>
          <a:prstGeom prst="line">
            <a:avLst/>
          </a:prstGeom>
          <a:ln w="381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Овал 19"/>
          <p:cNvSpPr/>
          <p:nvPr/>
        </p:nvSpPr>
        <p:spPr>
          <a:xfrm>
            <a:off x="9027631" y="3787455"/>
            <a:ext cx="240611" cy="205684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TextBox 20"/>
          <p:cNvSpPr txBox="1"/>
          <p:nvPr/>
        </p:nvSpPr>
        <p:spPr>
          <a:xfrm>
            <a:off x="8510009" y="3547438"/>
            <a:ext cx="442750" cy="678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C</a:t>
            </a:r>
            <a:endParaRPr lang="ru-RU" b="1" dirty="0"/>
          </a:p>
        </p:txBody>
      </p:sp>
      <p:cxnSp>
        <p:nvCxnSpPr>
          <p:cNvPr id="28" name="Прямая соединительная линия 27"/>
          <p:cNvCxnSpPr>
            <a:stCxn id="20" idx="3"/>
          </p:cNvCxnSpPr>
          <p:nvPr/>
        </p:nvCxnSpPr>
        <p:spPr>
          <a:xfrm flipH="1">
            <a:off x="7721677" y="3963017"/>
            <a:ext cx="1341191" cy="2024098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>
            <a:endCxn id="14" idx="1"/>
          </p:cNvCxnSpPr>
          <p:nvPr/>
        </p:nvCxnSpPr>
        <p:spPr>
          <a:xfrm>
            <a:off x="9162696" y="3936628"/>
            <a:ext cx="1473045" cy="1950266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481" name="Прямоугольник 20480"/>
          <p:cNvSpPr/>
          <p:nvPr/>
        </p:nvSpPr>
        <p:spPr>
          <a:xfrm>
            <a:off x="2545605" y="2417680"/>
            <a:ext cx="7625569" cy="107721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kesma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 - AB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kesma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o‘rta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perpendikulyarining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ixtiyoriy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nuqtasi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482" name="Прямоугольник 20481"/>
          <p:cNvSpPr/>
          <p:nvPr/>
        </p:nvSpPr>
        <p:spPr>
          <a:xfrm>
            <a:off x="4513193" y="4232793"/>
            <a:ext cx="2153154" cy="67896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 = </a:t>
            </a:r>
            <a:r>
              <a:rPr lang="en-US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BC</a:t>
            </a:r>
            <a:endParaRPr lang="ru-RU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483" name="TextBox 20482"/>
          <p:cNvSpPr txBox="1"/>
          <p:nvPr/>
        </p:nvSpPr>
        <p:spPr>
          <a:xfrm>
            <a:off x="319308" y="4265430"/>
            <a:ext cx="410881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Isbot</a:t>
            </a:r>
            <a:r>
              <a:rPr lang="en-US" sz="36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qilish</a:t>
            </a:r>
            <a:r>
              <a:rPr lang="en-US" sz="36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kerak</a:t>
            </a:r>
            <a:r>
              <a:rPr lang="en-US" sz="36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36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319308" y="2664592"/>
            <a:ext cx="218521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36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36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88141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0" y="0"/>
            <a:ext cx="12060238" cy="91767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Teoremaning</a:t>
            </a:r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isboti</a:t>
            </a:r>
            <a:endParaRPr lang="ru-RU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>
            <a:off x="566153" y="3421724"/>
            <a:ext cx="3168352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92126" y="3089875"/>
            <a:ext cx="43313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/>
              <a:t>A</a:t>
            </a:r>
            <a:endParaRPr lang="ru-RU" sz="32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1785629" y="3315295"/>
            <a:ext cx="46198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/>
              <a:t>O</a:t>
            </a:r>
            <a:endParaRPr lang="ru-RU" sz="32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3625150" y="2708415"/>
            <a:ext cx="44275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/>
              <a:t>B</a:t>
            </a:r>
            <a:endParaRPr lang="ru-RU" sz="3600" b="1" dirty="0"/>
          </a:p>
        </p:txBody>
      </p:sp>
      <p:sp>
        <p:nvSpPr>
          <p:cNvPr id="13" name="Овал 12"/>
          <p:cNvSpPr/>
          <p:nvPr/>
        </p:nvSpPr>
        <p:spPr>
          <a:xfrm>
            <a:off x="557511" y="3307052"/>
            <a:ext cx="240611" cy="205684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Овал 13"/>
          <p:cNvSpPr/>
          <p:nvPr/>
        </p:nvSpPr>
        <p:spPr>
          <a:xfrm>
            <a:off x="3571907" y="3299016"/>
            <a:ext cx="240611" cy="205684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 flipH="1" flipV="1">
            <a:off x="2119339" y="1237333"/>
            <a:ext cx="67532" cy="2843493"/>
          </a:xfrm>
          <a:prstGeom prst="line">
            <a:avLst/>
          </a:prstGeom>
          <a:ln w="57150">
            <a:solidFill>
              <a:srgbClr val="2365C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2134099" y="3502480"/>
            <a:ext cx="38664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rgbClr val="9A0000"/>
                </a:solidFill>
              </a:rPr>
              <a:t>a</a:t>
            </a:r>
            <a:endParaRPr lang="ru-RU" sz="3200" b="1" dirty="0">
              <a:solidFill>
                <a:srgbClr val="9A0000"/>
              </a:solidFill>
            </a:endParaRP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1286233" y="3198963"/>
            <a:ext cx="0" cy="421862"/>
          </a:xfrm>
          <a:prstGeom prst="line">
            <a:avLst/>
          </a:prstGeom>
          <a:ln w="381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>
            <a:off x="3014425" y="3210793"/>
            <a:ext cx="0" cy="421862"/>
          </a:xfrm>
          <a:prstGeom prst="line">
            <a:avLst/>
          </a:prstGeom>
          <a:ln w="381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Овал 19"/>
          <p:cNvSpPr/>
          <p:nvPr/>
        </p:nvSpPr>
        <p:spPr>
          <a:xfrm>
            <a:off x="1999034" y="1229699"/>
            <a:ext cx="240611" cy="205684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TextBox 20"/>
          <p:cNvSpPr txBox="1"/>
          <p:nvPr/>
        </p:nvSpPr>
        <p:spPr>
          <a:xfrm>
            <a:off x="1481412" y="989682"/>
            <a:ext cx="40267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/>
              <a:t>C</a:t>
            </a:r>
            <a:endParaRPr lang="ru-RU" sz="3200" b="1" dirty="0"/>
          </a:p>
        </p:txBody>
      </p:sp>
      <p:cxnSp>
        <p:nvCxnSpPr>
          <p:cNvPr id="28" name="Прямая соединительная линия 27"/>
          <p:cNvCxnSpPr>
            <a:stCxn id="20" idx="3"/>
          </p:cNvCxnSpPr>
          <p:nvPr/>
        </p:nvCxnSpPr>
        <p:spPr>
          <a:xfrm flipH="1">
            <a:off x="693080" y="1405261"/>
            <a:ext cx="1341191" cy="2024098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>
            <a:endCxn id="14" idx="1"/>
          </p:cNvCxnSpPr>
          <p:nvPr/>
        </p:nvCxnSpPr>
        <p:spPr>
          <a:xfrm>
            <a:off x="2134099" y="1378872"/>
            <a:ext cx="1473045" cy="1950266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482" name="Прямоугольник 20481"/>
          <p:cNvSpPr/>
          <p:nvPr/>
        </p:nvSpPr>
        <p:spPr>
          <a:xfrm>
            <a:off x="717467" y="4946794"/>
            <a:ext cx="2153154" cy="67896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 = </a:t>
            </a:r>
            <a:r>
              <a:rPr lang="en-US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BC</a:t>
            </a:r>
            <a:endParaRPr lang="ru-RU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483" name="TextBox 20482"/>
          <p:cNvSpPr txBox="1"/>
          <p:nvPr/>
        </p:nvSpPr>
        <p:spPr>
          <a:xfrm>
            <a:off x="6572277" y="914167"/>
            <a:ext cx="144142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Isbot</a:t>
            </a:r>
            <a:r>
              <a:rPr lang="en-US" sz="3600" b="1" i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36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827488" y="3089875"/>
            <a:ext cx="333710" cy="32001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>
                <a:off x="4164626" y="1332541"/>
                <a:ext cx="7698142" cy="618630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sz="3200" b="1" i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∆ACO </a:t>
                </a:r>
                <a:r>
                  <a:rPr lang="en-US" sz="3200" b="1" i="1" dirty="0" err="1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va</a:t>
                </a:r>
                <a:r>
                  <a:rPr lang="en-US" sz="3200" b="1" i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∆BCO </a:t>
                </a:r>
                <a:r>
                  <a:rPr lang="en-US" sz="3200" b="1" i="1" dirty="0" err="1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uchburchaklarda</a:t>
                </a:r>
                <a:r>
                  <a:rPr lang="en-US" sz="3200" b="1" i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:</a:t>
                </a:r>
                <a:endParaRPr lang="en-US" sz="3200" b="1" i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US" sz="3600" b="1" i="1" dirty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1. </a:t>
                </a:r>
                <a:r>
                  <a:rPr lang="en-US" sz="3200" b="1" i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OC </a:t>
                </a:r>
                <a:r>
                  <a:rPr lang="en-US" sz="3200" b="1" i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- </a:t>
                </a:r>
                <a:r>
                  <a:rPr lang="en-US" sz="3200" b="1" i="1" dirty="0" err="1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umumiy</a:t>
                </a:r>
                <a:r>
                  <a:rPr lang="en-US" sz="3200" b="1" i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b="1" i="1" dirty="0" err="1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tomon</a:t>
                </a:r>
                <a:r>
                  <a:rPr lang="en-US" sz="3200" b="1" i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;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sz="3200" b="1" i="1" dirty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2. </a:t>
                </a:r>
                <a:r>
                  <a:rPr lang="en-US" sz="3200" b="1" i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AO = </a:t>
                </a:r>
                <a:r>
                  <a:rPr lang="en-US" sz="3200" b="1" i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BO - </a:t>
                </a:r>
                <a:r>
                  <a:rPr lang="en-US" sz="3200" b="1" i="1" dirty="0" err="1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shartga</a:t>
                </a:r>
                <a:r>
                  <a:rPr lang="en-US" sz="3200" b="1" i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b="1" i="1" dirty="0" err="1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ko‘ra</a:t>
                </a:r>
                <a:r>
                  <a:rPr lang="en-US" sz="3200" b="1" i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;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sz="3200" b="1" i="1" dirty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3. </a:t>
                </a:r>
                <a14:m>
                  <m:oMath xmlns:m="http://schemas.openxmlformats.org/officeDocument/2006/math">
                    <m:r>
                      <a:rPr lang="en-US" sz="32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∠</m:t>
                    </m:r>
                  </m:oMath>
                </a14:m>
                <a:r>
                  <a:rPr lang="en-US" sz="3200" b="1" i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AOC </a:t>
                </a:r>
                <a:r>
                  <a:rPr lang="en-US" sz="3200" b="1" i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 </a:t>
                </a:r>
                <a14:m>
                  <m:oMath xmlns:m="http://schemas.openxmlformats.org/officeDocument/2006/math">
                    <m:r>
                      <a:rPr lang="en-US" sz="32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∠</m:t>
                    </m:r>
                  </m:oMath>
                </a14:m>
                <a:r>
                  <a:rPr lang="en-US" sz="3200" b="1" i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BOC </a:t>
                </a:r>
                <a:r>
                  <a:rPr lang="en-US" sz="3200" b="1" i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 </a:t>
                </a:r>
                <a:r>
                  <a:rPr lang="en-US" sz="3200" b="1" i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90⁰-</a:t>
                </a:r>
                <a:r>
                  <a:rPr lang="en-US" sz="3200" b="1" i="1" dirty="0" err="1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shartga</a:t>
                </a:r>
                <a:r>
                  <a:rPr lang="en-US" sz="3200" b="1" i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b="1" i="1" dirty="0" err="1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ko‘ra</a:t>
                </a:r>
                <a:r>
                  <a:rPr lang="en-US" sz="3200" b="1" i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sz="3200" b="1" i="1" dirty="0" err="1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Demak</a:t>
                </a:r>
                <a:r>
                  <a:rPr lang="en-US" sz="3200" b="1" i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en-US" sz="3200" b="1" i="1" dirty="0" err="1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uchburchaklar</a:t>
                </a:r>
                <a:r>
                  <a:rPr lang="en-US" sz="3200" b="1" i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b="1" i="1" dirty="0" err="1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tengligining</a:t>
                </a:r>
                <a:r>
                  <a:rPr lang="en-US" sz="3200" b="1" i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b="1" i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TBT </a:t>
                </a:r>
                <a:r>
                  <a:rPr lang="en-US" sz="3200" b="1" i="1" dirty="0" err="1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alomatiga</a:t>
                </a:r>
                <a:r>
                  <a:rPr lang="en-US" sz="3200" b="1" i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b="1" i="1" dirty="0" err="1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ko‘ra</a:t>
                </a:r>
                <a:r>
                  <a:rPr lang="en-US" sz="3200" b="1" i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∆AOC </a:t>
                </a:r>
                <a:r>
                  <a:rPr lang="en-US" sz="3200" b="1" i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 ∆</a:t>
                </a:r>
                <a:r>
                  <a:rPr lang="en-US" sz="3200" b="1" i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BOC</a:t>
                </a:r>
                <a:r>
                  <a:rPr lang="en-US" sz="3200" b="1" i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sz="3200" b="1" i="1" dirty="0" err="1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Xususan</a:t>
                </a:r>
                <a:r>
                  <a:rPr lang="en-US" sz="3200" b="1" i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, AC=BC</a:t>
                </a:r>
                <a:r>
                  <a:rPr lang="en-US" sz="3200" b="1" i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  </a:t>
                </a:r>
                <a:r>
                  <a:rPr lang="en-US" sz="3200" b="1" i="1" dirty="0" err="1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Teorema</a:t>
                </a:r>
                <a:r>
                  <a:rPr lang="en-US" sz="3200" b="1" i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b="1" i="1" dirty="0" err="1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isbotlandi</a:t>
                </a:r>
                <a:r>
                  <a:rPr lang="en-US" sz="3200" b="1" i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pPr>
                  <a:lnSpc>
                    <a:spcPct val="150000"/>
                  </a:lnSpc>
                </a:pPr>
                <a:endParaRPr lang="en-US" sz="3600" b="1" i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64626" y="1332541"/>
                <a:ext cx="7698142" cy="6186309"/>
              </a:xfrm>
              <a:prstGeom prst="rect">
                <a:avLst/>
              </a:prstGeom>
              <a:blipFill rotWithShape="0">
                <a:blip r:embed="rId2"/>
                <a:stretch>
                  <a:fillRect l="-2375" r="-166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914649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20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1" grpId="0"/>
      <p:bldP spid="20482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3812</TotalTime>
  <Words>496</Words>
  <Application>Microsoft Office PowerPoint</Application>
  <PresentationFormat>Произвольный</PresentationFormat>
  <Paragraphs>134</Paragraphs>
  <Slides>13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9" baseType="lpstr">
      <vt:lpstr>Arial</vt:lpstr>
      <vt:lpstr>Calibri</vt:lpstr>
      <vt:lpstr>Calibri Light</vt:lpstr>
      <vt:lpstr>Cambria Math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Презентация.cdr</dc:title>
  <dc:creator>Anvarullo</dc:creator>
  <cp:lastModifiedBy>Админ</cp:lastModifiedBy>
  <cp:revision>432</cp:revision>
  <dcterms:created xsi:type="dcterms:W3CDTF">2020-04-09T07:32:19Z</dcterms:created>
  <dcterms:modified xsi:type="dcterms:W3CDTF">2020-11-22T18:51:17Z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2020-04-09T00:00:00Z</vt:filetime>
  </property>
  <property fmtid="{D5CDD505-2E9C-101B-9397-08002B2CF9AE}" pid="3" name="Creator">
    <vt:lpwstr>CorelDRAW 2019</vt:lpwstr>
  </property>
  <property fmtid="{D5CDD505-2E9C-101B-9397-08002B2CF9AE}" pid="4" name="LastSaved">
    <vt:filetime>2020-04-09T00:00:00Z</vt:filetime>
  </property>
</Properties>
</file>