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5"/>
  </p:notesMasterIdLst>
  <p:sldIdLst>
    <p:sldId id="366" r:id="rId2"/>
    <p:sldId id="455" r:id="rId3"/>
    <p:sldId id="453" r:id="rId4"/>
    <p:sldId id="452" r:id="rId5"/>
    <p:sldId id="451" r:id="rId6"/>
    <p:sldId id="440" r:id="rId7"/>
    <p:sldId id="450" r:id="rId8"/>
    <p:sldId id="441" r:id="rId9"/>
    <p:sldId id="445" r:id="rId10"/>
    <p:sldId id="442" r:id="rId11"/>
    <p:sldId id="449" r:id="rId12"/>
    <p:sldId id="448" r:id="rId13"/>
    <p:sldId id="444" r:id="rId14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B0"/>
    <a:srgbClr val="9A0000"/>
    <a:srgbClr val="00339A"/>
    <a:srgbClr val="00A859"/>
    <a:srgbClr val="2365C7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210" y="66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10" y="1159948"/>
            <a:ext cx="11819831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70"/>
          </a:p>
        </p:txBody>
      </p:sp>
      <p:sp>
        <p:nvSpPr>
          <p:cNvPr id="17" name="bg object 17"/>
          <p:cNvSpPr/>
          <p:nvPr/>
        </p:nvSpPr>
        <p:spPr>
          <a:xfrm>
            <a:off x="139826" y="153946"/>
            <a:ext cx="11819831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7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4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8970" y="1559303"/>
            <a:ext cx="3815977" cy="40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27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024" y="1614582"/>
            <a:ext cx="5246204" cy="383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06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373269" y="2493789"/>
            <a:ext cx="2489497" cy="23123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24"/>
          </a:p>
        </p:txBody>
      </p:sp>
      <p:sp>
        <p:nvSpPr>
          <p:cNvPr id="16" name="TextBox 15"/>
          <p:cNvSpPr txBox="1"/>
          <p:nvPr/>
        </p:nvSpPr>
        <p:spPr>
          <a:xfrm>
            <a:off x="1218017" y="242984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ru-RU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 O‘RTA PERPENDIKULARINING XOSSASI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010" y="1948655"/>
            <a:ext cx="648072" cy="1345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96291" y="482801"/>
            <a:ext cx="1888622" cy="8640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2814" y="4070611"/>
            <a:ext cx="648072" cy="13452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796751" y="2375039"/>
            <a:ext cx="4275298" cy="2088232"/>
          </a:xfrm>
          <a:prstGeom prst="triangle">
            <a:avLst>
              <a:gd name="adj" fmla="val 30326"/>
            </a:avLst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3366"/>
            </a:solidFill>
            <a:miter lim="800000"/>
            <a:headEnd/>
            <a:tailEnd/>
          </a:ln>
          <a:effectLst/>
          <a:extLst/>
        </p:spPr>
        <p:txBody>
          <a:bodyPr wrap="none" lIns="107686" tIns="53843" rIns="107686" bIns="53843" anchor="ctr"/>
          <a:lstStyle/>
          <a:p>
            <a:pPr>
              <a:defRPr/>
            </a:pPr>
            <a:endParaRPr lang="ru-RU" sz="7982">
              <a:latin typeface="Times New Roman" charset="0"/>
            </a:endParaRP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4005423" y="4037663"/>
            <a:ext cx="1120178" cy="1130787"/>
          </a:xfrm>
          <a:prstGeom prst="rect">
            <a:avLst/>
          </a:prstGeom>
        </p:spPr>
        <p:txBody>
          <a:bodyPr wrap="none" lIns="107686" tIns="53843" rIns="107686" bIns="5384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188" kern="10" dirty="0">
              <a:ln w="254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5601" y="4330775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C</a:t>
            </a:r>
            <a:endParaRPr lang="ru-RU" sz="36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93798" y="5252565"/>
                <a:ext cx="619272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1"/>
                    </a:solidFill>
                  </a:rPr>
                  <a:t>DC = BD (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36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</m:oMath>
                </a14:m>
                <a:r>
                  <a:rPr lang="en-US" sz="3600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xossasiga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kora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‘)</a:t>
                </a:r>
              </a:p>
              <a:p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= 7,2 + 3,2 = 10,4 (cm) </a:t>
                </a:r>
                <a:endParaRPr lang="ru-RU" sz="36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798" y="5252565"/>
                <a:ext cx="6192721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2953" t="-8523" b="-15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277591" y="19117"/>
            <a:ext cx="13556931" cy="1540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№5</a:t>
            </a:r>
            <a:r>
              <a:rPr lang="en-US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kesib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= 7,2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AD = 3,2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1059" y="1862007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A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559" y="435130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B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4400" y="2265039"/>
            <a:ext cx="47641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D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69208" y="4492695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O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934400" y="2976225"/>
            <a:ext cx="0" cy="1516470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53655" y="4351300"/>
            <a:ext cx="0" cy="251756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69879" y="4338326"/>
            <a:ext cx="0" cy="251756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24580" idx="2"/>
          </p:cNvCxnSpPr>
          <p:nvPr/>
        </p:nvCxnSpPr>
        <p:spPr>
          <a:xfrm flipV="1">
            <a:off x="796751" y="3021370"/>
            <a:ext cx="2137649" cy="1441901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33316" y="3419155"/>
            <a:ext cx="83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11641" y="1643975"/>
                <a:ext cx="3688830" cy="2800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err="1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8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∆ABC – </a:t>
                </a:r>
                <a:r>
                  <a:rPr lang="en-US" sz="28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ixtiyoriy</a:t>
                </a:r>
                <a:endParaRPr lang="en-US" sz="28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BD(</a:t>
                </a:r>
                <a:r>
                  <a:rPr lang="en-US" sz="28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7,2 cm,</a:t>
                </a: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 = 3,2 cm.</a:t>
                </a: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- ? cm</a:t>
                </a:r>
              </a:p>
              <a:p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32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641" y="1643975"/>
                <a:ext cx="3688830" cy="2800767"/>
              </a:xfrm>
              <a:prstGeom prst="rect">
                <a:avLst/>
              </a:prstGeom>
              <a:blipFill rotWithShape="0">
                <a:blip r:embed="rId3"/>
                <a:stretch>
                  <a:fillRect l="-3471" t="-2397" r="-23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6390159" y="3897808"/>
            <a:ext cx="60293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r>
              <a:rPr lang="en-US" sz="28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 b="1" i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AD 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DC</a:t>
            </a:r>
            <a:endParaRPr lang="en-US" sz="3200" b="1" i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68791" y="6260981"/>
            <a:ext cx="3121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10,4 cm</a:t>
            </a:r>
            <a:endParaRPr lang="ru-RU" sz="3200" b="1" i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45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6" grpId="0" animBg="1"/>
      <p:bldP spid="24586" grpId="1" animBg="1"/>
      <p:bldP spid="2" grpId="0"/>
      <p:bldP spid="10" grpId="0"/>
      <p:bldP spid="11" grpId="0"/>
      <p:bldP spid="12" grpId="0"/>
      <p:bldP spid="13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884150" y="2375212"/>
            <a:ext cx="3633801" cy="3873319"/>
          </a:xfrm>
          <a:prstGeom prst="triangle">
            <a:avLst>
              <a:gd name="adj" fmla="val 48998"/>
            </a:avLst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3366"/>
            </a:solidFill>
            <a:miter lim="800000"/>
            <a:headEnd/>
            <a:tailEnd/>
          </a:ln>
          <a:effectLst/>
          <a:extLst/>
        </p:spPr>
        <p:txBody>
          <a:bodyPr wrap="none" lIns="107686" tIns="53843" rIns="107686" bIns="53843" anchor="ctr"/>
          <a:lstStyle/>
          <a:p>
            <a:pPr>
              <a:defRPr/>
            </a:pPr>
            <a:endParaRPr lang="ru-RU" sz="7982">
              <a:latin typeface="Times New Roman" charset="0"/>
            </a:endParaRP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4005423" y="4399204"/>
            <a:ext cx="1120178" cy="1130787"/>
          </a:xfrm>
          <a:prstGeom prst="rect">
            <a:avLst/>
          </a:prstGeom>
        </p:spPr>
        <p:txBody>
          <a:bodyPr wrap="none" lIns="107686" tIns="53843" rIns="107686" bIns="5384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188" kern="10" dirty="0">
              <a:ln w="254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98546" y="5957603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C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882" y="6024442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A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3583" y="2052046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B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6952" y="5108571"/>
            <a:ext cx="47641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D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6141" y="3732227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O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24580" idx="2"/>
          </p:cNvCxnSpPr>
          <p:nvPr/>
        </p:nvCxnSpPr>
        <p:spPr>
          <a:xfrm flipV="1">
            <a:off x="884150" y="5519205"/>
            <a:ext cx="3263726" cy="729326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39505" y="5119320"/>
            <a:ext cx="202197" cy="16640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29085" y="3361973"/>
            <a:ext cx="288032" cy="207787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84297" y="4337491"/>
            <a:ext cx="2338572" cy="1148342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33316" y="4311872"/>
            <a:ext cx="83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09464" y="1917609"/>
                <a:ext cx="3714478" cy="3046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∆ABC – 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endParaRPr lang="en-US" sz="32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 - </a:t>
                </a:r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</m:oMath>
                </a14:m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𝑨𝑫𝑪</m:t>
                        </m:r>
                      </m:sub>
                    </m:sSub>
                  </m:oMath>
                </a14:m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24 cm.</a:t>
                </a:r>
              </a:p>
              <a:p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 = 16cm</a:t>
                </a:r>
              </a:p>
              <a:p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32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464" y="1917609"/>
                <a:ext cx="3714478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4098" t="-2605" r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6109235" y="4654786"/>
            <a:ext cx="6029325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i="1" dirty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i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40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? cm</a:t>
            </a:r>
            <a:endParaRPr lang="en-US" sz="4000" b="1" i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463" y="86643"/>
            <a:ext cx="153272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36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yon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nuqtadakesib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ADC </a:t>
            </a:r>
          </a:p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16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toping.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7" name="Прямоугольник 24586"/>
          <p:cNvSpPr/>
          <p:nvPr/>
        </p:nvSpPr>
        <p:spPr>
          <a:xfrm rot="1588776">
            <a:off x="1800053" y="4177324"/>
            <a:ext cx="448148" cy="2810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78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6" grpId="0" animBg="1"/>
      <p:bldP spid="24586" grpId="1" animBg="1"/>
      <p:bldP spid="2" grpId="0"/>
      <p:bldP spid="10" grpId="0"/>
      <p:bldP spid="11" grpId="0"/>
      <p:bldP spid="12" grpId="0"/>
      <p:bldP spid="13" grpId="0"/>
      <p:bldP spid="245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068588" y="376744"/>
            <a:ext cx="3633801" cy="3873319"/>
          </a:xfrm>
          <a:prstGeom prst="triangle">
            <a:avLst>
              <a:gd name="adj" fmla="val 48998"/>
            </a:avLst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3366"/>
            </a:solidFill>
            <a:miter lim="800000"/>
            <a:headEnd/>
            <a:tailEnd/>
          </a:ln>
          <a:effectLst/>
          <a:extLst/>
        </p:spPr>
        <p:txBody>
          <a:bodyPr wrap="none" lIns="107686" tIns="53843" rIns="107686" bIns="53843" anchor="ctr"/>
          <a:lstStyle/>
          <a:p>
            <a:pPr>
              <a:defRPr/>
            </a:pPr>
            <a:endParaRPr lang="ru-RU" sz="7982">
              <a:latin typeface="Times New Roman" charset="0"/>
            </a:endParaRP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4026677" y="2423335"/>
            <a:ext cx="1120178" cy="1130787"/>
          </a:xfrm>
          <a:prstGeom prst="rect">
            <a:avLst/>
          </a:prstGeom>
        </p:spPr>
        <p:txBody>
          <a:bodyPr wrap="none" lIns="107686" tIns="53843" rIns="107686" bIns="5384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188" kern="10" dirty="0">
              <a:ln w="254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2984" y="3959135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C</a:t>
            </a:r>
            <a:endParaRPr lang="ru-RU" sz="36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38538" y="4586019"/>
                <a:ext cx="9334607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/>
                  <a:t>DC = BC – BD;      AD</a:t>
                </a:r>
                <a:r>
                  <a:rPr lang="en-US" sz="3600" b="1" i="1" dirty="0" smtClean="0">
                    <a:solidFill>
                      <a:schemeClr val="tx1"/>
                    </a:solidFill>
                  </a:rPr>
                  <a:t> = BD (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36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</m:oMath>
                </a14:m>
                <a:r>
                  <a:rPr lang="en-US" sz="3600" b="1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xossasiga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kora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‘)</a:t>
                </a: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BD = AB = 16 cm(</a:t>
                </a:r>
                <a:r>
                  <a:rPr lang="en-US" sz="28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∆), </a:t>
                </a:r>
                <a:r>
                  <a:rPr lang="en-US" sz="2800" b="1" i="1" dirty="0" smtClean="0">
                    <a:solidFill>
                      <a:srgbClr val="9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DC = 16 - AD </a:t>
                </a:r>
              </a:p>
              <a:p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= 24 – (AD +16 - AD) </a:t>
                </a:r>
              </a:p>
              <a:p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= 24 -16 = 8 (cm) </a:t>
                </a:r>
                <a:endParaRPr lang="ru-RU" sz="36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538" y="4586019"/>
                <a:ext cx="9334607" cy="1938992"/>
              </a:xfrm>
              <a:prstGeom prst="rect">
                <a:avLst/>
              </a:prstGeom>
              <a:blipFill rotWithShape="0">
                <a:blip r:embed="rId2"/>
                <a:stretch>
                  <a:fillRect l="-2025" t="-4403" r="-261" b="-7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4320" y="4025974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A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8021" y="53578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B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0696" y="2858482"/>
            <a:ext cx="47641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D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579" y="1733759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O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24580" idx="2"/>
          </p:cNvCxnSpPr>
          <p:nvPr/>
        </p:nvCxnSpPr>
        <p:spPr>
          <a:xfrm flipV="1">
            <a:off x="1068588" y="3520737"/>
            <a:ext cx="3263726" cy="729326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23943" y="3120852"/>
            <a:ext cx="202197" cy="166408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13523" y="1363505"/>
            <a:ext cx="288032" cy="207787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68735" y="2339023"/>
            <a:ext cx="2338572" cy="1148342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517754" y="2313404"/>
            <a:ext cx="83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01072" y="265466"/>
                <a:ext cx="3280065" cy="3293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∆ABC – </a:t>
                </a:r>
                <a:r>
                  <a:rPr lang="en-US" sz="28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endParaRPr lang="en-US" sz="28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 - </a:t>
                </a:r>
                <a:r>
                  <a:rPr lang="en-US" sz="28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o‘rta</a:t>
                </a:r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𝑨𝑫𝑪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24 cm.</a:t>
                </a: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 = 16cm</a:t>
                </a:r>
              </a:p>
              <a:p>
                <a:r>
                  <a:rPr lang="en-US" sz="2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- ?</a:t>
                </a:r>
              </a:p>
              <a:p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3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072" y="265466"/>
                <a:ext cx="3280065" cy="3293209"/>
              </a:xfrm>
              <a:prstGeom prst="rect">
                <a:avLst/>
              </a:prstGeom>
              <a:blipFill rotWithShape="0">
                <a:blip r:embed="rId3"/>
                <a:stretch>
                  <a:fillRect l="-4647" t="-2407" r="-26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901072" y="3046291"/>
                <a:ext cx="6029325" cy="10156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b="1" i="1" dirty="0" err="1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Yechim</a:t>
                </a:r>
                <a:r>
                  <a:rPr lang="en-US" sz="2800" b="1" i="1" dirty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b="1" i="1" dirty="0">
                    <a:solidFill>
                      <a:srgbClr val="9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</a:t>
                </a:r>
                <a:r>
                  <a:rPr lang="en-US" sz="3200" b="1" i="1" dirty="0" smtClean="0">
                    <a:solidFill>
                      <a:srgbClr val="9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𝑨𝑫𝑪</m:t>
                        </m:r>
                      </m:sub>
                    </m:sSub>
                  </m:oMath>
                </a14:m>
                <a:r>
                  <a:rPr lang="en-US" sz="3200" b="1" i="1" dirty="0" smtClean="0">
                    <a:solidFill>
                      <a:srgbClr val="9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(AD+DC) </a:t>
                </a:r>
                <a:endParaRPr lang="en-US" sz="3200" b="1" i="1" dirty="0">
                  <a:solidFill>
                    <a:srgbClr val="9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072" y="3046291"/>
                <a:ext cx="6029325" cy="1015663"/>
              </a:xfrm>
              <a:prstGeom prst="rect">
                <a:avLst/>
              </a:prstGeom>
              <a:blipFill rotWithShape="0">
                <a:blip r:embed="rId4"/>
                <a:stretch>
                  <a:fillRect l="-2528" t="-6627" b="-192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606183" y="6067687"/>
            <a:ext cx="2552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 cm</a:t>
            </a:r>
            <a:endParaRPr lang="ru-RU" sz="3200" b="1" i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7" name="Прямоугольник 24586"/>
          <p:cNvSpPr/>
          <p:nvPr/>
        </p:nvSpPr>
        <p:spPr>
          <a:xfrm rot="1588776">
            <a:off x="1984491" y="2178856"/>
            <a:ext cx="448148" cy="2810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35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2"/>
          <p:cNvSpPr>
            <a:spLocks noGrp="1"/>
          </p:cNvSpPr>
          <p:nvPr>
            <p:ph idx="4294967295"/>
          </p:nvPr>
        </p:nvSpPr>
        <p:spPr>
          <a:xfrm>
            <a:off x="451593" y="1637754"/>
            <a:ext cx="11724564" cy="1407721"/>
          </a:xfrm>
          <a:prstGeom prst="rect">
            <a:avLst/>
          </a:prstGeom>
        </p:spPr>
        <p:txBody>
          <a:bodyPr vert="horz" lIns="107681" tIns="53841" rIns="107681" bIns="53841" rtlCol="0">
            <a:no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67 -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sahifasidagi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– 4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8 - 9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99" y="3942010"/>
            <a:ext cx="4547199" cy="229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2"/>
          <p:cNvSpPr/>
          <p:nvPr/>
        </p:nvSpPr>
        <p:spPr>
          <a:xfrm>
            <a:off x="139826" y="266790"/>
            <a:ext cx="11819829" cy="89743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5028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51593" y="371711"/>
            <a:ext cx="11286441" cy="806166"/>
          </a:xfrm>
          <a:prstGeom prst="rect">
            <a:avLst/>
          </a:prstGeom>
        </p:spPr>
        <p:txBody>
          <a:bodyPr vert="horz" wrap="square" lIns="0" tIns="34527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5012" dirty="0" err="1">
                <a:latin typeface="Arial" pitchFamily="34" charset="0"/>
                <a:cs typeface="Arial" pitchFamily="34" charset="0"/>
              </a:rPr>
              <a:t>Mustaqil</a:t>
            </a:r>
            <a:r>
              <a:rPr lang="en-US" sz="501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012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501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012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501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012" dirty="0" err="1">
                <a:latin typeface="Arial" pitchFamily="34" charset="0"/>
                <a:cs typeface="Arial" pitchFamily="34" charset="0"/>
              </a:rPr>
              <a:t>topshiriqlar</a:t>
            </a:r>
            <a:endParaRPr lang="ru-RU" sz="5012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732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75100" y="3499390"/>
            <a:ext cx="6030119" cy="9775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773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979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1141401">
            <a:off x="973106" y="2172543"/>
            <a:ext cx="4316480" cy="1896735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11" name="TextBox 10"/>
          <p:cNvSpPr txBox="1"/>
          <p:nvPr/>
        </p:nvSpPr>
        <p:spPr>
          <a:xfrm flipH="1">
            <a:off x="1842746" y="1795664"/>
            <a:ext cx="498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84557" y="379098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1022" y="4171210"/>
            <a:ext cx="524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207597">
            <a:off x="6121489" y="2973450"/>
            <a:ext cx="4316480" cy="1896735"/>
          </a:xfrm>
          <a:prstGeom prst="triangle">
            <a:avLst>
              <a:gd name="adj" fmla="val 2899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10216253" y="2029638"/>
                <a:ext cx="524040" cy="701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959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959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en-US" sz="3959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959" b="1" dirty="0"/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6253" y="2029638"/>
                <a:ext cx="524040" cy="701602"/>
              </a:xfrm>
              <a:prstGeom prst="rect">
                <a:avLst/>
              </a:prstGeom>
              <a:blipFill rotWithShape="0">
                <a:blip r:embed="rId2"/>
                <a:stretch>
                  <a:fillRect r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9380127" y="4331513"/>
                <a:ext cx="8361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0127" y="4331513"/>
                <a:ext cx="836126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419599" y="2515948"/>
                <a:ext cx="8434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599" y="2515948"/>
                <a:ext cx="843436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2933563" y="3942417"/>
            <a:ext cx="175660" cy="34210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128269" y="2794624"/>
            <a:ext cx="302919" cy="282296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3815872" y="4878663"/>
                <a:ext cx="4290768" cy="1079571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ABC =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b>
                        <m:r>
                          <a:rPr lang="en-US" sz="4000" b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Скругленный 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872" y="4878663"/>
                <a:ext cx="4290768" cy="1079571"/>
              </a:xfrm>
              <a:prstGeom prst="roundRect">
                <a:avLst/>
              </a:prstGeom>
              <a:blipFill rotWithShape="0">
                <a:blip r:embed="rId5"/>
                <a:stretch>
                  <a:fillRect l="-2975" b="-223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H="1">
            <a:off x="3158201" y="2629812"/>
            <a:ext cx="216150" cy="3296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542983" y="2971781"/>
            <a:ext cx="288787" cy="298257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457148" y="3061868"/>
            <a:ext cx="288787" cy="298257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266613" y="2678132"/>
            <a:ext cx="216150" cy="3296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362158" y="2747056"/>
            <a:ext cx="216150" cy="3296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614295" y="3862993"/>
            <a:ext cx="216150" cy="3296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7722707" y="3911313"/>
            <a:ext cx="216150" cy="3296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818252" y="3980237"/>
            <a:ext cx="216150" cy="3296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9716354" y="3402641"/>
            <a:ext cx="288787" cy="298257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630519" y="3492728"/>
            <a:ext cx="288787" cy="298257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0" y="-14693"/>
            <a:ext cx="12060238" cy="11336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alomatga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tengdir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85045" y="1318547"/>
            <a:ext cx="17379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</a:t>
            </a:r>
            <a:endParaRPr lang="ru-RU" sz="6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67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5060" y="1898265"/>
            <a:ext cx="6030119" cy="9775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773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979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1141401">
            <a:off x="1159476" y="2402533"/>
            <a:ext cx="4316480" cy="1896735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11" name="TextBox 10"/>
          <p:cNvSpPr txBox="1"/>
          <p:nvPr/>
        </p:nvSpPr>
        <p:spPr>
          <a:xfrm flipH="1">
            <a:off x="1932305" y="1997794"/>
            <a:ext cx="498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04864" y="390967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7392" y="4401200"/>
            <a:ext cx="524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207597">
            <a:off x="6287010" y="3240677"/>
            <a:ext cx="4316480" cy="1896735"/>
          </a:xfrm>
          <a:prstGeom prst="triangle">
            <a:avLst>
              <a:gd name="adj" fmla="val 2899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10402623" y="2259628"/>
                <a:ext cx="52404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959" b="1" dirty="0"/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623" y="2259628"/>
                <a:ext cx="524040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9060678" y="4867000"/>
                <a:ext cx="7652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678" y="4867000"/>
                <a:ext cx="765209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690372" y="2884646"/>
                <a:ext cx="7483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en-US" sz="32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372" y="2884646"/>
                <a:ext cx="748345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3150822" y="4171286"/>
            <a:ext cx="144771" cy="343224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314639" y="3024614"/>
            <a:ext cx="92767" cy="441128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Дуга 40"/>
          <p:cNvSpPr/>
          <p:nvPr/>
        </p:nvSpPr>
        <p:spPr>
          <a:xfrm>
            <a:off x="1179380" y="3987417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0354018">
            <a:off x="9826026" y="2334052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3962026" y="5257327"/>
                <a:ext cx="3922677" cy="707886"/>
              </a:xfrm>
              <a:prstGeom prst="rect">
                <a:avLst/>
              </a:prstGeom>
              <a:noFill/>
              <a:ln w="19050">
                <a:solidFill>
                  <a:srgbClr val="EE00B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 =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026" y="5257327"/>
                <a:ext cx="3922677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4644" t="-5000" b="-26667"/>
                </a:stretch>
              </a:blipFill>
              <a:ln w="19050">
                <a:solidFill>
                  <a:srgbClr val="EE00B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Дуга 20"/>
          <p:cNvSpPr/>
          <p:nvPr/>
        </p:nvSpPr>
        <p:spPr>
          <a:xfrm rot="13342367">
            <a:off x="4463910" y="3274845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2517630">
            <a:off x="6502740" y="3214229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53326"/>
            <a:ext cx="12060238" cy="11336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alomatga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tengdir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3137" y="1280780"/>
            <a:ext cx="19239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BTB</a:t>
            </a:r>
            <a:endParaRPr lang="ru-RU" sz="6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30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авнобедренный треугольник 15"/>
          <p:cNvSpPr/>
          <p:nvPr/>
        </p:nvSpPr>
        <p:spPr>
          <a:xfrm rot="21141401">
            <a:off x="1239015" y="2414572"/>
            <a:ext cx="4316480" cy="1896735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17" name="TextBox 16"/>
          <p:cNvSpPr txBox="1"/>
          <p:nvPr/>
        </p:nvSpPr>
        <p:spPr>
          <a:xfrm flipH="1">
            <a:off x="2033967" y="1930964"/>
            <a:ext cx="498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69579" y="3983569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49054" y="4334370"/>
            <a:ext cx="524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927937" y="3626795"/>
            <a:ext cx="374207" cy="189629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832735" y="3284070"/>
            <a:ext cx="288032" cy="200612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 rot="10207597">
            <a:off x="6409521" y="3136610"/>
            <a:ext cx="4316480" cy="1896735"/>
          </a:xfrm>
          <a:prstGeom prst="triangle">
            <a:avLst>
              <a:gd name="adj" fmla="val 2899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10504285" y="2192798"/>
                <a:ext cx="524040" cy="701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959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959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en-US" sz="3959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959" b="1" dirty="0"/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4285" y="2192798"/>
                <a:ext cx="524040" cy="701602"/>
              </a:xfrm>
              <a:prstGeom prst="rect">
                <a:avLst/>
              </a:prstGeom>
              <a:blipFill rotWithShape="0">
                <a:blip r:embed="rId2"/>
                <a:stretch>
                  <a:fillRect r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9044285" y="4747974"/>
                <a:ext cx="8361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4285" y="4747974"/>
                <a:ext cx="836126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5702369" y="2890933"/>
                <a:ext cx="8434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369" y="2890933"/>
                <a:ext cx="843436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>
            <a:off x="8264842" y="2984908"/>
            <a:ext cx="302919" cy="282296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108468" y="4149423"/>
            <a:ext cx="288787" cy="298257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38659" y="4149423"/>
            <a:ext cx="284636" cy="31507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416301" y="2957784"/>
            <a:ext cx="302919" cy="282296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>
            <a:off x="1281042" y="3920587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10354018">
            <a:off x="9927688" y="2267222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592629" y="5141947"/>
                <a:ext cx="4440959" cy="693716"/>
              </a:xfrm>
              <a:prstGeom prst="rect">
                <a:avLst/>
              </a:prstGeom>
              <a:noFill/>
              <a:ln w="19050">
                <a:solidFill>
                  <a:srgbClr val="EE00B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 =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b>
                        <m:r>
                          <a:rPr lang="en-US" sz="4400" b="1" i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629" y="5141947"/>
                <a:ext cx="4440959" cy="693716"/>
              </a:xfrm>
              <a:prstGeom prst="rect">
                <a:avLst/>
              </a:prstGeom>
              <a:blipFill rotWithShape="0">
                <a:blip r:embed="rId5"/>
                <a:stretch>
                  <a:fillRect l="-4372" t="-11111" b="-31624"/>
                </a:stretch>
              </a:blipFill>
              <a:ln w="19050">
                <a:solidFill>
                  <a:srgbClr val="EE00B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Прямоугольник 32"/>
          <p:cNvSpPr/>
          <p:nvPr/>
        </p:nvSpPr>
        <p:spPr>
          <a:xfrm>
            <a:off x="0" y="0"/>
            <a:ext cx="12060238" cy="11336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alomatga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tengdir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54104" y="1317702"/>
            <a:ext cx="18309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TBT</a:t>
            </a:r>
            <a:endParaRPr lang="ru-RU" sz="6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5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225" y="1211537"/>
            <a:ext cx="11161240" cy="1265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...............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205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576" y="3303756"/>
            <a:ext cx="11377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………..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005" y="2456789"/>
            <a:ext cx="119946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yopishgan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866928" y="4816850"/>
            <a:ext cx="5823073" cy="1584176"/>
          </a:xfrm>
          <a:prstGeom prst="triangle">
            <a:avLst/>
          </a:prstGeom>
          <a:gradFill flip="none" rotWithShape="1">
            <a:gsLst>
              <a:gs pos="0">
                <a:srgbClr val="EE00B0">
                  <a:tint val="66000"/>
                  <a:satMod val="160000"/>
                </a:srgbClr>
              </a:gs>
              <a:gs pos="50000">
                <a:srgbClr val="EE00B0">
                  <a:tint val="44500"/>
                  <a:satMod val="160000"/>
                </a:srgbClr>
              </a:gs>
              <a:gs pos="100000">
                <a:srgbClr val="EE00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utoShape 22"/>
          <p:cNvSpPr>
            <a:spLocks noChangeArrowheads="1"/>
          </p:cNvSpPr>
          <p:nvPr/>
        </p:nvSpPr>
        <p:spPr bwMode="auto">
          <a:xfrm rot="20437057" flipH="1">
            <a:off x="3796478" y="5875666"/>
            <a:ext cx="337051" cy="483121"/>
          </a:xfrm>
          <a:prstGeom prst="moon">
            <a:avLst>
              <a:gd name="adj" fmla="val 50000"/>
            </a:avLst>
          </a:prstGeom>
          <a:solidFill>
            <a:schemeClr val="bg2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lIns="107686" tIns="53843" rIns="107686" bIns="53843" anchor="ctr"/>
          <a:lstStyle/>
          <a:p>
            <a:endParaRPr lang="ru-RU" altLang="ru-RU" sz="2094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0952409" flipH="1">
            <a:off x="7408797" y="5908428"/>
            <a:ext cx="366415" cy="483121"/>
          </a:xfrm>
          <a:prstGeom prst="moon">
            <a:avLst>
              <a:gd name="adj" fmla="val 50000"/>
            </a:avLst>
          </a:prstGeom>
          <a:solidFill>
            <a:schemeClr val="bg2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lIns="107686" tIns="53843" rIns="107686" bIns="53843" anchor="ctr"/>
          <a:lstStyle/>
          <a:p>
            <a:endParaRPr lang="ru-RU" altLang="ru-RU" sz="2094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6" idx="0"/>
            <a:endCxn id="6" idx="3"/>
          </p:cNvCxnSpPr>
          <p:nvPr/>
        </p:nvCxnSpPr>
        <p:spPr>
          <a:xfrm>
            <a:off x="5778465" y="4816850"/>
            <a:ext cx="0" cy="1584176"/>
          </a:xfrm>
          <a:prstGeom prst="line">
            <a:avLst/>
          </a:prstGeom>
          <a:ln w="5715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73935" y="5382170"/>
            <a:ext cx="288032" cy="22676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7112960" y="5495554"/>
            <a:ext cx="239827" cy="2466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51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001" y="1242385"/>
            <a:ext cx="11377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bols‘in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1336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perpendikulyari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74557" y="6019902"/>
            <a:ext cx="518457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3335" y="5814218"/>
            <a:ext cx="481222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02538" y="6004023"/>
            <a:ext cx="514885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81575" y="5708278"/>
            <a:ext cx="45878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2441747" y="5902146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484140" y="5917060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5171797" y="3777607"/>
            <a:ext cx="4167" cy="2715579"/>
          </a:xfrm>
          <a:prstGeom prst="line">
            <a:avLst/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93998" y="3689684"/>
            <a:ext cx="42672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A0000"/>
                </a:solidFill>
              </a:rPr>
              <a:t>a</a:t>
            </a:r>
            <a:endParaRPr lang="ru-RU" b="1" dirty="0">
              <a:solidFill>
                <a:srgbClr val="9A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471" y="1753182"/>
            <a:ext cx="117648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o‘tkazamiz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3001" y="2809324"/>
            <a:ext cx="11377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AB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694415" y="4086026"/>
                <a:ext cx="2134239" cy="1446550"/>
              </a:xfrm>
              <a:prstGeom prst="rect">
                <a:avLst/>
              </a:prstGeom>
              <a:noFill/>
              <a:ln>
                <a:solidFill>
                  <a:srgbClr val="00A859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/>
                  <a:t>  a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4400" b="1" dirty="0" smtClean="0"/>
                  <a:t> AB</a:t>
                </a:r>
              </a:p>
              <a:p>
                <a:r>
                  <a:rPr lang="en-US" sz="4400" b="1" dirty="0" smtClean="0"/>
                  <a:t>AO = OB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415" y="4086026"/>
                <a:ext cx="2134239" cy="1446550"/>
              </a:xfrm>
              <a:prstGeom prst="rect">
                <a:avLst/>
              </a:prstGeom>
              <a:blipFill rotWithShape="0">
                <a:blip r:embed="rId2"/>
                <a:stretch>
                  <a:fillRect l="-11080" t="-7917" r="-10511" b="-18333"/>
                </a:stretch>
              </a:blipFill>
              <a:ln>
                <a:solidFill>
                  <a:srgbClr val="00A859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>
            <a:off x="3725863" y="5808971"/>
            <a:ext cx="0" cy="4218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62167" y="5793092"/>
            <a:ext cx="0" cy="4218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3"/>
          <p:cNvGrpSpPr>
            <a:grpSpLocks/>
          </p:cNvGrpSpPr>
          <p:nvPr/>
        </p:nvGrpSpPr>
        <p:grpSpPr bwMode="auto">
          <a:xfrm>
            <a:off x="5192136" y="4652866"/>
            <a:ext cx="961077" cy="1331303"/>
            <a:chOff x="1728" y="1536"/>
            <a:chExt cx="1104" cy="1968"/>
          </a:xfrm>
        </p:grpSpPr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392155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7" grpId="0" animBg="1"/>
      <p:bldP spid="19" grpId="0" animBg="1"/>
      <p:bldP spid="18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94935" y="854513"/>
            <a:ext cx="3037624" cy="2953815"/>
            <a:chOff x="703" y="1605"/>
            <a:chExt cx="1389" cy="1881"/>
          </a:xfrm>
        </p:grpSpPr>
        <p:sp>
          <p:nvSpPr>
            <p:cNvPr id="22592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93" name="Group 5"/>
            <p:cNvGrpSpPr>
              <a:grpSpLocks/>
            </p:cNvGrpSpPr>
            <p:nvPr/>
          </p:nvGrpSpPr>
          <p:grpSpPr bwMode="auto">
            <a:xfrm>
              <a:off x="703" y="1616"/>
              <a:ext cx="1389" cy="1870"/>
              <a:chOff x="703" y="1616"/>
              <a:chExt cx="1389" cy="1870"/>
            </a:xfrm>
          </p:grpSpPr>
          <p:grpSp>
            <p:nvGrpSpPr>
              <p:cNvPr id="22594" name="Group 6"/>
              <p:cNvGrpSpPr>
                <a:grpSpLocks/>
              </p:cNvGrpSpPr>
              <p:nvPr/>
            </p:nvGrpSpPr>
            <p:grpSpPr bwMode="auto">
              <a:xfrm>
                <a:off x="1819" y="3017"/>
                <a:ext cx="273" cy="343"/>
                <a:chOff x="1819" y="3017"/>
                <a:chExt cx="273" cy="343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19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3769"/>
                </a:p>
              </p:txBody>
            </p:sp>
            <p:sp>
              <p:nvSpPr>
                <p:cNvPr id="2260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95" name="Group 9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96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97" name="Group 11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98" name="Freeform 12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9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5839610" y="518459"/>
            <a:ext cx="686677" cy="5921766"/>
            <a:chOff x="2789" y="346"/>
            <a:chExt cx="328" cy="3771"/>
          </a:xfrm>
        </p:grpSpPr>
        <p:sp>
          <p:nvSpPr>
            <p:cNvPr id="22590" name="Text Box 16"/>
            <p:cNvSpPr txBox="1">
              <a:spLocks noChangeArrowheads="1"/>
            </p:cNvSpPr>
            <p:nvPr/>
          </p:nvSpPr>
          <p:spPr bwMode="auto">
            <a:xfrm>
              <a:off x="2789" y="3566"/>
              <a:ext cx="328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5025" b="1" dirty="0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endParaRPr lang="ru-RU" sz="5025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2591" name="Text Box 17"/>
            <p:cNvSpPr txBox="1">
              <a:spLocks noChangeArrowheads="1"/>
            </p:cNvSpPr>
            <p:nvPr/>
          </p:nvSpPr>
          <p:spPr bwMode="auto">
            <a:xfrm>
              <a:off x="2817" y="346"/>
              <a:ext cx="277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5025" b="1">
                  <a:solidFill>
                    <a:srgbClr val="000066"/>
                  </a:solidFill>
                  <a:latin typeface="Times New Roman" pitchFamily="18" charset="0"/>
                </a:rPr>
                <a:t>P</a:t>
              </a:r>
              <a:endParaRPr lang="ru-RU" sz="5025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77171" name="Arc 19"/>
          <p:cNvSpPr>
            <a:spLocks/>
          </p:cNvSpPr>
          <p:nvPr/>
        </p:nvSpPr>
        <p:spPr bwMode="auto">
          <a:xfrm rot="-859367">
            <a:off x="4183622" y="669214"/>
            <a:ext cx="3621816" cy="5359582"/>
          </a:xfrm>
          <a:custGeom>
            <a:avLst/>
            <a:gdLst>
              <a:gd name="T0" fmla="*/ 2147483647 w 22069"/>
              <a:gd name="T1" fmla="*/ 0 h 41179"/>
              <a:gd name="T2" fmla="*/ 0 w 22069"/>
              <a:gd name="T3" fmla="*/ 2147483647 h 41179"/>
              <a:gd name="T4" fmla="*/ 2147483647 w 22069"/>
              <a:gd name="T5" fmla="*/ 2147483647 h 41179"/>
              <a:gd name="T6" fmla="*/ 0 60000 65536"/>
              <a:gd name="T7" fmla="*/ 0 60000 65536"/>
              <a:gd name="T8" fmla="*/ 0 60000 65536"/>
              <a:gd name="T9" fmla="*/ 0 w 22069"/>
              <a:gd name="T10" fmla="*/ 0 h 41179"/>
              <a:gd name="T11" fmla="*/ 22069 w 22069"/>
              <a:gd name="T12" fmla="*/ 41179 h 4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69" h="41179" fill="none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</a:path>
              <a:path w="22069" h="41179" stroke="0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  <a:lnTo>
                  <a:pt x="469" y="19579"/>
                </a:lnTo>
                <a:lnTo>
                  <a:pt x="9591" y="-1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7673" tIns="53836" rIns="107673" bIns="53836" anchor="ctr"/>
          <a:lstStyle/>
          <a:p>
            <a:endParaRPr lang="ru-RU" sz="3769"/>
          </a:p>
        </p:txBody>
      </p:sp>
      <p:sp>
        <p:nvSpPr>
          <p:cNvPr id="177172" name="Arc 20"/>
          <p:cNvSpPr>
            <a:spLocks/>
          </p:cNvSpPr>
          <p:nvPr/>
        </p:nvSpPr>
        <p:spPr bwMode="auto">
          <a:xfrm rot="859367" flipH="1">
            <a:off x="4160596" y="612680"/>
            <a:ext cx="3703462" cy="5453805"/>
          </a:xfrm>
          <a:custGeom>
            <a:avLst/>
            <a:gdLst>
              <a:gd name="T0" fmla="*/ 2147483647 w 21600"/>
              <a:gd name="T1" fmla="*/ 0 h 40873"/>
              <a:gd name="T2" fmla="*/ 2147483647 w 21600"/>
              <a:gd name="T3" fmla="*/ 2147483647 h 40873"/>
              <a:gd name="T4" fmla="*/ 0 w 21600"/>
              <a:gd name="T5" fmla="*/ 2147483647 h 40873"/>
              <a:gd name="T6" fmla="*/ 0 60000 65536"/>
              <a:gd name="T7" fmla="*/ 0 60000 65536"/>
              <a:gd name="T8" fmla="*/ 0 60000 65536"/>
              <a:gd name="T9" fmla="*/ 0 w 21600"/>
              <a:gd name="T10" fmla="*/ 0 h 40873"/>
              <a:gd name="T11" fmla="*/ 21600 w 21600"/>
              <a:gd name="T12" fmla="*/ 40873 h 40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0873" fill="none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</a:path>
              <a:path w="21600" h="40873" stroke="0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  <a:lnTo>
                  <a:pt x="0" y="19364"/>
                </a:lnTo>
                <a:lnTo>
                  <a:pt x="9570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7673" tIns="53836" rIns="107673" bIns="53836" anchor="ctr"/>
          <a:lstStyle/>
          <a:p>
            <a:endParaRPr lang="ru-RU" sz="3769"/>
          </a:p>
        </p:txBody>
      </p: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5854620" y="5908593"/>
            <a:ext cx="259516" cy="26183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7673" tIns="53836" rIns="107673" bIns="53836" anchor="ctr"/>
          <a:lstStyle/>
          <a:p>
            <a:endParaRPr lang="ru-RU" sz="3769"/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5790384" y="874495"/>
            <a:ext cx="209091" cy="2718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107673" tIns="53836" rIns="107673" bIns="53836" anchor="ctr"/>
          <a:lstStyle/>
          <a:p>
            <a:endParaRPr lang="ru-RU" sz="3769"/>
          </a:p>
        </p:txBody>
      </p: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3371329" y="3296403"/>
            <a:ext cx="5326126" cy="885676"/>
            <a:chOff x="1655" y="2024"/>
            <a:chExt cx="2471" cy="564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878" y="2024"/>
              <a:ext cx="248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769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endParaRPr lang="ru-RU" sz="376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1655" y="2160"/>
              <a:ext cx="248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769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376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5366472" y="3509960"/>
            <a:ext cx="663649" cy="672109"/>
            <a:chOff x="2562" y="2160"/>
            <a:chExt cx="317" cy="428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562" y="2160"/>
              <a:ext cx="31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769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835" y="2205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3769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739" y="976998"/>
            <a:ext cx="8187817" cy="5268502"/>
            <a:chOff x="829" y="436"/>
            <a:chExt cx="3911" cy="3355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  <p:grpSp>
          <p:nvGrpSpPr>
            <p:cNvPr id="22566" name="Group 41"/>
            <p:cNvGrpSpPr>
              <a:grpSpLocks/>
            </p:cNvGrpSpPr>
            <p:nvPr/>
          </p:nvGrpSpPr>
          <p:grpSpPr bwMode="auto">
            <a:xfrm rot="16795005" flipH="1">
              <a:off x="1068" y="2139"/>
              <a:ext cx="1413" cy="1892"/>
              <a:chOff x="782" y="1605"/>
              <a:chExt cx="1353" cy="1892"/>
            </a:xfrm>
          </p:grpSpPr>
          <p:sp>
            <p:nvSpPr>
              <p:cNvPr id="2256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769"/>
              </a:p>
            </p:txBody>
          </p:sp>
          <p:grpSp>
            <p:nvGrpSpPr>
              <p:cNvPr id="22568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53" cy="1881"/>
                <a:chOff x="782" y="1616"/>
                <a:chExt cx="1353" cy="1881"/>
              </a:xfrm>
            </p:grpSpPr>
            <p:grpSp>
              <p:nvGrpSpPr>
                <p:cNvPr id="22569" name="Group 44"/>
                <p:cNvGrpSpPr>
                  <a:grpSpLocks/>
                </p:cNvGrpSpPr>
                <p:nvPr/>
              </p:nvGrpSpPr>
              <p:grpSpPr bwMode="auto">
                <a:xfrm>
                  <a:off x="1890" y="3032"/>
                  <a:ext cx="245" cy="339"/>
                  <a:chOff x="1890" y="3032"/>
                  <a:chExt cx="245" cy="339"/>
                </a:xfrm>
              </p:grpSpPr>
              <p:sp>
                <p:nvSpPr>
                  <p:cNvPr id="177197" name="Freeform 45"/>
                  <p:cNvSpPr>
                    <a:spLocks/>
                  </p:cNvSpPr>
                  <p:nvPr/>
                </p:nvSpPr>
                <p:spPr bwMode="auto">
                  <a:xfrm>
                    <a:off x="1890" y="3032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769"/>
                  </a:p>
                </p:txBody>
              </p:sp>
              <p:sp>
                <p:nvSpPr>
                  <p:cNvPr id="2257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</p:grpSp>
            <p:grpSp>
              <p:nvGrpSpPr>
                <p:cNvPr id="22570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1881"/>
                  <a:chOff x="2411" y="357"/>
                  <a:chExt cx="1079" cy="1881"/>
                </a:xfrm>
              </p:grpSpPr>
              <p:sp>
                <p:nvSpPr>
                  <p:cNvPr id="2257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grpSp>
                <p:nvGrpSpPr>
                  <p:cNvPr id="225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07"/>
                    <a:ext cx="578" cy="1731"/>
                    <a:chOff x="2411" y="507"/>
                    <a:chExt cx="578" cy="1731"/>
                  </a:xfrm>
                </p:grpSpPr>
                <p:sp>
                  <p:nvSpPr>
                    <p:cNvPr id="22573" name="Freeform 50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411" y="507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3769"/>
                    </a:p>
                  </p:txBody>
                </p:sp>
                <p:sp>
                  <p:nvSpPr>
                    <p:cNvPr id="2257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3769"/>
                    </a:p>
                  </p:txBody>
                </p:sp>
              </p:grpSp>
            </p:grpSp>
          </p:grpSp>
        </p:grpSp>
      </p:grp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3750263" y="1017829"/>
            <a:ext cx="8166878" cy="5199407"/>
            <a:chOff x="839" y="436"/>
            <a:chExt cx="3901" cy="3311"/>
          </a:xfrm>
        </p:grpSpPr>
        <p:sp>
          <p:nvSpPr>
            <p:cNvPr id="22543" name="Freeform 53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69"/>
            </a:p>
          </p:txBody>
        </p:sp>
        <p:grpSp>
          <p:nvGrpSpPr>
            <p:cNvPr id="22544" name="Group 54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56" name="Group 55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62" name="Freeform 56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sp>
              <p:nvSpPr>
                <p:cNvPr id="22563" name="Freeform 57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</p:grpSp>
          <p:grpSp>
            <p:nvGrpSpPr>
              <p:cNvPr id="22557" name="Group 58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58" name="Freeform 59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769"/>
                </a:p>
              </p:txBody>
            </p:sp>
            <p:grpSp>
              <p:nvGrpSpPr>
                <p:cNvPr id="22559" name="Group 60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60" name="Freeform 61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sp>
                <p:nvSpPr>
                  <p:cNvPr id="22561" name="Oval 62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769"/>
                  </a:p>
                </p:txBody>
              </p:sp>
            </p:grpSp>
          </p:grpSp>
        </p:grpSp>
        <p:grpSp>
          <p:nvGrpSpPr>
            <p:cNvPr id="22545" name="Group 63"/>
            <p:cNvGrpSpPr>
              <a:grpSpLocks/>
            </p:cNvGrpSpPr>
            <p:nvPr/>
          </p:nvGrpSpPr>
          <p:grpSpPr bwMode="auto">
            <a:xfrm rot="16795005" flipH="1">
              <a:off x="1054" y="2081"/>
              <a:ext cx="1451" cy="1881"/>
              <a:chOff x="703" y="1605"/>
              <a:chExt cx="1390" cy="1881"/>
            </a:xfrm>
          </p:grpSpPr>
          <p:sp>
            <p:nvSpPr>
              <p:cNvPr id="22546" name="Freeform 64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769"/>
              </a:p>
            </p:txBody>
          </p:sp>
          <p:grpSp>
            <p:nvGrpSpPr>
              <p:cNvPr id="22547" name="Group 65"/>
              <p:cNvGrpSpPr>
                <a:grpSpLocks/>
              </p:cNvGrpSpPr>
              <p:nvPr/>
            </p:nvGrpSpPr>
            <p:grpSpPr bwMode="auto">
              <a:xfrm>
                <a:off x="703" y="1616"/>
                <a:ext cx="1390" cy="1870"/>
                <a:chOff x="703" y="1616"/>
                <a:chExt cx="1390" cy="1870"/>
              </a:xfrm>
            </p:grpSpPr>
            <p:grpSp>
              <p:nvGrpSpPr>
                <p:cNvPr id="22548" name="Group 66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177219" name="Freeform 67"/>
                  <p:cNvSpPr>
                    <a:spLocks/>
                  </p:cNvSpPr>
                  <p:nvPr/>
                </p:nvSpPr>
                <p:spPr bwMode="auto">
                  <a:xfrm>
                    <a:off x="1838" y="2995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3769"/>
                  </a:p>
                </p:txBody>
              </p:sp>
              <p:sp>
                <p:nvSpPr>
                  <p:cNvPr id="22555" name="Freeform 68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</p:grpSp>
            <p:grpSp>
              <p:nvGrpSpPr>
                <p:cNvPr id="22549" name="Group 69"/>
                <p:cNvGrpSpPr>
                  <a:grpSpLocks/>
                </p:cNvGrpSpPr>
                <p:nvPr/>
              </p:nvGrpSpPr>
              <p:grpSpPr bwMode="auto">
                <a:xfrm>
                  <a:off x="703" y="1616"/>
                  <a:ext cx="1158" cy="1870"/>
                  <a:chOff x="2332" y="357"/>
                  <a:chExt cx="1158" cy="1870"/>
                </a:xfrm>
              </p:grpSpPr>
              <p:sp>
                <p:nvSpPr>
                  <p:cNvPr id="22550" name="Freeform 70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769"/>
                  </a:p>
                </p:txBody>
              </p:sp>
              <p:grpSp>
                <p:nvGrpSpPr>
                  <p:cNvPr id="2255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332" y="496"/>
                    <a:ext cx="657" cy="1731"/>
                    <a:chOff x="2332" y="496"/>
                    <a:chExt cx="657" cy="1731"/>
                  </a:xfrm>
                </p:grpSpPr>
                <p:sp>
                  <p:nvSpPr>
                    <p:cNvPr id="22552" name="Freeform 72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332" y="496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3769"/>
                    </a:p>
                  </p:txBody>
                </p:sp>
                <p:sp>
                  <p:nvSpPr>
                    <p:cNvPr id="22553" name="Oval 73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3769"/>
                    </a:p>
                  </p:txBody>
                </p:sp>
              </p:grpSp>
            </p:grpSp>
          </p:grpSp>
        </p:grpSp>
      </p:grpSp>
      <p:sp>
        <p:nvSpPr>
          <p:cNvPr id="177226" name="Freeform 74"/>
          <p:cNvSpPr>
            <a:spLocks/>
          </p:cNvSpPr>
          <p:nvPr/>
        </p:nvSpPr>
        <p:spPr bwMode="auto">
          <a:xfrm>
            <a:off x="5937867" y="827652"/>
            <a:ext cx="16748" cy="5414544"/>
          </a:xfrm>
          <a:custGeom>
            <a:avLst/>
            <a:gdLst>
              <a:gd name="T0" fmla="*/ 0 w 8"/>
              <a:gd name="T1" fmla="*/ 0 h 3448"/>
              <a:gd name="T2" fmla="*/ 2147483647 w 8"/>
              <a:gd name="T3" fmla="*/ 2147483647 h 3448"/>
              <a:gd name="T4" fmla="*/ 0 60000 65536"/>
              <a:gd name="T5" fmla="*/ 0 60000 65536"/>
              <a:gd name="T6" fmla="*/ 0 w 8"/>
              <a:gd name="T7" fmla="*/ 0 h 3448"/>
              <a:gd name="T8" fmla="*/ 8 w 8"/>
              <a:gd name="T9" fmla="*/ 3448 h 3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448">
                <a:moveTo>
                  <a:pt x="0" y="0"/>
                </a:moveTo>
                <a:lnTo>
                  <a:pt x="8" y="344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7673" tIns="53836" rIns="107673" bIns="53836"/>
          <a:lstStyle/>
          <a:p>
            <a:endParaRPr lang="ru-RU" sz="3769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256108" y="7780"/>
            <a:ext cx="11631645" cy="62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07673" tIns="53836" rIns="107673" bIns="5383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350" b="1" dirty="0" err="1" smtClean="0">
                <a:solidFill>
                  <a:srgbClr val="002060"/>
                </a:solidFill>
                <a:latin typeface="Arial" pitchFamily="34" charset="0"/>
              </a:rPr>
              <a:t>Kesma</a:t>
            </a:r>
            <a:r>
              <a:rPr lang="en-US" sz="335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3350" b="1" dirty="0" err="1" smtClean="0">
                <a:solidFill>
                  <a:srgbClr val="002060"/>
                </a:solidFill>
                <a:latin typeface="Arial" pitchFamily="34" charset="0"/>
              </a:rPr>
              <a:t>o‘rta</a:t>
            </a:r>
            <a:r>
              <a:rPr lang="en-US" sz="335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3350" b="1" dirty="0" err="1" smtClean="0">
                <a:solidFill>
                  <a:srgbClr val="002060"/>
                </a:solidFill>
                <a:latin typeface="Arial" pitchFamily="34" charset="0"/>
              </a:rPr>
              <a:t>perpendikulyarini</a:t>
            </a:r>
            <a:r>
              <a:rPr lang="en-US" sz="335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3350" b="1" dirty="0" err="1" smtClean="0">
                <a:solidFill>
                  <a:srgbClr val="002060"/>
                </a:solidFill>
                <a:latin typeface="Arial" pitchFamily="34" charset="0"/>
              </a:rPr>
              <a:t>yasash</a:t>
            </a:r>
            <a:endParaRPr lang="ru-RU" sz="3350" b="1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75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7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7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1" grpId="0" animBg="1"/>
      <p:bldP spid="177172" grpId="0" animBg="1"/>
      <p:bldP spid="177173" grpId="0" animBg="1"/>
      <p:bldP spid="177174" grpId="0" animBg="1"/>
      <p:bldP spid="1772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1487" y="995017"/>
            <a:ext cx="115571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perpendikulyarining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uchlaridan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uzoqlikda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2060238" cy="9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594750" y="5979480"/>
            <a:ext cx="31683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98271" y="5999346"/>
            <a:ext cx="481222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718974" y="5959614"/>
            <a:ext cx="514885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912482" y="5819783"/>
            <a:ext cx="45878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13" name="Овал 12"/>
          <p:cNvSpPr/>
          <p:nvPr/>
        </p:nvSpPr>
        <p:spPr>
          <a:xfrm>
            <a:off x="7586108" y="5864808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0600504" y="5856772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9147936" y="3795089"/>
            <a:ext cx="67532" cy="2843493"/>
          </a:xfrm>
          <a:prstGeom prst="line">
            <a:avLst/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178163" y="5850927"/>
            <a:ext cx="42672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A0000"/>
                </a:solidFill>
              </a:rPr>
              <a:t>a</a:t>
            </a:r>
            <a:endParaRPr lang="ru-RU" b="1" dirty="0">
              <a:solidFill>
                <a:srgbClr val="9A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8314830" y="5756719"/>
            <a:ext cx="0" cy="4218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043022" y="5768549"/>
            <a:ext cx="0" cy="4218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9027631" y="3787455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510009" y="3547438"/>
            <a:ext cx="44275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cxnSp>
        <p:nvCxnSpPr>
          <p:cNvPr id="28" name="Прямая соединительная линия 27"/>
          <p:cNvCxnSpPr>
            <a:stCxn id="20" idx="3"/>
          </p:cNvCxnSpPr>
          <p:nvPr/>
        </p:nvCxnSpPr>
        <p:spPr>
          <a:xfrm flipH="1">
            <a:off x="7721677" y="3963017"/>
            <a:ext cx="1341191" cy="202409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4" idx="1"/>
          </p:cNvCxnSpPr>
          <p:nvPr/>
        </p:nvCxnSpPr>
        <p:spPr>
          <a:xfrm>
            <a:off x="9162696" y="3936628"/>
            <a:ext cx="1473045" cy="19502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1" name="Прямоугольник 20480"/>
          <p:cNvSpPr/>
          <p:nvPr/>
        </p:nvSpPr>
        <p:spPr>
          <a:xfrm>
            <a:off x="2545605" y="2417680"/>
            <a:ext cx="7625569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- AB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perpendikulyarining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Прямоугольник 20481"/>
          <p:cNvSpPr/>
          <p:nvPr/>
        </p:nvSpPr>
        <p:spPr>
          <a:xfrm>
            <a:off x="4513193" y="4232793"/>
            <a:ext cx="2153154" cy="6789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TextBox 20482"/>
          <p:cNvSpPr txBox="1"/>
          <p:nvPr/>
        </p:nvSpPr>
        <p:spPr>
          <a:xfrm>
            <a:off x="319308" y="4265430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9308" y="2664592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8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060238" cy="9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Teoremaning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6153" y="3421724"/>
            <a:ext cx="31683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126" y="3089875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85629" y="3315295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25150" y="2708415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13" name="Овал 12"/>
          <p:cNvSpPr/>
          <p:nvPr/>
        </p:nvSpPr>
        <p:spPr>
          <a:xfrm>
            <a:off x="557511" y="3307052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571907" y="3299016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2119339" y="1237333"/>
            <a:ext cx="67532" cy="2843493"/>
          </a:xfrm>
          <a:prstGeom prst="line">
            <a:avLst/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4099" y="3502480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A0000"/>
                </a:solidFill>
              </a:rPr>
              <a:t>a</a:t>
            </a:r>
            <a:endParaRPr lang="ru-RU" sz="3200" b="1" dirty="0">
              <a:solidFill>
                <a:srgbClr val="9A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286233" y="3198963"/>
            <a:ext cx="0" cy="4218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14425" y="3210793"/>
            <a:ext cx="0" cy="4218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999034" y="1229699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81412" y="989682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cxnSp>
        <p:nvCxnSpPr>
          <p:cNvPr id="28" name="Прямая соединительная линия 27"/>
          <p:cNvCxnSpPr>
            <a:stCxn id="20" idx="3"/>
          </p:cNvCxnSpPr>
          <p:nvPr/>
        </p:nvCxnSpPr>
        <p:spPr>
          <a:xfrm flipH="1">
            <a:off x="693080" y="1405261"/>
            <a:ext cx="1341191" cy="202409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4" idx="1"/>
          </p:cNvCxnSpPr>
          <p:nvPr/>
        </p:nvCxnSpPr>
        <p:spPr>
          <a:xfrm>
            <a:off x="2134099" y="1378872"/>
            <a:ext cx="1473045" cy="195026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Прямоугольник 20481"/>
          <p:cNvSpPr/>
          <p:nvPr/>
        </p:nvSpPr>
        <p:spPr>
          <a:xfrm>
            <a:off x="717467" y="4946794"/>
            <a:ext cx="2153154" cy="6789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TextBox 20482"/>
          <p:cNvSpPr txBox="1"/>
          <p:nvPr/>
        </p:nvSpPr>
        <p:spPr>
          <a:xfrm>
            <a:off x="6572277" y="914167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27488" y="3089875"/>
            <a:ext cx="333710" cy="320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164626" y="1332541"/>
                <a:ext cx="7698142" cy="6186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∆ACO </a:t>
                </a:r>
                <a:r>
                  <a:rPr lang="en-US" sz="32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∆BCO </a:t>
                </a:r>
                <a:r>
                  <a:rPr lang="en-US" sz="32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uchburchaklarda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</a:t>
                </a:r>
                <a:endParaRPr lang="en-US" sz="32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OC 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32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 = 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 - </a:t>
                </a:r>
                <a:r>
                  <a:rPr lang="en-US" sz="32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shartga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AOC 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BOC 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90⁰-</a:t>
                </a:r>
                <a:r>
                  <a:rPr lang="en-US" sz="32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shartga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tengligining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TBT </a:t>
                </a:r>
                <a:r>
                  <a:rPr lang="en-US" sz="32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alomatiga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∆AOC 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∆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BOC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Xususan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AC=BC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r>
                  <a:rPr lang="en-US" sz="32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Teorema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endParaRPr lang="en-US" sz="36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626" y="1332541"/>
                <a:ext cx="7698142" cy="6186309"/>
              </a:xfrm>
              <a:prstGeom prst="rect">
                <a:avLst/>
              </a:prstGeom>
              <a:blipFill rotWithShape="0">
                <a:blip r:embed="rId2"/>
                <a:stretch>
                  <a:fillRect l="-2375" r="-16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46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048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</TotalTime>
  <Words>496</Words>
  <Application>Microsoft Office PowerPoint</Application>
  <PresentationFormat>Произвольный</PresentationFormat>
  <Paragraphs>134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432</cp:revision>
  <dcterms:created xsi:type="dcterms:W3CDTF">2020-04-09T07:32:19Z</dcterms:created>
  <dcterms:modified xsi:type="dcterms:W3CDTF">2020-11-22T18:51:17Z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