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7"/>
  </p:notesMasterIdLst>
  <p:sldIdLst>
    <p:sldId id="366" r:id="rId2"/>
    <p:sldId id="440" r:id="rId3"/>
    <p:sldId id="441" r:id="rId4"/>
    <p:sldId id="442" r:id="rId5"/>
    <p:sldId id="443" r:id="rId6"/>
    <p:sldId id="435" r:id="rId7"/>
    <p:sldId id="437" r:id="rId8"/>
    <p:sldId id="438" r:id="rId9"/>
    <p:sldId id="426" r:id="rId10"/>
    <p:sldId id="429" r:id="rId11"/>
    <p:sldId id="434" r:id="rId12"/>
    <p:sldId id="432" r:id="rId13"/>
    <p:sldId id="431" r:id="rId14"/>
    <p:sldId id="433" r:id="rId15"/>
    <p:sldId id="444" r:id="rId16"/>
  </p:sldIdLst>
  <p:sldSz cx="12060238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E00B0"/>
    <a:srgbClr val="2365C7"/>
    <a:srgbClr val="00A859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762" y="60"/>
      </p:cViewPr>
      <p:guideLst>
        <p:guide orient="horz" pos="6231"/>
        <p:guide pos="45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AE95-3AE4-4A2E-AE9A-CBD60CE28A68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36738" y="242888"/>
            <a:ext cx="209232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355E9-C85C-451C-A3FC-35A439462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2413" y="766763"/>
            <a:ext cx="65944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46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530" y="1148863"/>
            <a:ext cx="9045179" cy="2443974"/>
          </a:xfrm>
        </p:spPr>
        <p:txBody>
          <a:bodyPr anchor="b"/>
          <a:lstStyle>
            <a:lvl1pPr algn="ctr">
              <a:defRPr sz="593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530" y="3687086"/>
            <a:ext cx="9045179" cy="1694856"/>
          </a:xfrm>
        </p:spPr>
        <p:txBody>
          <a:bodyPr/>
          <a:lstStyle>
            <a:lvl1pPr marL="0" indent="0" algn="ctr">
              <a:buNone/>
              <a:defRPr sz="2374"/>
            </a:lvl1pPr>
            <a:lvl2pPr marL="452262" indent="0" algn="ctr">
              <a:buNone/>
              <a:defRPr sz="1978"/>
            </a:lvl2pPr>
            <a:lvl3pPr marL="904524" indent="0" algn="ctr">
              <a:buNone/>
              <a:defRPr sz="1781"/>
            </a:lvl3pPr>
            <a:lvl4pPr marL="1356787" indent="0" algn="ctr">
              <a:buNone/>
              <a:defRPr sz="1583"/>
            </a:lvl4pPr>
            <a:lvl5pPr marL="1809049" indent="0" algn="ctr">
              <a:buNone/>
              <a:defRPr sz="1583"/>
            </a:lvl5pPr>
            <a:lvl6pPr marL="2261311" indent="0" algn="ctr">
              <a:buNone/>
              <a:defRPr sz="1583"/>
            </a:lvl6pPr>
            <a:lvl7pPr marL="2713573" indent="0" algn="ctr">
              <a:buNone/>
              <a:defRPr sz="1583"/>
            </a:lvl7pPr>
            <a:lvl8pPr marL="3165836" indent="0" algn="ctr">
              <a:buNone/>
              <a:defRPr sz="1583"/>
            </a:lvl8pPr>
            <a:lvl9pPr marL="3618098" indent="0" algn="ctr">
              <a:buNone/>
              <a:defRPr sz="158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0608" y="373746"/>
            <a:ext cx="2600489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9142" y="373746"/>
            <a:ext cx="7650713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0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18476" y="3258154"/>
            <a:ext cx="4796398" cy="30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864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7847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10" y="1159948"/>
            <a:ext cx="11819831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70"/>
          </a:p>
        </p:txBody>
      </p:sp>
      <p:sp>
        <p:nvSpPr>
          <p:cNvPr id="17" name="bg object 17"/>
          <p:cNvSpPr/>
          <p:nvPr/>
        </p:nvSpPr>
        <p:spPr>
          <a:xfrm>
            <a:off x="139826" y="153946"/>
            <a:ext cx="11819831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7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4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8970" y="1559303"/>
            <a:ext cx="3815977" cy="40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27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024" y="1614582"/>
            <a:ext cx="5246204" cy="383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6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7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60" y="1750107"/>
            <a:ext cx="10401955" cy="2920093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860" y="4697826"/>
            <a:ext cx="10401955" cy="1535608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>
                    <a:tint val="75000"/>
                  </a:schemeClr>
                </a:solidFill>
              </a:defRPr>
            </a:lvl1pPr>
            <a:lvl2pPr marL="452262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3pPr>
            <a:lvl4pPr marL="1356787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904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311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5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83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809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9141" y="1868730"/>
            <a:ext cx="51256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5496" y="1868730"/>
            <a:ext cx="51256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6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2" y="373747"/>
            <a:ext cx="10401955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712" y="1720857"/>
            <a:ext cx="5102046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0712" y="2564223"/>
            <a:ext cx="5102046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5495" y="1720857"/>
            <a:ext cx="5127172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5495" y="2564223"/>
            <a:ext cx="512717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6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1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 marL="0" indent="0">
              <a:buNone/>
              <a:defRPr sz="3165"/>
            </a:lvl1pPr>
            <a:lvl2pPr marL="452262" indent="0">
              <a:buNone/>
              <a:defRPr sz="2770"/>
            </a:lvl2pPr>
            <a:lvl3pPr marL="904524" indent="0">
              <a:buNone/>
              <a:defRPr sz="2374"/>
            </a:lvl3pPr>
            <a:lvl4pPr marL="1356787" indent="0">
              <a:buNone/>
              <a:defRPr sz="1978"/>
            </a:lvl4pPr>
            <a:lvl5pPr marL="1809049" indent="0">
              <a:buNone/>
              <a:defRPr sz="1978"/>
            </a:lvl5pPr>
            <a:lvl6pPr marL="2261311" indent="0">
              <a:buNone/>
              <a:defRPr sz="1978"/>
            </a:lvl6pPr>
            <a:lvl7pPr marL="2713573" indent="0">
              <a:buNone/>
              <a:defRPr sz="1978"/>
            </a:lvl7pPr>
            <a:lvl8pPr marL="3165836" indent="0">
              <a:buNone/>
              <a:defRPr sz="1978"/>
            </a:lvl8pPr>
            <a:lvl9pPr marL="3618098" indent="0">
              <a:buNone/>
              <a:defRPr sz="197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142" y="373747"/>
            <a:ext cx="1040195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142" y="1868730"/>
            <a:ext cx="10401955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9141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4954" y="6506431"/>
            <a:ext cx="407033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7543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04524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31" indent="-226131" algn="l" defTabSz="904524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393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656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918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2035180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487442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939705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391967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844229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262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787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049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311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573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5836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098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презен\images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4892" y="4374058"/>
            <a:ext cx="2280541" cy="146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052908" cy="1586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9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254941" y="-70101"/>
            <a:ext cx="6605947" cy="1656858"/>
          </a:xfrm>
          <a:prstGeom prst="rect">
            <a:avLst/>
          </a:prstGeom>
        </p:spPr>
        <p:txBody>
          <a:bodyPr spcFirstLastPara="1" vert="horz" wrap="square" lIns="0" tIns="25076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1806" algn="ctr">
              <a:lnSpc>
                <a:spcPct val="150000"/>
              </a:lnSpc>
              <a:spcBef>
                <a:spcPts val="196"/>
              </a:spcBef>
            </a:pPr>
            <a:r>
              <a:rPr lang="en-US" sz="6958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</a:p>
        </p:txBody>
      </p:sp>
      <p:sp>
        <p:nvSpPr>
          <p:cNvPr id="15" name="object 11"/>
          <p:cNvSpPr/>
          <p:nvPr/>
        </p:nvSpPr>
        <p:spPr>
          <a:xfrm>
            <a:off x="9346039" y="2285826"/>
            <a:ext cx="2389126" cy="24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24"/>
          </a:p>
        </p:txBody>
      </p:sp>
      <p:sp>
        <p:nvSpPr>
          <p:cNvPr id="16" name="TextBox 15"/>
          <p:cNvSpPr txBox="1"/>
          <p:nvPr/>
        </p:nvSpPr>
        <p:spPr>
          <a:xfrm>
            <a:off x="1120886" y="1889249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UCHBURCHAKLAR TENGLIGINING UCHUNCHI ALOMATI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4690" y="406742"/>
            <a:ext cx="1834156" cy="89531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521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21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35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35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010" y="1948655"/>
            <a:ext cx="648072" cy="13452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1"/>
          </a:p>
        </p:txBody>
      </p:sp>
      <p:sp>
        <p:nvSpPr>
          <p:cNvPr id="9" name="object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832730" y="361897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0300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5060" y="1706199"/>
            <a:ext cx="6030119" cy="9775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3773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979" b="1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1141401">
            <a:off x="613066" y="379352"/>
            <a:ext cx="4316480" cy="1896735"/>
          </a:xfrm>
          <a:prstGeom prst="triangle">
            <a:avLst>
              <a:gd name="adj" fmla="val 2899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3"/>
          </a:p>
        </p:txBody>
      </p:sp>
      <p:sp>
        <p:nvSpPr>
          <p:cNvPr id="11" name="TextBox 10"/>
          <p:cNvSpPr txBox="1"/>
          <p:nvPr/>
        </p:nvSpPr>
        <p:spPr>
          <a:xfrm flipH="1">
            <a:off x="1385895" y="-25387"/>
            <a:ext cx="49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1507" y="202721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982" y="2378019"/>
            <a:ext cx="524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207597">
            <a:off x="5761449" y="1180259"/>
            <a:ext cx="4316480" cy="1896735"/>
          </a:xfrm>
          <a:prstGeom prst="triangle">
            <a:avLst>
              <a:gd name="adj" fmla="val 2899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856213" y="236447"/>
                <a:ext cx="524040" cy="70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59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959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3959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959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213" y="236447"/>
                <a:ext cx="524040" cy="701602"/>
              </a:xfrm>
              <a:prstGeom prst="rect">
                <a:avLst/>
              </a:prstGeom>
              <a:blipFill rotWithShape="0">
                <a:blip r:embed="rId2"/>
                <a:stretch>
                  <a:fillRect r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020087" y="2538322"/>
                <a:ext cx="8361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087" y="2538322"/>
                <a:ext cx="83612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54297" y="934582"/>
                <a:ext cx="8434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297" y="934582"/>
                <a:ext cx="843436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2573523" y="2149226"/>
            <a:ext cx="175660" cy="34210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768229" y="1001433"/>
            <a:ext cx="302919" cy="282296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225017" y="3378137"/>
                <a:ext cx="7168571" cy="1399982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en-US" sz="32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017" y="3378137"/>
                <a:ext cx="7168571" cy="1399982"/>
              </a:xfrm>
              <a:prstGeom prst="roundRect">
                <a:avLst/>
              </a:prstGeom>
              <a:blipFill rotWithShape="0">
                <a:blip r:embed="rId5"/>
                <a:stretch>
                  <a:fillRect l="-1104" t="-64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475655" y="5506640"/>
                <a:ext cx="4290768" cy="10795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ABC 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655" y="5506640"/>
                <a:ext cx="4290768" cy="1079571"/>
              </a:xfrm>
              <a:prstGeom prst="roundRect">
                <a:avLst/>
              </a:prstGeom>
              <a:blipFill rotWithShape="0">
                <a:blip r:embed="rId6"/>
                <a:stretch>
                  <a:fillRect l="-2975" b="-22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9905" y="378177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83" y="5521565"/>
            <a:ext cx="4347665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030119" y="4886995"/>
            <a:ext cx="942783" cy="529616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798161" y="836621"/>
            <a:ext cx="216150" cy="32962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82943" y="1178590"/>
            <a:ext cx="288787" cy="298257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97108" y="1268677"/>
            <a:ext cx="288787" cy="298257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906573" y="884941"/>
            <a:ext cx="216150" cy="32962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002118" y="953865"/>
            <a:ext cx="216150" cy="32962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254255" y="2069802"/>
            <a:ext cx="216150" cy="32962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362667" y="2118122"/>
            <a:ext cx="216150" cy="32962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458212" y="2187046"/>
            <a:ext cx="216150" cy="32962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356314" y="1609450"/>
            <a:ext cx="288787" cy="298257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70479" y="1699537"/>
            <a:ext cx="288787" cy="298257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2"/>
          <a:srcRect l="28220" t="20817" r="46927" b="8175"/>
          <a:stretch/>
        </p:blipFill>
        <p:spPr bwMode="auto">
          <a:xfrm>
            <a:off x="-212025" y="182681"/>
            <a:ext cx="4700667" cy="6318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125463" y="413618"/>
            <a:ext cx="576064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61481" y="-183490"/>
                <a:ext cx="7470279" cy="264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bolsin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∆ABC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qo‘yiladiki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tomon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ustma-ust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‘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chiziqning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tomonlarida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yotsin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481" y="-183490"/>
                <a:ext cx="7470279" cy="2646878"/>
              </a:xfrm>
              <a:prstGeom prst="rect">
                <a:avLst/>
              </a:prstGeom>
              <a:blipFill rotWithShape="0">
                <a:blip r:embed="rId3"/>
                <a:stretch>
                  <a:fillRect l="-1631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99628" y="2252711"/>
                <a:ext cx="7535147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1" dirty="0" err="1"/>
                  <a:t>va</a:t>
                </a:r>
                <a:r>
                  <a:rPr lang="en-US" sz="3200" b="1" i="1" dirty="0"/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sz="3200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 smtClean="0"/>
                  <a:t>bo‘lgani </a:t>
                </a:r>
                <a:r>
                  <a:rPr lang="en-US" sz="3200" b="1" i="1" dirty="0" err="1" smtClean="0"/>
                  <a:t>uchun</a:t>
                </a:r>
                <a:r>
                  <a:rPr lang="en-US" sz="3200" b="1" i="1" dirty="0" smtClean="0"/>
                  <a:t> </a:t>
                </a:r>
                <a:endParaRPr lang="en-US" sz="3200" b="1" i="1" dirty="0" smtClean="0">
                  <a:solidFill>
                    <a:srgbClr val="00339A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339A"/>
                    </a:solidFill>
                  </a:rPr>
                  <a:t> VA</a:t>
                </a:r>
                <a:r>
                  <a:rPr lang="ru-RU" sz="3200" b="1" dirty="0">
                    <a:solidFill>
                      <a:srgbClr val="00339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rgbClr val="00339A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339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2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</a:rPr>
                  <a:t>teng</a:t>
                </a:r>
                <a:r>
                  <a:rPr lang="en-US" sz="32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</a:rPr>
                  <a:t>yonli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.</a:t>
                </a:r>
                <a:r>
                  <a:rPr lang="en-US" sz="3200" b="1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3200" b="1" i="1" dirty="0" err="1" smtClean="0">
                    <a:solidFill>
                      <a:schemeClr val="tx1"/>
                    </a:solidFill>
                  </a:rPr>
                  <a:t>Bundan</a:t>
                </a:r>
                <a:r>
                  <a:rPr lang="en-US" sz="3200" b="1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b="1" i="1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</a:rPr>
                  <a:t>3 </a:t>
                </a:r>
                <a:r>
                  <a:rPr lang="en-US" sz="3200" b="1" i="1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b="1" i="1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</a:rPr>
                  <a:t>4 </a:t>
                </a:r>
                <a:r>
                  <a:rPr lang="en-US" sz="3200" b="1" i="1" dirty="0" err="1">
                    <a:solidFill>
                      <a:schemeClr val="tx1"/>
                    </a:solidFill>
                  </a:rPr>
                  <a:t>bo‘ladi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. </a:t>
                </a:r>
                <a:endParaRPr lang="en-US" sz="3200" b="1" i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3200" b="1" i="1" dirty="0" smtClean="0">
                    <a:solidFill>
                      <a:schemeClr val="tx1"/>
                    </a:solidFill>
                  </a:rPr>
                  <a:t>ACB 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</a:rPr>
                  <a:t>bo‘ladi</a:t>
                </a:r>
                <a:r>
                  <a:rPr lang="en-US" sz="3200" b="1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28" y="2252711"/>
                <a:ext cx="7535147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2104" t="-3550" b="-9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80555" y="4224067"/>
                <a:ext cx="766061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/>
                  <a:t>∆ABC </a:t>
                </a:r>
                <a:r>
                  <a:rPr lang="en-US" sz="3200" b="1" i="1" dirty="0" err="1" smtClean="0"/>
                  <a:t>va</a:t>
                </a:r>
                <a:r>
                  <a:rPr lang="en-US" sz="3200" b="1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/>
                  <a:t> </a:t>
                </a:r>
                <a:r>
                  <a:rPr lang="en-US" sz="3200" b="1" i="1" dirty="0" smtClean="0"/>
                  <a:t>da</a:t>
                </a:r>
                <a:r>
                  <a:rPr lang="en-US" sz="3200" b="1" i="1" dirty="0"/>
                  <a:t>: </a:t>
                </a:r>
                <a:r>
                  <a:rPr lang="en-US" sz="3200" b="1" i="1" dirty="0" smtClean="0"/>
                  <a:t>AC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/>
                  <a:t>, </a:t>
                </a:r>
                <a:endParaRPr lang="en-US" sz="3200" b="1" i="1" dirty="0" smtClean="0"/>
              </a:p>
              <a:p>
                <a:r>
                  <a:rPr lang="en-US" sz="3200" b="1" i="1" dirty="0" smtClean="0"/>
                  <a:t>BC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 err="1"/>
                  <a:t>va</a:t>
                </a:r>
                <a:r>
                  <a:rPr lang="en-US" sz="3200" b="1" i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3200" b="1" i="1" dirty="0" smtClean="0"/>
                  <a:t>ACB </a:t>
                </a:r>
                <a:r>
                  <a:rPr lang="en-US" sz="3200" b="1" i="1" dirty="0"/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/>
                  <a:t> </a:t>
                </a:r>
                <a:r>
                  <a:rPr lang="en-US" sz="3200" b="1" i="1" dirty="0" smtClean="0"/>
                  <a:t>.</a:t>
                </a:r>
                <a:endParaRPr lang="en-US" sz="3200" b="1" i="1" dirty="0"/>
              </a:p>
              <a:p>
                <a:r>
                  <a:rPr lang="en-US" sz="3200" b="1" i="1" dirty="0" err="1"/>
                  <a:t>Uchburchaklar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tengligining</a:t>
                </a:r>
                <a:r>
                  <a:rPr lang="en-US" sz="3200" b="1" i="1" dirty="0"/>
                  <a:t> TBT </a:t>
                </a:r>
                <a:r>
                  <a:rPr lang="en-US" sz="3200" b="1" i="1" dirty="0" err="1"/>
                  <a:t>alomatiga</a:t>
                </a:r>
                <a:r>
                  <a:rPr lang="en-US" sz="3200" b="1" i="1" dirty="0"/>
                  <a:t> </a:t>
                </a:r>
                <a:r>
                  <a:rPr lang="en-US" sz="3200" b="1" i="1" dirty="0" err="1" smtClean="0"/>
                  <a:t>ko‘ra</a:t>
                </a:r>
                <a:r>
                  <a:rPr lang="en-US" sz="3200" b="1" i="1" dirty="0" smtClean="0"/>
                  <a:t>, </a:t>
                </a:r>
                <a:r>
                  <a:rPr lang="en-US" sz="3200" b="1" i="1" dirty="0" smtClean="0">
                    <a:solidFill>
                      <a:srgbClr val="C00000"/>
                    </a:solidFill>
                  </a:rPr>
                  <a:t>∆ABC = 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1" dirty="0" smtClean="0"/>
                  <a:t> </a:t>
                </a:r>
                <a:endParaRPr lang="en-US" sz="3200" b="1" i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55" y="4224067"/>
                <a:ext cx="7660610" cy="2062103"/>
              </a:xfrm>
              <a:prstGeom prst="rect">
                <a:avLst/>
              </a:prstGeom>
              <a:blipFill rotWithShape="0">
                <a:blip r:embed="rId5"/>
                <a:stretch>
                  <a:fillRect l="-1989" t="-3550" b="-9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-163082" y="3419524"/>
            <a:ext cx="458215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063" y="89730"/>
            <a:ext cx="110892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uchala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uchala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67063" y="4072185"/>
            <a:ext cx="49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0523" y="3444213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002467" y="4276597"/>
                <a:ext cx="524040" cy="70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959" b="1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959" b="1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959" b="1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959" b="1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67" y="4276597"/>
                <a:ext cx="524040" cy="701602"/>
              </a:xfrm>
              <a:prstGeom prst="rect">
                <a:avLst/>
              </a:prstGeom>
              <a:blipFill rotWithShape="0">
                <a:blip r:embed="rId2"/>
                <a:stretch>
                  <a:fillRect r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30766" y="2390001"/>
                <a:ext cx="8434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i="1" dirty="0">
                  <a:solidFill>
                    <a:srgbClr val="00339A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66" y="2390001"/>
                <a:ext cx="84343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8529062" y="2643129"/>
            <a:ext cx="302919" cy="282296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35563" y="3719582"/>
            <a:ext cx="288787" cy="298257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>
            <a:off x="1308137" y="3490746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410681" y="2108260"/>
            <a:ext cx="999340" cy="20718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9842978" y="2433911"/>
            <a:ext cx="916376" cy="2107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0660335" y="2319486"/>
            <a:ext cx="266328" cy="246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83034" y="3991707"/>
            <a:ext cx="266328" cy="2464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573962" y="3597409"/>
            <a:ext cx="4100037" cy="495842"/>
          </a:xfrm>
          <a:prstGeom prst="line">
            <a:avLst/>
          </a:prstGeom>
          <a:ln w="57150">
            <a:solidFill>
              <a:srgbClr val="236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25081" y="2446865"/>
            <a:ext cx="4252549" cy="740153"/>
          </a:xfrm>
          <a:prstGeom prst="line">
            <a:avLst/>
          </a:prstGeom>
          <a:ln w="57150">
            <a:solidFill>
              <a:srgbClr val="236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458908" y="3481638"/>
            <a:ext cx="266328" cy="246432"/>
          </a:xfrm>
          <a:prstGeom prst="ellipse">
            <a:avLst/>
          </a:prstGeom>
          <a:solidFill>
            <a:srgbClr val="236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13322" y="3025087"/>
            <a:ext cx="266328" cy="246432"/>
          </a:xfrm>
          <a:prstGeom prst="ellipse">
            <a:avLst/>
          </a:prstGeom>
          <a:solidFill>
            <a:srgbClr val="236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769151" y="3036332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0800000">
            <a:off x="4607658" y="2552895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722192" y="4434953"/>
            <a:ext cx="266328" cy="246432"/>
          </a:xfrm>
          <a:prstGeom prst="ellipse">
            <a:avLst/>
          </a:prstGeom>
          <a:solidFill>
            <a:srgbClr val="00A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83937" y="2049344"/>
            <a:ext cx="266328" cy="246432"/>
          </a:xfrm>
          <a:prstGeom prst="ellipse">
            <a:avLst/>
          </a:prstGeom>
          <a:solidFill>
            <a:srgbClr val="00A859"/>
          </a:solidFill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7" idx="5"/>
            <a:endCxn id="20" idx="2"/>
          </p:cNvCxnSpPr>
          <p:nvPr/>
        </p:nvCxnSpPr>
        <p:spPr>
          <a:xfrm>
            <a:off x="6640647" y="3235430"/>
            <a:ext cx="3081545" cy="1322739"/>
          </a:xfrm>
          <a:prstGeom prst="line">
            <a:avLst/>
          </a:prstGeom>
          <a:ln w="5715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6" idx="6"/>
          </p:cNvCxnSpPr>
          <p:nvPr/>
        </p:nvCxnSpPr>
        <p:spPr>
          <a:xfrm>
            <a:off x="2476520" y="2172816"/>
            <a:ext cx="3248716" cy="1432038"/>
          </a:xfrm>
          <a:prstGeom prst="line">
            <a:avLst/>
          </a:prstGeom>
          <a:ln w="5715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0800000">
            <a:off x="10086572" y="2052757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7189131">
            <a:off x="9531447" y="4062752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5064717">
            <a:off x="1752692" y="1808900"/>
            <a:ext cx="748913" cy="1087818"/>
          </a:xfrm>
          <a:prstGeom prst="arc">
            <a:avLst>
              <a:gd name="adj1" fmla="val 15860346"/>
              <a:gd name="adj2" fmla="val 503726"/>
            </a:avLst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835485" y="1996320"/>
                <a:ext cx="8161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339A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i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485" y="1996320"/>
                <a:ext cx="81618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1765846" y="1858538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843075" y="4423813"/>
                <a:ext cx="2467791" cy="2062103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40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200" b="1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4400" b="1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B </a:t>
                </a:r>
                <a:r>
                  <a:rPr lang="en-US" sz="44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sz="32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75" y="4423813"/>
                <a:ext cx="2467791" cy="2062103"/>
              </a:xfrm>
              <a:prstGeom prst="rect">
                <a:avLst/>
              </a:prstGeom>
              <a:blipFill rotWithShape="0">
                <a:blip r:embed="rId5"/>
                <a:stretch>
                  <a:fillRect t="-4070" b="-10174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9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60238" cy="9592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masala</a:t>
            </a:r>
            <a:endParaRPr lang="ru-RU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684" y="1017858"/>
            <a:ext cx="1158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berilganlarga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∆ABC=∆CDA 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0697" y="2749253"/>
            <a:ext cx="466794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003291" y="5311009"/>
            <a:ext cx="450764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66668" y="5362005"/>
            <a:ext cx="445956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56418" y="2713982"/>
            <a:ext cx="486030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268159" y="2065802"/>
            <a:ext cx="4580100" cy="5024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CB</a:t>
            </a:r>
          </a:p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= BD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4400" b="1" dirty="0" smtClean="0">
                <a:solidFill>
                  <a:srgbClr val="002060"/>
                </a:solidFill>
              </a:rPr>
              <a:t>AB -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endParaRPr lang="en-US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5" name="Oval 11"/>
          <p:cNvSpPr/>
          <p:nvPr/>
        </p:nvSpPr>
        <p:spPr>
          <a:xfrm>
            <a:off x="6423460" y="4790080"/>
            <a:ext cx="688159" cy="743427"/>
          </a:xfrm>
          <a:prstGeom prst="ellipse">
            <a:avLst/>
          </a:prstGeom>
          <a:solidFill>
            <a:srgbClr val="EE00B0"/>
          </a:solidFill>
          <a:ln w="9525" cap="flat" cmpd="sng" algn="ctr">
            <a:noFill/>
            <a:prstDash val="solid"/>
          </a:ln>
          <a:effectLst/>
        </p:spPr>
        <p:txBody>
          <a:bodyPr lIns="191464" tIns="95731" rIns="191464" bIns="95731" rtlCol="0" anchor="ctr"/>
          <a:lstStyle/>
          <a:p>
            <a:pPr algn="ctr" defTabSz="1205945">
              <a:defRPr/>
            </a:pPr>
            <a:r>
              <a:rPr lang="en-US" sz="3769" b="1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56" name="Oval 11"/>
          <p:cNvSpPr/>
          <p:nvPr/>
        </p:nvSpPr>
        <p:spPr>
          <a:xfrm>
            <a:off x="6397231" y="3719291"/>
            <a:ext cx="688159" cy="74342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191464" tIns="95731" rIns="191464" bIns="95731" rtlCol="0" anchor="ctr"/>
          <a:lstStyle/>
          <a:p>
            <a:pPr algn="ctr" defTabSz="1205945">
              <a:defRPr/>
            </a:pPr>
            <a:r>
              <a:rPr lang="en-US" sz="3769" b="1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57" name="Oval 11"/>
          <p:cNvSpPr/>
          <p:nvPr/>
        </p:nvSpPr>
        <p:spPr>
          <a:xfrm>
            <a:off x="6393890" y="2550598"/>
            <a:ext cx="688159" cy="74342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191464" tIns="95731" rIns="191464" bIns="95731" rtlCol="0" anchor="ctr"/>
          <a:lstStyle/>
          <a:p>
            <a:pPr algn="ctr" defTabSz="1205945">
              <a:defRPr/>
            </a:pPr>
            <a:r>
              <a:rPr lang="en-US" sz="3769" b="1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1057842" y="3277161"/>
            <a:ext cx="4490822" cy="2241645"/>
          </a:xfrm>
          <a:prstGeom prst="parallelogram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88240" y="3277161"/>
            <a:ext cx="3415051" cy="22416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373781" y="3094478"/>
            <a:ext cx="208066" cy="3337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176883" y="5367746"/>
            <a:ext cx="208066" cy="3337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219200" y="4367165"/>
            <a:ext cx="274558" cy="45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230037" y="4284257"/>
            <a:ext cx="274558" cy="45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5168660" y="4312950"/>
            <a:ext cx="274558" cy="45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179497" y="4230042"/>
            <a:ext cx="274558" cy="45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 animBg="1"/>
          <p:bldP spid="5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511" y="1349722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jufti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5863" y="197594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737501" y="3293938"/>
            <a:ext cx="4536504" cy="2016224"/>
          </a:xfrm>
          <a:prstGeom prst="trapezoid">
            <a:avLst>
              <a:gd name="adj" fmla="val 53173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73743" y="3293938"/>
            <a:ext cx="3456384" cy="201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67168" y="3293938"/>
            <a:ext cx="3456384" cy="2016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74632" y="3805313"/>
            <a:ext cx="216024" cy="276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440607" y="3799257"/>
            <a:ext cx="204875" cy="292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737709" y="4702286"/>
            <a:ext cx="648072" cy="50405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6693495">
            <a:off x="4583270" y="4743338"/>
            <a:ext cx="648072" cy="50405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7033012">
            <a:off x="766477" y="3929906"/>
            <a:ext cx="2248040" cy="1405098"/>
          </a:xfrm>
          <a:prstGeom prst="triangle">
            <a:avLst>
              <a:gd name="adj" fmla="val 4079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3819190" flipV="1">
            <a:off x="2965881" y="3901921"/>
            <a:ext cx="2266024" cy="1448783"/>
          </a:xfrm>
          <a:prstGeom prst="triangle">
            <a:avLst>
              <a:gd name="adj" fmla="val 4661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13495" y="5352124"/>
            <a:ext cx="466794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374632" y="2690978"/>
            <a:ext cx="1076744" cy="67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79683" y="2791942"/>
            <a:ext cx="445956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448980" y="5302336"/>
            <a:ext cx="486030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889859" y="2539710"/>
            <a:ext cx="878849" cy="887679"/>
          </a:xfrm>
          <a:prstGeom prst="triangle">
            <a:avLst>
              <a:gd name="adj" fmla="val 42118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962053" y="3524143"/>
            <a:ext cx="878849" cy="887679"/>
          </a:xfrm>
          <a:prstGeom prst="triangle">
            <a:avLst>
              <a:gd name="adj" fmla="val 421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6995602" y="4489017"/>
            <a:ext cx="878849" cy="887679"/>
          </a:xfrm>
          <a:prstGeom prst="triangle">
            <a:avLst>
              <a:gd name="adj" fmla="val 42118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4573" y="3978909"/>
            <a:ext cx="514885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 rot="18011598">
            <a:off x="1619052" y="3428066"/>
            <a:ext cx="350313" cy="18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4417951">
            <a:off x="4071745" y="3428065"/>
            <a:ext cx="350313" cy="18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965038" y="2632598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∆AOB =∆COD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9730025">
            <a:off x="155007" y="3143586"/>
            <a:ext cx="4000897" cy="1261670"/>
          </a:xfrm>
          <a:prstGeom prst="triangle">
            <a:avLst>
              <a:gd name="adj" fmla="val 48568"/>
            </a:avLst>
          </a:prstGeom>
          <a:solidFill>
            <a:srgbClr val="92D050"/>
          </a:solidFill>
          <a:ln w="38100"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812793">
            <a:off x="1792841" y="3161454"/>
            <a:ext cx="4029291" cy="1198715"/>
          </a:xfrm>
          <a:prstGeom prst="triangle">
            <a:avLst>
              <a:gd name="adj" fmla="val 53588"/>
            </a:avLst>
          </a:prstGeom>
          <a:solidFill>
            <a:srgbClr val="92D050"/>
          </a:solidFill>
          <a:ln w="38100"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874451" y="3701764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∆ABC =∆BCD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749034" y="3234764"/>
            <a:ext cx="4517286" cy="2089719"/>
          </a:xfrm>
          <a:prstGeom prst="triangle">
            <a:avLst>
              <a:gd name="adj" fmla="val 22061"/>
            </a:avLst>
          </a:prstGeom>
          <a:solidFill>
            <a:srgbClr val="7030A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8090992" y="4883176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∆ABD =∆ACD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Равнобедренный треугольник 61"/>
          <p:cNvSpPr/>
          <p:nvPr/>
        </p:nvSpPr>
        <p:spPr>
          <a:xfrm rot="10800000" flipV="1">
            <a:off x="684840" y="3248554"/>
            <a:ext cx="4581480" cy="2061608"/>
          </a:xfrm>
          <a:prstGeom prst="triangle">
            <a:avLst>
              <a:gd name="adj" fmla="val 22333"/>
            </a:avLst>
          </a:prstGeom>
          <a:solidFill>
            <a:srgbClr val="7030A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36" grpId="0" animBg="1"/>
      <p:bldP spid="40" grpId="0"/>
      <p:bldP spid="56" grpId="0" animBg="1"/>
      <p:bldP spid="57" grpId="0" animBg="1"/>
      <p:bldP spid="58" grpId="0"/>
      <p:bldP spid="59" grpId="0" animBg="1"/>
      <p:bldP spid="61" grpId="0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1925663" y="1637754"/>
            <a:ext cx="10250494" cy="1407721"/>
          </a:xfrm>
          <a:prstGeom prst="rect">
            <a:avLst/>
          </a:prstGeom>
        </p:spPr>
        <p:txBody>
          <a:bodyPr vert="horz" lIns="107681" tIns="53841" rIns="107681" bIns="53841" rtlCol="0">
            <a:no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65 -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sahifasidagi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4 - 8-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mashqlarni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40" y="3293938"/>
            <a:ext cx="5793356" cy="31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39826" y="266790"/>
            <a:ext cx="11819829" cy="89743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5028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451593" y="371711"/>
            <a:ext cx="11286441" cy="806166"/>
          </a:xfrm>
          <a:prstGeom prst="rect">
            <a:avLst/>
          </a:prstGeom>
        </p:spPr>
        <p:txBody>
          <a:bodyPr vert="horz" wrap="square" lIns="0" tIns="34527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5012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501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12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501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12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501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12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501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73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 rot="12336652">
            <a:off x="-508792" y="3541373"/>
            <a:ext cx="10140232" cy="1777847"/>
          </a:xfrm>
          <a:prstGeom prst="triangle">
            <a:avLst>
              <a:gd name="adj" fmla="val 50018"/>
            </a:avLst>
          </a:prstGeom>
          <a:solidFill>
            <a:schemeClr val="accent3">
              <a:lumMod val="75000"/>
              <a:alpha val="42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86" tIns="53843" rIns="107686" bIns="53843" anchor="ctr"/>
          <a:lstStyle/>
          <a:p>
            <a:pPr algn="ctr">
              <a:defRPr/>
            </a:pPr>
            <a:endParaRPr lang="ru-RU" sz="7982"/>
          </a:p>
        </p:txBody>
      </p:sp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3242236" y="4924225"/>
            <a:ext cx="1319089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sz="4188" b="1" dirty="0">
                <a:solidFill>
                  <a:srgbClr val="002060"/>
                </a:solidFill>
                <a:latin typeface="Arial" pitchFamily="34" charset="0"/>
              </a:rPr>
              <a:t>А</a:t>
            </a: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35596" y="1301788"/>
            <a:ext cx="1319089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sz="4188" dirty="0">
                <a:latin typeface="Arial" pitchFamily="34" charset="0"/>
              </a:rPr>
              <a:t>В</a:t>
            </a: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8310260" y="5626806"/>
            <a:ext cx="1319089" cy="8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ru-RU" sz="5026" b="1" dirty="0">
                <a:solidFill>
                  <a:srgbClr val="002060"/>
                </a:solidFill>
                <a:latin typeface="Arial" pitchFamily="34" charset="0"/>
              </a:rPr>
              <a:t>С</a:t>
            </a:r>
          </a:p>
        </p:txBody>
      </p:sp>
      <p:sp>
        <p:nvSpPr>
          <p:cNvPr id="12" name="Пирог 32"/>
          <p:cNvSpPr/>
          <p:nvPr/>
        </p:nvSpPr>
        <p:spPr>
          <a:xfrm rot="7278948">
            <a:off x="3604060" y="4515680"/>
            <a:ext cx="1102516" cy="1553593"/>
          </a:xfrm>
          <a:prstGeom prst="pie">
            <a:avLst>
              <a:gd name="adj1" fmla="val 6436946"/>
              <a:gd name="adj2" fmla="val 143166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86" tIns="53843" rIns="107686" bIns="53843" anchor="ctr"/>
          <a:lstStyle/>
          <a:p>
            <a:pPr algn="ctr">
              <a:defRPr/>
            </a:pPr>
            <a:endParaRPr lang="ru-RU" sz="7982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ирог 32"/>
          <p:cNvSpPr/>
          <p:nvPr/>
        </p:nvSpPr>
        <p:spPr>
          <a:xfrm rot="10153815">
            <a:off x="-172677" y="958508"/>
            <a:ext cx="1354685" cy="1068549"/>
          </a:xfrm>
          <a:prstGeom prst="pie">
            <a:avLst>
              <a:gd name="adj1" fmla="val 12932187"/>
              <a:gd name="adj2" fmla="val 143166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86" tIns="53843" rIns="107686" bIns="53843" anchor="ctr"/>
          <a:lstStyle/>
          <a:p>
            <a:pPr algn="ctr">
              <a:defRPr/>
            </a:pPr>
            <a:endParaRPr lang="ru-RU" sz="7982">
              <a:solidFill>
                <a:schemeClr val="tx1"/>
              </a:solidFill>
            </a:endParaRPr>
          </a:p>
        </p:txBody>
      </p:sp>
      <p:sp>
        <p:nvSpPr>
          <p:cNvPr id="14" name="Пирог 32"/>
          <p:cNvSpPr/>
          <p:nvPr/>
        </p:nvSpPr>
        <p:spPr>
          <a:xfrm rot="245706">
            <a:off x="8593806" y="5158602"/>
            <a:ext cx="1467748" cy="1165338"/>
          </a:xfrm>
          <a:prstGeom prst="pie">
            <a:avLst>
              <a:gd name="adj1" fmla="val 10692066"/>
              <a:gd name="adj2" fmla="val 121657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86" tIns="53843" rIns="107686" bIns="53843" anchor="ctr"/>
          <a:lstStyle/>
          <a:p>
            <a:pPr algn="ctr">
              <a:defRPr/>
            </a:pPr>
            <a:endParaRPr lang="ru-RU" sz="7982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3655" y="479203"/>
            <a:ext cx="9403216" cy="724291"/>
          </a:xfrm>
          <a:prstGeom prst="rect">
            <a:avLst/>
          </a:prstGeom>
          <a:noFill/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Uchburchak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turini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aniqlang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kumimoji="0" lang="ru-RU" sz="32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3564" name="TextBox 23"/>
          <p:cNvSpPr txBox="1">
            <a:spLocks noChangeArrowheads="1"/>
          </p:cNvSpPr>
          <p:nvPr/>
        </p:nvSpPr>
        <p:spPr bwMode="auto">
          <a:xfrm>
            <a:off x="3759408" y="4005736"/>
            <a:ext cx="1296441" cy="6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en-US" sz="3769" b="1" dirty="0" smtClean="0">
                <a:solidFill>
                  <a:srgbClr val="002060"/>
                </a:solidFill>
                <a:latin typeface="Arial" pitchFamily="34" charset="0"/>
              </a:rPr>
              <a:t>135⁰</a:t>
            </a:r>
            <a:endParaRPr kumimoji="0" lang="ru-RU" sz="3769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909538" y="1277714"/>
            <a:ext cx="8153029" cy="5096906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7686" tIns="53843" rIns="107686" bIns="53843" anchor="ctr"/>
          <a:lstStyle/>
          <a:p>
            <a:pPr>
              <a:defRPr/>
            </a:pPr>
            <a:endParaRPr lang="ru-RU" sz="7982" dirty="0">
              <a:ln>
                <a:solidFill>
                  <a:schemeClr val="tx1"/>
                </a:solidFill>
              </a:ln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1727" y="5648958"/>
                <a:ext cx="931665" cy="73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188" b="1" dirty="0" smtClean="0">
                    <a:solidFill>
                      <a:srgbClr val="C00000"/>
                    </a:solidFill>
                  </a:rPr>
                  <a:t>55</a:t>
                </a:r>
                <a14:m>
                  <m:oMath xmlns:m="http://schemas.openxmlformats.org/officeDocument/2006/math">
                    <m:r>
                      <a:rPr lang="ru-RU" sz="4188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4188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727" y="5648958"/>
                <a:ext cx="931665" cy="736805"/>
              </a:xfrm>
              <a:prstGeom prst="rect">
                <a:avLst/>
              </a:prstGeom>
              <a:blipFill rotWithShape="0">
                <a:blip r:embed="rId2"/>
                <a:stretch>
                  <a:fillRect l="-24183" t="-14876" r="-1961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45679" y="1853778"/>
                <a:ext cx="1080745" cy="865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26" b="1" dirty="0" smtClean="0">
                    <a:solidFill>
                      <a:srgbClr val="002060"/>
                    </a:solidFill>
                  </a:rPr>
                  <a:t>7</a:t>
                </a:r>
                <a:r>
                  <a:rPr lang="ru-RU" sz="5026" b="1" dirty="0" smtClean="0">
                    <a:solidFill>
                      <a:srgbClr val="00206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ru-RU" sz="5026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5026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79" y="1853778"/>
                <a:ext cx="1080745" cy="865750"/>
              </a:xfrm>
              <a:prstGeom prst="rect">
                <a:avLst/>
              </a:prstGeom>
              <a:blipFill rotWithShape="0">
                <a:blip r:embed="rId3"/>
                <a:stretch>
                  <a:fillRect l="-26966" t="-16901" r="-3933" b="-38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06383" y="5621798"/>
                <a:ext cx="931665" cy="73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188" b="1" dirty="0" smtClean="0">
                    <a:solidFill>
                      <a:srgbClr val="C00000"/>
                    </a:solidFill>
                  </a:rPr>
                  <a:t>55</a:t>
                </a:r>
                <a14:m>
                  <m:oMath xmlns:m="http://schemas.openxmlformats.org/officeDocument/2006/math">
                    <m:r>
                      <a:rPr lang="ru-RU" sz="4188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4188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83" y="5621798"/>
                <a:ext cx="931665" cy="736805"/>
              </a:xfrm>
              <a:prstGeom prst="rect">
                <a:avLst/>
              </a:prstGeom>
              <a:blipFill rotWithShape="0">
                <a:blip r:embed="rId4"/>
                <a:stretch>
                  <a:fillRect l="-24183" t="-14876" r="-1307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65572" y="-78986"/>
            <a:ext cx="9403216" cy="724291"/>
          </a:xfrm>
          <a:prstGeom prst="rect">
            <a:avLst/>
          </a:prstGeom>
          <a:noFill/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Uchburchak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turini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aniqlang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kumimoji="0" lang="ru-RU" sz="32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507452" y="1399093"/>
            <a:ext cx="5326605" cy="4749302"/>
          </a:xfrm>
          <a:prstGeom prst="triangle">
            <a:avLst>
              <a:gd name="adj" fmla="val 44495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lIns="107686" tIns="53843" rIns="107686" bIns="53843" anchor="ctr"/>
          <a:lstStyle/>
          <a:p>
            <a:pPr>
              <a:defRPr/>
            </a:pPr>
            <a:endParaRPr lang="ru-RU" sz="7982">
              <a:latin typeface="Times New Roman" charset="0"/>
            </a:endParaRP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4005423" y="4037663"/>
            <a:ext cx="1120178" cy="1130787"/>
          </a:xfrm>
          <a:prstGeom prst="rect">
            <a:avLst/>
          </a:prstGeom>
        </p:spPr>
        <p:txBody>
          <a:bodyPr wrap="none" lIns="107686" tIns="53843" rIns="107686" bIns="5384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188" kern="10" dirty="0">
              <a:ln w="254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7128" y="2158159"/>
                <a:ext cx="1080745" cy="865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026" b="1" dirty="0">
                    <a:solidFill>
                      <a:srgbClr val="002060"/>
                    </a:solidFill>
                  </a:rPr>
                  <a:t>40</a:t>
                </a:r>
                <a14:m>
                  <m:oMath xmlns:m="http://schemas.openxmlformats.org/officeDocument/2006/math">
                    <m:r>
                      <a:rPr lang="ru-RU" sz="5026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5026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28" y="2158159"/>
                <a:ext cx="1080745" cy="865750"/>
              </a:xfrm>
              <a:prstGeom prst="rect">
                <a:avLst/>
              </a:prstGeom>
              <a:blipFill rotWithShape="0">
                <a:blip r:embed="rId2"/>
                <a:stretch>
                  <a:fillRect l="-27684" t="-16901" r="-3955" b="-38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86303" y="5411590"/>
                <a:ext cx="931665" cy="73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188" b="1" dirty="0">
                    <a:solidFill>
                      <a:srgbClr val="002060"/>
                    </a:solidFill>
                  </a:rPr>
                  <a:t>60</a:t>
                </a:r>
                <a14:m>
                  <m:oMath xmlns:m="http://schemas.openxmlformats.org/officeDocument/2006/math">
                    <m:r>
                      <a:rPr lang="ru-RU" sz="4188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4188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03" y="5411590"/>
                <a:ext cx="931665" cy="736805"/>
              </a:xfrm>
              <a:prstGeom prst="rect">
                <a:avLst/>
              </a:prstGeom>
              <a:blipFill rotWithShape="0">
                <a:blip r:embed="rId3"/>
                <a:stretch>
                  <a:fillRect l="-24837" t="-14876" r="-1307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3895" y="5536116"/>
                <a:ext cx="1583233" cy="67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769" b="1" dirty="0">
                    <a:solidFill>
                      <a:srgbClr val="002060"/>
                    </a:solidFill>
                  </a:rPr>
                  <a:t>80</a:t>
                </a:r>
                <a14:m>
                  <m:oMath xmlns:m="http://schemas.openxmlformats.org/officeDocument/2006/math">
                    <m:r>
                      <a:rPr lang="ru-RU" sz="3769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3769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95" y="5536116"/>
                <a:ext cx="1583233" cy="672364"/>
              </a:xfrm>
              <a:prstGeom prst="rect">
                <a:avLst/>
              </a:prstGeom>
              <a:blipFill rotWithShape="0">
                <a:blip r:embed="rId4"/>
                <a:stretch>
                  <a:fillRect l="-12692" t="-15455" b="-3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69679" y="614717"/>
            <a:ext cx="9403216" cy="724291"/>
          </a:xfrm>
          <a:prstGeom prst="rect">
            <a:avLst/>
          </a:prstGeom>
          <a:noFill/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Uchburchak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turini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aniqlang</a:t>
            </a:r>
            <a:r>
              <a:rPr kumimoji="0"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kumimoji="0" lang="ru-RU" sz="32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6" grpId="0" animBg="1"/>
      <p:bldP spid="2458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996645" y="588766"/>
            <a:ext cx="7437147" cy="5503157"/>
          </a:xfrm>
          <a:prstGeom prst="rtTriangle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lIns="107686" tIns="53843" rIns="107686" bIns="53843" anchor="ctr"/>
          <a:lstStyle/>
          <a:p>
            <a:pPr>
              <a:defRPr/>
            </a:pPr>
            <a:endParaRPr lang="ru-RU" sz="7982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0866" y="1313057"/>
                <a:ext cx="1357057" cy="73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188" b="1" dirty="0">
                    <a:solidFill>
                      <a:srgbClr val="002060"/>
                    </a:solidFill>
                  </a:rPr>
                  <a:t>60</a:t>
                </a:r>
                <a14:m>
                  <m:oMath xmlns:m="http://schemas.openxmlformats.org/officeDocument/2006/math">
                    <m:r>
                      <a:rPr lang="ru-RU" sz="4188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4188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66" y="1313057"/>
                <a:ext cx="1357057" cy="736805"/>
              </a:xfrm>
              <a:prstGeom prst="rect">
                <a:avLst/>
              </a:prstGeom>
              <a:blipFill rotWithShape="0">
                <a:blip r:embed="rId2"/>
                <a:stretch>
                  <a:fillRect l="-17040" t="-14876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1090866" y="5575217"/>
            <a:ext cx="603013" cy="452315"/>
            <a:chOff x="1344" y="3456"/>
            <a:chExt cx="288" cy="288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344" y="3456"/>
              <a:ext cx="288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7982">
                <a:latin typeface="Times New Roman" charset="0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632" y="3456"/>
              <a:ext cx="0" cy="288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7982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46143" y="5206814"/>
                <a:ext cx="931665" cy="73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188" b="1" dirty="0">
                    <a:solidFill>
                      <a:srgbClr val="002060"/>
                    </a:solidFill>
                  </a:rPr>
                  <a:t>30</a:t>
                </a:r>
                <a14:m>
                  <m:oMath xmlns:m="http://schemas.openxmlformats.org/officeDocument/2006/math">
                    <m:r>
                      <a:rPr lang="ru-RU" sz="4188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4188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43" y="5206814"/>
                <a:ext cx="931665" cy="736805"/>
              </a:xfrm>
              <a:prstGeom prst="rect">
                <a:avLst/>
              </a:prstGeom>
              <a:blipFill rotWithShape="0">
                <a:blip r:embed="rId3"/>
                <a:stretch>
                  <a:fillRect l="-25000" t="-14876" r="-1974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84785" y="226620"/>
            <a:ext cx="9403216" cy="785846"/>
          </a:xfrm>
          <a:prstGeom prst="rect">
            <a:avLst/>
          </a:prstGeom>
          <a:noFill/>
        </p:spPr>
        <p:txBody>
          <a:bodyPr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en-US" sz="44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Uchburchak</a:t>
            </a:r>
            <a:r>
              <a:rPr kumimoji="0" lang="en-US" sz="4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4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turini</a:t>
            </a:r>
            <a:r>
              <a:rPr kumimoji="0" lang="en-US" sz="4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44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aniqlang</a:t>
            </a:r>
            <a:r>
              <a:rPr kumimoji="0" lang="en-US" sz="4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kumimoji="0" lang="ru-RU" sz="36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991511" y="1230888"/>
            <a:ext cx="8385633" cy="5013333"/>
          </a:xfrm>
          <a:prstGeom prst="triangle">
            <a:avLst>
              <a:gd name="adj" fmla="val 7846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686" tIns="53843" rIns="107686" bIns="53843" anchor="ctr"/>
          <a:lstStyle/>
          <a:p>
            <a:pPr algn="ctr">
              <a:defRPr/>
            </a:pPr>
            <a:endParaRPr lang="ru-RU" sz="2094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3485" y="5738819"/>
            <a:ext cx="565323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18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0093" y="886150"/>
            <a:ext cx="565323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18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37701" y="5993074"/>
            <a:ext cx="565323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18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cxnSp>
        <p:nvCxnSpPr>
          <p:cNvPr id="6" name="Прямая соединительная линия 5"/>
          <p:cNvCxnSpPr>
            <a:stCxn id="2" idx="1"/>
            <a:endCxn id="2" idx="4"/>
          </p:cNvCxnSpPr>
          <p:nvPr/>
        </p:nvCxnSpPr>
        <p:spPr>
          <a:xfrm>
            <a:off x="5281530" y="3737555"/>
            <a:ext cx="5095614" cy="250666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69742" y="3148006"/>
            <a:ext cx="565323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418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altLang="ru-RU" sz="4188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2" idx="2"/>
            <a:endCxn id="2" idx="5"/>
          </p:cNvCxnSpPr>
          <p:nvPr/>
        </p:nvCxnSpPr>
        <p:spPr>
          <a:xfrm flipV="1">
            <a:off x="1991511" y="3737555"/>
            <a:ext cx="7482836" cy="2506666"/>
          </a:xfrm>
          <a:prstGeom prst="line">
            <a:avLst/>
          </a:prstGeom>
          <a:ln w="57150">
            <a:solidFill>
              <a:srgbClr val="EE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610503" y="3112469"/>
            <a:ext cx="565323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18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rot="20437057" flipH="1">
            <a:off x="3543933" y="5722360"/>
            <a:ext cx="366415" cy="450298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107686" tIns="53843" rIns="107686" bIns="53843" anchor="ctr"/>
          <a:lstStyle/>
          <a:p>
            <a:endParaRPr lang="ru-RU" altLang="ru-RU" sz="2094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 rot="20437057" flipH="1">
            <a:off x="3385789" y="5230298"/>
            <a:ext cx="366415" cy="483121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107686" tIns="53843" rIns="107686" bIns="53843" anchor="ctr"/>
          <a:lstStyle/>
          <a:p>
            <a:endParaRPr lang="ru-RU" altLang="ru-RU" sz="2094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90930" y="1287133"/>
            <a:ext cx="0" cy="50133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91415" y="6213137"/>
            <a:ext cx="565323" cy="7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418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altLang="ru-RU" sz="4188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74076" y="5993074"/>
            <a:ext cx="282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666333" y="6092798"/>
            <a:ext cx="2826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6548315" y="2565804"/>
            <a:ext cx="282697" cy="188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32752" y="4478867"/>
            <a:ext cx="273031" cy="422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621831">
            <a:off x="3709887" y="4795683"/>
            <a:ext cx="1224868" cy="55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93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ru-RU" sz="293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ru-RU" altLang="ru-RU" sz="2932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 rot="-517420">
            <a:off x="6232570" y="3700720"/>
            <a:ext cx="600919" cy="6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769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069174" y="2898445"/>
            <a:ext cx="600919" cy="6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686" tIns="53843" rIns="107686" bIns="53843">
            <a:spAutoFit/>
          </a:bodyPr>
          <a:lstStyle>
            <a:lvl1pPr>
              <a:defRPr sz="3200">
                <a:solidFill>
                  <a:srgbClr val="254061"/>
                </a:solidFill>
                <a:latin typeface="Arial" charset="0"/>
                <a:cs typeface="Arial" charset="0"/>
              </a:defRPr>
            </a:lvl1pPr>
            <a:lvl2pPr>
              <a:defRPr sz="2800" i="1">
                <a:solidFill>
                  <a:srgbClr val="25406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25406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7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50459" y="5730124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5197" y="4482244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EE00B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5022" y="256990"/>
            <a:ext cx="11478609" cy="662735"/>
          </a:xfrm>
          <a:prstGeom prst="rect">
            <a:avLst/>
          </a:prstGeom>
          <a:noFill/>
        </p:spPr>
        <p:txBody>
          <a:bodyPr wrap="square" lIns="107686" tIns="53843" rIns="107686" bIns="5384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en-US" sz="36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Uchburchak</a:t>
            </a:r>
            <a:r>
              <a:rPr kumimoji="0" lang="en-US" sz="36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36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muhim</a:t>
            </a:r>
            <a:r>
              <a:rPr kumimoji="0" lang="en-US" sz="36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36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elementlarini</a:t>
            </a:r>
            <a:r>
              <a:rPr kumimoji="0" lang="en-US" sz="36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kumimoji="0" lang="en-US" sz="36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aniqlang</a:t>
            </a:r>
            <a:r>
              <a:rPr kumimoji="0" lang="en-US" sz="36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kumimoji="0" lang="ru-RU" sz="28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9" grpId="0"/>
      <p:bldP spid="10" grpId="0" animBg="1"/>
      <p:bldP spid="11" grpId="0" animBg="1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2610960" y="4009392"/>
            <a:ext cx="510825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1947520" y="1933198"/>
            <a:ext cx="488383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 dirty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9596868" y="221366"/>
            <a:ext cx="473956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 dirty="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10209325" y="3010531"/>
            <a:ext cx="630233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>
            <a:spAutoFit/>
          </a:bodyPr>
          <a:lstStyle/>
          <a:p>
            <a:r>
              <a:rPr lang="en-US" sz="3769" b="1" dirty="0">
                <a:solidFill>
                  <a:srgbClr val="000000"/>
                </a:solidFill>
              </a:rPr>
              <a:t>D</a:t>
            </a:r>
            <a:endParaRPr lang="ru-RU" sz="3769" b="1" dirty="0">
              <a:solidFill>
                <a:srgbClr val="000000"/>
              </a:solidFill>
            </a:endParaRPr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5079540" y="4934439"/>
            <a:ext cx="598405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grpSp>
        <p:nvGrpSpPr>
          <p:cNvPr id="85030" name="Group 38"/>
          <p:cNvGrpSpPr>
            <a:grpSpLocks/>
          </p:cNvGrpSpPr>
          <p:nvPr/>
        </p:nvGrpSpPr>
        <p:grpSpPr bwMode="auto">
          <a:xfrm rot="-1764521">
            <a:off x="2801493" y="661010"/>
            <a:ext cx="7219393" cy="3846243"/>
            <a:chOff x="1292" y="527"/>
            <a:chExt cx="3448" cy="2449"/>
          </a:xfrm>
        </p:grpSpPr>
        <p:sp>
          <p:nvSpPr>
            <p:cNvPr id="85027" name="Freeform 35"/>
            <p:cNvSpPr>
              <a:spLocks/>
            </p:cNvSpPr>
            <p:nvPr/>
          </p:nvSpPr>
          <p:spPr bwMode="auto">
            <a:xfrm>
              <a:off x="1292" y="527"/>
              <a:ext cx="3447" cy="2449"/>
            </a:xfrm>
            <a:custGeom>
              <a:avLst/>
              <a:gdLst>
                <a:gd name="T0" fmla="*/ 45 w 3447"/>
                <a:gd name="T1" fmla="*/ 1270 h 2449"/>
                <a:gd name="T2" fmla="*/ 3447 w 3447"/>
                <a:gd name="T3" fmla="*/ 1270 h 2449"/>
                <a:gd name="T4" fmla="*/ 3447 w 3447"/>
                <a:gd name="T5" fmla="*/ 2449 h 2449"/>
                <a:gd name="T6" fmla="*/ 0 w 3447"/>
                <a:gd name="T7" fmla="*/ 0 h 2449"/>
                <a:gd name="T8" fmla="*/ 0 w 3447"/>
                <a:gd name="T9" fmla="*/ 1270 h 2449"/>
                <a:gd name="T10" fmla="*/ 136 w 3447"/>
                <a:gd name="T11" fmla="*/ 1270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7" h="2449">
                  <a:moveTo>
                    <a:pt x="45" y="1270"/>
                  </a:moveTo>
                  <a:lnTo>
                    <a:pt x="3447" y="1270"/>
                  </a:lnTo>
                  <a:lnTo>
                    <a:pt x="3447" y="2449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36" y="1270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7982"/>
            </a:p>
          </p:txBody>
        </p:sp>
        <p:sp>
          <p:nvSpPr>
            <p:cNvPr id="85028" name="Freeform 36"/>
            <p:cNvSpPr>
              <a:spLocks/>
            </p:cNvSpPr>
            <p:nvPr/>
          </p:nvSpPr>
          <p:spPr bwMode="auto">
            <a:xfrm>
              <a:off x="1292" y="1616"/>
              <a:ext cx="182" cy="181"/>
            </a:xfrm>
            <a:custGeom>
              <a:avLst/>
              <a:gdLst>
                <a:gd name="T0" fmla="*/ 0 w 182"/>
                <a:gd name="T1" fmla="*/ 0 h 181"/>
                <a:gd name="T2" fmla="*/ 182 w 182"/>
                <a:gd name="T3" fmla="*/ 0 h 181"/>
                <a:gd name="T4" fmla="*/ 182 w 182"/>
                <a:gd name="T5" fmla="*/ 181 h 181"/>
                <a:gd name="T6" fmla="*/ 0 w 182"/>
                <a:gd name="T7" fmla="*/ 181 h 181"/>
                <a:gd name="T8" fmla="*/ 0 w 182"/>
                <a:gd name="T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1">
                  <a:moveTo>
                    <a:pt x="0" y="0"/>
                  </a:moveTo>
                  <a:lnTo>
                    <a:pt x="182" y="0"/>
                  </a:lnTo>
                  <a:lnTo>
                    <a:pt x="18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9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7982"/>
            </a:p>
          </p:txBody>
        </p:sp>
        <p:sp>
          <p:nvSpPr>
            <p:cNvPr id="85029" name="Freeform 37"/>
            <p:cNvSpPr>
              <a:spLocks/>
            </p:cNvSpPr>
            <p:nvPr/>
          </p:nvSpPr>
          <p:spPr bwMode="auto">
            <a:xfrm>
              <a:off x="4558" y="1797"/>
              <a:ext cx="182" cy="182"/>
            </a:xfrm>
            <a:custGeom>
              <a:avLst/>
              <a:gdLst>
                <a:gd name="T0" fmla="*/ 0 w 182"/>
                <a:gd name="T1" fmla="*/ 0 h 182"/>
                <a:gd name="T2" fmla="*/ 0 w 182"/>
                <a:gd name="T3" fmla="*/ 182 h 182"/>
                <a:gd name="T4" fmla="*/ 182 w 182"/>
                <a:gd name="T5" fmla="*/ 182 h 182"/>
                <a:gd name="T6" fmla="*/ 182 w 182"/>
                <a:gd name="T7" fmla="*/ 0 h 182"/>
                <a:gd name="T8" fmla="*/ 0 w 182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0" y="0"/>
                  </a:moveTo>
                  <a:lnTo>
                    <a:pt x="0" y="182"/>
                  </a:lnTo>
                  <a:lnTo>
                    <a:pt x="182" y="182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99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7982"/>
            </a:p>
          </p:txBody>
        </p:sp>
      </p:grpSp>
      <p:sp>
        <p:nvSpPr>
          <p:cNvPr id="85031" name="Line 39"/>
          <p:cNvSpPr>
            <a:spLocks noChangeShapeType="1"/>
          </p:cNvSpPr>
          <p:nvPr/>
        </p:nvSpPr>
        <p:spPr bwMode="auto">
          <a:xfrm rot="5400000" flipV="1">
            <a:off x="4840056" y="3459817"/>
            <a:ext cx="47896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 rot="5400000" flipH="1">
            <a:off x="7804588" y="1612026"/>
            <a:ext cx="267485" cy="36004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grpSp>
        <p:nvGrpSpPr>
          <p:cNvPr id="85033" name="Group 41"/>
          <p:cNvGrpSpPr>
            <a:grpSpLocks/>
          </p:cNvGrpSpPr>
          <p:nvPr/>
        </p:nvGrpSpPr>
        <p:grpSpPr bwMode="auto">
          <a:xfrm>
            <a:off x="4700564" y="4934437"/>
            <a:ext cx="6097119" cy="895204"/>
            <a:chOff x="2699" y="3113"/>
            <a:chExt cx="2912" cy="570"/>
          </a:xfrm>
        </p:grpSpPr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2699" y="3296"/>
              <a:ext cx="291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350" b="1" dirty="0" err="1" smtClean="0">
                  <a:solidFill>
                    <a:srgbClr val="000000"/>
                  </a:solidFill>
                </a:rPr>
                <a:t>Isbot</a:t>
              </a:r>
              <a:r>
                <a:rPr lang="en-US" sz="335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350" b="1" dirty="0" err="1" smtClean="0">
                  <a:solidFill>
                    <a:srgbClr val="000000"/>
                  </a:solidFill>
                </a:rPr>
                <a:t>qilish</a:t>
              </a:r>
              <a:r>
                <a:rPr lang="en-US" sz="3350" b="1" dirty="0" smtClean="0">
                  <a:solidFill>
                    <a:srgbClr val="000000"/>
                  </a:solidFill>
                </a:rPr>
                <a:t> </a:t>
              </a:r>
              <a:r>
                <a:rPr lang="en-US" sz="3350" b="1" dirty="0" err="1" smtClean="0">
                  <a:solidFill>
                    <a:srgbClr val="000000"/>
                  </a:solidFill>
                </a:rPr>
                <a:t>kerak</a:t>
              </a:r>
              <a:r>
                <a:rPr lang="ru-RU" sz="3350" b="1" dirty="0" smtClean="0">
                  <a:solidFill>
                    <a:srgbClr val="000000"/>
                  </a:solidFill>
                </a:rPr>
                <a:t>: </a:t>
              </a:r>
              <a:r>
                <a:rPr lang="el-GR" sz="3350" b="1" dirty="0" smtClean="0">
                  <a:solidFill>
                    <a:srgbClr val="000000"/>
                  </a:solidFill>
                </a:rPr>
                <a:t>Δ</a:t>
              </a:r>
              <a:r>
                <a:rPr lang="ru-RU" sz="3350" b="1" dirty="0" smtClean="0">
                  <a:solidFill>
                    <a:srgbClr val="000000"/>
                  </a:solidFill>
                </a:rPr>
                <a:t>АВО</a:t>
              </a:r>
              <a:r>
                <a:rPr lang="en-US" sz="3350" b="1" dirty="0" smtClean="0">
                  <a:solidFill>
                    <a:srgbClr val="000000"/>
                  </a:solidFill>
                </a:rPr>
                <a:t> </a:t>
              </a:r>
              <a:r>
                <a:rPr lang="ru-RU" sz="3350" b="1" dirty="0" smtClean="0">
                  <a:solidFill>
                    <a:srgbClr val="000000"/>
                  </a:solidFill>
                </a:rPr>
                <a:t>=</a:t>
              </a:r>
              <a:r>
                <a:rPr lang="en-US" sz="3350" b="1" dirty="0" smtClean="0">
                  <a:solidFill>
                    <a:srgbClr val="000000"/>
                  </a:solidFill>
                </a:rPr>
                <a:t> </a:t>
              </a:r>
              <a:r>
                <a:rPr lang="el-GR" sz="3350" b="1" dirty="0" smtClean="0">
                  <a:solidFill>
                    <a:srgbClr val="000000"/>
                  </a:solidFill>
                </a:rPr>
                <a:t>Δ</a:t>
              </a:r>
              <a:r>
                <a:rPr lang="ru-RU" sz="335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3350" b="1" dirty="0">
                  <a:solidFill>
                    <a:srgbClr val="000000"/>
                  </a:solidFill>
                </a:rPr>
                <a:t>D</a:t>
              </a:r>
              <a:r>
                <a:rPr lang="ru-RU" sz="3350" b="1" dirty="0">
                  <a:solidFill>
                    <a:srgbClr val="000000"/>
                  </a:solidFill>
                </a:rPr>
                <a:t>О </a:t>
              </a:r>
            </a:p>
          </p:txBody>
        </p:sp>
        <p:sp>
          <p:nvSpPr>
            <p:cNvPr id="85035" name="Line 43"/>
            <p:cNvSpPr>
              <a:spLocks noChangeShapeType="1"/>
            </p:cNvSpPr>
            <p:nvPr/>
          </p:nvSpPr>
          <p:spPr bwMode="auto">
            <a:xfrm>
              <a:off x="2789" y="3113"/>
              <a:ext cx="244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7982"/>
            </a:p>
          </p:txBody>
        </p:sp>
      </p:grpSp>
      <p:sp>
        <p:nvSpPr>
          <p:cNvPr id="85036" name="Rectangle 44"/>
          <p:cNvSpPr>
            <a:spLocks noChangeArrowheads="1"/>
          </p:cNvSpPr>
          <p:nvPr/>
        </p:nvSpPr>
        <p:spPr bwMode="auto">
          <a:xfrm>
            <a:off x="6124341" y="2085488"/>
            <a:ext cx="544488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6371" y="455532"/>
            <a:ext cx="1289135" cy="73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88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BTB</a:t>
            </a:r>
            <a:endParaRPr lang="ru-RU" sz="418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204764" y="4950144"/>
            <a:ext cx="217540" cy="13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endParaRPr lang="ru-RU" sz="7982">
              <a:latin typeface="Verdana" pitchFamily="34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3180471" y="3794231"/>
            <a:ext cx="510825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6124340" y="232255"/>
            <a:ext cx="488383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8404480" y="3723556"/>
            <a:ext cx="473956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ru-RU" sz="3769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5863873" y="3880173"/>
            <a:ext cx="522046" cy="6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en-US" sz="3769" b="1" dirty="0">
                <a:solidFill>
                  <a:srgbClr val="000000"/>
                </a:solidFill>
              </a:rPr>
              <a:t>D</a:t>
            </a:r>
            <a:endParaRPr lang="ru-RU" sz="3769" b="1" dirty="0">
              <a:solidFill>
                <a:srgbClr val="000000"/>
              </a:solidFill>
            </a:endParaRP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4891098" y="5507684"/>
            <a:ext cx="5864534" cy="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86" tIns="53843" rIns="107686" bIns="53843">
            <a:spAutoFit/>
          </a:bodyPr>
          <a:lstStyle/>
          <a:p>
            <a:r>
              <a:rPr lang="en-US" sz="3350" b="1" dirty="0" err="1" smtClean="0">
                <a:solidFill>
                  <a:srgbClr val="000000"/>
                </a:solidFill>
              </a:rPr>
              <a:t>Isbot</a:t>
            </a:r>
            <a:r>
              <a:rPr lang="en-US" sz="3350" b="1" dirty="0" smtClean="0">
                <a:solidFill>
                  <a:srgbClr val="000000"/>
                </a:solidFill>
              </a:rPr>
              <a:t> </a:t>
            </a:r>
            <a:r>
              <a:rPr lang="en-US" sz="3350" b="1" dirty="0" err="1" smtClean="0">
                <a:solidFill>
                  <a:srgbClr val="000000"/>
                </a:solidFill>
              </a:rPr>
              <a:t>qilish</a:t>
            </a:r>
            <a:r>
              <a:rPr lang="en-US" sz="3350" b="1" dirty="0" smtClean="0">
                <a:solidFill>
                  <a:srgbClr val="000000"/>
                </a:solidFill>
              </a:rPr>
              <a:t> </a:t>
            </a:r>
            <a:r>
              <a:rPr lang="en-US" sz="3350" b="1" dirty="0" err="1" smtClean="0">
                <a:solidFill>
                  <a:srgbClr val="000000"/>
                </a:solidFill>
              </a:rPr>
              <a:t>kerak</a:t>
            </a:r>
            <a:r>
              <a:rPr lang="ru-RU" sz="3350" b="1" dirty="0" smtClean="0">
                <a:solidFill>
                  <a:srgbClr val="000000"/>
                </a:solidFill>
              </a:rPr>
              <a:t>: </a:t>
            </a:r>
            <a:r>
              <a:rPr lang="el-GR" sz="3350" b="1" dirty="0">
                <a:solidFill>
                  <a:srgbClr val="000000"/>
                </a:solidFill>
              </a:rPr>
              <a:t>Δ</a:t>
            </a:r>
            <a:r>
              <a:rPr lang="ru-RU" sz="3350" b="1" dirty="0">
                <a:solidFill>
                  <a:srgbClr val="000000"/>
                </a:solidFill>
              </a:rPr>
              <a:t> АВ</a:t>
            </a:r>
            <a:r>
              <a:rPr lang="en-US" sz="3350" b="1" dirty="0">
                <a:solidFill>
                  <a:srgbClr val="000000"/>
                </a:solidFill>
              </a:rPr>
              <a:t>D</a:t>
            </a:r>
            <a:r>
              <a:rPr lang="ru-RU" sz="3350" b="1" dirty="0">
                <a:solidFill>
                  <a:srgbClr val="000000"/>
                </a:solidFill>
              </a:rPr>
              <a:t>=</a:t>
            </a:r>
            <a:r>
              <a:rPr lang="el-GR" sz="3350" b="1" dirty="0">
                <a:solidFill>
                  <a:srgbClr val="000000"/>
                </a:solidFill>
              </a:rPr>
              <a:t>Δ</a:t>
            </a:r>
            <a:r>
              <a:rPr lang="ru-RU" sz="3350" b="1" dirty="0">
                <a:solidFill>
                  <a:srgbClr val="000000"/>
                </a:solidFill>
              </a:rPr>
              <a:t> С</a:t>
            </a:r>
            <a:r>
              <a:rPr lang="en-US" sz="3350" b="1" dirty="0">
                <a:solidFill>
                  <a:srgbClr val="000000"/>
                </a:solidFill>
              </a:rPr>
              <a:t>D</a:t>
            </a:r>
            <a:r>
              <a:rPr lang="ru-RU" sz="3350" b="1" dirty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>
            <a:off x="4985319" y="5220275"/>
            <a:ext cx="598405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sp>
        <p:nvSpPr>
          <p:cNvPr id="140316" name="Freeform 28"/>
          <p:cNvSpPr>
            <a:spLocks/>
          </p:cNvSpPr>
          <p:nvPr/>
        </p:nvSpPr>
        <p:spPr bwMode="auto">
          <a:xfrm>
            <a:off x="3846296" y="661012"/>
            <a:ext cx="4463962" cy="3276137"/>
          </a:xfrm>
          <a:custGeom>
            <a:avLst/>
            <a:gdLst>
              <a:gd name="T0" fmla="*/ 0 w 2132"/>
              <a:gd name="T1" fmla="*/ 2086 h 2086"/>
              <a:gd name="T2" fmla="*/ 2132 w 2132"/>
              <a:gd name="T3" fmla="*/ 2086 h 2086"/>
              <a:gd name="T4" fmla="*/ 1043 w 2132"/>
              <a:gd name="T5" fmla="*/ 0 h 2086"/>
              <a:gd name="T6" fmla="*/ 0 w 2132"/>
              <a:gd name="T7" fmla="*/ 2086 h 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086">
                <a:moveTo>
                  <a:pt x="0" y="2086"/>
                </a:moveTo>
                <a:lnTo>
                  <a:pt x="2132" y="2086"/>
                </a:lnTo>
                <a:lnTo>
                  <a:pt x="1043" y="0"/>
                </a:lnTo>
                <a:lnTo>
                  <a:pt x="0" y="208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>
                  <a:alpha val="89999"/>
                </a:schemeClr>
              </a:gs>
            </a:gsLst>
            <a:path path="rect">
              <a:fillToRect l="50000" t="50000" r="50000" b="50000"/>
            </a:path>
          </a:gra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>
            <a:off x="6030119" y="661012"/>
            <a:ext cx="2094" cy="3276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sp>
        <p:nvSpPr>
          <p:cNvPr id="140318" name="Freeform 30"/>
          <p:cNvSpPr>
            <a:spLocks/>
          </p:cNvSpPr>
          <p:nvPr/>
        </p:nvSpPr>
        <p:spPr bwMode="auto">
          <a:xfrm>
            <a:off x="6018873" y="3570080"/>
            <a:ext cx="475292" cy="356510"/>
          </a:xfrm>
          <a:custGeom>
            <a:avLst/>
            <a:gdLst>
              <a:gd name="T0" fmla="*/ 0 w 227"/>
              <a:gd name="T1" fmla="*/ 0 h 227"/>
              <a:gd name="T2" fmla="*/ 227 w 227"/>
              <a:gd name="T3" fmla="*/ 0 h 227"/>
              <a:gd name="T4" fmla="*/ 227 w 227"/>
              <a:gd name="T5" fmla="*/ 227 h 227"/>
              <a:gd name="T6" fmla="*/ 0 w 227"/>
              <a:gd name="T7" fmla="*/ 227 h 227"/>
              <a:gd name="T8" fmla="*/ 0 w 227"/>
              <a:gd name="T9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27">
                <a:moveTo>
                  <a:pt x="0" y="0"/>
                </a:moveTo>
                <a:lnTo>
                  <a:pt x="227" y="0"/>
                </a:lnTo>
                <a:lnTo>
                  <a:pt x="227" y="227"/>
                </a:lnTo>
                <a:lnTo>
                  <a:pt x="0" y="227"/>
                </a:lnTo>
                <a:lnTo>
                  <a:pt x="0" y="0"/>
                </a:lnTo>
                <a:close/>
              </a:path>
            </a:pathLst>
          </a:custGeom>
          <a:solidFill>
            <a:srgbClr val="D7D2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sp>
        <p:nvSpPr>
          <p:cNvPr id="2" name="TextBox 1"/>
          <p:cNvSpPr txBox="1"/>
          <p:nvPr/>
        </p:nvSpPr>
        <p:spPr>
          <a:xfrm>
            <a:off x="773535" y="1302778"/>
            <a:ext cx="1830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TBT</a:t>
            </a:r>
            <a:endParaRPr lang="ru-RU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4770226" y="2156946"/>
            <a:ext cx="378975" cy="28426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V="1">
            <a:off x="6913131" y="2085880"/>
            <a:ext cx="356798" cy="32489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86" tIns="53843" rIns="107686" bIns="53843"/>
          <a:lstStyle/>
          <a:p>
            <a:endParaRPr lang="ru-RU" sz="7982"/>
          </a:p>
        </p:txBody>
      </p:sp>
    </p:spTree>
    <p:extLst>
      <p:ext uri="{BB962C8B-B14F-4D97-AF65-F5344CB8AC3E}">
        <p14:creationId xmlns:p14="http://schemas.microsoft.com/office/powerpoint/2010/main" val="6952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5060" y="1898265"/>
            <a:ext cx="6030119" cy="9775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3773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979" b="1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1141401">
            <a:off x="366365" y="3338637"/>
            <a:ext cx="4316480" cy="1896735"/>
          </a:xfrm>
          <a:prstGeom prst="triangle">
            <a:avLst>
              <a:gd name="adj" fmla="val 2899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3"/>
          </a:p>
        </p:txBody>
      </p:sp>
      <p:sp>
        <p:nvSpPr>
          <p:cNvPr id="11" name="TextBox 10"/>
          <p:cNvSpPr txBox="1"/>
          <p:nvPr/>
        </p:nvSpPr>
        <p:spPr>
          <a:xfrm flipH="1">
            <a:off x="1139194" y="2933898"/>
            <a:ext cx="4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11753" y="48457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81" y="5337304"/>
            <a:ext cx="524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946" y="340901"/>
            <a:ext cx="11809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tengligining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uchunchi</a:t>
            </a:r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alomati</a:t>
            </a:r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</a:t>
            </a:r>
            <a:r>
              <a:rPr lang="en-US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sz="3200" b="1" i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3200" b="1" i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200" b="1" i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b="1" i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i="1" dirty="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207597">
            <a:off x="5493899" y="4176781"/>
            <a:ext cx="4316480" cy="1896735"/>
          </a:xfrm>
          <a:prstGeom prst="triangle">
            <a:avLst>
              <a:gd name="adj" fmla="val 2899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7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609512" y="3195732"/>
                <a:ext cx="5240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959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12" y="3195732"/>
                <a:ext cx="52404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267567" y="5803104"/>
                <a:ext cx="7652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567" y="5803104"/>
                <a:ext cx="76520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97261" y="3820750"/>
                <a:ext cx="7483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61" y="3820750"/>
                <a:ext cx="74834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2357711" y="5107390"/>
            <a:ext cx="144771" cy="343224"/>
          </a:xfrm>
          <a:prstGeom prst="line">
            <a:avLst/>
          </a:prstGeom>
          <a:ln w="3810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521528" y="3960718"/>
            <a:ext cx="92767" cy="441128"/>
          </a:xfrm>
          <a:prstGeom prst="line">
            <a:avLst/>
          </a:prstGeom>
          <a:ln w="38100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уга 40"/>
          <p:cNvSpPr/>
          <p:nvPr/>
        </p:nvSpPr>
        <p:spPr>
          <a:xfrm>
            <a:off x="386269" y="4923521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0354018">
            <a:off x="9032915" y="3270156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94766" y="5669867"/>
                <a:ext cx="3922677" cy="707886"/>
              </a:xfrm>
              <a:prstGeom prst="rect">
                <a:avLst/>
              </a:prstGeom>
              <a:noFill/>
              <a:ln w="19050">
                <a:solidFill>
                  <a:srgbClr val="EE00B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en-US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 =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ru-RU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766" y="5669867"/>
                <a:ext cx="3922677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4482" t="-5042" b="-27731"/>
                </a:stretch>
              </a:blipFill>
              <a:ln w="19050">
                <a:solidFill>
                  <a:srgbClr val="EE00B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/>
          <p:cNvSpPr/>
          <p:nvPr/>
        </p:nvSpPr>
        <p:spPr>
          <a:xfrm rot="13342367">
            <a:off x="3670799" y="4210949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236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2517630">
            <a:off x="5709629" y="4150333"/>
            <a:ext cx="748913" cy="1087818"/>
          </a:xfrm>
          <a:prstGeom prst="arc">
            <a:avLst>
              <a:gd name="adj1" fmla="val 16503618"/>
              <a:gd name="adj2" fmla="val 0"/>
            </a:avLst>
          </a:prstGeom>
          <a:ln w="57150">
            <a:solidFill>
              <a:srgbClr val="236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9" grpId="0" animBg="1"/>
      <p:bldP spid="23" grpId="0"/>
      <p:bldP spid="4" grpId="0"/>
      <p:bldP spid="5" grpId="0"/>
      <p:bldP spid="41" grpId="0" animBg="1"/>
      <p:bldP spid="42" grpId="0" animBg="1"/>
      <p:bldP spid="43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3594</TotalTime>
  <Words>282</Words>
  <Application>Microsoft Office PowerPoint</Application>
  <PresentationFormat>Произвольный</PresentationFormat>
  <Paragraphs>112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Open Sans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Админ</cp:lastModifiedBy>
  <cp:revision>402</cp:revision>
  <dcterms:created xsi:type="dcterms:W3CDTF">2020-04-09T07:32:19Z</dcterms:created>
  <dcterms:modified xsi:type="dcterms:W3CDTF">2020-11-18T16:07:22Z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