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1"/>
  </p:notesMasterIdLst>
  <p:sldIdLst>
    <p:sldId id="366" r:id="rId2"/>
    <p:sldId id="427" r:id="rId3"/>
    <p:sldId id="428" r:id="rId4"/>
    <p:sldId id="426" r:id="rId5"/>
    <p:sldId id="429" r:id="rId6"/>
    <p:sldId id="430" r:id="rId7"/>
    <p:sldId id="431" r:id="rId8"/>
    <p:sldId id="424" r:id="rId9"/>
    <p:sldId id="425" r:id="rId10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A"/>
    <a:srgbClr val="EE00B0"/>
    <a:srgbClr val="00A859"/>
    <a:srgbClr val="2365C7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9" d="100"/>
          <a:sy n="69" d="100"/>
        </p:scale>
        <p:origin x="210" y="60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5DA63E-9E0B-4F96-AE85-90901F7794A5}" type="slidenum">
              <a:rPr lang="ru-RU"/>
              <a:pPr/>
              <a:t>8</a:t>
            </a:fld>
            <a:endParaRPr lang="ru-RU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6550" y="812800"/>
            <a:ext cx="68849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009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10" y="1159948"/>
            <a:ext cx="11819831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70"/>
          </a:p>
        </p:txBody>
      </p:sp>
      <p:sp>
        <p:nvSpPr>
          <p:cNvPr id="17" name="bg object 17"/>
          <p:cNvSpPr/>
          <p:nvPr/>
        </p:nvSpPr>
        <p:spPr>
          <a:xfrm>
            <a:off x="139826" y="153946"/>
            <a:ext cx="11819831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7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4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8970" y="1559303"/>
            <a:ext cx="3815977" cy="4054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27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024" y="1614582"/>
            <a:ext cx="5246204" cy="3836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068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3865093"/>
            <a:ext cx="2280541" cy="1462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346039" y="2285826"/>
            <a:ext cx="2389126" cy="24574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24"/>
          </a:p>
        </p:txBody>
      </p:sp>
      <p:sp>
        <p:nvSpPr>
          <p:cNvPr id="16" name="TextBox 15"/>
          <p:cNvSpPr txBox="1"/>
          <p:nvPr/>
        </p:nvSpPr>
        <p:spPr>
          <a:xfrm>
            <a:off x="1120886" y="1889249"/>
            <a:ext cx="80648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UCHBURCHAKLAR TENGLIGINING IKKINCHI ALOMATI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284690" y="406742"/>
            <a:ext cx="1834156" cy="895310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35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35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010" y="1948655"/>
            <a:ext cx="648072" cy="1345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Oval 2"/>
          <p:cNvSpPr>
            <a:spLocks noChangeArrowheads="1"/>
          </p:cNvSpPr>
          <p:nvPr/>
        </p:nvSpPr>
        <p:spPr bwMode="auto">
          <a:xfrm>
            <a:off x="0" y="117604"/>
            <a:ext cx="1233244" cy="904629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 anchor="ctr"/>
          <a:lstStyle/>
          <a:p>
            <a:pPr algn="ctr"/>
            <a:r>
              <a:rPr lang="en-US" sz="3350" b="1" dirty="0" smtClean="0">
                <a:latin typeface="Times New Roman" pitchFamily="18" charset="0"/>
              </a:rPr>
              <a:t>1.</a:t>
            </a:r>
            <a:endParaRPr lang="ru-RU" sz="3350" b="1" dirty="0">
              <a:latin typeface="Times New Roman" pitchFamily="18" charset="0"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1660379" y="375171"/>
            <a:ext cx="2470673" cy="640778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 anchor="ctr"/>
          <a:lstStyle/>
          <a:p>
            <a:pPr algn="ctr"/>
            <a:r>
              <a:rPr lang="en-US" sz="3769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3769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769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10113014" y="6145321"/>
            <a:ext cx="554855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>
            <a:spAutoFit/>
          </a:bodyPr>
          <a:lstStyle/>
          <a:p>
            <a:r>
              <a:rPr lang="ru-RU" sz="3350" b="1" i="1">
                <a:latin typeface="Times New Roman" pitchFamily="18" charset="0"/>
              </a:rPr>
              <a:t>А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5458516" y="2228406"/>
            <a:ext cx="554853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>
            <a:spAutoFit/>
          </a:bodyPr>
          <a:lstStyle/>
          <a:p>
            <a:r>
              <a:rPr lang="en-US" sz="3350" b="1" i="1">
                <a:latin typeface="Times New Roman" pitchFamily="18" charset="0"/>
              </a:rPr>
              <a:t>B</a:t>
            </a:r>
            <a:endParaRPr lang="ru-RU" sz="3350" b="1" i="1">
              <a:latin typeface="Times New Roman" pitchFamily="18" charset="0"/>
            </a:endParaRP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983225" y="6074649"/>
            <a:ext cx="554855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>
            <a:spAutoFit/>
          </a:bodyPr>
          <a:lstStyle/>
          <a:p>
            <a:r>
              <a:rPr lang="en-US" sz="3350" b="1" i="1">
                <a:latin typeface="Times New Roman" pitchFamily="18" charset="0"/>
              </a:rPr>
              <a:t>C</a:t>
            </a:r>
            <a:endParaRPr lang="ru-RU" sz="3350" b="1" i="1">
              <a:latin typeface="Times New Roman" pitchFamily="18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7851572" y="3793275"/>
            <a:ext cx="647080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en-US" sz="3350" b="1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</a:rPr>
              <a:t>22</a:t>
            </a:r>
            <a:endParaRPr lang="ru-RU" sz="3350" b="1" dirty="0">
              <a:solidFill>
                <a:schemeClr val="tx1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44051" name="Rectangle 19"/>
          <p:cNvSpPr>
            <a:spLocks noChangeArrowheads="1"/>
          </p:cNvSpPr>
          <p:nvPr/>
        </p:nvSpPr>
        <p:spPr bwMode="auto">
          <a:xfrm>
            <a:off x="1756691" y="304499"/>
            <a:ext cx="6932543" cy="783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350" b="1" i="1">
              <a:latin typeface="Times New Roman" pitchFamily="18" charset="0"/>
            </a:endParaRPr>
          </a:p>
        </p:txBody>
      </p:sp>
      <p:sp>
        <p:nvSpPr>
          <p:cNvPr id="44053" name="Rectangle 21"/>
          <p:cNvSpPr>
            <a:spLocks noChangeArrowheads="1"/>
          </p:cNvSpPr>
          <p:nvPr/>
        </p:nvSpPr>
        <p:spPr bwMode="auto">
          <a:xfrm>
            <a:off x="252363" y="1500461"/>
            <a:ext cx="4938858" cy="640778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 anchor="ctr"/>
          <a:lstStyle/>
          <a:p>
            <a:pPr algn="ctr"/>
            <a:r>
              <a:rPr lang="en-US" sz="3769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769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69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3769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769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55" name="Rectangle 23"/>
          <p:cNvSpPr>
            <a:spLocks noChangeArrowheads="1"/>
          </p:cNvSpPr>
          <p:nvPr/>
        </p:nvSpPr>
        <p:spPr bwMode="auto">
          <a:xfrm>
            <a:off x="1090865" y="1372462"/>
            <a:ext cx="6932543" cy="783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350" b="1" i="1">
              <a:latin typeface="Times New Roman" pitchFamily="18" charset="0"/>
            </a:endParaRPr>
          </a:p>
        </p:txBody>
      </p:sp>
      <p:sp>
        <p:nvSpPr>
          <p:cNvPr id="44059" name="Freeform 27"/>
          <p:cNvSpPr>
            <a:spLocks/>
          </p:cNvSpPr>
          <p:nvPr/>
        </p:nvSpPr>
        <p:spPr bwMode="auto">
          <a:xfrm rot="20607837">
            <a:off x="5527152" y="3320068"/>
            <a:ext cx="665826" cy="133494"/>
          </a:xfrm>
          <a:custGeom>
            <a:avLst/>
            <a:gdLst>
              <a:gd name="T0" fmla="*/ 243 w 243"/>
              <a:gd name="T1" fmla="*/ 25 h 64"/>
              <a:gd name="T2" fmla="*/ 161 w 243"/>
              <a:gd name="T3" fmla="*/ 59 h 64"/>
              <a:gd name="T4" fmla="*/ 88 w 243"/>
              <a:gd name="T5" fmla="*/ 54 h 64"/>
              <a:gd name="T6" fmla="*/ 0 w 243"/>
              <a:gd name="T7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3" h="64">
                <a:moveTo>
                  <a:pt x="243" y="25"/>
                </a:moveTo>
                <a:cubicBezTo>
                  <a:pt x="229" y="31"/>
                  <a:pt x="187" y="54"/>
                  <a:pt x="161" y="59"/>
                </a:cubicBezTo>
                <a:cubicBezTo>
                  <a:pt x="135" y="64"/>
                  <a:pt x="115" y="64"/>
                  <a:pt x="88" y="54"/>
                </a:cubicBezTo>
                <a:cubicBezTo>
                  <a:pt x="61" y="44"/>
                  <a:pt x="18" y="11"/>
                  <a:pt x="0" y="0"/>
                </a:cubicBezTo>
              </a:path>
            </a:pathLst>
          </a:custGeom>
          <a:noFill/>
          <a:ln w="349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5554830" y="3367045"/>
            <a:ext cx="789748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en-US" sz="3350" b="1" dirty="0">
                <a:latin typeface="Times New Roman" pitchFamily="18" charset="0"/>
              </a:rPr>
              <a:t>45</a:t>
            </a:r>
            <a:r>
              <a:rPr lang="en-US" sz="3350" b="1" baseline="30000" dirty="0">
                <a:latin typeface="Times New Roman" pitchFamily="18" charset="0"/>
              </a:rPr>
              <a:t>0</a:t>
            </a:r>
            <a:endParaRPr lang="ru-RU" sz="3350" b="1" dirty="0">
              <a:latin typeface="Times New Roman" pitchFamily="18" charset="0"/>
            </a:endParaRPr>
          </a:p>
        </p:txBody>
      </p:sp>
      <p:sp>
        <p:nvSpPr>
          <p:cNvPr id="44061" name="AutoShape 29"/>
          <p:cNvSpPr>
            <a:spLocks noChangeArrowheads="1"/>
          </p:cNvSpPr>
          <p:nvPr/>
        </p:nvSpPr>
        <p:spPr bwMode="auto">
          <a:xfrm>
            <a:off x="5509770" y="2685431"/>
            <a:ext cx="3976734" cy="3547342"/>
          </a:xfrm>
          <a:prstGeom prst="rtTriangle">
            <a:avLst/>
          </a:prstGeom>
          <a:noFill/>
          <a:ln w="44450">
            <a:solidFill>
              <a:srgbClr val="00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 anchor="ctr"/>
          <a:lstStyle/>
          <a:p>
            <a:endParaRPr lang="ru-RU" sz="7982"/>
          </a:p>
        </p:txBody>
      </p:sp>
      <p:sp>
        <p:nvSpPr>
          <p:cNvPr id="44062" name="Freeform 30"/>
          <p:cNvSpPr>
            <a:spLocks/>
          </p:cNvSpPr>
          <p:nvPr/>
        </p:nvSpPr>
        <p:spPr bwMode="auto">
          <a:xfrm rot="6701866">
            <a:off x="8614523" y="5901327"/>
            <a:ext cx="499429" cy="177972"/>
          </a:xfrm>
          <a:custGeom>
            <a:avLst/>
            <a:gdLst>
              <a:gd name="T0" fmla="*/ 243 w 243"/>
              <a:gd name="T1" fmla="*/ 25 h 64"/>
              <a:gd name="T2" fmla="*/ 161 w 243"/>
              <a:gd name="T3" fmla="*/ 59 h 64"/>
              <a:gd name="T4" fmla="*/ 88 w 243"/>
              <a:gd name="T5" fmla="*/ 54 h 64"/>
              <a:gd name="T6" fmla="*/ 0 w 243"/>
              <a:gd name="T7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3" h="64">
                <a:moveTo>
                  <a:pt x="243" y="25"/>
                </a:moveTo>
                <a:cubicBezTo>
                  <a:pt x="229" y="31"/>
                  <a:pt x="187" y="54"/>
                  <a:pt x="161" y="59"/>
                </a:cubicBezTo>
                <a:cubicBezTo>
                  <a:pt x="135" y="64"/>
                  <a:pt x="115" y="64"/>
                  <a:pt x="88" y="54"/>
                </a:cubicBezTo>
                <a:cubicBezTo>
                  <a:pt x="61" y="44"/>
                  <a:pt x="18" y="11"/>
                  <a:pt x="0" y="0"/>
                </a:cubicBezTo>
              </a:path>
            </a:pathLst>
          </a:custGeom>
          <a:noFill/>
          <a:ln w="349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7851572" y="5413262"/>
            <a:ext cx="789748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en-US" sz="3350" b="1" dirty="0">
                <a:latin typeface="Times New Roman" pitchFamily="18" charset="0"/>
              </a:rPr>
              <a:t>45</a:t>
            </a:r>
            <a:r>
              <a:rPr lang="en-US" sz="3350" b="1" baseline="30000" dirty="0">
                <a:latin typeface="Times New Roman" pitchFamily="18" charset="0"/>
              </a:rPr>
              <a:t>0</a:t>
            </a:r>
            <a:endParaRPr lang="ru-RU" sz="3350" b="1" dirty="0">
              <a:latin typeface="Times New Roman" pitchFamily="18" charset="0"/>
            </a:endParaRPr>
          </a:p>
        </p:txBody>
      </p:sp>
      <p:sp>
        <p:nvSpPr>
          <p:cNvPr id="44064" name="Freeform 32"/>
          <p:cNvSpPr>
            <a:spLocks/>
          </p:cNvSpPr>
          <p:nvPr/>
        </p:nvSpPr>
        <p:spPr bwMode="auto">
          <a:xfrm rot="16200000" flipH="1">
            <a:off x="5650866" y="5835694"/>
            <a:ext cx="262281" cy="454352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44065" name="Freeform 33"/>
          <p:cNvSpPr>
            <a:spLocks/>
          </p:cNvSpPr>
          <p:nvPr/>
        </p:nvSpPr>
        <p:spPr bwMode="auto">
          <a:xfrm>
            <a:off x="5533892" y="2685430"/>
            <a:ext cx="16750" cy="3511720"/>
          </a:xfrm>
          <a:custGeom>
            <a:avLst/>
            <a:gdLst>
              <a:gd name="T0" fmla="*/ 8 w 8"/>
              <a:gd name="T1" fmla="*/ 0 h 2236"/>
              <a:gd name="T2" fmla="*/ 0 w 8"/>
              <a:gd name="T3" fmla="*/ 2236 h 22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236">
                <a:moveTo>
                  <a:pt x="8" y="0"/>
                </a:moveTo>
                <a:lnTo>
                  <a:pt x="0" y="2236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44067" name="Freeform 35"/>
          <p:cNvSpPr>
            <a:spLocks/>
          </p:cNvSpPr>
          <p:nvPr/>
        </p:nvSpPr>
        <p:spPr bwMode="auto">
          <a:xfrm flipV="1">
            <a:off x="5515045" y="6138866"/>
            <a:ext cx="3971459" cy="92160"/>
          </a:xfrm>
          <a:custGeom>
            <a:avLst/>
            <a:gdLst>
              <a:gd name="T0" fmla="*/ 0 w 2245"/>
              <a:gd name="T1" fmla="*/ 0 h 1"/>
              <a:gd name="T2" fmla="*/ 2245 w 2245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45" h="1">
                <a:moveTo>
                  <a:pt x="0" y="0"/>
                </a:moveTo>
                <a:lnTo>
                  <a:pt x="2245" y="0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631055" y="2645989"/>
                <a:ext cx="3193182" cy="33591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188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4188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188" b="1" dirty="0" smtClean="0">
                    <a:solidFill>
                      <a:schemeClr val="tx1">
                        <a:lumMod val="50000"/>
                      </a:schemeClr>
                    </a:solidFill>
                  </a:rPr>
                  <a:t> = </a:t>
                </a:r>
                <a:r>
                  <a:rPr lang="en-US" sz="4188" dirty="0" smtClean="0">
                    <a:solidFill>
                      <a:schemeClr val="tx1">
                        <a:lumMod val="50000"/>
                      </a:schemeClr>
                    </a:solidFill>
                  </a:rPr>
                  <a:t>22²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188" b="0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188" b="1" dirty="0">
                    <a:solidFill>
                      <a:schemeClr val="tx1">
                        <a:lumMod val="50000"/>
                      </a:schemeClr>
                    </a:solidFill>
                  </a:rPr>
                  <a:t> = </a:t>
                </a:r>
                <a:r>
                  <a:rPr lang="en-US" sz="4188" dirty="0" smtClean="0">
                    <a:solidFill>
                      <a:schemeClr val="tx1">
                        <a:lumMod val="50000"/>
                      </a:schemeClr>
                    </a:solidFill>
                  </a:rPr>
                  <a:t>484</a:t>
                </a:r>
                <a:endParaRPr lang="en-US" sz="4188" dirty="0" smtClean="0">
                  <a:solidFill>
                    <a:schemeClr val="tx1">
                      <a:lumMod val="5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4188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188" b="1" dirty="0" smtClean="0">
                    <a:solidFill>
                      <a:schemeClr val="tx1">
                        <a:lumMod val="50000"/>
                      </a:schemeClr>
                    </a:solidFill>
                  </a:rPr>
                  <a:t>= </a:t>
                </a:r>
                <a:r>
                  <a:rPr lang="en-US" sz="4188" dirty="0" smtClean="0">
                    <a:solidFill>
                      <a:schemeClr val="tx1">
                        <a:lumMod val="50000"/>
                      </a:schemeClr>
                    </a:solidFill>
                  </a:rPr>
                  <a:t>484 : 2</a:t>
                </a:r>
              </a:p>
              <a:p>
                <a14:m>
                  <m:oMath xmlns:m="http://schemas.openxmlformats.org/officeDocument/2006/math">
                    <m:r>
                      <a:rPr lang="en-US" sz="4188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en-US" sz="4188" b="1" dirty="0" smtClean="0">
                    <a:solidFill>
                      <a:schemeClr val="tx1">
                        <a:lumMod val="50000"/>
                      </a:schemeClr>
                    </a:solidFill>
                  </a:rPr>
                  <a:t> = </a:t>
                </a:r>
                <a:r>
                  <a:rPr lang="en-US" sz="4188" dirty="0" smtClean="0">
                    <a:solidFill>
                      <a:schemeClr val="tx1">
                        <a:lumMod val="50000"/>
                      </a:schemeClr>
                    </a:solidFill>
                  </a:rPr>
                  <a:t>242</a:t>
                </a:r>
                <a:endParaRPr lang="en-US" sz="3600" dirty="0" smtClean="0">
                  <a:solidFill>
                    <a:schemeClr val="tx1">
                      <a:lumMod val="5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4188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en-US" sz="4188" b="1" dirty="0" smtClean="0">
                    <a:solidFill>
                      <a:schemeClr val="tx1">
                        <a:lumMod val="50000"/>
                      </a:schemeClr>
                    </a:solidFill>
                  </a:rPr>
                  <a:t> = </a:t>
                </a:r>
                <a:r>
                  <a:rPr lang="en-US" sz="3600" b="1" dirty="0" smtClean="0">
                    <a:solidFill>
                      <a:schemeClr val="tx1">
                        <a:lumMod val="50000"/>
                      </a:schemeClr>
                    </a:solidFill>
                  </a:rPr>
                  <a:t>11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ru-RU" sz="4188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55" y="2645989"/>
                <a:ext cx="3193182" cy="3359125"/>
              </a:xfrm>
              <a:prstGeom prst="rect">
                <a:avLst/>
              </a:prstGeom>
              <a:blipFill rotWithShape="0">
                <a:blip r:embed="rId2"/>
                <a:stretch>
                  <a:fillRect t="-2722" r="-6119" b="-72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946466" y="4054601"/>
            <a:ext cx="426720" cy="6723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769" b="1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3769" b="1" i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08855" y="5595547"/>
            <a:ext cx="426720" cy="6723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769" b="1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3769" b="1" i="1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49563" y="1432413"/>
            <a:ext cx="2270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r>
              <a:rPr lang="en-US" sz="3600" b="1" i="1" dirty="0" err="1" smtClean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i="1" dirty="0" smtClean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endParaRPr lang="ru-RU" sz="3600" b="1" i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6145" y="380153"/>
            <a:ext cx="4397358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∆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 –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44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4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4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9" grpId="0" animBg="1"/>
      <p:bldP spid="44060" grpId="0"/>
      <p:bldP spid="44062" grpId="0" animBg="1"/>
      <p:bldP spid="44063" grpId="0"/>
      <p:bldP spid="44065" grpId="0" animBg="1"/>
      <p:bldP spid="44067" grpId="0" animBg="1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2"/>
          <p:cNvSpPr>
            <a:spLocks noChangeArrowheads="1"/>
          </p:cNvSpPr>
          <p:nvPr/>
        </p:nvSpPr>
        <p:spPr bwMode="auto">
          <a:xfrm>
            <a:off x="0" y="117604"/>
            <a:ext cx="1233244" cy="904629"/>
          </a:xfrm>
          <a:prstGeom prst="ellipse">
            <a:avLst/>
          </a:prstGeom>
          <a:gradFill rotWithShape="1">
            <a:gsLst>
              <a:gs pos="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 anchor="ctr"/>
          <a:lstStyle/>
          <a:p>
            <a:pPr algn="ctr"/>
            <a:r>
              <a:rPr lang="en-US" sz="3350" b="1" dirty="0" smtClean="0">
                <a:latin typeface="Times New Roman" pitchFamily="18" charset="0"/>
              </a:rPr>
              <a:t>2</a:t>
            </a:r>
            <a:r>
              <a:rPr lang="ru-RU" sz="3350" b="1" dirty="0" smtClean="0">
                <a:latin typeface="Times New Roman" pitchFamily="18" charset="0"/>
              </a:rPr>
              <a:t>.</a:t>
            </a:r>
            <a:endParaRPr lang="ru-RU" sz="3350" b="1" dirty="0">
              <a:latin typeface="Times New Roman" pitchFamily="18" charset="0"/>
            </a:endParaRP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1454802" y="427762"/>
            <a:ext cx="6663549" cy="589554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 anchor="ctr"/>
          <a:lstStyle/>
          <a:p>
            <a:endParaRPr lang="en-US" sz="3769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∆ABC –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769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69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endParaRPr lang="ru-RU" sz="3769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1454802" y="1334563"/>
            <a:ext cx="3971403" cy="640778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rgbClr val="33CCCC">
                  <a:gamma/>
                  <a:tint val="0"/>
                  <a:invGamma/>
                </a:srgbClr>
              </a:gs>
              <a:gs pos="100000">
                <a:srgbClr val="33CCC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 anchor="ctr"/>
          <a:lstStyle/>
          <a:p>
            <a:pPr algn="ctr"/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AC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9734038" y="2013242"/>
            <a:ext cx="554853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>
            <a:spAutoFit/>
          </a:bodyPr>
          <a:lstStyle/>
          <a:p>
            <a:r>
              <a:rPr lang="ru-RU" sz="3350" b="1" i="1">
                <a:latin typeface="Times New Roman" pitchFamily="18" charset="0"/>
              </a:rPr>
              <a:t>А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2231982" y="4150740"/>
            <a:ext cx="554855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>
            <a:spAutoFit/>
          </a:bodyPr>
          <a:lstStyle/>
          <a:p>
            <a:r>
              <a:rPr lang="en-US" sz="3350" b="1" i="1">
                <a:latin typeface="Times New Roman" pitchFamily="18" charset="0"/>
              </a:rPr>
              <a:t>B</a:t>
            </a:r>
            <a:endParaRPr lang="ru-RU" sz="3350" b="1" i="1">
              <a:latin typeface="Times New Roman" pitchFamily="18" charset="0"/>
            </a:endParaRP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9639815" y="6388756"/>
            <a:ext cx="554855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>
            <a:spAutoFit/>
          </a:bodyPr>
          <a:lstStyle/>
          <a:p>
            <a:r>
              <a:rPr lang="en-US" sz="3350" b="1" i="1">
                <a:latin typeface="Times New Roman" pitchFamily="18" charset="0"/>
              </a:rPr>
              <a:t>C</a:t>
            </a:r>
            <a:endParaRPr lang="ru-RU" sz="3350" b="1" i="1">
              <a:latin typeface="Times New Roman" pitchFamily="18" charset="0"/>
            </a:endParaRP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10113014" y="4222985"/>
            <a:ext cx="554855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>
            <a:spAutoFit/>
          </a:bodyPr>
          <a:lstStyle/>
          <a:p>
            <a:r>
              <a:rPr lang="en-US" sz="3350" b="1" i="1">
                <a:latin typeface="Times New Roman" pitchFamily="18" charset="0"/>
              </a:rPr>
              <a:t>D</a:t>
            </a:r>
            <a:endParaRPr lang="ru-RU" sz="3350" b="1" i="1">
              <a:latin typeface="Times New Roman" pitchFamily="18" charset="0"/>
            </a:endParaRPr>
          </a:p>
        </p:txBody>
      </p:sp>
      <p:sp>
        <p:nvSpPr>
          <p:cNvPr id="6245" name="Rectangle 101"/>
          <p:cNvSpPr>
            <a:spLocks noChangeArrowheads="1"/>
          </p:cNvSpPr>
          <p:nvPr/>
        </p:nvSpPr>
        <p:spPr bwMode="auto">
          <a:xfrm>
            <a:off x="1756691" y="304499"/>
            <a:ext cx="6932543" cy="783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350" b="1" i="1">
              <a:latin typeface="Times New Roman" pitchFamily="18" charset="0"/>
            </a:endParaRPr>
          </a:p>
        </p:txBody>
      </p:sp>
      <p:sp>
        <p:nvSpPr>
          <p:cNvPr id="6248" name="Rectangle 104"/>
          <p:cNvSpPr>
            <a:spLocks noChangeArrowheads="1"/>
          </p:cNvSpPr>
          <p:nvPr/>
        </p:nvSpPr>
        <p:spPr bwMode="auto">
          <a:xfrm>
            <a:off x="1454802" y="1245062"/>
            <a:ext cx="6932543" cy="783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350" b="1" i="1">
              <a:latin typeface="Times New Roman" pitchFamily="18" charset="0"/>
            </a:endParaRPr>
          </a:p>
        </p:txBody>
      </p:sp>
      <p:sp>
        <p:nvSpPr>
          <p:cNvPr id="6250" name="AutoShape 106"/>
          <p:cNvSpPr>
            <a:spLocks noChangeArrowheads="1"/>
          </p:cNvSpPr>
          <p:nvPr/>
        </p:nvSpPr>
        <p:spPr bwMode="auto">
          <a:xfrm rot="16200000">
            <a:off x="4543553" y="826096"/>
            <a:ext cx="3846243" cy="7219393"/>
          </a:xfrm>
          <a:prstGeom prst="triangle">
            <a:avLst>
              <a:gd name="adj" fmla="val 50000"/>
            </a:avLst>
          </a:prstGeom>
          <a:noFill/>
          <a:ln w="44450">
            <a:solidFill>
              <a:srgbClr val="00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 anchor="ctr"/>
          <a:lstStyle/>
          <a:p>
            <a:endParaRPr lang="ru-RU" sz="7982"/>
          </a:p>
        </p:txBody>
      </p:sp>
      <p:sp>
        <p:nvSpPr>
          <p:cNvPr id="6252" name="Freeform 108"/>
          <p:cNvSpPr>
            <a:spLocks/>
          </p:cNvSpPr>
          <p:nvPr/>
        </p:nvSpPr>
        <p:spPr bwMode="auto">
          <a:xfrm>
            <a:off x="2967950" y="4428728"/>
            <a:ext cx="7105270" cy="47905"/>
          </a:xfrm>
          <a:custGeom>
            <a:avLst/>
            <a:gdLst>
              <a:gd name="T0" fmla="*/ 0 w 3448"/>
              <a:gd name="T1" fmla="*/ 0 h 9"/>
              <a:gd name="T2" fmla="*/ 3448 w 3448"/>
              <a:gd name="T3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448" h="9">
                <a:moveTo>
                  <a:pt x="0" y="0"/>
                </a:moveTo>
                <a:lnTo>
                  <a:pt x="3448" y="9"/>
                </a:lnTo>
              </a:path>
            </a:pathLst>
          </a:custGeom>
          <a:noFill/>
          <a:ln w="4445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6253" name="Freeform 109"/>
          <p:cNvSpPr>
            <a:spLocks/>
          </p:cNvSpPr>
          <p:nvPr/>
        </p:nvSpPr>
        <p:spPr bwMode="auto">
          <a:xfrm rot="5400000">
            <a:off x="9625140" y="3998429"/>
            <a:ext cx="332953" cy="496230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6254" name="Freeform 110"/>
          <p:cNvSpPr>
            <a:spLocks/>
          </p:cNvSpPr>
          <p:nvPr/>
        </p:nvSpPr>
        <p:spPr bwMode="auto">
          <a:xfrm rot="18179863">
            <a:off x="9506753" y="5852795"/>
            <a:ext cx="527700" cy="378975"/>
          </a:xfrm>
          <a:custGeom>
            <a:avLst/>
            <a:gdLst>
              <a:gd name="T0" fmla="*/ 0 w 455"/>
              <a:gd name="T1" fmla="*/ 8 h 331"/>
              <a:gd name="T2" fmla="*/ 141 w 455"/>
              <a:gd name="T3" fmla="*/ 9 h 331"/>
              <a:gd name="T4" fmla="*/ 268 w 455"/>
              <a:gd name="T5" fmla="*/ 60 h 331"/>
              <a:gd name="T6" fmla="*/ 387 w 455"/>
              <a:gd name="T7" fmla="*/ 187 h 331"/>
              <a:gd name="T8" fmla="*/ 455 w 455"/>
              <a:gd name="T9" fmla="*/ 33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5" h="331">
                <a:moveTo>
                  <a:pt x="0" y="8"/>
                </a:moveTo>
                <a:cubicBezTo>
                  <a:pt x="23" y="8"/>
                  <a:pt x="96" y="0"/>
                  <a:pt x="141" y="9"/>
                </a:cubicBezTo>
                <a:cubicBezTo>
                  <a:pt x="186" y="18"/>
                  <a:pt x="227" y="30"/>
                  <a:pt x="268" y="60"/>
                </a:cubicBezTo>
                <a:cubicBezTo>
                  <a:pt x="309" y="90"/>
                  <a:pt x="356" y="142"/>
                  <a:pt x="387" y="187"/>
                </a:cubicBezTo>
                <a:cubicBezTo>
                  <a:pt x="418" y="232"/>
                  <a:pt x="441" y="301"/>
                  <a:pt x="455" y="331"/>
                </a:cubicBezTo>
              </a:path>
            </a:pathLst>
          </a:custGeom>
          <a:noFill/>
          <a:ln w="349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6255" name="Freeform 111"/>
          <p:cNvSpPr>
            <a:spLocks/>
          </p:cNvSpPr>
          <p:nvPr/>
        </p:nvSpPr>
        <p:spPr bwMode="auto">
          <a:xfrm rot="11218096">
            <a:off x="9404276" y="2723102"/>
            <a:ext cx="703514" cy="284266"/>
          </a:xfrm>
          <a:custGeom>
            <a:avLst/>
            <a:gdLst>
              <a:gd name="T0" fmla="*/ 0 w 455"/>
              <a:gd name="T1" fmla="*/ 8 h 331"/>
              <a:gd name="T2" fmla="*/ 141 w 455"/>
              <a:gd name="T3" fmla="*/ 9 h 331"/>
              <a:gd name="T4" fmla="*/ 268 w 455"/>
              <a:gd name="T5" fmla="*/ 60 h 331"/>
              <a:gd name="T6" fmla="*/ 387 w 455"/>
              <a:gd name="T7" fmla="*/ 187 h 331"/>
              <a:gd name="T8" fmla="*/ 455 w 455"/>
              <a:gd name="T9" fmla="*/ 331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5" h="331">
                <a:moveTo>
                  <a:pt x="0" y="8"/>
                </a:moveTo>
                <a:cubicBezTo>
                  <a:pt x="23" y="8"/>
                  <a:pt x="96" y="0"/>
                  <a:pt x="141" y="9"/>
                </a:cubicBezTo>
                <a:cubicBezTo>
                  <a:pt x="186" y="18"/>
                  <a:pt x="227" y="30"/>
                  <a:pt x="268" y="60"/>
                </a:cubicBezTo>
                <a:cubicBezTo>
                  <a:pt x="309" y="90"/>
                  <a:pt x="356" y="142"/>
                  <a:pt x="387" y="187"/>
                </a:cubicBezTo>
                <a:cubicBezTo>
                  <a:pt x="418" y="232"/>
                  <a:pt x="441" y="301"/>
                  <a:pt x="455" y="331"/>
                </a:cubicBezTo>
              </a:path>
            </a:pathLst>
          </a:custGeom>
          <a:noFill/>
          <a:ln w="349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6256" name="AutoShape 112"/>
          <p:cNvSpPr>
            <a:spLocks/>
          </p:cNvSpPr>
          <p:nvPr/>
        </p:nvSpPr>
        <p:spPr bwMode="auto">
          <a:xfrm>
            <a:off x="10399862" y="2512671"/>
            <a:ext cx="665826" cy="3846243"/>
          </a:xfrm>
          <a:prstGeom prst="rightBrace">
            <a:avLst>
              <a:gd name="adj1" fmla="val 64177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 anchor="ctr"/>
          <a:lstStyle/>
          <a:p>
            <a:endParaRPr lang="ru-RU" sz="7982"/>
          </a:p>
        </p:txBody>
      </p:sp>
      <p:sp>
        <p:nvSpPr>
          <p:cNvPr id="6257" name="Text Box 113"/>
          <p:cNvSpPr txBox="1">
            <a:spLocks noChangeArrowheads="1"/>
          </p:cNvSpPr>
          <p:nvPr/>
        </p:nvSpPr>
        <p:spPr bwMode="auto">
          <a:xfrm>
            <a:off x="11157817" y="4009391"/>
            <a:ext cx="619829" cy="1075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ru-RU" sz="6282" b="1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258" name="Text Box 114"/>
          <p:cNvSpPr txBox="1">
            <a:spLocks noChangeArrowheads="1"/>
          </p:cNvSpPr>
          <p:nvPr/>
        </p:nvSpPr>
        <p:spPr bwMode="auto">
          <a:xfrm>
            <a:off x="6695945" y="3937149"/>
            <a:ext cx="1278663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ru-RU" sz="3350" b="1" dirty="0">
                <a:latin typeface="Times New Roman" pitchFamily="18" charset="0"/>
              </a:rPr>
              <a:t>12</a:t>
            </a:r>
            <a:r>
              <a:rPr lang="en-US" sz="3350" b="1" dirty="0">
                <a:latin typeface="Times New Roman" pitchFamily="18" charset="0"/>
              </a:rPr>
              <a:t> </a:t>
            </a:r>
            <a:r>
              <a:rPr lang="ru-RU" sz="3350" b="1" i="1" dirty="0">
                <a:latin typeface="Times New Roman" pitchFamily="18" charset="0"/>
              </a:rPr>
              <a:t>с</a:t>
            </a:r>
            <a:r>
              <a:rPr lang="en-US" sz="3350" b="1" i="1" dirty="0">
                <a:latin typeface="Times New Roman" pitchFamily="18" charset="0"/>
              </a:rPr>
              <a:t>m</a:t>
            </a:r>
            <a:endParaRPr lang="ru-RU" sz="3350" b="1" dirty="0">
              <a:latin typeface="Times New Roman" pitchFamily="18" charset="0"/>
            </a:endParaRPr>
          </a:p>
        </p:txBody>
      </p:sp>
      <p:sp>
        <p:nvSpPr>
          <p:cNvPr id="6259" name="Text Box 115"/>
          <p:cNvSpPr txBox="1">
            <a:spLocks noChangeArrowheads="1"/>
          </p:cNvSpPr>
          <p:nvPr/>
        </p:nvSpPr>
        <p:spPr bwMode="auto">
          <a:xfrm rot="-1191858">
            <a:off x="5974956" y="2813836"/>
            <a:ext cx="1278663" cy="62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ru-RU" sz="3350" b="1" dirty="0">
                <a:latin typeface="Times New Roman" pitchFamily="18" charset="0"/>
              </a:rPr>
              <a:t>13</a:t>
            </a:r>
            <a:r>
              <a:rPr lang="en-US" sz="3350" b="1" dirty="0">
                <a:latin typeface="Times New Roman" pitchFamily="18" charset="0"/>
              </a:rPr>
              <a:t> </a:t>
            </a:r>
            <a:r>
              <a:rPr lang="ru-RU" sz="3350" b="1" i="1" dirty="0">
                <a:latin typeface="Times New Roman" pitchFamily="18" charset="0"/>
              </a:rPr>
              <a:t>с</a:t>
            </a:r>
            <a:r>
              <a:rPr lang="en-US" sz="3350" b="1" i="1" dirty="0">
                <a:latin typeface="Times New Roman" pitchFamily="18" charset="0"/>
              </a:rPr>
              <a:t>m</a:t>
            </a:r>
            <a:endParaRPr lang="ru-RU" sz="3350" b="1" dirty="0">
              <a:latin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354418" y="2412813"/>
                <a:ext cx="4157548" cy="1147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BC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𝟏𝟑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𝟏𝟐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</a:rPr>
                      <m:t>=</m:t>
                    </m:r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</a:rPr>
                      <m:t>𝟓</m:t>
                    </m:r>
                  </m:oMath>
                </a14:m>
                <a:endParaRPr lang="en-US" sz="3200" b="1" i="1" dirty="0" smtClean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= 10 (cm)</a:t>
                </a:r>
                <a:endParaRPr lang="ru-RU" sz="3200" b="1" i="1" dirty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418" y="2412813"/>
                <a:ext cx="4157548" cy="1147943"/>
              </a:xfrm>
              <a:prstGeom prst="rect">
                <a:avLst/>
              </a:prstGeom>
              <a:blipFill rotWithShape="0">
                <a:blip r:embed="rId2"/>
                <a:stretch>
                  <a:fillRect l="-3666" t="-1064" b="-164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Дуга 1"/>
          <p:cNvSpPr/>
          <p:nvPr/>
        </p:nvSpPr>
        <p:spPr>
          <a:xfrm rot="4551104">
            <a:off x="3857421" y="4223394"/>
            <a:ext cx="864096" cy="410672"/>
          </a:xfrm>
          <a:prstGeom prst="arc">
            <a:avLst>
              <a:gd name="adj1" fmla="val 11672639"/>
              <a:gd name="adj2" fmla="val 0"/>
            </a:avLst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4289469" y="4177519"/>
            <a:ext cx="304714" cy="941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4359609" y="4550919"/>
            <a:ext cx="304714" cy="941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38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3" grpId="0" animBg="1"/>
      <p:bldP spid="6256" grpId="0" animBg="1"/>
      <p:bldP spid="6257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15060" y="1898265"/>
            <a:ext cx="6030119" cy="97751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3773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979" b="1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 rot="21141401">
            <a:off x="366365" y="3338637"/>
            <a:ext cx="4316480" cy="1896735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11" name="TextBox 10"/>
          <p:cNvSpPr txBox="1"/>
          <p:nvPr/>
        </p:nvSpPr>
        <p:spPr>
          <a:xfrm flipH="1">
            <a:off x="1139194" y="2933898"/>
            <a:ext cx="498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11753" y="484578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281" y="5337304"/>
            <a:ext cx="524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0946" y="340901"/>
            <a:ext cx="118093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36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tengligining</a:t>
            </a:r>
            <a:r>
              <a:rPr lang="en-US" sz="36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alomati</a:t>
            </a:r>
            <a:r>
              <a:rPr lang="en-US" sz="36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BTB</a:t>
            </a:r>
            <a:r>
              <a:rPr 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yopishgan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burchagiga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i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i="1" dirty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Равнобедренный треугольник 18"/>
          <p:cNvSpPr/>
          <p:nvPr/>
        </p:nvSpPr>
        <p:spPr>
          <a:xfrm rot="10207597">
            <a:off x="5493899" y="4176781"/>
            <a:ext cx="4316480" cy="1896735"/>
          </a:xfrm>
          <a:prstGeom prst="triangle">
            <a:avLst>
              <a:gd name="adj" fmla="val 2899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609512" y="3195732"/>
                <a:ext cx="52404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959" b="1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9512" y="3195732"/>
                <a:ext cx="524040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267567" y="5803104"/>
                <a:ext cx="76520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  <m:sub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7567" y="5803104"/>
                <a:ext cx="765209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897261" y="3820750"/>
                <a:ext cx="74834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𝐁</m:t>
                          </m:r>
                        </m:e>
                        <m:sub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7261" y="3820750"/>
                <a:ext cx="748345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2357711" y="5107390"/>
            <a:ext cx="144771" cy="343224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521528" y="3960718"/>
            <a:ext cx="92767" cy="441128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Дуга 40"/>
          <p:cNvSpPr/>
          <p:nvPr/>
        </p:nvSpPr>
        <p:spPr>
          <a:xfrm>
            <a:off x="386269" y="4923521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0354018">
            <a:off x="9032915" y="3270156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294766" y="5669867"/>
                <a:ext cx="3922677" cy="707886"/>
              </a:xfrm>
              <a:prstGeom prst="rect">
                <a:avLst/>
              </a:prstGeom>
              <a:noFill/>
              <a:ln w="19050">
                <a:solidFill>
                  <a:srgbClr val="EE00B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 =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4766" y="5669867"/>
                <a:ext cx="3922677" cy="707886"/>
              </a:xfrm>
              <a:prstGeom prst="rect">
                <a:avLst/>
              </a:prstGeom>
              <a:blipFill rotWithShape="0">
                <a:blip r:embed="rId5"/>
                <a:stretch>
                  <a:fillRect l="-4482" t="-5042" b="-27731"/>
                </a:stretch>
              </a:blipFill>
              <a:ln w="19050">
                <a:solidFill>
                  <a:srgbClr val="EE00B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Дуга 20"/>
          <p:cNvSpPr/>
          <p:nvPr/>
        </p:nvSpPr>
        <p:spPr>
          <a:xfrm rot="13342367">
            <a:off x="3670799" y="4210949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2517630">
            <a:off x="5709629" y="4150333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23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/>
      <p:bldP spid="13" grpId="0"/>
      <p:bldP spid="19" grpId="0" animBg="1"/>
      <p:bldP spid="23" grpId="0"/>
      <p:bldP spid="4" grpId="0"/>
      <p:bldP spid="5" grpId="0"/>
      <p:bldP spid="41" grpId="0" animBg="1"/>
      <p:bldP spid="42" grpId="0" animBg="1"/>
      <p:bldP spid="43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15060" y="1706199"/>
            <a:ext cx="6030119" cy="97751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3773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979" b="1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 rot="21141401">
            <a:off x="613066" y="379352"/>
            <a:ext cx="4316480" cy="1896735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11" name="TextBox 10"/>
          <p:cNvSpPr txBox="1"/>
          <p:nvPr/>
        </p:nvSpPr>
        <p:spPr>
          <a:xfrm flipH="1">
            <a:off x="1385895" y="-25387"/>
            <a:ext cx="498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21507" y="2027218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0982" y="2378019"/>
            <a:ext cx="524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Равнобедренный треугольник 18"/>
          <p:cNvSpPr/>
          <p:nvPr/>
        </p:nvSpPr>
        <p:spPr>
          <a:xfrm rot="10207597">
            <a:off x="5761449" y="1180259"/>
            <a:ext cx="4316480" cy="1896735"/>
          </a:xfrm>
          <a:prstGeom prst="triangle">
            <a:avLst>
              <a:gd name="adj" fmla="val 2899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856213" y="236447"/>
                <a:ext cx="524040" cy="7016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959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959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3959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959" b="1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6213" y="236447"/>
                <a:ext cx="524040" cy="701602"/>
              </a:xfrm>
              <a:prstGeom prst="rect">
                <a:avLst/>
              </a:prstGeom>
              <a:blipFill rotWithShape="0">
                <a:blip r:embed="rId2"/>
                <a:stretch>
                  <a:fillRect r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9020087" y="2538322"/>
                <a:ext cx="83612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  <m:sub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0087" y="2538322"/>
                <a:ext cx="836126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054297" y="934582"/>
                <a:ext cx="84343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0" smtClean="0">
                              <a:latin typeface="Cambria Math" panose="02040503050406030204" pitchFamily="18" charset="0"/>
                            </a:rPr>
                            <m:t>𝐁</m:t>
                          </m:r>
                        </m:e>
                        <m:sub>
                          <m:r>
                            <a:rPr lang="en-US" sz="36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4297" y="934582"/>
                <a:ext cx="843436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2460396" y="2193072"/>
            <a:ext cx="288787" cy="298257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768229" y="1001433"/>
            <a:ext cx="302919" cy="282296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Дуга 40"/>
          <p:cNvSpPr/>
          <p:nvPr/>
        </p:nvSpPr>
        <p:spPr>
          <a:xfrm>
            <a:off x="632970" y="1964236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0354018">
            <a:off x="9279616" y="310871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3342367">
            <a:off x="3917500" y="1251664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2517630">
            <a:off x="5956330" y="1191048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Скругленный прямоугольник 17"/>
              <p:cNvSpPr/>
              <p:nvPr/>
            </p:nvSpPr>
            <p:spPr>
              <a:xfrm>
                <a:off x="3225017" y="3378137"/>
                <a:ext cx="7168571" cy="1399982"/>
              </a:xfrm>
              <a:prstGeom prst="round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200000"/>
                  </a:lnSpc>
                </a:pPr>
                <a:r>
                  <a:rPr lang="en-US" sz="36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600" b="1" i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r>
                  <a:rPr lang="en-US" sz="36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600" b="1" i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6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sz="36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3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36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sSub>
                      <m:sSubPr>
                        <m:ctrlPr>
                          <a:rPr lang="ru-RU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3600" b="1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6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3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36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sSub>
                      <m:sSubPr>
                        <m:ctrlPr>
                          <a:rPr lang="ru-RU" sz="36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n-US" sz="36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en-US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" name="Скругленный 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5017" y="3378137"/>
                <a:ext cx="7168571" cy="1399982"/>
              </a:xfrm>
              <a:prstGeom prst="roundRect">
                <a:avLst/>
              </a:prstGeom>
              <a:blipFill rotWithShape="0">
                <a:blip r:embed="rId5"/>
                <a:stretch>
                  <a:fillRect l="-1528" t="-10776" b="-73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Скругленный прямоугольник 19"/>
              <p:cNvSpPr/>
              <p:nvPr/>
            </p:nvSpPr>
            <p:spPr>
              <a:xfrm>
                <a:off x="4475655" y="5506640"/>
                <a:ext cx="4290768" cy="1079571"/>
              </a:xfrm>
              <a:prstGeom prst="roundRect">
                <a:avLst/>
              </a:prstGeom>
              <a:solidFill>
                <a:srgbClr val="0070C0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ABC =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600" b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600" b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  <m:sub>
                        <m:r>
                          <a:rPr lang="en-US" sz="4000" b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en-US" sz="3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0" name="Скругленный 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655" y="5506640"/>
                <a:ext cx="4290768" cy="1079571"/>
              </a:xfrm>
              <a:prstGeom prst="roundRect">
                <a:avLst/>
              </a:prstGeom>
              <a:blipFill rotWithShape="0">
                <a:blip r:embed="rId6"/>
                <a:stretch>
                  <a:fillRect l="-2975" b="-223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19905" y="3781777"/>
            <a:ext cx="2408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783" y="5521565"/>
            <a:ext cx="4347665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030119" y="4886995"/>
            <a:ext cx="942783" cy="529616"/>
          </a:xfrm>
          <a:prstGeom prst="downArrow">
            <a:avLst/>
          </a:prstGeom>
          <a:solidFill>
            <a:schemeClr val="bg1"/>
          </a:solidFill>
          <a:ln w="76200">
            <a:solidFill>
              <a:srgbClr val="236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75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21" grpId="0" animBg="1"/>
      <p:bldP spid="22" grpId="0" animBg="1"/>
      <p:bldP spid="18" grpId="0" animBg="1"/>
      <p:bldP spid="20" grpId="0" animBg="1"/>
      <p:bldP spid="2" grpId="0"/>
      <p:bldP spid="6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15060" y="-1098550"/>
            <a:ext cx="6030119" cy="97751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3773" b="1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sz="1979" b="1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 rot="21141401">
            <a:off x="344242" y="249154"/>
            <a:ext cx="4316480" cy="1896735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11" name="TextBox 10"/>
          <p:cNvSpPr txBox="1"/>
          <p:nvPr/>
        </p:nvSpPr>
        <p:spPr>
          <a:xfrm flipH="1">
            <a:off x="775918" y="21380"/>
            <a:ext cx="498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4806" y="1818151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2470549"/>
            <a:ext cx="524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Равнобедренный треугольник 18"/>
          <p:cNvSpPr/>
          <p:nvPr/>
        </p:nvSpPr>
        <p:spPr>
          <a:xfrm rot="10207597">
            <a:off x="5772869" y="1071946"/>
            <a:ext cx="4316480" cy="1896735"/>
          </a:xfrm>
          <a:prstGeom prst="triangle">
            <a:avLst>
              <a:gd name="adj" fmla="val 28995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Прямоугольник 22"/>
              <p:cNvSpPr/>
              <p:nvPr/>
            </p:nvSpPr>
            <p:spPr>
              <a:xfrm>
                <a:off x="9716611" y="8989"/>
                <a:ext cx="524040" cy="7016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959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959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3959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959" b="1" i="1" dirty="0"/>
              </a:p>
            </p:txBody>
          </p:sp>
        </mc:Choice>
        <mc:Fallback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611" y="8989"/>
                <a:ext cx="524040" cy="701602"/>
              </a:xfrm>
              <a:prstGeom prst="rect">
                <a:avLst/>
              </a:prstGeom>
              <a:blipFill rotWithShape="0">
                <a:blip r:embed="rId2"/>
                <a:stretch>
                  <a:fillRect r="-139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8872652" y="2231203"/>
                <a:ext cx="83612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600" b="1" i="1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i="1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2652" y="2231203"/>
                <a:ext cx="836126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4631471" y="642745"/>
                <a:ext cx="84343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3600" b="1" i="1">
                              <a:solidFill>
                                <a:srgbClr val="00339A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600" b="1" i="1" dirty="0">
                  <a:solidFill>
                    <a:srgbClr val="00339A"/>
                  </a:solidFill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471" y="642745"/>
                <a:ext cx="843436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>
            <a:off x="7607194" y="907552"/>
            <a:ext cx="302919" cy="282296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213695" y="1984005"/>
            <a:ext cx="288787" cy="298257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Дуга 40"/>
          <p:cNvSpPr/>
          <p:nvPr/>
        </p:nvSpPr>
        <p:spPr>
          <a:xfrm>
            <a:off x="386269" y="1755169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10354018">
            <a:off x="9200910" y="194821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62020" y="3030489"/>
                <a:ext cx="11492270" cy="1801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uchi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40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uchi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CB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omon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ustma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ust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tushsin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uchlar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t/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ch.ning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tomonida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yotsin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020" y="3030489"/>
                <a:ext cx="11492270" cy="1801712"/>
              </a:xfrm>
              <a:prstGeom prst="rect">
                <a:avLst/>
              </a:prstGeom>
              <a:blipFill rotWithShape="0">
                <a:blip r:embed="rId5"/>
                <a:stretch>
                  <a:fillRect l="-1645" t="-3041" r="-1220" b="-11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316780" y="4813861"/>
                <a:ext cx="10969734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36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sSub>
                      <m:sSubPr>
                        <m:ctrlPr>
                          <a:rPr lang="ru-RU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ru-RU" sz="36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36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 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AB…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tomonlar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umumiy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80" y="4813861"/>
                <a:ext cx="10969734" cy="1200329"/>
              </a:xfrm>
              <a:prstGeom prst="rect">
                <a:avLst/>
              </a:prstGeom>
              <a:blipFill rotWithShape="0">
                <a:blip r:embed="rId6"/>
                <a:stretch>
                  <a:fillRect l="-1445" t="-8122" r="-778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316780" y="6001753"/>
                <a:ext cx="5852692" cy="707886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6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36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2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  <a:r>
                  <a:rPr lang="en-US" sz="36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40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80" y="6001753"/>
                <a:ext cx="5852692" cy="707886"/>
              </a:xfrm>
              <a:prstGeom prst="rect">
                <a:avLst/>
              </a:prstGeom>
              <a:blipFill rotWithShape="0">
                <a:blip r:embed="rId7"/>
                <a:stretch>
                  <a:fillRect l="-3229" t="-15517" r="-2708" b="-36207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 flipH="1">
            <a:off x="488813" y="372683"/>
            <a:ext cx="999340" cy="2071819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8921110" y="698334"/>
            <a:ext cx="916376" cy="2107633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9738467" y="583909"/>
            <a:ext cx="266328" cy="2464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61166" y="2256130"/>
            <a:ext cx="266328" cy="2464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652094" y="1861832"/>
            <a:ext cx="4100037" cy="495842"/>
          </a:xfrm>
          <a:prstGeom prst="line">
            <a:avLst/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5603213" y="711288"/>
            <a:ext cx="4252549" cy="740153"/>
          </a:xfrm>
          <a:prstGeom prst="line">
            <a:avLst/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Овал 38"/>
          <p:cNvSpPr/>
          <p:nvPr/>
        </p:nvSpPr>
        <p:spPr>
          <a:xfrm>
            <a:off x="4537040" y="1746061"/>
            <a:ext cx="266328" cy="246432"/>
          </a:xfrm>
          <a:prstGeom prst="ellipse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5491454" y="1289510"/>
            <a:ext cx="266328" cy="246432"/>
          </a:xfrm>
          <a:prstGeom prst="ellipse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Равнобедренный треугольник 46"/>
          <p:cNvSpPr/>
          <p:nvPr/>
        </p:nvSpPr>
        <p:spPr>
          <a:xfrm rot="10207597">
            <a:off x="5800365" y="1062731"/>
            <a:ext cx="4316480" cy="1896735"/>
          </a:xfrm>
          <a:prstGeom prst="triangle">
            <a:avLst>
              <a:gd name="adj" fmla="val 28995"/>
            </a:avLst>
          </a:prstGeo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lin ang="10800000" scaled="1"/>
            <a:tileRect/>
          </a:gra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59" name="Равнобедренный треугольник 58"/>
          <p:cNvSpPr/>
          <p:nvPr/>
        </p:nvSpPr>
        <p:spPr>
          <a:xfrm rot="21181542">
            <a:off x="334372" y="293056"/>
            <a:ext cx="4316480" cy="1896735"/>
          </a:xfrm>
          <a:prstGeom prst="triangle">
            <a:avLst>
              <a:gd name="adj" fmla="val 28995"/>
            </a:avLst>
          </a:prstGeom>
          <a:gradFill flip="none" rotWithShape="1">
            <a:gsLst>
              <a:gs pos="0">
                <a:srgbClr val="00A859">
                  <a:tint val="66000"/>
                  <a:satMod val="160000"/>
                </a:srgbClr>
              </a:gs>
              <a:gs pos="50000">
                <a:srgbClr val="00A859">
                  <a:tint val="44500"/>
                  <a:satMod val="160000"/>
                </a:srgbClr>
              </a:gs>
              <a:gs pos="100000">
                <a:srgbClr val="00A859">
                  <a:tint val="23500"/>
                  <a:satMod val="160000"/>
                </a:srgbClr>
              </a:gs>
            </a:gsLst>
            <a:lin ang="10800000" scaled="1"/>
            <a:tileRect/>
          </a:gra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sp>
        <p:nvSpPr>
          <p:cNvPr id="33" name="Дуга 32"/>
          <p:cNvSpPr/>
          <p:nvPr/>
        </p:nvSpPr>
        <p:spPr>
          <a:xfrm>
            <a:off x="5847283" y="1300755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10800000">
            <a:off x="3685790" y="817318"/>
            <a:ext cx="748913" cy="1087818"/>
          </a:xfrm>
          <a:prstGeom prst="arc">
            <a:avLst>
              <a:gd name="adj1" fmla="val 16503618"/>
              <a:gd name="adj2" fmla="val 0"/>
            </a:avLst>
          </a:prstGeom>
          <a:ln w="5715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8800324" y="2699376"/>
            <a:ext cx="266328" cy="2464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1362069" y="313767"/>
            <a:ext cx="266328" cy="246432"/>
          </a:xfrm>
          <a:prstGeom prst="ellipse">
            <a:avLst/>
          </a:prstGeom>
          <a:solidFill>
            <a:srgbClr val="00A859"/>
          </a:solidFill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>
            <a:stCxn id="44" idx="5"/>
          </p:cNvCxnSpPr>
          <p:nvPr/>
        </p:nvCxnSpPr>
        <p:spPr>
          <a:xfrm>
            <a:off x="5718779" y="1499853"/>
            <a:ext cx="3078492" cy="1227510"/>
          </a:xfrm>
          <a:prstGeom prst="line">
            <a:avLst/>
          </a:prstGeom>
          <a:ln w="571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endCxn id="39" idx="6"/>
          </p:cNvCxnSpPr>
          <p:nvPr/>
        </p:nvCxnSpPr>
        <p:spPr>
          <a:xfrm>
            <a:off x="1554652" y="437239"/>
            <a:ext cx="3248716" cy="1432038"/>
          </a:xfrm>
          <a:prstGeom prst="line">
            <a:avLst/>
          </a:prstGeom>
          <a:ln w="571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5386287" y="31818"/>
            <a:ext cx="18383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33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1" grpId="0" animBg="1"/>
      <p:bldP spid="39" grpId="0" animBg="1"/>
      <p:bldP spid="44" grpId="0" animBg="1"/>
      <p:bldP spid="47" grpId="0" animBg="1"/>
      <p:bldP spid="59" grpId="0" animBg="1"/>
      <p:bldP spid="33" grpId="0" animBg="1"/>
      <p:bldP spid="34" grpId="0" animBg="1"/>
      <p:bldP spid="35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60238" cy="9592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9- </a:t>
            </a:r>
            <a:r>
              <a:rPr lang="en-US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836734" y="2478196"/>
            <a:ext cx="4900600" cy="224550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709490" y="2478194"/>
            <a:ext cx="4748481" cy="219794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464009" y="2478194"/>
            <a:ext cx="1280897" cy="22455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709490" y="2478196"/>
            <a:ext cx="1142826" cy="21960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485450" y="2730224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541234" y="2658216"/>
            <a:ext cx="0" cy="3079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26945" y="1090532"/>
            <a:ext cx="94836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∆OAC = ∆OBD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Дуга 32"/>
          <p:cNvSpPr/>
          <p:nvPr/>
        </p:nvSpPr>
        <p:spPr>
          <a:xfrm rot="14362628">
            <a:off x="2962305" y="3072576"/>
            <a:ext cx="641659" cy="594066"/>
          </a:xfrm>
          <a:prstGeom prst="arc">
            <a:avLst>
              <a:gd name="adj1" fmla="val 15642959"/>
              <a:gd name="adj2" fmla="val 0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4375325">
            <a:off x="3598657" y="2900497"/>
            <a:ext cx="641659" cy="594066"/>
          </a:xfrm>
          <a:prstGeom prst="arc">
            <a:avLst>
              <a:gd name="adj1" fmla="val 15642959"/>
              <a:gd name="adj2" fmla="val 0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3410911" y="2509280"/>
            <a:ext cx="508473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1245560" y="1955386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6744906" y="4675154"/>
            <a:ext cx="45076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234999" y="4731195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5425856" y="1974700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rot="17776769">
            <a:off x="1684528" y="2615147"/>
            <a:ext cx="447958" cy="3254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 rot="14564217">
            <a:off x="5197574" y="2589116"/>
            <a:ext cx="447958" cy="3254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8391913" y="1662493"/>
                <a:ext cx="3526286" cy="5147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US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 = OD</a:t>
                </a:r>
              </a:p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ru-RU" sz="4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sSub>
                      <m:sSub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</a:rPr>
                  <a:t>= 90⁰</a:t>
                </a:r>
              </a:p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OC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44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4400" b="1" dirty="0" smtClean="0">
                    <a:solidFill>
                      <a:srgbClr val="002060"/>
                    </a:solidFill>
                  </a:rPr>
                  <a:t>BOD</a:t>
                </a:r>
              </a:p>
              <a:p>
                <a:endParaRPr lang="en-US" dirty="0" smtClean="0"/>
              </a:p>
              <a:p>
                <a:endParaRPr lang="ru-RU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913" y="1662493"/>
                <a:ext cx="3526286" cy="5147307"/>
              </a:xfrm>
              <a:prstGeom prst="rect">
                <a:avLst/>
              </a:prstGeom>
              <a:blipFill rotWithShape="0">
                <a:blip r:embed="rId2"/>
                <a:stretch>
                  <a:fillRect l="-5709" r="-51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Oval 11"/>
          <p:cNvSpPr/>
          <p:nvPr/>
        </p:nvSpPr>
        <p:spPr>
          <a:xfrm>
            <a:off x="7326499" y="4731195"/>
            <a:ext cx="688159" cy="743427"/>
          </a:xfrm>
          <a:prstGeom prst="ellipse">
            <a:avLst/>
          </a:prstGeom>
          <a:solidFill>
            <a:srgbClr val="EE00B0"/>
          </a:solidFill>
          <a:ln w="9525" cap="flat" cmpd="sng" algn="ctr">
            <a:noFill/>
            <a:prstDash val="solid"/>
          </a:ln>
          <a:effectLst/>
        </p:spPr>
        <p:txBody>
          <a:bodyPr lIns="191464" tIns="95731" rIns="191464" bIns="95731" rtlCol="0" anchor="ctr"/>
          <a:lstStyle/>
          <a:p>
            <a:pPr algn="ctr" defTabSz="1205945">
              <a:defRPr/>
            </a:pPr>
            <a:r>
              <a:rPr lang="en-US" sz="3769" b="1" kern="0" dirty="0">
                <a:solidFill>
                  <a:srgbClr val="FFFFFF"/>
                </a:solidFill>
                <a:latin typeface="Open Sans Light"/>
              </a:rPr>
              <a:t>3</a:t>
            </a:r>
            <a:endParaRPr lang="en-US" sz="3769" b="1" kern="0" dirty="0">
              <a:solidFill>
                <a:srgbClr val="FFFFFF"/>
              </a:solidFill>
              <a:latin typeface="Open Sans Light"/>
            </a:endParaRPr>
          </a:p>
        </p:txBody>
      </p:sp>
      <p:sp>
        <p:nvSpPr>
          <p:cNvPr id="56" name="Oval 11"/>
          <p:cNvSpPr/>
          <p:nvPr/>
        </p:nvSpPr>
        <p:spPr>
          <a:xfrm>
            <a:off x="7326499" y="3321238"/>
            <a:ext cx="688159" cy="743427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lIns="191464" tIns="95731" rIns="191464" bIns="95731" rtlCol="0" anchor="ctr"/>
          <a:lstStyle/>
          <a:p>
            <a:pPr algn="ctr" defTabSz="1205945">
              <a:defRPr/>
            </a:pPr>
            <a:r>
              <a:rPr lang="en-US" sz="3769" b="1" kern="0" dirty="0">
                <a:solidFill>
                  <a:srgbClr val="FFFFFF"/>
                </a:solidFill>
                <a:latin typeface="Open Sans Light"/>
              </a:rPr>
              <a:t>2</a:t>
            </a:r>
            <a:endParaRPr lang="en-US" sz="3769" b="1" kern="0" dirty="0">
              <a:solidFill>
                <a:srgbClr val="FFFFFF"/>
              </a:solidFill>
              <a:latin typeface="Open Sans Light"/>
            </a:endParaRPr>
          </a:p>
        </p:txBody>
      </p:sp>
      <p:sp>
        <p:nvSpPr>
          <p:cNvPr id="57" name="Oval 11"/>
          <p:cNvSpPr/>
          <p:nvPr/>
        </p:nvSpPr>
        <p:spPr>
          <a:xfrm>
            <a:off x="7328893" y="2061796"/>
            <a:ext cx="688159" cy="743427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</a:ln>
          <a:effectLst/>
        </p:spPr>
        <p:txBody>
          <a:bodyPr lIns="191464" tIns="95731" rIns="191464" bIns="95731" rtlCol="0" anchor="ctr"/>
          <a:lstStyle/>
          <a:p>
            <a:pPr algn="ctr" defTabSz="1205945">
              <a:defRPr/>
            </a:pPr>
            <a:r>
              <a:rPr lang="en-US" sz="3769" b="1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36601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7" dur="9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8" dur="9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2" dur="9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5" dur="9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6" dur="9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1" dur="500"/>
                                            <p:tgtEl>
                                              <p:spTgt spid="54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500"/>
                                            <p:tgtEl>
                                              <p:spTgt spid="54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7" fill="hold">
                          <p:stCondLst>
                            <p:cond delay="indefinite"/>
                          </p:stCondLst>
                          <p:childTnLst>
                            <p:par>
                              <p:cTn id="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9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1" dur="500"/>
                                            <p:tgtEl>
                                              <p:spTgt spid="54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2" fill="hold">
                          <p:stCondLst>
                            <p:cond delay="indefinite"/>
                          </p:stCondLst>
                          <p:childTnLst>
                            <p:par>
                              <p:cTn id="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4" presetID="53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9" fill="hold">
                          <p:stCondLst>
                            <p:cond delay="indefinite"/>
                          </p:stCondLst>
                          <p:childTnLst>
                            <p:par>
                              <p:cTn id="4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1" presetID="53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3" grpId="0" animBg="1"/>
          <p:bldP spid="34" grpId="0" animBg="1"/>
          <p:bldP spid="55" grpId="0" animBg="1"/>
          <p:bldP spid="56" grpId="0" animBg="1"/>
          <p:bldP spid="57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9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9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9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9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9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1" dur="500"/>
                                            <p:tgtEl>
                                              <p:spTgt spid="54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500"/>
                                            <p:tgtEl>
                                              <p:spTgt spid="54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7" fill="hold">
                          <p:stCondLst>
                            <p:cond delay="indefinite"/>
                          </p:stCondLst>
                          <p:childTnLst>
                            <p:par>
                              <p:cTn id="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9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1" dur="500"/>
                                            <p:tgtEl>
                                              <p:spTgt spid="54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2" fill="hold">
                          <p:stCondLst>
                            <p:cond delay="indefinite"/>
                          </p:stCondLst>
                          <p:childTnLst>
                            <p:par>
                              <p:cTn id="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4" presetID="53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9" fill="hold">
                          <p:stCondLst>
                            <p:cond delay="indefinite"/>
                          </p:stCondLst>
                          <p:childTnLst>
                            <p:par>
                              <p:cTn id="4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1" presetID="53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3" grpId="0" animBg="1"/>
          <p:bldP spid="34" grpId="0" animBg="1"/>
          <p:bldP spid="55" grpId="0" animBg="1"/>
          <p:bldP spid="56" grpId="0" animBg="1"/>
          <p:bldP spid="57" grpId="0" animBg="1"/>
        </p:bldLst>
      </p:timing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3393568" y="2447921"/>
            <a:ext cx="481144" cy="701175"/>
          </a:xfrm>
          <a:ln/>
        </p:spPr>
        <p:txBody>
          <a:bodyPr>
            <a:normAutofit fontScale="85000" lnSpcReduction="10000"/>
          </a:bodyPr>
          <a:lstStyle/>
          <a:p>
            <a:pPr marL="0" indent="0" algn="just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</a:rPr>
              <a:t>5</a:t>
            </a:r>
            <a:endParaRPr lang="ru-RU" sz="3600" b="1" dirty="0">
              <a:solidFill>
                <a:srgbClr val="C00000"/>
              </a:solidFill>
            </a:endParaRPr>
          </a:p>
          <a:p>
            <a:pPr marL="0" indent="0" algn="just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endParaRPr lang="ru-RU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95721" y="1310300"/>
            <a:ext cx="4069091" cy="2703720"/>
          </a:xfrm>
          <a:prstGeom prst="triangle">
            <a:avLst>
              <a:gd name="adj" fmla="val 26629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39547" y="3673586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764812" y="3674535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296067" y="1022611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233497" y="2583462"/>
            <a:ext cx="3239319" cy="142960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AE + EC</a:t>
            </a:r>
          </a:p>
          <a:p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= BE + ED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233497" y="1308656"/>
            <a:ext cx="3111680" cy="107957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AC,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- ?</a:t>
            </a: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5313" y="4355783"/>
            <a:ext cx="818544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 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∆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AED 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BD = 2 + 5 = 7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1277591" y="5419477"/>
                <a:ext cx="5435745" cy="21889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00339A"/>
                    </a:solidFill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ABE = ∆CED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CE = 2. 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AC = BD = 7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800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591" y="5419477"/>
                <a:ext cx="5435745" cy="2188933"/>
              </a:xfrm>
              <a:prstGeom prst="rect">
                <a:avLst/>
              </a:prstGeom>
              <a:blipFill rotWithShape="0">
                <a:blip r:embed="rId3"/>
                <a:stretch>
                  <a:fillRect l="-898" t="-11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Равнобедренный треугольник 16"/>
          <p:cNvSpPr/>
          <p:nvPr/>
        </p:nvSpPr>
        <p:spPr>
          <a:xfrm rot="8513013">
            <a:off x="1019088" y="2388690"/>
            <a:ext cx="4378644" cy="2560416"/>
          </a:xfrm>
          <a:prstGeom prst="triangle">
            <a:avLst>
              <a:gd name="adj" fmla="val 26629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724002" y="1562597"/>
            <a:ext cx="42351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209931" y="929052"/>
            <a:ext cx="45076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1" name="Дуга 10"/>
          <p:cNvSpPr/>
          <p:nvPr/>
        </p:nvSpPr>
        <p:spPr>
          <a:xfrm>
            <a:off x="569714" y="3437954"/>
            <a:ext cx="707877" cy="696774"/>
          </a:xfrm>
          <a:prstGeom prst="arc">
            <a:avLst>
              <a:gd name="adj1" fmla="val 16200000"/>
              <a:gd name="adj2" fmla="val 2308939"/>
            </a:avLst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3938738">
            <a:off x="4327371" y="3470292"/>
            <a:ext cx="707877" cy="696774"/>
          </a:xfrm>
          <a:prstGeom prst="arc">
            <a:avLst>
              <a:gd name="adj1" fmla="val 16200000"/>
              <a:gd name="adj2" fmla="val 2308939"/>
            </a:avLst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>
            <a:off x="502707" y="3512485"/>
            <a:ext cx="707877" cy="696774"/>
          </a:xfrm>
          <a:prstGeom prst="arc">
            <a:avLst>
              <a:gd name="adj1" fmla="val 16200000"/>
              <a:gd name="adj2" fmla="val 19837542"/>
            </a:avLst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6200000">
            <a:off x="4474962" y="3518036"/>
            <a:ext cx="707877" cy="696774"/>
          </a:xfrm>
          <a:prstGeom prst="arc">
            <a:avLst>
              <a:gd name="adj1" fmla="val 16949705"/>
              <a:gd name="adj2" fmla="val 20012435"/>
            </a:avLst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531827" y="266973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5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902221" y="156259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</a:t>
            </a:r>
            <a:endParaRPr lang="ru-RU" sz="3200" dirty="0"/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3197040" y="1308656"/>
            <a:ext cx="481144" cy="701175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6131" indent="-226131" algn="l" defTabSz="904524" rtl="0" eaLnBrk="1" latinLnBrk="0" hangingPunct="1">
              <a:lnSpc>
                <a:spcPct val="90000"/>
              </a:lnSpc>
              <a:spcBef>
                <a:spcPts val="989"/>
              </a:spcBef>
              <a:buFont typeface="Arial" panose="020B0604020202020204" pitchFamily="34" charset="0"/>
              <a:buChar char="•"/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8393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23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0656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9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2918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5180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7442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39705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91967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4229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SzPct val="45000"/>
              <a:buFont typeface="Arial" panose="020B0604020202020204" pitchFamily="34" charset="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</a:rPr>
              <a:t>2</a:t>
            </a:r>
            <a:endParaRPr lang="ru-RU" sz="3600" b="1" dirty="0" smtClean="0">
              <a:solidFill>
                <a:srgbClr val="C00000"/>
              </a:solidFill>
            </a:endParaRPr>
          </a:p>
          <a:p>
            <a:pPr marL="0" indent="0" algn="just">
              <a:buSzPct val="45000"/>
              <a:buFont typeface="Arial" panose="020B0604020202020204" pitchFamily="34" charset="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0" y="0"/>
            <a:ext cx="12060238" cy="9592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348509" y="2459993"/>
            <a:ext cx="526203" cy="3866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3129380" y="1322913"/>
            <a:ext cx="528071" cy="3866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1074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uiExpand="1" build="p" animBg="1"/>
      <p:bldP spid="6" grpId="0" animBg="1"/>
      <p:bldP spid="8" grpId="0"/>
      <p:bldP spid="10" grpId="0"/>
      <p:bldP spid="2" grpId="0" animBg="1"/>
      <p:bldP spid="22" grpId="0" animBg="1"/>
      <p:bldP spid="24" grpId="0" animBg="1"/>
      <p:bldP spid="18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1059" y="304158"/>
            <a:ext cx="11429178" cy="773520"/>
          </a:xfrm>
          <a:prstGeom prst="rect">
            <a:avLst/>
          </a:prstGeom>
        </p:spPr>
        <p:txBody>
          <a:bodyPr vert="horz" wrap="square" lIns="0" tIns="34519" rIns="0" bIns="0" rtlCol="0" anchor="ctr">
            <a:spAutoFit/>
          </a:bodyPr>
          <a:lstStyle/>
          <a:p>
            <a:pPr marL="26552">
              <a:lnSpc>
                <a:spcPct val="100000"/>
              </a:lnSpc>
              <a:spcBef>
                <a:spcPts val="272"/>
              </a:spcBef>
            </a:pPr>
            <a:r>
              <a:rPr lang="en-US" sz="4800" dirty="0" err="1" smtClean="0"/>
              <a:t>Mustaqil</a:t>
            </a:r>
            <a:r>
              <a:rPr lang="en-US" sz="4800" dirty="0" smtClean="0"/>
              <a:t> </a:t>
            </a:r>
            <a:r>
              <a:rPr lang="en-US" sz="4800" dirty="0" err="1" smtClean="0"/>
              <a:t>bajarish</a:t>
            </a:r>
            <a:r>
              <a:rPr lang="en-US" sz="4800" dirty="0" smtClean="0"/>
              <a:t> </a:t>
            </a:r>
            <a:r>
              <a:rPr lang="en-US" sz="4800" dirty="0" err="1" smtClean="0"/>
              <a:t>uchun</a:t>
            </a:r>
            <a:r>
              <a:rPr lang="en-US" sz="4800" dirty="0" smtClean="0"/>
              <a:t> </a:t>
            </a:r>
            <a:r>
              <a:rPr lang="en-US" sz="4800" dirty="0" err="1" smtClean="0"/>
              <a:t>topshiriqlar</a:t>
            </a:r>
            <a:r>
              <a:rPr lang="en-US" sz="4800" dirty="0" smtClean="0"/>
              <a:t>:</a:t>
            </a:r>
            <a:endParaRPr sz="4800" dirty="0"/>
          </a:p>
        </p:txBody>
      </p:sp>
      <p:sp>
        <p:nvSpPr>
          <p:cNvPr id="15" name="TextBox 14"/>
          <p:cNvSpPr txBox="1"/>
          <p:nvPr/>
        </p:nvSpPr>
        <p:spPr>
          <a:xfrm>
            <a:off x="1349599" y="3057611"/>
            <a:ext cx="3186148" cy="773362"/>
          </a:xfrm>
          <a:prstGeom prst="rect">
            <a:avLst/>
          </a:prstGeom>
          <a:noFill/>
        </p:spPr>
        <p:txBody>
          <a:bodyPr wrap="square" lIns="191464" tIns="95731" rIns="191464" bIns="95731" rtlCol="0">
            <a:spAutoFit/>
          </a:bodyPr>
          <a:lstStyle/>
          <a:p>
            <a:pPr defTabSz="1205945">
              <a:defRPr/>
            </a:pPr>
            <a:r>
              <a:rPr lang="uz-Cyrl-UZ" sz="3769" b="1" kern="0" cap="all" spc="-98" dirty="0" smtClean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769" b="1" kern="0" cap="all" spc="-98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6</a:t>
            </a:r>
            <a:r>
              <a:rPr lang="ru-RU" sz="3769" b="1" kern="0" cap="all" spc="-98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3</a:t>
            </a:r>
            <a:r>
              <a:rPr lang="en-US" sz="3769" b="1" kern="0" cap="all" spc="-98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- </a:t>
            </a:r>
            <a:r>
              <a:rPr lang="en-US" sz="3769" b="1" kern="0" cap="all" spc="-98" dirty="0" err="1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sahifa</a:t>
            </a:r>
            <a:endParaRPr lang="uz-Cyrl-UZ" sz="3769" b="1" kern="0" cap="all" spc="-98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58311" y="5153283"/>
            <a:ext cx="3634191" cy="966749"/>
          </a:xfrm>
          <a:prstGeom prst="rect">
            <a:avLst/>
          </a:prstGeom>
          <a:noFill/>
        </p:spPr>
        <p:txBody>
          <a:bodyPr wrap="square" lIns="191464" tIns="95731" rIns="191464" bIns="95731" rtlCol="0">
            <a:spAutoFit/>
          </a:bodyPr>
          <a:lstStyle/>
          <a:p>
            <a:pPr defTabSz="1205945">
              <a:spcAft>
                <a:spcPts val="197"/>
              </a:spcAft>
              <a:defRPr/>
            </a:pPr>
            <a:r>
              <a:rPr lang="ru-RU" sz="5026" b="1" kern="0" dirty="0">
                <a:solidFill>
                  <a:srgbClr val="002060"/>
                </a:solidFill>
              </a:rPr>
              <a:t>№  </a:t>
            </a:r>
            <a:r>
              <a:rPr lang="en-US" sz="5026" b="1" kern="0" dirty="0" smtClean="0">
                <a:solidFill>
                  <a:srgbClr val="002060"/>
                </a:solidFill>
              </a:rPr>
              <a:t>3 </a:t>
            </a:r>
            <a:r>
              <a:rPr lang="en-US" sz="5026" b="1" kern="0" dirty="0" smtClean="0">
                <a:solidFill>
                  <a:srgbClr val="002060"/>
                </a:solidFill>
              </a:rPr>
              <a:t>-  6</a:t>
            </a:r>
            <a:endParaRPr lang="en-US" sz="5026" b="1" kern="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24952" y="1968991"/>
            <a:ext cx="4335048" cy="870440"/>
          </a:xfrm>
          <a:prstGeom prst="rect">
            <a:avLst/>
          </a:prstGeom>
          <a:noFill/>
        </p:spPr>
        <p:txBody>
          <a:bodyPr wrap="square" lIns="191464" tIns="95731" rIns="191464" bIns="95731" rtlCol="0">
            <a:spAutoFit/>
          </a:bodyPr>
          <a:lstStyle/>
          <a:p>
            <a:pPr defTabSz="1205945">
              <a:spcAft>
                <a:spcPts val="197"/>
              </a:spcAft>
              <a:defRPr/>
            </a:pPr>
            <a:r>
              <a:rPr lang="en-US" sz="4400" b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en-US" sz="44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11"/>
          <p:cNvSpPr/>
          <p:nvPr/>
        </p:nvSpPr>
        <p:spPr>
          <a:xfrm>
            <a:off x="5954728" y="1750812"/>
            <a:ext cx="1286299" cy="130679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lIns="191464" tIns="95731" rIns="191464" bIns="95731" rtlCol="0" anchor="ctr"/>
          <a:lstStyle/>
          <a:p>
            <a:pPr algn="ctr" defTabSz="1205945">
              <a:defRPr/>
            </a:pPr>
            <a:r>
              <a:rPr lang="en-US" sz="4400" b="1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887190" y="3411970"/>
            <a:ext cx="1424595" cy="1411897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lIns="191464" tIns="95731" rIns="191464" bIns="95731" rtlCol="0" anchor="ctr"/>
          <a:lstStyle/>
          <a:p>
            <a:pPr algn="ctr" defTabSz="1205945">
              <a:defRPr/>
            </a:pPr>
            <a:r>
              <a:rPr lang="en-US" sz="4400" b="1" kern="0" dirty="0">
                <a:solidFill>
                  <a:srgbClr val="002060"/>
                </a:solidFill>
                <a:latin typeface="Open Sans Light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5954727" y="5086028"/>
            <a:ext cx="1432449" cy="1364225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lIns="191464" tIns="95731" rIns="191464" bIns="95731" rtlCol="0" anchor="ctr"/>
          <a:lstStyle/>
          <a:p>
            <a:pPr algn="ctr" defTabSz="1205945">
              <a:defRPr/>
            </a:pPr>
            <a:r>
              <a:rPr lang="en-US" sz="4400" b="1" kern="0" dirty="0">
                <a:solidFill>
                  <a:srgbClr val="FFFFFF"/>
                </a:solidFill>
                <a:latin typeface="Open Sans Light"/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32745" y="3561137"/>
            <a:ext cx="4335048" cy="870440"/>
          </a:xfrm>
          <a:prstGeom prst="rect">
            <a:avLst/>
          </a:prstGeom>
          <a:noFill/>
        </p:spPr>
        <p:txBody>
          <a:bodyPr wrap="square" lIns="191464" tIns="95731" rIns="191464" bIns="95731" rtlCol="0">
            <a:spAutoFit/>
          </a:bodyPr>
          <a:lstStyle/>
          <a:p>
            <a:pPr defTabSz="1205945">
              <a:spcAft>
                <a:spcPts val="197"/>
              </a:spcAft>
              <a:defRPr/>
            </a:pPr>
            <a:r>
              <a:rPr lang="en-US" sz="4400" b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Isbotlash</a:t>
            </a:r>
            <a:endParaRPr lang="en-US" sz="44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564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4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5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8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0" presetClass="entr" presetSubtype="0" fill="hold" grpId="0" nodeType="click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6" grpId="0"/>
          <p:bldP spid="17" grpId="0"/>
          <p:bldP spid="21" grpId="0" animBg="1"/>
          <p:bldP spid="22" grpId="0" animBg="1"/>
          <p:bldP spid="23" grpId="0" animBg="1"/>
          <p:bldP spid="9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8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0" presetClass="entr" presetSubtype="0" fill="hold" grpId="0" nodeType="click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6" grpId="0"/>
          <p:bldP spid="17" grpId="0"/>
          <p:bldP spid="21" grpId="0" animBg="1"/>
          <p:bldP spid="22" grpId="0" animBg="1"/>
          <p:bldP spid="23" grpId="0" animBg="1"/>
          <p:bldP spid="9" grpId="0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3302</TotalTime>
  <Words>252</Words>
  <Application>Microsoft Office PowerPoint</Application>
  <PresentationFormat>Произвольный</PresentationFormat>
  <Paragraphs>108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Open Sans</vt:lpstr>
      <vt:lpstr>Open Sans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372</cp:revision>
  <dcterms:created xsi:type="dcterms:W3CDTF">2020-04-09T07:32:19Z</dcterms:created>
  <dcterms:modified xsi:type="dcterms:W3CDTF">2020-11-11T20:00:45Z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