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14"/>
  </p:notesMasterIdLst>
  <p:sldIdLst>
    <p:sldId id="366" r:id="rId2"/>
    <p:sldId id="388" r:id="rId3"/>
    <p:sldId id="398" r:id="rId4"/>
    <p:sldId id="400" r:id="rId5"/>
    <p:sldId id="401" r:id="rId6"/>
    <p:sldId id="412" r:id="rId7"/>
    <p:sldId id="413" r:id="rId8"/>
    <p:sldId id="414" r:id="rId9"/>
    <p:sldId id="405" r:id="rId10"/>
    <p:sldId id="415" r:id="rId11"/>
    <p:sldId id="416" r:id="rId12"/>
    <p:sldId id="374" r:id="rId13"/>
  </p:sldIdLst>
  <p:sldSz cx="12060238" cy="7019925"/>
  <p:notesSz cx="5765800" cy="3244850"/>
  <p:defaultTextStyle>
    <a:defPPr>
      <a:defRPr lang="ru-RU"/>
    </a:defPPr>
    <a:lvl1pPr marL="0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1pPr>
    <a:lvl2pPr marL="968121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2pPr>
    <a:lvl3pPr marL="1936242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3pPr>
    <a:lvl4pPr marL="2904363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4pPr>
    <a:lvl5pPr marL="3872484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5pPr>
    <a:lvl6pPr marL="4840605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6pPr>
    <a:lvl7pPr marL="5808726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7pPr>
    <a:lvl8pPr marL="6776847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8pPr>
    <a:lvl9pPr marL="7744968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65C7"/>
    <a:srgbClr val="EE00B0"/>
    <a:srgbClr val="00A859"/>
    <a:srgbClr val="00339A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60"/>
  </p:normalViewPr>
  <p:slideViewPr>
    <p:cSldViewPr>
      <p:cViewPr varScale="1">
        <p:scale>
          <a:sx n="69" d="100"/>
          <a:sy n="69" d="100"/>
        </p:scale>
        <p:origin x="762" y="66"/>
      </p:cViewPr>
      <p:guideLst>
        <p:guide orient="horz" pos="6231"/>
        <p:guide pos="4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1AE95-3AE4-4A2E-AE9A-CBD60CE28A68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6738" y="242888"/>
            <a:ext cx="209232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355E9-C85C-451C-A3FC-35A439462B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2413" y="766763"/>
            <a:ext cx="65944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465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530" y="1148863"/>
            <a:ext cx="9045179" cy="2443974"/>
          </a:xfrm>
        </p:spPr>
        <p:txBody>
          <a:bodyPr anchor="b"/>
          <a:lstStyle>
            <a:lvl1pPr algn="ctr"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530" y="3687086"/>
            <a:ext cx="9045179" cy="1694856"/>
          </a:xfrm>
        </p:spPr>
        <p:txBody>
          <a:bodyPr/>
          <a:lstStyle>
            <a:lvl1pPr marL="0" indent="0" algn="ctr">
              <a:buNone/>
              <a:defRPr sz="2374"/>
            </a:lvl1pPr>
            <a:lvl2pPr marL="452262" indent="0" algn="ctr">
              <a:buNone/>
              <a:defRPr sz="1978"/>
            </a:lvl2pPr>
            <a:lvl3pPr marL="904524" indent="0" algn="ctr">
              <a:buNone/>
              <a:defRPr sz="1781"/>
            </a:lvl3pPr>
            <a:lvl4pPr marL="1356787" indent="0" algn="ctr">
              <a:buNone/>
              <a:defRPr sz="1583"/>
            </a:lvl4pPr>
            <a:lvl5pPr marL="1809049" indent="0" algn="ctr">
              <a:buNone/>
              <a:defRPr sz="1583"/>
            </a:lvl5pPr>
            <a:lvl6pPr marL="2261311" indent="0" algn="ctr">
              <a:buNone/>
              <a:defRPr sz="1583"/>
            </a:lvl6pPr>
            <a:lvl7pPr marL="2713573" indent="0" algn="ctr">
              <a:buNone/>
              <a:defRPr sz="1583"/>
            </a:lvl7pPr>
            <a:lvl8pPr marL="3165836" indent="0" algn="ctr">
              <a:buNone/>
              <a:defRPr sz="1583"/>
            </a:lvl8pPr>
            <a:lvl9pPr marL="3618098" indent="0" algn="ctr">
              <a:buNone/>
              <a:defRPr sz="1583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10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23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30608" y="373746"/>
            <a:ext cx="2600489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9142" y="373746"/>
            <a:ext cx="7650713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01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18476" y="3258154"/>
            <a:ext cx="4796398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17847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87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860" y="1750107"/>
            <a:ext cx="10401955" cy="2920093"/>
          </a:xfrm>
        </p:spPr>
        <p:txBody>
          <a:bodyPr anchor="b"/>
          <a:lstStyle>
            <a:lvl1pPr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860" y="4697826"/>
            <a:ext cx="10401955" cy="1535608"/>
          </a:xfrm>
        </p:spPr>
        <p:txBody>
          <a:bodyPr/>
          <a:lstStyle>
            <a:lvl1pPr marL="0" indent="0">
              <a:buNone/>
              <a:defRPr sz="2374">
                <a:solidFill>
                  <a:schemeClr val="tx1">
                    <a:tint val="75000"/>
                  </a:schemeClr>
                </a:solidFill>
              </a:defRPr>
            </a:lvl1pPr>
            <a:lvl2pPr marL="452262" indent="0">
              <a:buNone/>
              <a:defRPr sz="1978">
                <a:solidFill>
                  <a:schemeClr val="tx1">
                    <a:tint val="75000"/>
                  </a:schemeClr>
                </a:solidFill>
              </a:defRPr>
            </a:lvl2pPr>
            <a:lvl3pPr marL="90452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3pPr>
            <a:lvl4pPr marL="1356787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4pPr>
            <a:lvl5pPr marL="1809049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5pPr>
            <a:lvl6pPr marL="2261311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6pPr>
            <a:lvl7pPr marL="2713573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7pPr>
            <a:lvl8pPr marL="3165836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8pPr>
            <a:lvl9pPr marL="3618098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9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9141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05496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6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2" y="373747"/>
            <a:ext cx="10401955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0712" y="1720857"/>
            <a:ext cx="5102046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0712" y="2564223"/>
            <a:ext cx="5102046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05495" y="1720857"/>
            <a:ext cx="5127172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05495" y="2564223"/>
            <a:ext cx="512717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96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21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18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>
              <a:defRPr sz="3165"/>
            </a:lvl1pPr>
            <a:lvl2pPr>
              <a:defRPr sz="2770"/>
            </a:lvl2pPr>
            <a:lvl3pPr>
              <a:defRPr sz="2374"/>
            </a:lvl3pPr>
            <a:lvl4pPr>
              <a:defRPr sz="1978"/>
            </a:lvl4pPr>
            <a:lvl5pPr>
              <a:defRPr sz="1978"/>
            </a:lvl5pPr>
            <a:lvl6pPr>
              <a:defRPr sz="1978"/>
            </a:lvl6pPr>
            <a:lvl7pPr>
              <a:defRPr sz="1978"/>
            </a:lvl7pPr>
            <a:lvl8pPr>
              <a:defRPr sz="1978"/>
            </a:lvl8pPr>
            <a:lvl9pPr>
              <a:defRPr sz="197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04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 marL="0" indent="0">
              <a:buNone/>
              <a:defRPr sz="3165"/>
            </a:lvl1pPr>
            <a:lvl2pPr marL="452262" indent="0">
              <a:buNone/>
              <a:defRPr sz="2770"/>
            </a:lvl2pPr>
            <a:lvl3pPr marL="904524" indent="0">
              <a:buNone/>
              <a:defRPr sz="2374"/>
            </a:lvl3pPr>
            <a:lvl4pPr marL="1356787" indent="0">
              <a:buNone/>
              <a:defRPr sz="1978"/>
            </a:lvl4pPr>
            <a:lvl5pPr marL="1809049" indent="0">
              <a:buNone/>
              <a:defRPr sz="1978"/>
            </a:lvl5pPr>
            <a:lvl6pPr marL="2261311" indent="0">
              <a:buNone/>
              <a:defRPr sz="1978"/>
            </a:lvl6pPr>
            <a:lvl7pPr marL="2713573" indent="0">
              <a:buNone/>
              <a:defRPr sz="1978"/>
            </a:lvl7pPr>
            <a:lvl8pPr marL="3165836" indent="0">
              <a:buNone/>
              <a:defRPr sz="1978"/>
            </a:lvl8pPr>
            <a:lvl9pPr marL="3618098" indent="0">
              <a:buNone/>
              <a:defRPr sz="197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142" y="373747"/>
            <a:ext cx="10401955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9142" y="1868730"/>
            <a:ext cx="10401955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29141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94954" y="6506431"/>
            <a:ext cx="407033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7543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94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04524" rtl="0" eaLnBrk="1" latinLnBrk="0" hangingPunct="1">
        <a:lnSpc>
          <a:spcPct val="90000"/>
        </a:lnSpc>
        <a:spcBef>
          <a:spcPct val="0"/>
        </a:spcBef>
        <a:buNone/>
        <a:defRPr sz="43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6131" indent="-226131" algn="l" defTabSz="904524" rtl="0" eaLnBrk="1" latinLnBrk="0" hangingPunct="1">
        <a:lnSpc>
          <a:spcPct val="90000"/>
        </a:lnSpc>
        <a:spcBef>
          <a:spcPts val="989"/>
        </a:spcBef>
        <a:buFont typeface="Arial" panose="020B0604020202020204" pitchFamily="34" charset="0"/>
        <a:buChar char="•"/>
        <a:defRPr sz="2770" kern="1200">
          <a:solidFill>
            <a:schemeClr val="tx1"/>
          </a:solidFill>
          <a:latin typeface="+mn-lt"/>
          <a:ea typeface="+mn-ea"/>
          <a:cs typeface="+mn-cs"/>
        </a:defRPr>
      </a:lvl1pPr>
      <a:lvl2pPr marL="678393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2374" kern="1200">
          <a:solidFill>
            <a:schemeClr val="tx1"/>
          </a:solidFill>
          <a:latin typeface="+mn-lt"/>
          <a:ea typeface="+mn-ea"/>
          <a:cs typeface="+mn-cs"/>
        </a:defRPr>
      </a:lvl2pPr>
      <a:lvl3pPr marL="1130656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978" kern="1200">
          <a:solidFill>
            <a:schemeClr val="tx1"/>
          </a:solidFill>
          <a:latin typeface="+mn-lt"/>
          <a:ea typeface="+mn-ea"/>
          <a:cs typeface="+mn-cs"/>
        </a:defRPr>
      </a:lvl3pPr>
      <a:lvl4pPr marL="1582918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2035180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487442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939705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391967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844229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1pPr>
      <a:lvl2pPr marL="452262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2pPr>
      <a:lvl3pPr marL="904524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3pPr>
      <a:lvl4pPr marL="1356787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1809049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261311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713573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165836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618098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52908" cy="158675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39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54941" y="-70101"/>
            <a:ext cx="6605947" cy="1656858"/>
          </a:xfrm>
          <a:prstGeom prst="rect">
            <a:avLst/>
          </a:prstGeom>
        </p:spPr>
        <p:txBody>
          <a:bodyPr spcFirstLastPara="1" vert="horz" wrap="square" lIns="0" tIns="25076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806" algn="ctr">
              <a:lnSpc>
                <a:spcPct val="150000"/>
              </a:lnSpc>
              <a:spcBef>
                <a:spcPts val="196"/>
              </a:spcBef>
            </a:pPr>
            <a:r>
              <a:rPr lang="en-US" sz="695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9284690" y="2429842"/>
            <a:ext cx="2389126" cy="24574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24"/>
          </a:p>
        </p:txBody>
      </p:sp>
      <p:sp>
        <p:nvSpPr>
          <p:cNvPr id="16" name="TextBox 15"/>
          <p:cNvSpPr txBox="1"/>
          <p:nvPr/>
        </p:nvSpPr>
        <p:spPr>
          <a:xfrm>
            <a:off x="1061567" y="2429842"/>
            <a:ext cx="861982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UCHBURCHAKLAR</a:t>
            </a:r>
          </a:p>
          <a:p>
            <a:pPr algn="ctr"/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TENGLIGINING BIRINCHI ALOMATI(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TBT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284690" y="406742"/>
            <a:ext cx="1834156" cy="895310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ru-RU" sz="521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521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35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35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9480" y="1981834"/>
            <a:ext cx="648072" cy="163828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10" name="Прямоугольник 9"/>
          <p:cNvSpPr/>
          <p:nvPr/>
        </p:nvSpPr>
        <p:spPr>
          <a:xfrm>
            <a:off x="233981" y="4015196"/>
            <a:ext cx="683572" cy="163828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1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-11238" y="3810223"/>
            <a:ext cx="2280541" cy="21540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3603003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15060" y="-1098550"/>
            <a:ext cx="6030119" cy="97751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3773" b="1" dirty="0"/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1979" b="1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 rot="21141401">
            <a:off x="344242" y="695471"/>
            <a:ext cx="4316480" cy="1896735"/>
          </a:xfrm>
          <a:prstGeom prst="triangle">
            <a:avLst>
              <a:gd name="adj" fmla="val 28995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sp>
        <p:nvSpPr>
          <p:cNvPr id="11" name="TextBox 10"/>
          <p:cNvSpPr txBox="1"/>
          <p:nvPr/>
        </p:nvSpPr>
        <p:spPr>
          <a:xfrm flipH="1">
            <a:off x="1139194" y="211863"/>
            <a:ext cx="4988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4806" y="2264468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2470549"/>
            <a:ext cx="524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9033164" y="1907694"/>
            <a:ext cx="374207" cy="189629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37962" y="1564969"/>
            <a:ext cx="288032" cy="200612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Равнобедренный треугольник 18"/>
          <p:cNvSpPr/>
          <p:nvPr/>
        </p:nvSpPr>
        <p:spPr>
          <a:xfrm rot="10207597">
            <a:off x="5514748" y="1417509"/>
            <a:ext cx="4316480" cy="1896735"/>
          </a:xfrm>
          <a:prstGeom prst="triangle">
            <a:avLst>
              <a:gd name="adj" fmla="val 28995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9609512" y="473697"/>
                <a:ext cx="524040" cy="7016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959" b="1" i="1" smtClean="0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959" b="1" i="1" smtClean="0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3959" b="1" i="1" smtClean="0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959" b="1" i="1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9512" y="473697"/>
                <a:ext cx="524040" cy="701602"/>
              </a:xfrm>
              <a:prstGeom prst="rect">
                <a:avLst/>
              </a:prstGeom>
              <a:blipFill rotWithShape="0">
                <a:blip r:embed="rId2"/>
                <a:stretch>
                  <a:fillRect r="-151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149512" y="3028873"/>
                <a:ext cx="83612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3600" b="1" i="1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600" b="1" i="1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9512" y="3028873"/>
                <a:ext cx="836126" cy="64633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631471" y="1089062"/>
                <a:ext cx="84343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3600" b="1" i="1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600" b="1" i="1" dirty="0">
                  <a:solidFill>
                    <a:srgbClr val="00339A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1471" y="1089062"/>
                <a:ext cx="843436" cy="6463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/>
          <p:cNvCxnSpPr/>
          <p:nvPr/>
        </p:nvCxnSpPr>
        <p:spPr>
          <a:xfrm>
            <a:off x="7370069" y="1265807"/>
            <a:ext cx="302919" cy="282296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213695" y="2430322"/>
            <a:ext cx="288787" cy="298257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2443886" y="2430322"/>
            <a:ext cx="284636" cy="315073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7521528" y="1238683"/>
            <a:ext cx="302919" cy="282296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Дуга 40"/>
          <p:cNvSpPr/>
          <p:nvPr/>
        </p:nvSpPr>
        <p:spPr>
          <a:xfrm>
            <a:off x="386269" y="2201486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5715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Дуга 41"/>
          <p:cNvSpPr/>
          <p:nvPr/>
        </p:nvSpPr>
        <p:spPr>
          <a:xfrm rot="10354018">
            <a:off x="9032915" y="548121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5715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2569118" y="3607922"/>
                <a:ext cx="6359561" cy="1569660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sz="3200" b="1" i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3200" b="1" i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  </a:t>
                </a:r>
                <a:r>
                  <a:rPr lang="en-US" sz="3200" b="1" i="1" dirty="0" err="1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b="1" i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∆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en-US" sz="3200" b="1" i="1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3200" b="1" i="1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  <m:sub>
                        <m:r>
                          <a:rPr lang="en-US" sz="3200" b="1" i="1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3600" b="1" i="1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i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3200" b="1" i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smtClean="0">
                    <a:solidFill>
                      <a:srgbClr val="00339A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AC</a:t>
                </a:r>
                <a:r>
                  <a:rPr lang="en-US" sz="3200" b="1" i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3200" b="1" i="1" smtClean="0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i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3200" b="1" i="1" dirty="0">
                    <a:solidFill>
                      <a:srgbClr val="00339A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smtClean="0">
                    <a:solidFill>
                      <a:srgbClr val="00339A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BC</a:t>
                </a:r>
                <a:r>
                  <a:rPr lang="en-US" sz="3200" b="1" i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𝑩</m:t>
                        </m:r>
                      </m:e>
                      <m:sub>
                        <m:r>
                          <a:rPr lang="en-US" sz="3200" b="1" i="1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3200" b="1" i="1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3200" b="1" i="1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i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339A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∠</m:t>
                    </m:r>
                    <m:r>
                      <a:rPr lang="en-US" sz="3200" b="1" i="1" smtClean="0">
                        <a:solidFill>
                          <a:srgbClr val="00339A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𝑪</m:t>
                    </m:r>
                    <m:r>
                      <a:rPr lang="en-US" sz="3200" b="1" i="1" smtClean="0">
                        <a:solidFill>
                          <a:srgbClr val="00339A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=∠</m:t>
                    </m:r>
                    <m:sSub>
                      <m:sSubPr>
                        <m:ctrlPr>
                          <a:rPr lang="en-US" sz="3200" b="1" i="1" smtClean="0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rgbClr val="00339A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endParaRPr lang="ru-RU" sz="3200" b="1" i="1" dirty="0">
                  <a:solidFill>
                    <a:srgbClr val="00339A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b="1" i="1" dirty="0">
                  <a:solidFill>
                    <a:srgbClr val="00339A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9118" y="3607922"/>
                <a:ext cx="6359561" cy="1569660"/>
              </a:xfrm>
              <a:prstGeom prst="rect">
                <a:avLst/>
              </a:prstGeom>
              <a:blipFill rotWithShape="0">
                <a:blip r:embed="rId5"/>
                <a:stretch>
                  <a:fillRect l="-2395" t="-5058"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98489" y="3763753"/>
            <a:ext cx="19607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0490" y="5260832"/>
            <a:ext cx="36663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259250" y="5303026"/>
                <a:ext cx="4365041" cy="769441"/>
              </a:xfrm>
              <a:prstGeom prst="rect">
                <a:avLst/>
              </a:prstGeom>
              <a:ln w="38100">
                <a:solidFill>
                  <a:srgbClr val="EE00B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ru-RU" sz="40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36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</a:t>
                </a:r>
                <a:r>
                  <a:rPr lang="en-US" sz="40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0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en-US" sz="40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9250" y="5303026"/>
                <a:ext cx="4365041" cy="769441"/>
              </a:xfrm>
              <a:prstGeom prst="rect">
                <a:avLst/>
              </a:prstGeom>
              <a:blipFill rotWithShape="0">
                <a:blip r:embed="rId6"/>
                <a:stretch>
                  <a:fillRect l="-4571" t="-5303" b="-28030"/>
                </a:stretch>
              </a:blipFill>
              <a:ln w="38100">
                <a:solidFill>
                  <a:srgbClr val="EE00B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>
            <a:endCxn id="7" idx="2"/>
          </p:cNvCxnSpPr>
          <p:nvPr/>
        </p:nvCxnSpPr>
        <p:spPr>
          <a:xfrm flipH="1">
            <a:off x="489556" y="799019"/>
            <a:ext cx="999340" cy="2071819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19" idx="2"/>
          </p:cNvCxnSpPr>
          <p:nvPr/>
        </p:nvCxnSpPr>
        <p:spPr>
          <a:xfrm flipH="1">
            <a:off x="8720269" y="1061479"/>
            <a:ext cx="916376" cy="2107633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8548598" y="2990904"/>
            <a:ext cx="266328" cy="2464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1371565" y="677038"/>
            <a:ext cx="266328" cy="2464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>
            <a:endCxn id="7" idx="4"/>
          </p:cNvCxnSpPr>
          <p:nvPr/>
        </p:nvCxnSpPr>
        <p:spPr>
          <a:xfrm flipV="1">
            <a:off x="503104" y="2296722"/>
            <a:ext cx="4264581" cy="561774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19" idx="4"/>
            <a:endCxn id="19" idx="2"/>
          </p:cNvCxnSpPr>
          <p:nvPr/>
        </p:nvCxnSpPr>
        <p:spPr>
          <a:xfrm flipV="1">
            <a:off x="5384096" y="1061479"/>
            <a:ext cx="4252549" cy="74015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Овал 38"/>
          <p:cNvSpPr/>
          <p:nvPr/>
        </p:nvSpPr>
        <p:spPr>
          <a:xfrm>
            <a:off x="4663975" y="2191385"/>
            <a:ext cx="266328" cy="246432"/>
          </a:xfrm>
          <a:prstGeom prst="ellipse">
            <a:avLst/>
          </a:prstGeom>
          <a:solidFill>
            <a:srgbClr val="2365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5264997" y="1630282"/>
            <a:ext cx="266328" cy="246432"/>
          </a:xfrm>
          <a:prstGeom prst="ellipse">
            <a:avLst/>
          </a:prstGeom>
          <a:solidFill>
            <a:srgbClr val="2365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Равнобедренный треугольник 46"/>
          <p:cNvSpPr/>
          <p:nvPr/>
        </p:nvSpPr>
        <p:spPr>
          <a:xfrm rot="10207597">
            <a:off x="5512700" y="1401212"/>
            <a:ext cx="4316480" cy="1896735"/>
          </a:xfrm>
          <a:prstGeom prst="triangle">
            <a:avLst>
              <a:gd name="adj" fmla="val 28995"/>
            </a:avLst>
          </a:prstGeom>
          <a:gradFill flip="none" rotWithShape="1">
            <a:gsLst>
              <a:gs pos="0">
                <a:srgbClr val="00A859">
                  <a:tint val="66000"/>
                  <a:satMod val="160000"/>
                </a:srgbClr>
              </a:gs>
              <a:gs pos="50000">
                <a:srgbClr val="00A859">
                  <a:tint val="44500"/>
                  <a:satMod val="160000"/>
                </a:srgbClr>
              </a:gs>
              <a:gs pos="100000">
                <a:srgbClr val="00A859">
                  <a:tint val="23500"/>
                  <a:satMod val="160000"/>
                </a:srgbClr>
              </a:gs>
            </a:gsLst>
            <a:lin ang="10800000" scaled="1"/>
            <a:tileRect/>
          </a:gra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sp>
        <p:nvSpPr>
          <p:cNvPr id="59" name="Равнобедренный треугольник 58"/>
          <p:cNvSpPr/>
          <p:nvPr/>
        </p:nvSpPr>
        <p:spPr>
          <a:xfrm rot="21181542">
            <a:off x="344242" y="694504"/>
            <a:ext cx="4316480" cy="1896735"/>
          </a:xfrm>
          <a:prstGeom prst="triangle">
            <a:avLst>
              <a:gd name="adj" fmla="val 28995"/>
            </a:avLst>
          </a:prstGeom>
          <a:gradFill flip="none" rotWithShape="1">
            <a:gsLst>
              <a:gs pos="0">
                <a:srgbClr val="00A859">
                  <a:tint val="66000"/>
                  <a:satMod val="160000"/>
                </a:srgbClr>
              </a:gs>
              <a:gs pos="50000">
                <a:srgbClr val="00A859">
                  <a:tint val="44500"/>
                  <a:satMod val="160000"/>
                </a:srgbClr>
              </a:gs>
              <a:gs pos="100000">
                <a:srgbClr val="00A859">
                  <a:tint val="23500"/>
                  <a:satMod val="160000"/>
                </a:srgbClr>
              </a:gs>
            </a:gsLst>
            <a:lin ang="10800000" scaled="1"/>
            <a:tileRect/>
          </a:gra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</p:spTree>
    <p:extLst>
      <p:ext uri="{BB962C8B-B14F-4D97-AF65-F5344CB8AC3E}">
        <p14:creationId xmlns:p14="http://schemas.microsoft.com/office/powerpoint/2010/main" val="1698205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12" grpId="0"/>
      <p:bldP spid="13" grpId="0"/>
      <p:bldP spid="19" grpId="0" animBg="1"/>
      <p:bldP spid="23" grpId="0"/>
      <p:bldP spid="4" grpId="0"/>
      <p:bldP spid="5" grpId="0"/>
      <p:bldP spid="41" grpId="0" animBg="1"/>
      <p:bldP spid="42" grpId="0" animBg="1"/>
      <p:bldP spid="8" grpId="0"/>
      <p:bldP spid="9" grpId="0" animBg="1"/>
      <p:bldP spid="21" grpId="0" animBg="1"/>
      <p:bldP spid="31" grpId="0" animBg="1"/>
      <p:bldP spid="39" grpId="0" animBg="1"/>
      <p:bldP spid="44" grpId="0" animBg="1"/>
      <p:bldP spid="47" grpId="0" animBg="1"/>
      <p:bldP spid="5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60238" cy="95923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11- 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445299" y="2478196"/>
            <a:ext cx="3600400" cy="16561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V="1">
            <a:off x="2172847" y="2298176"/>
            <a:ext cx="4145304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6030119" y="2298176"/>
            <a:ext cx="275398" cy="18362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2172847" y="2478196"/>
            <a:ext cx="288032" cy="18362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094015" y="2730224"/>
            <a:ext cx="144016" cy="2880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166023" y="2662011"/>
            <a:ext cx="144016" cy="2880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33775" y="3810344"/>
            <a:ext cx="144016" cy="2880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005783" y="3742131"/>
            <a:ext cx="144016" cy="2880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310039" y="3666328"/>
            <a:ext cx="0" cy="2880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149799" y="2658216"/>
            <a:ext cx="0" cy="3079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398947" y="3396298"/>
            <a:ext cx="6912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85⁰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434756" y="2532746"/>
            <a:ext cx="8668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x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04228" y="5864733"/>
            <a:ext cx="77235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Noma‘lum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Дуга 32"/>
          <p:cNvSpPr/>
          <p:nvPr/>
        </p:nvSpPr>
        <p:spPr>
          <a:xfrm rot="14362628">
            <a:off x="3570870" y="3072576"/>
            <a:ext cx="641659" cy="594066"/>
          </a:xfrm>
          <a:prstGeom prst="arc">
            <a:avLst>
              <a:gd name="adj1" fmla="val 15642959"/>
              <a:gd name="adj2" fmla="val 0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Дуга 33"/>
          <p:cNvSpPr/>
          <p:nvPr/>
        </p:nvSpPr>
        <p:spPr>
          <a:xfrm rot="4375325">
            <a:off x="4207222" y="2900497"/>
            <a:ext cx="641659" cy="594066"/>
          </a:xfrm>
          <a:prstGeom prst="arc">
            <a:avLst>
              <a:gd name="adj1" fmla="val 15642959"/>
              <a:gd name="adj2" fmla="val 0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4019476" y="2509280"/>
            <a:ext cx="508473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1623864" y="4025917"/>
            <a:ext cx="46679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1972403" y="1892583"/>
            <a:ext cx="45076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6454108" y="1853778"/>
            <a:ext cx="445956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6134606" y="3884906"/>
            <a:ext cx="48603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962418" y="1953196"/>
                <a:ext cx="2305439" cy="18669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2365C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85⁰</a:t>
                </a:r>
              </a:p>
              <a:p>
                <a:r>
                  <a:rPr lang="en-US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-?</a:t>
                </a:r>
                <a:endParaRPr lang="ru-RU" b="1" i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2418" y="1953196"/>
                <a:ext cx="2305439" cy="1866986"/>
              </a:xfrm>
              <a:prstGeom prst="rect">
                <a:avLst/>
              </a:prstGeom>
              <a:blipFill rotWithShape="0">
                <a:blip r:embed="rId2"/>
                <a:stretch>
                  <a:fillRect l="-8730" t="-5212" r="-7143" b="-120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Прямоугольник 40"/>
              <p:cNvSpPr/>
              <p:nvPr/>
            </p:nvSpPr>
            <p:spPr>
              <a:xfrm>
                <a:off x="629519" y="6409571"/>
                <a:ext cx="9831296" cy="2308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i="1" dirty="0" err="1" smtClean="0">
                    <a:solidFill>
                      <a:srgbClr val="2365C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𝐴𝑂𝐵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𝑂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vertikal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𝑨𝑶𝑩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𝑪𝑶𝑫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TBT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asosan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x = 85º</a:t>
                </a:r>
                <a:endParaRPr lang="en-US" sz="3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519" y="6409571"/>
                <a:ext cx="9831296" cy="2308324"/>
              </a:xfrm>
              <a:prstGeom prst="rect">
                <a:avLst/>
              </a:prstGeom>
              <a:blipFill rotWithShape="0">
                <a:blip r:embed="rId3"/>
                <a:stretch>
                  <a:fillRect l="-1860" t="-3958" b="-89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830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060238" cy="130371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69479" y="2141810"/>
            <a:ext cx="103691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59-betida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b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5 </a:t>
            </a: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- 9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 descr="BD0509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8431" y="2717874"/>
            <a:ext cx="2700188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156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AutoShape 5"/>
          <p:cNvSpPr>
            <a:spLocks noChangeArrowheads="1"/>
          </p:cNvSpPr>
          <p:nvPr/>
        </p:nvSpPr>
        <p:spPr bwMode="auto">
          <a:xfrm rot="8098194">
            <a:off x="5749147" y="3449100"/>
            <a:ext cx="2499444" cy="1808291"/>
          </a:xfrm>
          <a:prstGeom prst="rtTriangle">
            <a:avLst/>
          </a:prstGeom>
          <a:gradFill flip="none" rotWithShape="1">
            <a:gsLst>
              <a:gs pos="0">
                <a:srgbClr val="CC3300">
                  <a:tint val="66000"/>
                  <a:satMod val="160000"/>
                </a:srgbClr>
              </a:gs>
              <a:gs pos="50000">
                <a:srgbClr val="CC3300">
                  <a:tint val="44500"/>
                  <a:satMod val="160000"/>
                </a:srgbClr>
              </a:gs>
              <a:gs pos="100000">
                <a:srgbClr val="CC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2789759" y="1975572"/>
            <a:ext cx="3525355" cy="1164989"/>
          </a:xfrm>
          <a:prstGeom prst="triangle">
            <a:avLst>
              <a:gd name="adj" fmla="val 83137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 rot="1837582">
            <a:off x="1130867" y="2086248"/>
            <a:ext cx="1628808" cy="3279388"/>
          </a:xfrm>
          <a:prstGeom prst="rtTriangle">
            <a:avLst/>
          </a:prstGeom>
          <a:solidFill>
            <a:srgbClr val="33C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 dirty="0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8785835" y="2190579"/>
            <a:ext cx="2831783" cy="2235512"/>
          </a:xfrm>
          <a:prstGeom prst="triangle">
            <a:avLst>
              <a:gd name="adj" fmla="val 50000"/>
            </a:avLst>
          </a:prstGeom>
          <a:solidFill>
            <a:srgbClr val="FF33CC"/>
          </a:solidFill>
          <a:ln w="9525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3902" dirty="0">
              <a:solidFill>
                <a:srgbClr val="0066FF"/>
              </a:solidFill>
            </a:endParaRPr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9715580" y="5425817"/>
            <a:ext cx="441995" cy="70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3902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060238" cy="10706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turini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63067" y="215795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120⁰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52428" y="4099836"/>
            <a:ext cx="785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81341" y="3069758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70⁰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35238" y="3738314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60⁰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9334729" y="3332942"/>
            <a:ext cx="258060" cy="175296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0202440" y="4229411"/>
            <a:ext cx="18635" cy="432679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10812545" y="3332942"/>
            <a:ext cx="278472" cy="175296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9"/>
          <p:cNvGrpSpPr>
            <a:grpSpLocks/>
          </p:cNvGrpSpPr>
          <p:nvPr/>
        </p:nvGrpSpPr>
        <p:grpSpPr bwMode="auto">
          <a:xfrm>
            <a:off x="2051935" y="4772765"/>
            <a:ext cx="3911432" cy="1452543"/>
            <a:chOff x="385" y="3067"/>
            <a:chExt cx="1769" cy="953"/>
          </a:xfrm>
          <a:solidFill>
            <a:srgbClr val="FFC000"/>
          </a:solidFill>
        </p:grpSpPr>
        <p:sp>
          <p:nvSpPr>
            <p:cNvPr id="32" name="AutoShape 7"/>
            <p:cNvSpPr>
              <a:spLocks noChangeArrowheads="1"/>
            </p:cNvSpPr>
            <p:nvPr/>
          </p:nvSpPr>
          <p:spPr bwMode="auto">
            <a:xfrm>
              <a:off x="385" y="3067"/>
              <a:ext cx="1769" cy="953"/>
            </a:xfrm>
            <a:prstGeom prst="triangle">
              <a:avLst>
                <a:gd name="adj" fmla="val 50000"/>
              </a:avLst>
            </a:pr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3902"/>
            </a:p>
          </p:txBody>
        </p:sp>
        <p:sp>
          <p:nvSpPr>
            <p:cNvPr id="33" name="Line 14"/>
            <p:cNvSpPr>
              <a:spLocks noChangeShapeType="1"/>
            </p:cNvSpPr>
            <p:nvPr/>
          </p:nvSpPr>
          <p:spPr bwMode="auto">
            <a:xfrm>
              <a:off x="793" y="3475"/>
              <a:ext cx="91" cy="9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34" name="Line 21"/>
            <p:cNvSpPr>
              <a:spLocks noChangeShapeType="1"/>
            </p:cNvSpPr>
            <p:nvPr/>
          </p:nvSpPr>
          <p:spPr bwMode="auto">
            <a:xfrm>
              <a:off x="1791" y="3612"/>
              <a:ext cx="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35" name="Line 23"/>
            <p:cNvSpPr>
              <a:spLocks noChangeShapeType="1"/>
            </p:cNvSpPr>
            <p:nvPr/>
          </p:nvSpPr>
          <p:spPr bwMode="auto">
            <a:xfrm flipV="1">
              <a:off x="1610" y="3475"/>
              <a:ext cx="136" cy="9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36" name="Arc 35"/>
            <p:cNvSpPr>
              <a:spLocks/>
            </p:cNvSpPr>
            <p:nvPr/>
          </p:nvSpPr>
          <p:spPr bwMode="auto">
            <a:xfrm>
              <a:off x="567" y="3838"/>
              <a:ext cx="91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3902"/>
            </a:p>
          </p:txBody>
        </p:sp>
        <p:sp>
          <p:nvSpPr>
            <p:cNvPr id="37" name="Arc 38"/>
            <p:cNvSpPr>
              <a:spLocks/>
            </p:cNvSpPr>
            <p:nvPr/>
          </p:nvSpPr>
          <p:spPr bwMode="auto">
            <a:xfrm flipH="1">
              <a:off x="1882" y="3838"/>
              <a:ext cx="91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3902"/>
            </a:p>
          </p:txBody>
        </p:sp>
      </p:grpSp>
      <p:sp>
        <p:nvSpPr>
          <p:cNvPr id="6" name="Прямоугольник 5"/>
          <p:cNvSpPr/>
          <p:nvPr/>
        </p:nvSpPr>
        <p:spPr>
          <a:xfrm rot="18099242">
            <a:off x="421490" y="4513234"/>
            <a:ext cx="383735" cy="24322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8716533" y="1074143"/>
            <a:ext cx="232307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Muntazam</a:t>
            </a:r>
            <a:endParaRPr lang="en-US" sz="28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796" y="1016127"/>
            <a:ext cx="34265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endParaRPr lang="en-US" sz="28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00403" y="1056918"/>
            <a:ext cx="39040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O‘tmas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endParaRPr lang="en-US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232312" y="3475958"/>
            <a:ext cx="6029325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endParaRPr lang="en-US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057817" y="4679150"/>
            <a:ext cx="31615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endParaRPr lang="en-US" sz="28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 rot="15265728">
            <a:off x="977339" y="2304727"/>
            <a:ext cx="761435" cy="195462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право 40"/>
          <p:cNvSpPr/>
          <p:nvPr/>
        </p:nvSpPr>
        <p:spPr>
          <a:xfrm rot="10463440">
            <a:off x="5288653" y="3970316"/>
            <a:ext cx="761435" cy="195462"/>
          </a:xfrm>
          <a:prstGeom prst="rightArrow">
            <a:avLst/>
          </a:prstGeom>
          <a:gradFill flip="none" rotWithShape="1">
            <a:gsLst>
              <a:gs pos="0">
                <a:srgbClr val="FF33CC">
                  <a:tint val="66000"/>
                  <a:satMod val="160000"/>
                </a:srgbClr>
              </a:gs>
              <a:gs pos="50000">
                <a:srgbClr val="FF33CC">
                  <a:tint val="44500"/>
                  <a:satMod val="160000"/>
                </a:srgbClr>
              </a:gs>
              <a:gs pos="100000">
                <a:srgbClr val="FF33CC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право 41"/>
          <p:cNvSpPr/>
          <p:nvPr/>
        </p:nvSpPr>
        <p:spPr>
          <a:xfrm rot="17496762">
            <a:off x="3940629" y="2037837"/>
            <a:ext cx="761435" cy="19546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право 42"/>
          <p:cNvSpPr/>
          <p:nvPr/>
        </p:nvSpPr>
        <p:spPr>
          <a:xfrm rot="15710797">
            <a:off x="9185252" y="2317357"/>
            <a:ext cx="761435" cy="195462"/>
          </a:xfrm>
          <a:prstGeom prst="rightArrow">
            <a:avLst/>
          </a:prstGeom>
          <a:solidFill>
            <a:srgbClr val="EE00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трелка вправо 43"/>
          <p:cNvSpPr/>
          <p:nvPr/>
        </p:nvSpPr>
        <p:spPr>
          <a:xfrm>
            <a:off x="5655025" y="5639347"/>
            <a:ext cx="761435" cy="19546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44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3586" y="1376362"/>
            <a:ext cx="107442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peremetri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27 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detsimetrga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400" b="1" dirty="0"/>
          </a:p>
        </p:txBody>
      </p:sp>
      <p:sp>
        <p:nvSpPr>
          <p:cNvPr id="6" name="object 2"/>
          <p:cNvSpPr/>
          <p:nvPr/>
        </p:nvSpPr>
        <p:spPr>
          <a:xfrm>
            <a:off x="11954" y="14998"/>
            <a:ext cx="12048284" cy="114776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1205583" y="3005906"/>
            <a:ext cx="3312368" cy="2520280"/>
          </a:xfrm>
          <a:prstGeom prst="triangle">
            <a:avLst/>
          </a:prstGeom>
          <a:gradFill flip="none" rotWithShape="1">
            <a:gsLst>
              <a:gs pos="0">
                <a:srgbClr val="EE00B0">
                  <a:tint val="66000"/>
                  <a:satMod val="160000"/>
                </a:srgbClr>
              </a:gs>
              <a:gs pos="50000">
                <a:srgbClr val="EE00B0">
                  <a:tint val="44500"/>
                  <a:satMod val="160000"/>
                </a:srgbClr>
              </a:gs>
              <a:gs pos="100000">
                <a:srgbClr val="EE00B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75010" y="3901977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49599" y="408544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163873" y="2997170"/>
            <a:ext cx="181972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P=3a</a:t>
            </a:r>
            <a:endParaRPr lang="ru-RU" sz="5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94015" y="4270111"/>
            <a:ext cx="53351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27:3 = 9m = 90dm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16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409" y="77563"/>
            <a:ext cx="1138721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  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yonli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yon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tomonidan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cm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peremetri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32 cm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uzunligini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toping?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741082" y="2315735"/>
            <a:ext cx="2880320" cy="3168352"/>
          </a:xfrm>
          <a:prstGeom prst="triangle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895852" y="3056174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41057" y="5395001"/>
            <a:ext cx="8803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+2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55339" y="3175865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60721" y="3023621"/>
            <a:ext cx="3826689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+ x + x + 2 = 32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 = 32-2</a:t>
            </a:r>
          </a:p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30:3</a:t>
            </a:r>
          </a:p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10 (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+ 2 = 12(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099033" y="2315735"/>
            <a:ext cx="2008883" cy="707886"/>
          </a:xfrm>
          <a:prstGeom prst="rect">
            <a:avLst/>
          </a:prstGeom>
          <a:ln>
            <a:solidFill>
              <a:srgbClr val="00A859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P=2a+b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44544" y="4302128"/>
            <a:ext cx="18614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P= 32cm</a:t>
            </a:r>
            <a:endParaRPr lang="ru-RU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2706473" y="5972104"/>
            <a:ext cx="3108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12 cm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418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/>
      <p:bldP spid="13" grpId="0" animBg="1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6189"/>
            <a:ext cx="12073734" cy="14106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                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7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51668" y="82968"/>
            <a:ext cx="11632882" cy="1139093"/>
          </a:xfrm>
          <a:prstGeom prst="rect">
            <a:avLst/>
          </a:prstGeom>
        </p:spPr>
        <p:txBody>
          <a:bodyPr vert="horz" lIns="90499" tIns="45249" rIns="90499" bIns="45249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1258" algn="ctr">
              <a:spcBef>
                <a:spcPts val="0"/>
              </a:spcBef>
            </a:pPr>
            <a:endParaRPr lang="en-US" sz="435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773535" y="3368600"/>
            <a:ext cx="4693855" cy="2850676"/>
          </a:xfrm>
          <a:prstGeom prst="triangle">
            <a:avLst>
              <a:gd name="adj" fmla="val 7607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73" dirty="0"/>
              <a:t>A</a:t>
            </a:r>
            <a:endParaRPr lang="ru-RU" sz="3773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3193826" y="3392653"/>
            <a:ext cx="1158089" cy="283405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41487" y="1781770"/>
            <a:ext cx="115212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chburchak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uchidan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qarshisidagi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tomonni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ajratuvchi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 </a:t>
            </a: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29580" y="4024497"/>
            <a:ext cx="244329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</a:t>
            </a:r>
            <a:endParaRPr lang="ru-RU" sz="4000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4351915" y="6030242"/>
            <a:ext cx="166036" cy="28803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912315" y="6083797"/>
            <a:ext cx="166036" cy="28803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45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6189"/>
            <a:ext cx="12073734" cy="14106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                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7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51668" y="82968"/>
            <a:ext cx="11632882" cy="1139093"/>
          </a:xfrm>
          <a:prstGeom prst="rect">
            <a:avLst/>
          </a:prstGeom>
        </p:spPr>
        <p:txBody>
          <a:bodyPr vert="horz" lIns="90499" tIns="45249" rIns="90499" bIns="45249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1258" algn="ctr">
              <a:spcBef>
                <a:spcPts val="0"/>
              </a:spcBef>
            </a:pPr>
            <a:endParaRPr lang="en-US" sz="435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773535" y="3368600"/>
            <a:ext cx="4693855" cy="2850676"/>
          </a:xfrm>
          <a:prstGeom prst="triangle">
            <a:avLst>
              <a:gd name="adj" fmla="val 7607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73" dirty="0"/>
              <a:t>A</a:t>
            </a:r>
            <a:endParaRPr lang="ru-RU" sz="3773" dirty="0"/>
          </a:p>
        </p:txBody>
      </p:sp>
      <p:cxnSp>
        <p:nvCxnSpPr>
          <p:cNvPr id="16" name="Прямая соединительная линия 15"/>
          <p:cNvCxnSpPr>
            <a:stCxn id="12" idx="0"/>
          </p:cNvCxnSpPr>
          <p:nvPr/>
        </p:nvCxnSpPr>
        <p:spPr>
          <a:xfrm flipH="1">
            <a:off x="3431062" y="3368600"/>
            <a:ext cx="913135" cy="2850676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76227" y="1735529"/>
            <a:ext cx="115212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uchidan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bo‘luvchi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606183" y="3517574"/>
            <a:ext cx="335540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</a:t>
            </a:r>
            <a:r>
              <a:rPr lang="en-US" sz="4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887629" y="3725986"/>
            <a:ext cx="342290" cy="14401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229919" y="3870002"/>
            <a:ext cx="308297" cy="3229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3887629" y="3725986"/>
            <a:ext cx="171145" cy="288032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4230191" y="3758278"/>
            <a:ext cx="171145" cy="288032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292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6189"/>
            <a:ext cx="12073734" cy="14106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                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7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51668" y="82968"/>
            <a:ext cx="11632882" cy="1139093"/>
          </a:xfrm>
          <a:prstGeom prst="rect">
            <a:avLst/>
          </a:prstGeom>
        </p:spPr>
        <p:txBody>
          <a:bodyPr vert="horz" lIns="90499" tIns="45249" rIns="90499" bIns="45249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1258" algn="ctr">
              <a:spcBef>
                <a:spcPts val="0"/>
              </a:spcBef>
            </a:pPr>
            <a:endParaRPr lang="en-US" sz="435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773535" y="3368600"/>
            <a:ext cx="4693855" cy="2850676"/>
          </a:xfrm>
          <a:prstGeom prst="triangle">
            <a:avLst>
              <a:gd name="adj" fmla="val 7607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73" dirty="0"/>
              <a:t>A</a:t>
            </a:r>
            <a:endParaRPr lang="ru-RU" sz="3773" dirty="0"/>
          </a:p>
        </p:txBody>
      </p:sp>
      <p:cxnSp>
        <p:nvCxnSpPr>
          <p:cNvPr id="18" name="Прямая соединительная линия 17"/>
          <p:cNvCxnSpPr>
            <a:stCxn id="12" idx="0"/>
            <a:endCxn id="12" idx="3"/>
          </p:cNvCxnSpPr>
          <p:nvPr/>
        </p:nvCxnSpPr>
        <p:spPr>
          <a:xfrm>
            <a:off x="4344197" y="3368600"/>
            <a:ext cx="0" cy="285067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41487" y="1781770"/>
            <a:ext cx="115212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uchidan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qarshisidagi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41887" y="5886226"/>
            <a:ext cx="402310" cy="33305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606183" y="3725986"/>
            <a:ext cx="292580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endParaRPr lang="ru-RU" sz="48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08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Объект 2"/>
          <p:cNvSpPr>
            <a:spLocks noGrp="1"/>
          </p:cNvSpPr>
          <p:nvPr>
            <p:ph idx="1"/>
          </p:nvPr>
        </p:nvSpPr>
        <p:spPr>
          <a:xfrm>
            <a:off x="-86927" y="1324043"/>
            <a:ext cx="12178381" cy="286430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ikkinchisining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ustiga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aynan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ustma-ust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tushadigan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qo‘yish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shakllarga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r>
              <a:rPr lang="en-US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18020"/>
            <a:ext cx="12060238" cy="101415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>
            <a:off x="1356777" y="4942115"/>
            <a:ext cx="3439909" cy="1507530"/>
          </a:xfrm>
          <a:prstGeom prst="rtTriangle">
            <a:avLst/>
          </a:prstGeom>
          <a:gradFill flip="none" rotWithShape="1">
            <a:gsLst>
              <a:gs pos="0">
                <a:srgbClr val="EE00B0">
                  <a:tint val="66000"/>
                  <a:satMod val="160000"/>
                </a:srgbClr>
              </a:gs>
              <a:gs pos="50000">
                <a:srgbClr val="EE00B0">
                  <a:tint val="44500"/>
                  <a:satMod val="160000"/>
                </a:srgbClr>
              </a:gs>
              <a:gs pos="100000">
                <a:srgbClr val="EE00B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ый треугольник 7"/>
          <p:cNvSpPr/>
          <p:nvPr/>
        </p:nvSpPr>
        <p:spPr>
          <a:xfrm>
            <a:off x="4301927" y="3626450"/>
            <a:ext cx="3494729" cy="1507530"/>
          </a:xfrm>
          <a:prstGeom prst="rtTriangle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2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864597" y="4018785"/>
            <a:ext cx="21114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∆</a:t>
            </a:r>
            <a:r>
              <a:rPr lang="en-US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∆</a:t>
            </a:r>
            <a:r>
              <a:rPr lang="en-US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5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1641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7644E-7 2.44233E-6 L 0.12229 2.44233E-6 C 0.17718 2.44233E-6 0.24497 -0.05224 0.24497 -0.09408 L 0.24497 -0.18747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42" y="-93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15060" y="1898265"/>
            <a:ext cx="6030119" cy="97751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3773" b="1" dirty="0"/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1979" b="1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 rot="21141401">
            <a:off x="344242" y="3692286"/>
            <a:ext cx="4316480" cy="1896735"/>
          </a:xfrm>
          <a:prstGeom prst="triangle">
            <a:avLst>
              <a:gd name="adj" fmla="val 28995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sp>
        <p:nvSpPr>
          <p:cNvPr id="11" name="TextBox 10"/>
          <p:cNvSpPr txBox="1"/>
          <p:nvPr/>
        </p:nvSpPr>
        <p:spPr>
          <a:xfrm flipH="1">
            <a:off x="1139194" y="3208678"/>
            <a:ext cx="4988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4806" y="5261283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4281" y="5612084"/>
            <a:ext cx="524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9033164" y="4904509"/>
            <a:ext cx="374207" cy="189629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37962" y="4561784"/>
            <a:ext cx="288032" cy="200612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50926" y="229124"/>
            <a:ext cx="1180931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sz="36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tengligining</a:t>
            </a:r>
            <a:r>
              <a:rPr lang="en-US" sz="36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36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alomati</a:t>
            </a:r>
            <a:r>
              <a:rPr lang="en-US" sz="36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TBT</a:t>
            </a:r>
            <a:r>
              <a:rPr 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burchagiga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i="1" dirty="0">
              <a:solidFill>
                <a:srgbClr val="003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Равнобедренный треугольник 18"/>
          <p:cNvSpPr/>
          <p:nvPr/>
        </p:nvSpPr>
        <p:spPr>
          <a:xfrm rot="10207597">
            <a:off x="5514748" y="4414324"/>
            <a:ext cx="4316480" cy="1896735"/>
          </a:xfrm>
          <a:prstGeom prst="triangle">
            <a:avLst>
              <a:gd name="adj" fmla="val 28995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9609512" y="3470512"/>
                <a:ext cx="524040" cy="7016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959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959" b="1" i="0" smtClean="0">
                              <a:latin typeface="Cambria Math" panose="02040503050406030204" pitchFamily="18" charset="0"/>
                            </a:rPr>
                            <m:t>𝐂</m:t>
                          </m:r>
                        </m:e>
                        <m:sub>
                          <m:r>
                            <a:rPr lang="en-US" sz="3959" b="1" i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959" b="1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9512" y="3470512"/>
                <a:ext cx="524040" cy="701602"/>
              </a:xfrm>
              <a:prstGeom prst="rect">
                <a:avLst/>
              </a:prstGeom>
              <a:blipFill rotWithShape="0">
                <a:blip r:embed="rId2"/>
                <a:stretch>
                  <a:fillRect r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149512" y="6025688"/>
                <a:ext cx="83612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𝐀</m:t>
                          </m:r>
                        </m:e>
                        <m:sub>
                          <m:r>
                            <a:rPr lang="en-US" sz="36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9512" y="6025688"/>
                <a:ext cx="836126" cy="64633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807596" y="4168647"/>
                <a:ext cx="84343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𝐁</m:t>
                          </m:r>
                        </m:e>
                        <m:sub>
                          <m:r>
                            <a:rPr lang="en-US" sz="36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7596" y="4168647"/>
                <a:ext cx="843436" cy="6463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/>
          <p:cNvCxnSpPr/>
          <p:nvPr/>
        </p:nvCxnSpPr>
        <p:spPr>
          <a:xfrm>
            <a:off x="7370069" y="4262622"/>
            <a:ext cx="302919" cy="282296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213695" y="5427137"/>
            <a:ext cx="288787" cy="298257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2443886" y="5427137"/>
            <a:ext cx="284636" cy="315073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7521528" y="4235498"/>
            <a:ext cx="302919" cy="282296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Дуга 40"/>
          <p:cNvSpPr/>
          <p:nvPr/>
        </p:nvSpPr>
        <p:spPr>
          <a:xfrm>
            <a:off x="386269" y="5198301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3810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Дуга 41"/>
          <p:cNvSpPr/>
          <p:nvPr/>
        </p:nvSpPr>
        <p:spPr>
          <a:xfrm rot="10354018">
            <a:off x="9032915" y="3544936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3810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047114" y="3059484"/>
                <a:ext cx="4171655" cy="769441"/>
              </a:xfrm>
              <a:prstGeom prst="rect">
                <a:avLst/>
              </a:prstGeom>
              <a:noFill/>
              <a:ln w="19050">
                <a:solidFill>
                  <a:srgbClr val="EE00B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 =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b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𝐂</m:t>
                        </m:r>
                      </m:e>
                      <m:sub>
                        <m:r>
                          <a:rPr lang="en-US" sz="4400" b="1" i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114" y="3059484"/>
                <a:ext cx="4171655" cy="769441"/>
              </a:xfrm>
              <a:prstGeom prst="rect">
                <a:avLst/>
              </a:prstGeom>
              <a:blipFill rotWithShape="0">
                <a:blip r:embed="rId5"/>
                <a:stretch>
                  <a:fillRect l="-4658" t="-3101" b="-26357"/>
                </a:stretch>
              </a:blipFill>
              <a:ln w="19050">
                <a:solidFill>
                  <a:srgbClr val="EE00B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991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12" grpId="0"/>
      <p:bldP spid="13" grpId="0"/>
      <p:bldP spid="19" grpId="0" animBg="1"/>
      <p:bldP spid="2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2849</TotalTime>
  <Words>318</Words>
  <Application>Microsoft Office PowerPoint</Application>
  <PresentationFormat>Произвольный</PresentationFormat>
  <Paragraphs>99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320</cp:revision>
  <dcterms:created xsi:type="dcterms:W3CDTF">2020-04-09T07:32:19Z</dcterms:created>
  <dcterms:modified xsi:type="dcterms:W3CDTF">2020-11-07T23:25:09Z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