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14"/>
  </p:notesMasterIdLst>
  <p:sldIdLst>
    <p:sldId id="366" r:id="rId2"/>
    <p:sldId id="388" r:id="rId3"/>
    <p:sldId id="398" r:id="rId4"/>
    <p:sldId id="400" r:id="rId5"/>
    <p:sldId id="401" r:id="rId6"/>
    <p:sldId id="402" r:id="rId7"/>
    <p:sldId id="404" r:id="rId8"/>
    <p:sldId id="403" r:id="rId9"/>
    <p:sldId id="410" r:id="rId10"/>
    <p:sldId id="405" r:id="rId11"/>
    <p:sldId id="409" r:id="rId12"/>
    <p:sldId id="374" r:id="rId13"/>
  </p:sldIdLst>
  <p:sldSz cx="12060238" cy="7019925"/>
  <p:notesSz cx="5765800" cy="3244850"/>
  <p:defaultTextStyle>
    <a:defPPr>
      <a:defRPr lang="ru-RU"/>
    </a:defPPr>
    <a:lvl1pPr marL="0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1pPr>
    <a:lvl2pPr marL="968121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2pPr>
    <a:lvl3pPr marL="1936242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3pPr>
    <a:lvl4pPr marL="2904363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4pPr>
    <a:lvl5pPr marL="3872484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5pPr>
    <a:lvl6pPr marL="4840605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6pPr>
    <a:lvl7pPr marL="5808726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7pPr>
    <a:lvl8pPr marL="6776847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8pPr>
    <a:lvl9pPr marL="7744968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EE00B0"/>
    <a:srgbClr val="00A859"/>
    <a:srgbClr val="236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660"/>
  </p:normalViewPr>
  <p:slideViewPr>
    <p:cSldViewPr>
      <p:cViewPr varScale="1">
        <p:scale>
          <a:sx n="66" d="100"/>
          <a:sy n="66" d="100"/>
        </p:scale>
        <p:origin x="48" y="78"/>
      </p:cViewPr>
      <p:guideLst>
        <p:guide orient="horz" pos="6231"/>
        <p:guide pos="4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1AE95-3AE4-4A2E-AE9A-CBD60CE28A68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36738" y="242888"/>
            <a:ext cx="209232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355E9-C85C-451C-A3FC-35A439462B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43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2413" y="766763"/>
            <a:ext cx="65944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465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530" y="1148863"/>
            <a:ext cx="9045179" cy="2443974"/>
          </a:xfrm>
        </p:spPr>
        <p:txBody>
          <a:bodyPr anchor="b"/>
          <a:lstStyle>
            <a:lvl1pPr algn="ctr"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530" y="3687086"/>
            <a:ext cx="9045179" cy="1694856"/>
          </a:xfrm>
        </p:spPr>
        <p:txBody>
          <a:bodyPr/>
          <a:lstStyle>
            <a:lvl1pPr marL="0" indent="0" algn="ctr">
              <a:buNone/>
              <a:defRPr sz="2374"/>
            </a:lvl1pPr>
            <a:lvl2pPr marL="452262" indent="0" algn="ctr">
              <a:buNone/>
              <a:defRPr sz="1978"/>
            </a:lvl2pPr>
            <a:lvl3pPr marL="904524" indent="0" algn="ctr">
              <a:buNone/>
              <a:defRPr sz="1781"/>
            </a:lvl3pPr>
            <a:lvl4pPr marL="1356787" indent="0" algn="ctr">
              <a:buNone/>
              <a:defRPr sz="1583"/>
            </a:lvl4pPr>
            <a:lvl5pPr marL="1809049" indent="0" algn="ctr">
              <a:buNone/>
              <a:defRPr sz="1583"/>
            </a:lvl5pPr>
            <a:lvl6pPr marL="2261311" indent="0" algn="ctr">
              <a:buNone/>
              <a:defRPr sz="1583"/>
            </a:lvl6pPr>
            <a:lvl7pPr marL="2713573" indent="0" algn="ctr">
              <a:buNone/>
              <a:defRPr sz="1583"/>
            </a:lvl7pPr>
            <a:lvl8pPr marL="3165836" indent="0" algn="ctr">
              <a:buNone/>
              <a:defRPr sz="1583"/>
            </a:lvl8pPr>
            <a:lvl9pPr marL="3618098" indent="0" algn="ctr">
              <a:buNone/>
              <a:defRPr sz="1583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10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23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30608" y="373746"/>
            <a:ext cx="2600489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9142" y="373746"/>
            <a:ext cx="7650713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001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18476" y="3258154"/>
            <a:ext cx="4796398" cy="30831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17847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87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860" y="1750107"/>
            <a:ext cx="10401955" cy="2920093"/>
          </a:xfrm>
        </p:spPr>
        <p:txBody>
          <a:bodyPr anchor="b"/>
          <a:lstStyle>
            <a:lvl1pPr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860" y="4697826"/>
            <a:ext cx="10401955" cy="1535608"/>
          </a:xfrm>
        </p:spPr>
        <p:txBody>
          <a:bodyPr/>
          <a:lstStyle>
            <a:lvl1pPr marL="0" indent="0">
              <a:buNone/>
              <a:defRPr sz="2374">
                <a:solidFill>
                  <a:schemeClr val="tx1">
                    <a:tint val="75000"/>
                  </a:schemeClr>
                </a:solidFill>
              </a:defRPr>
            </a:lvl1pPr>
            <a:lvl2pPr marL="452262" indent="0">
              <a:buNone/>
              <a:defRPr sz="1978">
                <a:solidFill>
                  <a:schemeClr val="tx1">
                    <a:tint val="75000"/>
                  </a:schemeClr>
                </a:solidFill>
              </a:defRPr>
            </a:lvl2pPr>
            <a:lvl3pPr marL="90452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3pPr>
            <a:lvl4pPr marL="1356787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4pPr>
            <a:lvl5pPr marL="1809049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5pPr>
            <a:lvl6pPr marL="2261311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6pPr>
            <a:lvl7pPr marL="2713573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7pPr>
            <a:lvl8pPr marL="3165836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8pPr>
            <a:lvl9pPr marL="3618098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99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9141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05496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46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2" y="373747"/>
            <a:ext cx="10401955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0712" y="1720857"/>
            <a:ext cx="5102046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0712" y="2564223"/>
            <a:ext cx="5102046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05495" y="1720857"/>
            <a:ext cx="5127172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05495" y="2564223"/>
            <a:ext cx="5127172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96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21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18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>
              <a:defRPr sz="3165"/>
            </a:lvl1pPr>
            <a:lvl2pPr>
              <a:defRPr sz="2770"/>
            </a:lvl2pPr>
            <a:lvl3pPr>
              <a:defRPr sz="2374"/>
            </a:lvl3pPr>
            <a:lvl4pPr>
              <a:defRPr sz="1978"/>
            </a:lvl4pPr>
            <a:lvl5pPr>
              <a:defRPr sz="1978"/>
            </a:lvl5pPr>
            <a:lvl6pPr>
              <a:defRPr sz="1978"/>
            </a:lvl6pPr>
            <a:lvl7pPr>
              <a:defRPr sz="1978"/>
            </a:lvl7pPr>
            <a:lvl8pPr>
              <a:defRPr sz="1978"/>
            </a:lvl8pPr>
            <a:lvl9pPr>
              <a:defRPr sz="197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04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 marL="0" indent="0">
              <a:buNone/>
              <a:defRPr sz="3165"/>
            </a:lvl1pPr>
            <a:lvl2pPr marL="452262" indent="0">
              <a:buNone/>
              <a:defRPr sz="2770"/>
            </a:lvl2pPr>
            <a:lvl3pPr marL="904524" indent="0">
              <a:buNone/>
              <a:defRPr sz="2374"/>
            </a:lvl3pPr>
            <a:lvl4pPr marL="1356787" indent="0">
              <a:buNone/>
              <a:defRPr sz="1978"/>
            </a:lvl4pPr>
            <a:lvl5pPr marL="1809049" indent="0">
              <a:buNone/>
              <a:defRPr sz="1978"/>
            </a:lvl5pPr>
            <a:lvl6pPr marL="2261311" indent="0">
              <a:buNone/>
              <a:defRPr sz="1978"/>
            </a:lvl6pPr>
            <a:lvl7pPr marL="2713573" indent="0">
              <a:buNone/>
              <a:defRPr sz="1978"/>
            </a:lvl7pPr>
            <a:lvl8pPr marL="3165836" indent="0">
              <a:buNone/>
              <a:defRPr sz="1978"/>
            </a:lvl8pPr>
            <a:lvl9pPr marL="3618098" indent="0">
              <a:buNone/>
              <a:defRPr sz="1978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29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9142" y="373747"/>
            <a:ext cx="10401955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9142" y="1868730"/>
            <a:ext cx="10401955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29141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94954" y="6506431"/>
            <a:ext cx="407033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17543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94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04524" rtl="0" eaLnBrk="1" latinLnBrk="0" hangingPunct="1">
        <a:lnSpc>
          <a:spcPct val="90000"/>
        </a:lnSpc>
        <a:spcBef>
          <a:spcPct val="0"/>
        </a:spcBef>
        <a:buNone/>
        <a:defRPr sz="43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6131" indent="-226131" algn="l" defTabSz="904524" rtl="0" eaLnBrk="1" latinLnBrk="0" hangingPunct="1">
        <a:lnSpc>
          <a:spcPct val="90000"/>
        </a:lnSpc>
        <a:spcBef>
          <a:spcPts val="989"/>
        </a:spcBef>
        <a:buFont typeface="Arial" panose="020B0604020202020204" pitchFamily="34" charset="0"/>
        <a:buChar char="•"/>
        <a:defRPr sz="2770" kern="1200">
          <a:solidFill>
            <a:schemeClr val="tx1"/>
          </a:solidFill>
          <a:latin typeface="+mn-lt"/>
          <a:ea typeface="+mn-ea"/>
          <a:cs typeface="+mn-cs"/>
        </a:defRPr>
      </a:lvl1pPr>
      <a:lvl2pPr marL="678393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2374" kern="1200">
          <a:solidFill>
            <a:schemeClr val="tx1"/>
          </a:solidFill>
          <a:latin typeface="+mn-lt"/>
          <a:ea typeface="+mn-ea"/>
          <a:cs typeface="+mn-cs"/>
        </a:defRPr>
      </a:lvl2pPr>
      <a:lvl3pPr marL="1130656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978" kern="1200">
          <a:solidFill>
            <a:schemeClr val="tx1"/>
          </a:solidFill>
          <a:latin typeface="+mn-lt"/>
          <a:ea typeface="+mn-ea"/>
          <a:cs typeface="+mn-cs"/>
        </a:defRPr>
      </a:lvl3pPr>
      <a:lvl4pPr marL="1582918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2035180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487442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939705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391967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844229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1pPr>
      <a:lvl2pPr marL="452262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2pPr>
      <a:lvl3pPr marL="904524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3pPr>
      <a:lvl4pPr marL="1356787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1809049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261311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713573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165836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618098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0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52908" cy="158675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39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254941" y="-70101"/>
            <a:ext cx="6605947" cy="1656858"/>
          </a:xfrm>
          <a:prstGeom prst="rect">
            <a:avLst/>
          </a:prstGeom>
        </p:spPr>
        <p:txBody>
          <a:bodyPr spcFirstLastPara="1" vert="horz" wrap="square" lIns="0" tIns="25076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806" algn="ctr">
              <a:lnSpc>
                <a:spcPct val="150000"/>
              </a:lnSpc>
              <a:spcBef>
                <a:spcPts val="196"/>
              </a:spcBef>
            </a:pPr>
            <a:r>
              <a:rPr lang="en-US" sz="695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5" name="object 11"/>
          <p:cNvSpPr/>
          <p:nvPr/>
        </p:nvSpPr>
        <p:spPr>
          <a:xfrm>
            <a:off x="9284690" y="2429842"/>
            <a:ext cx="2389126" cy="24574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24"/>
          </a:p>
        </p:txBody>
      </p:sp>
      <p:sp>
        <p:nvSpPr>
          <p:cNvPr id="16" name="TextBox 15"/>
          <p:cNvSpPr txBox="1"/>
          <p:nvPr/>
        </p:nvSpPr>
        <p:spPr>
          <a:xfrm>
            <a:off x="1061567" y="2429842"/>
            <a:ext cx="861982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UCHBURCHAKNING</a:t>
            </a:r>
          </a:p>
          <a:p>
            <a:pPr algn="ctr"/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MUHIM ELEMENTLARI:</a:t>
            </a:r>
          </a:p>
          <a:p>
            <a:pPr algn="ctr"/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MEDIANA, BALANDLIK VA BISSEKTRISSA</a:t>
            </a:r>
            <a:endParaRPr lang="en-US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84690" y="406742"/>
            <a:ext cx="1834156" cy="895310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ru-RU" sz="521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521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35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35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9480" y="1981834"/>
            <a:ext cx="648072" cy="163828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10" name="Прямоугольник 9"/>
          <p:cNvSpPr/>
          <p:nvPr/>
        </p:nvSpPr>
        <p:spPr>
          <a:xfrm>
            <a:off x="233981" y="4015196"/>
            <a:ext cx="683572" cy="163828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9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603003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15060" y="1898265"/>
            <a:ext cx="6030119" cy="97751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3773" b="1" dirty="0"/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1979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30886" y="1215138"/>
            <a:ext cx="1192935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 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36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ru-RU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uchburchaklarga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ajratadi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bissektrisasini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 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4161911" y="3917483"/>
            <a:ext cx="4988683" cy="2128888"/>
          </a:xfrm>
          <a:prstGeom prst="triangle">
            <a:avLst>
              <a:gd name="adj" fmla="val 28995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598753" y="3917483"/>
            <a:ext cx="1007414" cy="21288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flipH="1">
            <a:off x="5332994" y="3351041"/>
            <a:ext cx="498868" cy="700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59" b="1" dirty="0"/>
              <a:t>A</a:t>
            </a:r>
            <a:endParaRPr lang="ru-RU" sz="3959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9314741" y="5616672"/>
            <a:ext cx="470000" cy="7016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959" b="1" dirty="0"/>
              <a:t>B</a:t>
            </a:r>
            <a:endParaRPr lang="ru-RU" sz="3959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725863" y="5616672"/>
            <a:ext cx="524040" cy="700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959" b="1" dirty="0"/>
              <a:t>C</a:t>
            </a:r>
            <a:endParaRPr lang="ru-RU" sz="3959" b="1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5361177" y="4232698"/>
            <a:ext cx="470685" cy="162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5837053" y="4313970"/>
            <a:ext cx="430857" cy="1442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5598754" y="4260996"/>
            <a:ext cx="31371" cy="197223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897181" y="4260996"/>
            <a:ext cx="172982" cy="197223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5538127" y="4884750"/>
                <a:ext cx="58746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𝒍</m:t>
                          </m:r>
                        </m:e>
                        <m:sub>
                          <m:r>
                            <a:rPr lang="en-US" sz="28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</m:oMath>
                  </m:oMathPara>
                </a14:m>
                <a:endParaRPr lang="ru-RU" sz="1979" b="1" i="1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8127" y="4884750"/>
                <a:ext cx="587469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рямоугольник 21"/>
          <p:cNvSpPr/>
          <p:nvPr/>
        </p:nvSpPr>
        <p:spPr>
          <a:xfrm>
            <a:off x="0" y="0"/>
            <a:ext cx="12060238" cy="130975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9- 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91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12" grpId="0"/>
      <p:bldP spid="13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15060" y="1898265"/>
            <a:ext cx="6030119" cy="97751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3773" b="1" dirty="0"/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1979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7394552" y="494444"/>
                <a:ext cx="6029325" cy="286232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3600" b="1" i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∆ABC-</a:t>
                </a:r>
                <a:r>
                  <a:rPr lang="en-US" sz="36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ixtiyoriy</a:t>
                </a:r>
                <a:endParaRPr lang="en-US" sz="36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𝐴𝐵𝐶</m:t>
                        </m:r>
                      </m:sub>
                    </m:sSub>
                  </m:oMath>
                </a14:m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 36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𝐴𝐸𝐶</m:t>
                        </m:r>
                      </m:sub>
                    </m:sSub>
                  </m:oMath>
                </a14:m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24,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𝐴𝐸𝐵</m:t>
                        </m:r>
                      </m:sub>
                    </m:sSub>
                  </m:oMath>
                </a14:m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 30</a:t>
                </a:r>
                <a:endParaRPr lang="ru-RU" sz="36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AE </a:t>
                </a:r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𝒍</m:t>
                        </m:r>
                      </m:e>
                      <m:sub>
                        <m:r>
                          <a:rPr lang="en-US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𝑩𝑪</m:t>
                        </m:r>
                      </m:sub>
                    </m:sSub>
                  </m:oMath>
                </a14:m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-? </a:t>
                </a:r>
                <a:endParaRPr lang="en-US" sz="36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4552" y="494444"/>
                <a:ext cx="6029325" cy="2862322"/>
              </a:xfrm>
              <a:prstGeom prst="rect">
                <a:avLst/>
              </a:prstGeom>
              <a:blipFill rotWithShape="0">
                <a:blip r:embed="rId2"/>
                <a:stretch>
                  <a:fillRect l="-3033" t="-3191" b="-70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Равнобедренный треугольник 6"/>
          <p:cNvSpPr/>
          <p:nvPr/>
        </p:nvSpPr>
        <p:spPr>
          <a:xfrm>
            <a:off x="1137575" y="650134"/>
            <a:ext cx="4988683" cy="2128888"/>
          </a:xfrm>
          <a:prstGeom prst="triangle">
            <a:avLst>
              <a:gd name="adj" fmla="val 28995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574417" y="650134"/>
            <a:ext cx="1007414" cy="212888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flipH="1">
            <a:off x="2160836" y="39629"/>
            <a:ext cx="498868" cy="700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59" b="1" dirty="0"/>
              <a:t>A</a:t>
            </a:r>
            <a:endParaRPr lang="ru-RU" sz="3959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290405" y="2349323"/>
            <a:ext cx="470000" cy="7016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959" b="1" dirty="0"/>
              <a:t>B</a:t>
            </a:r>
            <a:endParaRPr lang="ru-RU" sz="3959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01527" y="2349323"/>
            <a:ext cx="524040" cy="700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959" b="1" dirty="0"/>
              <a:t>C</a:t>
            </a:r>
            <a:endParaRPr lang="ru-RU" sz="3959" b="1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354943" y="1004520"/>
            <a:ext cx="452583" cy="1233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2812717" y="1025685"/>
            <a:ext cx="427219" cy="1651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2574418" y="993647"/>
            <a:ext cx="31371" cy="197223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872845" y="993647"/>
            <a:ext cx="172982" cy="197223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626809" y="1633700"/>
                <a:ext cx="68313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𝒍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sub>
                      </m:sSub>
                    </m:oMath>
                  </m:oMathPara>
                </a14:m>
                <a:endParaRPr lang="ru-RU" sz="1979" b="1" i="1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6809" y="1633700"/>
                <a:ext cx="683136" cy="461665"/>
              </a:xfrm>
              <a:prstGeom prst="rect">
                <a:avLst/>
              </a:prstGeom>
              <a:blipFill rotWithShape="0">
                <a:blip r:embed="rId3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1365227" y="3201559"/>
                <a:ext cx="6029325" cy="113877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3200" b="1" i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𝑨𝑩𝑪</m:t>
                        </m:r>
                      </m:sub>
                    </m:sSub>
                  </m:oMath>
                </a14:m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𝑨𝑬𝑪</m:t>
                        </m:r>
                      </m:sub>
                    </m:sSub>
                  </m:oMath>
                </a14:m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𝑨𝑬𝑩</m:t>
                        </m:r>
                      </m:sub>
                    </m:sSub>
                  </m:oMath>
                </a14:m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- 2AE</a:t>
                </a:r>
                <a:endParaRPr lang="ru-RU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5227" y="3201559"/>
                <a:ext cx="6029325" cy="1138773"/>
              </a:xfrm>
              <a:prstGeom prst="rect">
                <a:avLst/>
              </a:prstGeom>
              <a:blipFill rotWithShape="0">
                <a:blip r:embed="rId4"/>
                <a:stretch>
                  <a:fillRect l="-2629" t="-6952" b="-192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18"/>
          <p:cNvSpPr/>
          <p:nvPr/>
        </p:nvSpPr>
        <p:spPr>
          <a:xfrm>
            <a:off x="1433989" y="4444026"/>
            <a:ext cx="6029325" cy="17869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36 = 24 + 30 - 2AE</a:t>
            </a:r>
            <a:endParaRPr lang="en-US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2AE = 54 - 36</a:t>
            </a:r>
            <a:endParaRPr lang="en-US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6760405" y="5266558"/>
                <a:ext cx="3100464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i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𝒍</m:t>
                        </m:r>
                      </m:e>
                      <m:sub>
                        <m:r>
                          <a:rPr lang="en-US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𝑩𝑪</m:t>
                        </m:r>
                      </m:sub>
                    </m:sSub>
                  </m:oMath>
                </a14:m>
                <a:r>
                  <a:rPr lang="en-US" sz="3600" b="1" i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9</a:t>
                </a:r>
                <a:endParaRPr lang="ru-RU" sz="3600" i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0405" y="5266558"/>
                <a:ext cx="3100464" cy="646331"/>
              </a:xfrm>
              <a:prstGeom prst="rect">
                <a:avLst/>
              </a:prstGeom>
              <a:blipFill rotWithShape="0">
                <a:blip r:embed="rId5"/>
                <a:stretch>
                  <a:fillRect l="-6090" t="-16981" r="-4912" b="-33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Прямоугольник 20"/>
              <p:cNvSpPr/>
              <p:nvPr/>
            </p:nvSpPr>
            <p:spPr>
              <a:xfrm>
                <a:off x="1433989" y="5589724"/>
                <a:ext cx="2877711" cy="17543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AE= 18:2 = 9</a:t>
                </a:r>
              </a:p>
              <a:p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AE= 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9(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𝒍</m:t>
                        </m:r>
                      </m:e>
                      <m:sub>
                        <m:r>
                          <a:rPr lang="en-US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𝑩𝑪</m:t>
                        </m:r>
                      </m:sub>
                    </m:sSub>
                  </m:oMath>
                </a14:m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3600" i="1" dirty="0"/>
              </a:p>
              <a:p>
                <a:endParaRPr lang="ru-RU" sz="3600" i="1" dirty="0"/>
              </a:p>
            </p:txBody>
          </p:sp>
        </mc:Choice>
        <mc:Fallback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3989" y="5589724"/>
                <a:ext cx="2877711" cy="1754326"/>
              </a:xfrm>
              <a:prstGeom prst="rect">
                <a:avLst/>
              </a:prstGeom>
              <a:blipFill rotWithShape="0">
                <a:blip r:embed="rId6"/>
                <a:stretch>
                  <a:fillRect l="-6356" t="-5556" r="-57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3502545" y="2805443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81403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060238" cy="130371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69478" y="1728045"/>
            <a:ext cx="1036915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57-betida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1- 5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7-10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4" descr="BD05097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8431" y="2717874"/>
            <a:ext cx="2700188" cy="345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156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AutoShape 5"/>
          <p:cNvSpPr>
            <a:spLocks noChangeArrowheads="1"/>
          </p:cNvSpPr>
          <p:nvPr/>
        </p:nvSpPr>
        <p:spPr bwMode="auto">
          <a:xfrm rot="8098194">
            <a:off x="5749147" y="3449100"/>
            <a:ext cx="2499444" cy="1808291"/>
          </a:xfrm>
          <a:prstGeom prst="rtTriangle">
            <a:avLst/>
          </a:prstGeom>
          <a:gradFill flip="none" rotWithShape="1">
            <a:gsLst>
              <a:gs pos="0">
                <a:srgbClr val="CC3300">
                  <a:tint val="66000"/>
                  <a:satMod val="160000"/>
                </a:srgbClr>
              </a:gs>
              <a:gs pos="50000">
                <a:srgbClr val="CC3300">
                  <a:tint val="44500"/>
                  <a:satMod val="160000"/>
                </a:srgbClr>
              </a:gs>
              <a:gs pos="100000">
                <a:srgbClr val="CC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2789759" y="1975572"/>
            <a:ext cx="3525355" cy="1164989"/>
          </a:xfrm>
          <a:prstGeom prst="triangle">
            <a:avLst>
              <a:gd name="adj" fmla="val 83137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 rot="1837582">
            <a:off x="1130867" y="2086248"/>
            <a:ext cx="1628808" cy="3279388"/>
          </a:xfrm>
          <a:prstGeom prst="rtTriangle">
            <a:avLst/>
          </a:prstGeom>
          <a:solidFill>
            <a:srgbClr val="33C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 dirty="0"/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8785835" y="2190579"/>
            <a:ext cx="2831783" cy="2235512"/>
          </a:xfrm>
          <a:prstGeom prst="triangle">
            <a:avLst>
              <a:gd name="adj" fmla="val 50000"/>
            </a:avLst>
          </a:prstGeom>
          <a:solidFill>
            <a:srgbClr val="FF33CC"/>
          </a:solidFill>
          <a:ln w="9525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3902" dirty="0">
              <a:solidFill>
                <a:srgbClr val="0066FF"/>
              </a:solidFill>
            </a:endParaRPr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9715580" y="5425817"/>
            <a:ext cx="441995" cy="70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3902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060238" cy="10706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Uchburchaklar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turini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63067" y="215795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120⁰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52428" y="4099836"/>
            <a:ext cx="7855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0⁰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81341" y="3069758"/>
            <a:ext cx="554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70⁰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35238" y="3738314"/>
            <a:ext cx="554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60⁰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9334729" y="3332942"/>
            <a:ext cx="258060" cy="175296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0202440" y="4229411"/>
            <a:ext cx="18635" cy="432679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10812545" y="3332942"/>
            <a:ext cx="278472" cy="175296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9"/>
          <p:cNvGrpSpPr>
            <a:grpSpLocks/>
          </p:cNvGrpSpPr>
          <p:nvPr/>
        </p:nvGrpSpPr>
        <p:grpSpPr bwMode="auto">
          <a:xfrm>
            <a:off x="2051935" y="4772765"/>
            <a:ext cx="3911432" cy="1452543"/>
            <a:chOff x="385" y="3067"/>
            <a:chExt cx="1769" cy="953"/>
          </a:xfrm>
          <a:solidFill>
            <a:srgbClr val="FFC000"/>
          </a:solidFill>
        </p:grpSpPr>
        <p:sp>
          <p:nvSpPr>
            <p:cNvPr id="32" name="AutoShape 7"/>
            <p:cNvSpPr>
              <a:spLocks noChangeArrowheads="1"/>
            </p:cNvSpPr>
            <p:nvPr/>
          </p:nvSpPr>
          <p:spPr bwMode="auto">
            <a:xfrm>
              <a:off x="385" y="3067"/>
              <a:ext cx="1769" cy="953"/>
            </a:xfrm>
            <a:prstGeom prst="triangle">
              <a:avLst>
                <a:gd name="adj" fmla="val 50000"/>
              </a:avLst>
            </a:prstGeom>
            <a:grp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3902"/>
            </a:p>
          </p:txBody>
        </p:sp>
        <p:sp>
          <p:nvSpPr>
            <p:cNvPr id="33" name="Line 14"/>
            <p:cNvSpPr>
              <a:spLocks noChangeShapeType="1"/>
            </p:cNvSpPr>
            <p:nvPr/>
          </p:nvSpPr>
          <p:spPr bwMode="auto">
            <a:xfrm>
              <a:off x="793" y="3475"/>
              <a:ext cx="91" cy="91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34" name="Line 21"/>
            <p:cNvSpPr>
              <a:spLocks noChangeShapeType="1"/>
            </p:cNvSpPr>
            <p:nvPr/>
          </p:nvSpPr>
          <p:spPr bwMode="auto">
            <a:xfrm>
              <a:off x="1791" y="3612"/>
              <a:ext cx="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35" name="Line 23"/>
            <p:cNvSpPr>
              <a:spLocks noChangeShapeType="1"/>
            </p:cNvSpPr>
            <p:nvPr/>
          </p:nvSpPr>
          <p:spPr bwMode="auto">
            <a:xfrm flipV="1">
              <a:off x="1610" y="3475"/>
              <a:ext cx="136" cy="91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36" name="Arc 35"/>
            <p:cNvSpPr>
              <a:spLocks/>
            </p:cNvSpPr>
            <p:nvPr/>
          </p:nvSpPr>
          <p:spPr bwMode="auto">
            <a:xfrm>
              <a:off x="567" y="3838"/>
              <a:ext cx="91" cy="18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3902"/>
            </a:p>
          </p:txBody>
        </p:sp>
        <p:sp>
          <p:nvSpPr>
            <p:cNvPr id="37" name="Arc 38"/>
            <p:cNvSpPr>
              <a:spLocks/>
            </p:cNvSpPr>
            <p:nvPr/>
          </p:nvSpPr>
          <p:spPr bwMode="auto">
            <a:xfrm flipH="1">
              <a:off x="1882" y="3838"/>
              <a:ext cx="91" cy="18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3902"/>
            </a:p>
          </p:txBody>
        </p:sp>
      </p:grpSp>
      <p:sp>
        <p:nvSpPr>
          <p:cNvPr id="6" name="Прямоугольник 5"/>
          <p:cNvSpPr/>
          <p:nvPr/>
        </p:nvSpPr>
        <p:spPr>
          <a:xfrm rot="18099242">
            <a:off x="421490" y="4513234"/>
            <a:ext cx="383735" cy="24322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8716533" y="1074143"/>
            <a:ext cx="232307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Muntazam</a:t>
            </a:r>
            <a:endParaRPr lang="en-US" sz="28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796" y="1016127"/>
            <a:ext cx="34265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endParaRPr lang="en-US" sz="28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00403" y="1056918"/>
            <a:ext cx="39040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O‘tmas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endParaRPr lang="en-US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232312" y="3475958"/>
            <a:ext cx="6029325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endParaRPr lang="en-US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057817" y="4679150"/>
            <a:ext cx="31615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4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endParaRPr lang="en-US" sz="28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 rot="15265728">
            <a:off x="977339" y="2304727"/>
            <a:ext cx="761435" cy="195462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право 40"/>
          <p:cNvSpPr/>
          <p:nvPr/>
        </p:nvSpPr>
        <p:spPr>
          <a:xfrm rot="10463440">
            <a:off x="5288653" y="3970316"/>
            <a:ext cx="761435" cy="195462"/>
          </a:xfrm>
          <a:prstGeom prst="rightArrow">
            <a:avLst/>
          </a:prstGeom>
          <a:gradFill flip="none" rotWithShape="1">
            <a:gsLst>
              <a:gs pos="0">
                <a:srgbClr val="FF33CC">
                  <a:tint val="66000"/>
                  <a:satMod val="160000"/>
                </a:srgbClr>
              </a:gs>
              <a:gs pos="50000">
                <a:srgbClr val="FF33CC">
                  <a:tint val="44500"/>
                  <a:satMod val="160000"/>
                </a:srgbClr>
              </a:gs>
              <a:gs pos="100000">
                <a:srgbClr val="FF33CC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право 41"/>
          <p:cNvSpPr/>
          <p:nvPr/>
        </p:nvSpPr>
        <p:spPr>
          <a:xfrm rot="17496762">
            <a:off x="3940629" y="2037837"/>
            <a:ext cx="761435" cy="19546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трелка вправо 42"/>
          <p:cNvSpPr/>
          <p:nvPr/>
        </p:nvSpPr>
        <p:spPr>
          <a:xfrm rot="15710797">
            <a:off x="9185252" y="2317357"/>
            <a:ext cx="761435" cy="195462"/>
          </a:xfrm>
          <a:prstGeom prst="rightArrow">
            <a:avLst/>
          </a:prstGeom>
          <a:solidFill>
            <a:srgbClr val="EE00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трелка вправо 43"/>
          <p:cNvSpPr/>
          <p:nvPr/>
        </p:nvSpPr>
        <p:spPr>
          <a:xfrm>
            <a:off x="5655025" y="5639347"/>
            <a:ext cx="761435" cy="19546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443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63586" y="1376362"/>
            <a:ext cx="107442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peremetri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27 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detsimetrga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400" b="1" dirty="0"/>
          </a:p>
        </p:txBody>
      </p:sp>
      <p:sp>
        <p:nvSpPr>
          <p:cNvPr id="6" name="object 2"/>
          <p:cNvSpPr/>
          <p:nvPr/>
        </p:nvSpPr>
        <p:spPr>
          <a:xfrm>
            <a:off x="11954" y="14998"/>
            <a:ext cx="12048284" cy="114776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1205583" y="3005906"/>
            <a:ext cx="3312368" cy="2520280"/>
          </a:xfrm>
          <a:prstGeom prst="triangle">
            <a:avLst/>
          </a:prstGeom>
          <a:gradFill flip="none" rotWithShape="1">
            <a:gsLst>
              <a:gs pos="0">
                <a:srgbClr val="EE00B0">
                  <a:tint val="66000"/>
                  <a:satMod val="160000"/>
                </a:srgbClr>
              </a:gs>
              <a:gs pos="50000">
                <a:srgbClr val="EE00B0">
                  <a:tint val="44500"/>
                  <a:satMod val="160000"/>
                </a:srgbClr>
              </a:gs>
              <a:gs pos="100000">
                <a:srgbClr val="EE00B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75010" y="3901977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49599" y="4085445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163873" y="2997170"/>
            <a:ext cx="181972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P=3a</a:t>
            </a:r>
            <a:endParaRPr lang="ru-RU" sz="5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94015" y="4270111"/>
            <a:ext cx="53351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27:3 = 9m = 90dm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168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409" y="77563"/>
            <a:ext cx="1138721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   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yonli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yon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tomonidan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cm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peremetri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32 cm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uzunligini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toping?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741082" y="2315735"/>
            <a:ext cx="2880320" cy="3168352"/>
          </a:xfrm>
          <a:prstGeom prst="triangle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895852" y="3056174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41057" y="5395001"/>
            <a:ext cx="8803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+2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55339" y="3175865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60721" y="3023621"/>
            <a:ext cx="3826689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+ x + x + 2 = 32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 = 32-2</a:t>
            </a:r>
          </a:p>
          <a:p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30:3</a:t>
            </a:r>
          </a:p>
          <a:p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10 (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+ 2 = 12(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099033" y="2315735"/>
            <a:ext cx="2008883" cy="707886"/>
          </a:xfrm>
          <a:prstGeom prst="rect">
            <a:avLst/>
          </a:prstGeom>
          <a:ln>
            <a:solidFill>
              <a:srgbClr val="00A859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P=2a+b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44544" y="4302128"/>
            <a:ext cx="18614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P= 32cm</a:t>
            </a:r>
            <a:endParaRPr lang="ru-RU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2706473" y="5972104"/>
            <a:ext cx="3108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12 cm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418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/>
      <p:bldP spid="13" grpId="0" animBg="1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6189"/>
            <a:ext cx="12073734" cy="14106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uhim</a:t>
            </a:r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elementlari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51668" y="82968"/>
            <a:ext cx="11632882" cy="1139093"/>
          </a:xfrm>
          <a:prstGeom prst="rect">
            <a:avLst/>
          </a:prstGeom>
        </p:spPr>
        <p:txBody>
          <a:bodyPr vert="horz" lIns="90499" tIns="45249" rIns="90499" bIns="45249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1258" algn="ctr">
              <a:spcBef>
                <a:spcPts val="0"/>
              </a:spcBef>
            </a:pPr>
            <a:endParaRPr lang="en-US" sz="435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01700" y="2685475"/>
            <a:ext cx="4246675" cy="1006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938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</a:t>
            </a:r>
            <a:endParaRPr lang="ru-RU" sz="5938" b="1" i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19351" y="1744689"/>
            <a:ext cx="2280541" cy="22736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976999" y="1934437"/>
            <a:ext cx="3568606" cy="10061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938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</a:t>
            </a:r>
            <a:endParaRPr lang="ru-RU" sz="5938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733189" y="3691584"/>
            <a:ext cx="3230372" cy="10061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938" b="1" i="1" dirty="0" err="1">
                <a:solidFill>
                  <a:srgbClr val="EE00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</a:t>
            </a:r>
            <a:endParaRPr lang="ru-RU" sz="5938" b="1" i="1" dirty="0">
              <a:solidFill>
                <a:srgbClr val="EE00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773535" y="3368600"/>
            <a:ext cx="4693855" cy="2850676"/>
          </a:xfrm>
          <a:prstGeom prst="triangle">
            <a:avLst>
              <a:gd name="adj" fmla="val 7607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73" dirty="0"/>
              <a:t>A</a:t>
            </a:r>
            <a:endParaRPr lang="ru-RU" sz="3773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H="1">
            <a:off x="3193826" y="3392653"/>
            <a:ext cx="1158089" cy="283405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12" idx="0"/>
          </p:cNvCxnSpPr>
          <p:nvPr/>
        </p:nvCxnSpPr>
        <p:spPr>
          <a:xfrm flipH="1">
            <a:off x="3431062" y="3368600"/>
            <a:ext cx="913135" cy="2850676"/>
          </a:xfrm>
          <a:prstGeom prst="line">
            <a:avLst/>
          </a:prstGeom>
          <a:ln w="3810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12" idx="0"/>
            <a:endCxn id="12" idx="3"/>
          </p:cNvCxnSpPr>
          <p:nvPr/>
        </p:nvCxnSpPr>
        <p:spPr>
          <a:xfrm>
            <a:off x="4344197" y="3368600"/>
            <a:ext cx="0" cy="285067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457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" y="-8551"/>
            <a:ext cx="12073734" cy="14106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344" b="1" dirty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7126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Mediana</a:t>
            </a:r>
            <a:r>
              <a:rPr lang="en-US" sz="7126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7126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51668" y="82968"/>
            <a:ext cx="11632882" cy="1139093"/>
          </a:xfrm>
          <a:prstGeom prst="rect">
            <a:avLst/>
          </a:prstGeom>
        </p:spPr>
        <p:txBody>
          <a:bodyPr vert="horz" lIns="90499" tIns="45249" rIns="90499" bIns="45249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1258" algn="ctr">
              <a:spcBef>
                <a:spcPts val="0"/>
              </a:spcBef>
            </a:pPr>
            <a:endParaRPr lang="en-US" sz="435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5430" y="1394657"/>
            <a:ext cx="11682875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uchidan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qarshisidagi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tomonni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ajratuvchi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42567" y="82968"/>
            <a:ext cx="1272650" cy="12726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Равнобедренный треугольник 4"/>
          <p:cNvSpPr/>
          <p:nvPr/>
        </p:nvSpPr>
        <p:spPr>
          <a:xfrm>
            <a:off x="4838622" y="3368600"/>
            <a:ext cx="4693855" cy="2850676"/>
          </a:xfrm>
          <a:prstGeom prst="triangle">
            <a:avLst>
              <a:gd name="adj" fmla="val 7607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73" dirty="0"/>
              <a:t>A</a:t>
            </a:r>
            <a:endParaRPr lang="ru-RU" sz="3773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7258913" y="3392653"/>
            <a:ext cx="1158089" cy="283405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8625653" y="2898675"/>
            <a:ext cx="431528" cy="579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167" b="1" dirty="0">
                <a:solidFill>
                  <a:srgbClr val="002060"/>
                </a:solidFill>
              </a:rPr>
              <a:t>A</a:t>
            </a:r>
            <a:endParaRPr lang="ru-RU" sz="3167" b="1" dirty="0">
              <a:solidFill>
                <a:srgbClr val="00206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423861" y="6130606"/>
            <a:ext cx="441146" cy="6406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563" b="1" dirty="0">
                <a:solidFill>
                  <a:srgbClr val="002060"/>
                </a:solidFill>
              </a:rPr>
              <a:t>B</a:t>
            </a:r>
            <a:endParaRPr lang="ru-RU" sz="3563" b="1" dirty="0">
              <a:solidFill>
                <a:srgbClr val="00206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9628126" y="6036114"/>
            <a:ext cx="453970" cy="7016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959" b="1" dirty="0">
                <a:solidFill>
                  <a:srgbClr val="002060"/>
                </a:solidFill>
              </a:rPr>
              <a:t>C</a:t>
            </a:r>
            <a:endParaRPr lang="ru-RU" sz="3959" b="1" dirty="0">
              <a:solidFill>
                <a:srgbClr val="00206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051580" y="6243329"/>
            <a:ext cx="473206" cy="6406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563" b="1" dirty="0">
                <a:solidFill>
                  <a:srgbClr val="002060"/>
                </a:solidFill>
              </a:rPr>
              <a:t>D</a:t>
            </a:r>
            <a:endParaRPr lang="ru-RU" sz="3563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7666254" y="4793939"/>
                <a:ext cx="1057149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b>
                          <m:r>
                            <a:rPr lang="en-US" sz="4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sub>
                      </m:sSub>
                    </m:oMath>
                  </m:oMathPara>
                </a14:m>
                <a:endParaRPr lang="ru-RU" sz="3167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6254" y="4793939"/>
                <a:ext cx="1057149" cy="7078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 flipH="1">
            <a:off x="6261176" y="5950397"/>
            <a:ext cx="71267" cy="500522"/>
          </a:xfrm>
          <a:prstGeom prst="line">
            <a:avLst/>
          </a:prstGeom>
          <a:ln w="3810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8414486" y="6019975"/>
            <a:ext cx="87337" cy="430944"/>
          </a:xfrm>
          <a:prstGeom prst="line">
            <a:avLst/>
          </a:prstGeom>
          <a:ln w="3810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97671" y="4378439"/>
            <a:ext cx="38115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 = DC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995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7</a:t>
            </a:fld>
            <a:endParaRPr lang="en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-13496" y="52942"/>
            <a:ext cx="12073734" cy="12077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344" b="1" dirty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66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Bissektrisa</a:t>
            </a:r>
            <a:r>
              <a:rPr lang="en-US" sz="6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6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51668" y="82968"/>
            <a:ext cx="11632882" cy="1139093"/>
          </a:xfrm>
          <a:prstGeom prst="rect">
            <a:avLst/>
          </a:prstGeom>
        </p:spPr>
        <p:txBody>
          <a:bodyPr vert="horz" lIns="90499" tIns="45249" rIns="90499" bIns="45249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1258" algn="ctr">
              <a:spcBef>
                <a:spcPts val="0"/>
              </a:spcBef>
            </a:pPr>
            <a:endParaRPr lang="en-US" sz="435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9515" y="1432105"/>
            <a:ext cx="1183652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uchidan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bo‘luvchi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nurga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</a:t>
            </a:r>
            <a:r>
              <a:rPr lang="en-US" sz="4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5344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42567" y="82968"/>
            <a:ext cx="1272650" cy="12726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Равнобедренный треугольник 7"/>
          <p:cNvSpPr/>
          <p:nvPr/>
        </p:nvSpPr>
        <p:spPr>
          <a:xfrm>
            <a:off x="760200" y="3542539"/>
            <a:ext cx="4693855" cy="2850676"/>
          </a:xfrm>
          <a:prstGeom prst="triangle">
            <a:avLst>
              <a:gd name="adj" fmla="val 7607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73" dirty="0"/>
              <a:t>A</a:t>
            </a:r>
            <a:endParaRPr lang="ru-RU" sz="3773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3482669" y="3552281"/>
            <a:ext cx="833832" cy="2837711"/>
          </a:xfrm>
          <a:prstGeom prst="line">
            <a:avLst/>
          </a:prstGeom>
          <a:ln w="3810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577482" y="3433965"/>
            <a:ext cx="431528" cy="579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167" b="1" dirty="0">
                <a:solidFill>
                  <a:srgbClr val="0070C0"/>
                </a:solidFill>
              </a:rPr>
              <a:t>A</a:t>
            </a:r>
            <a:endParaRPr lang="ru-RU" sz="3167" b="1" dirty="0">
              <a:solidFill>
                <a:srgbClr val="0070C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3821" y="6469737"/>
            <a:ext cx="441146" cy="6406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563" b="1" dirty="0">
                <a:solidFill>
                  <a:srgbClr val="0070C0"/>
                </a:solidFill>
              </a:rPr>
              <a:t>B</a:t>
            </a:r>
            <a:endParaRPr lang="ru-RU" sz="3563" b="1" dirty="0">
              <a:solidFill>
                <a:srgbClr val="0070C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971043" y="6389993"/>
            <a:ext cx="453970" cy="7016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959" b="1" dirty="0">
                <a:solidFill>
                  <a:srgbClr val="0070C0"/>
                </a:solidFill>
              </a:rPr>
              <a:t>C</a:t>
            </a:r>
            <a:endParaRPr lang="ru-RU" sz="3959" b="1" dirty="0">
              <a:solidFill>
                <a:srgbClr val="0070C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969909" y="6469737"/>
            <a:ext cx="473206" cy="6406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563" b="1" dirty="0">
                <a:solidFill>
                  <a:srgbClr val="0070C0"/>
                </a:solidFill>
              </a:rPr>
              <a:t>D</a:t>
            </a:r>
            <a:endParaRPr lang="ru-RU" sz="3563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3745844" y="4967877"/>
                <a:ext cx="77021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𝒍</m:t>
                          </m:r>
                        </m:e>
                        <m:sub>
                          <m:r>
                            <a:rPr lang="en-US" sz="4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sub>
                      </m:sSub>
                    </m:oMath>
                  </m:oMathPara>
                </a14:m>
                <a:endParaRPr lang="ru-RU" sz="3167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5844" y="4967877"/>
                <a:ext cx="770211" cy="7078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Дуга 30"/>
          <p:cNvSpPr/>
          <p:nvPr/>
        </p:nvSpPr>
        <p:spPr>
          <a:xfrm rot="8898037">
            <a:off x="3880432" y="3228002"/>
            <a:ext cx="846694" cy="760998"/>
          </a:xfrm>
          <a:prstGeom prst="arc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p:cxnSp>
        <p:nvCxnSpPr>
          <p:cNvPr id="5123" name="Прямая соединительная линия 5122"/>
          <p:cNvCxnSpPr/>
          <p:nvPr/>
        </p:nvCxnSpPr>
        <p:spPr>
          <a:xfrm flipH="1">
            <a:off x="3962188" y="3798233"/>
            <a:ext cx="199711" cy="28255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5" name="Прямая соединительная линия 5124"/>
          <p:cNvCxnSpPr/>
          <p:nvPr/>
        </p:nvCxnSpPr>
        <p:spPr>
          <a:xfrm>
            <a:off x="4316500" y="3847003"/>
            <a:ext cx="63203" cy="317429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27" name="Прямоугольник 5126"/>
              <p:cNvSpPr/>
              <p:nvPr/>
            </p:nvSpPr>
            <p:spPr>
              <a:xfrm>
                <a:off x="6678191" y="3791925"/>
                <a:ext cx="4248471" cy="8224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4751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4751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𝐁𝐀𝐃</m:t>
                    </m:r>
                    <m:r>
                      <a:rPr lang="en-US" sz="4751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4751" b="1" dirty="0">
                    <a:solidFill>
                      <a:srgbClr val="00206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4751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4751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𝐂𝐀𝐃</m:t>
                    </m:r>
                  </m:oMath>
                </a14:m>
                <a:endParaRPr lang="ru-RU" sz="4751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127" name="Прямоугольник 51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8191" y="3791925"/>
                <a:ext cx="4248471" cy="82244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5625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" y="-8551"/>
            <a:ext cx="12073734" cy="14106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344" b="1" dirty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7126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Balandlik</a:t>
            </a:r>
            <a:r>
              <a:rPr lang="en-US" sz="7126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7126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51668" y="82968"/>
            <a:ext cx="11632882" cy="1139093"/>
          </a:xfrm>
          <a:prstGeom prst="rect">
            <a:avLst/>
          </a:prstGeom>
        </p:spPr>
        <p:txBody>
          <a:bodyPr vert="horz" lIns="90499" tIns="45249" rIns="90499" bIns="45249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1258" algn="ctr">
              <a:spcBef>
                <a:spcPts val="0"/>
              </a:spcBef>
            </a:pPr>
            <a:endParaRPr lang="en-US" sz="435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7500" y="1493649"/>
            <a:ext cx="1151693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uchidan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qarshisidagi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tushirilgan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42567" y="82968"/>
            <a:ext cx="1272650" cy="12726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Равнобедренный треугольник 4"/>
          <p:cNvSpPr/>
          <p:nvPr/>
        </p:nvSpPr>
        <p:spPr>
          <a:xfrm>
            <a:off x="4630316" y="3467309"/>
            <a:ext cx="4693855" cy="2850676"/>
          </a:xfrm>
          <a:prstGeom prst="triangle">
            <a:avLst>
              <a:gd name="adj" fmla="val 7607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73" dirty="0"/>
              <a:t>A</a:t>
            </a:r>
            <a:endParaRPr lang="ru-RU" sz="3773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8200978" y="3480274"/>
            <a:ext cx="0" cy="2850676"/>
          </a:xfrm>
          <a:prstGeom prst="line">
            <a:avLst/>
          </a:prstGeom>
          <a:ln w="3810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8036538" y="6032918"/>
            <a:ext cx="158104" cy="268446"/>
          </a:xfrm>
          <a:prstGeom prst="rect">
            <a:avLst/>
          </a:prstGeom>
          <a:solidFill>
            <a:schemeClr val="bg1"/>
          </a:solidFill>
          <a:ln>
            <a:solidFill>
              <a:srgbClr val="00A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p:sp>
        <p:nvSpPr>
          <p:cNvPr id="30" name="TextBox 29"/>
          <p:cNvSpPr txBox="1"/>
          <p:nvPr/>
        </p:nvSpPr>
        <p:spPr>
          <a:xfrm>
            <a:off x="8154458" y="2905866"/>
            <a:ext cx="431528" cy="579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167" b="1" dirty="0">
                <a:solidFill>
                  <a:srgbClr val="002060"/>
                </a:solidFill>
              </a:rPr>
              <a:t>A</a:t>
            </a:r>
            <a:endParaRPr lang="ru-RU" sz="3167" b="1" dirty="0">
              <a:solidFill>
                <a:srgbClr val="00206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142698" y="6032918"/>
            <a:ext cx="441146" cy="6406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563" b="1" dirty="0">
                <a:solidFill>
                  <a:srgbClr val="002060"/>
                </a:solidFill>
              </a:rPr>
              <a:t>B</a:t>
            </a:r>
            <a:endParaRPr lang="ru-RU" sz="3563" b="1" dirty="0">
              <a:solidFill>
                <a:srgbClr val="00206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9352687" y="6167141"/>
            <a:ext cx="453970" cy="7016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959" b="1" dirty="0">
                <a:solidFill>
                  <a:srgbClr val="002060"/>
                </a:solidFill>
              </a:rPr>
              <a:t>C</a:t>
            </a:r>
            <a:endParaRPr lang="ru-RU" sz="3959" b="1" dirty="0">
              <a:solidFill>
                <a:srgbClr val="00206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944598" y="6314330"/>
            <a:ext cx="473206" cy="6406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563" b="1" dirty="0">
                <a:solidFill>
                  <a:srgbClr val="002060"/>
                </a:solidFill>
              </a:rPr>
              <a:t>D</a:t>
            </a:r>
            <a:endParaRPr lang="ru-RU" sz="3563" b="1" dirty="0">
              <a:solidFill>
                <a:srgbClr val="00206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559332" y="4637100"/>
            <a:ext cx="4603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h</a:t>
            </a:r>
            <a:endParaRPr lang="ru-RU" sz="40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319635" y="3511797"/>
                <a:ext cx="3646126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4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4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𝐀𝐃𝐁</m:t>
                    </m:r>
                    <m:r>
                      <a:rPr lang="en-US" sz="4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𝟗𝟎</m:t>
                    </m:r>
                  </m:oMath>
                </a14:m>
                <a:r>
                  <a:rPr lang="ru-RU" sz="4800" b="1" dirty="0">
                    <a:solidFill>
                      <a:srgbClr val="002060"/>
                    </a:solidFill>
                  </a:rPr>
                  <a:t>⁰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9635" y="3511797"/>
                <a:ext cx="3646126" cy="830997"/>
              </a:xfrm>
              <a:prstGeom prst="rect">
                <a:avLst/>
              </a:prstGeom>
              <a:blipFill rotWithShape="0">
                <a:blip r:embed="rId3"/>
                <a:stretch>
                  <a:fillRect t="-16176" r="-6522" b="-389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4148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" y="-8551"/>
            <a:ext cx="12073734" cy="14106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344" b="1" dirty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5344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7126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Balandliklar</a:t>
            </a:r>
            <a:endParaRPr lang="ru-RU" sz="7126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51668" y="82968"/>
            <a:ext cx="11632882" cy="1139093"/>
          </a:xfrm>
          <a:prstGeom prst="rect">
            <a:avLst/>
          </a:prstGeom>
        </p:spPr>
        <p:txBody>
          <a:bodyPr vert="horz" lIns="90499" tIns="45249" rIns="90499" bIns="45249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1258" algn="ctr">
              <a:spcBef>
                <a:spcPts val="0"/>
              </a:spcBef>
            </a:pPr>
            <a:endParaRPr lang="en-US" sz="435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42567" y="82968"/>
            <a:ext cx="1272650" cy="12726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Равнобедренный треугольник 4"/>
          <p:cNvSpPr/>
          <p:nvPr/>
        </p:nvSpPr>
        <p:spPr>
          <a:xfrm>
            <a:off x="269479" y="3467309"/>
            <a:ext cx="4693855" cy="2202893"/>
          </a:xfrm>
          <a:prstGeom prst="triangle">
            <a:avLst>
              <a:gd name="adj" fmla="val 24122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73" dirty="0"/>
              <a:t>A</a:t>
            </a:r>
            <a:endParaRPr lang="ru-RU" sz="3773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2767150" y="3725986"/>
            <a:ext cx="184731" cy="6406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563" b="1" dirty="0">
              <a:solidFill>
                <a:srgbClr val="002060"/>
              </a:solidFill>
            </a:endParaRPr>
          </a:p>
        </p:txBody>
      </p:sp>
      <p:cxnSp>
        <p:nvCxnSpPr>
          <p:cNvPr id="15" name="Прямая соединительная линия 14"/>
          <p:cNvCxnSpPr>
            <a:endCxn id="5" idx="2"/>
          </p:cNvCxnSpPr>
          <p:nvPr/>
        </p:nvCxnSpPr>
        <p:spPr>
          <a:xfrm flipH="1">
            <a:off x="269479" y="3725986"/>
            <a:ext cx="1545738" cy="194421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5556813" y="5685274"/>
            <a:ext cx="193734" cy="19119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6286130" y="5867418"/>
            <a:ext cx="1908470" cy="7021"/>
          </a:xfrm>
          <a:prstGeom prst="line">
            <a:avLst/>
          </a:prstGeom>
          <a:ln w="412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311312" y="1869811"/>
            <a:ext cx="983941" cy="4008684"/>
          </a:xfrm>
          <a:prstGeom prst="line">
            <a:avLst/>
          </a:prstGeom>
          <a:ln w="412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5317915" y="1848460"/>
            <a:ext cx="2876685" cy="4025979"/>
          </a:xfrm>
          <a:prstGeom prst="line">
            <a:avLst/>
          </a:prstGeom>
          <a:ln w="412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5290847" y="1823904"/>
            <a:ext cx="247931" cy="4073316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0" name="Text Box 16"/>
          <p:cNvSpPr txBox="1">
            <a:spLocks noChangeArrowheads="1"/>
          </p:cNvSpPr>
          <p:nvPr/>
        </p:nvSpPr>
        <p:spPr bwMode="auto">
          <a:xfrm>
            <a:off x="4817444" y="3434168"/>
            <a:ext cx="727937" cy="76944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4400" b="1" i="1" dirty="0" smtClean="0">
                <a:solidFill>
                  <a:srgbClr val="C0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h</a:t>
            </a:r>
            <a:endParaRPr lang="ru-RU" sz="4400" i="1" dirty="0">
              <a:solidFill>
                <a:srgbClr val="C00000"/>
              </a:solidFill>
              <a:cs typeface="Angsana New" panose="02020603050405020304" pitchFamily="18" charset="-34"/>
            </a:endParaRP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 flipH="1">
            <a:off x="5542512" y="5867418"/>
            <a:ext cx="770776" cy="0"/>
          </a:xfrm>
          <a:prstGeom prst="line">
            <a:avLst/>
          </a:prstGeom>
          <a:ln w="41275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ый треугольник 58"/>
          <p:cNvSpPr/>
          <p:nvPr/>
        </p:nvSpPr>
        <p:spPr>
          <a:xfrm rot="16200000">
            <a:off x="8271770" y="2871295"/>
            <a:ext cx="3509584" cy="1944214"/>
          </a:xfrm>
          <a:prstGeom prst="rtTriangle">
            <a:avLst/>
          </a:prstGeom>
          <a:noFill/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10993917" y="3489458"/>
            <a:ext cx="4683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h</a:t>
            </a:r>
            <a:endParaRPr lang="ru-RU" sz="4000" i="1" dirty="0">
              <a:solidFill>
                <a:srgbClr val="002060"/>
              </a:solidFill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Прямоугольник 60"/>
              <p:cNvSpPr/>
              <p:nvPr/>
            </p:nvSpPr>
            <p:spPr>
              <a:xfrm>
                <a:off x="1245054" y="5604832"/>
                <a:ext cx="73391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ngsana New" panose="02020603050405020304" pitchFamily="18" charset="-34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ngsana New" panose="02020603050405020304" pitchFamily="18" charset="-34"/>
                            </a:rPr>
                            <m:t>𝒉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ngsana New" panose="02020603050405020304" pitchFamily="18" charset="-34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200" i="1" dirty="0">
                  <a:solidFill>
                    <a:srgbClr val="C00000"/>
                  </a:solidFill>
                  <a:cs typeface="Angsana New" panose="02020603050405020304" pitchFamily="18" charset="-34"/>
                </a:endParaRPr>
              </a:p>
            </p:txBody>
          </p:sp>
        </mc:Choice>
        <mc:Fallback xmlns=""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5054" y="5604832"/>
                <a:ext cx="733919" cy="58477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2" name="Прямая соединительная линия 61"/>
          <p:cNvCxnSpPr>
            <a:stCxn id="5" idx="0"/>
          </p:cNvCxnSpPr>
          <p:nvPr/>
        </p:nvCxnSpPr>
        <p:spPr>
          <a:xfrm>
            <a:off x="1401731" y="3467309"/>
            <a:ext cx="155383" cy="2202893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>
            <a:stCxn id="5" idx="4"/>
          </p:cNvCxnSpPr>
          <p:nvPr/>
        </p:nvCxnSpPr>
        <p:spPr>
          <a:xfrm flipH="1" flipV="1">
            <a:off x="1076951" y="4042893"/>
            <a:ext cx="3886383" cy="1627309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Прямоугольник 68"/>
              <p:cNvSpPr/>
              <p:nvPr/>
            </p:nvSpPr>
            <p:spPr>
              <a:xfrm>
                <a:off x="347379" y="3618400"/>
                <a:ext cx="73391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Angsana New" panose="02020603050405020304" pitchFamily="18" charset="-34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Angsana New" panose="02020603050405020304" pitchFamily="18" charset="-34"/>
                            </a:rPr>
                            <m:t>𝒉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Angsana New" panose="02020603050405020304" pitchFamily="18" charset="-34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9" name="Прямоугольник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379" y="3618400"/>
                <a:ext cx="733919" cy="58477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Прямоугольник 69"/>
              <p:cNvSpPr/>
              <p:nvPr/>
            </p:nvSpPr>
            <p:spPr>
              <a:xfrm>
                <a:off x="1686315" y="3193907"/>
                <a:ext cx="73391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ngsana New" panose="02020603050405020304" pitchFamily="18" charset="-34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ngsana New" panose="02020603050405020304" pitchFamily="18" charset="-34"/>
                            </a:rPr>
                            <m:t>𝒉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ngsana New" panose="02020603050405020304" pitchFamily="18" charset="-34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0" name="Прямоугольник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6315" y="3193907"/>
                <a:ext cx="733919" cy="58477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Прямоугольник 70"/>
          <p:cNvSpPr/>
          <p:nvPr/>
        </p:nvSpPr>
        <p:spPr>
          <a:xfrm>
            <a:off x="10782645" y="5335607"/>
            <a:ext cx="211272" cy="262586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21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2739</TotalTime>
  <Words>303</Words>
  <Application>Microsoft Office PowerPoint</Application>
  <PresentationFormat>Произвольный</PresentationFormat>
  <Paragraphs>111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Angsana New</vt:lpstr>
      <vt:lpstr>Arial</vt:lpstr>
      <vt:lpstr>Calibri</vt:lpstr>
      <vt:lpstr>Calibri Light</vt:lpstr>
      <vt:lpstr>Cambria Math</vt:lpstr>
      <vt:lpstr>Courier New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Админ</cp:lastModifiedBy>
  <cp:revision>304</cp:revision>
  <dcterms:created xsi:type="dcterms:W3CDTF">2020-04-09T07:32:19Z</dcterms:created>
  <dcterms:modified xsi:type="dcterms:W3CDTF">2020-11-05T04:33:14Z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