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3"/>
  </p:notesMasterIdLst>
  <p:sldIdLst>
    <p:sldId id="366" r:id="rId2"/>
    <p:sldId id="381" r:id="rId3"/>
    <p:sldId id="382" r:id="rId4"/>
    <p:sldId id="383" r:id="rId5"/>
    <p:sldId id="384" r:id="rId6"/>
    <p:sldId id="385" r:id="rId7"/>
    <p:sldId id="389" r:id="rId8"/>
    <p:sldId id="387" r:id="rId9"/>
    <p:sldId id="388" r:id="rId10"/>
    <p:sldId id="390" r:id="rId11"/>
    <p:sldId id="374" r:id="rId12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xmlns="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33CC"/>
    <a:srgbClr val="EE00B0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>
        <p:scale>
          <a:sx n="71" d="100"/>
          <a:sy n="71" d="100"/>
        </p:scale>
        <p:origin x="-600" y="-72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414495" y="2022775"/>
            <a:ext cx="2389126" cy="2457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063105" y="2022775"/>
            <a:ext cx="86198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UCHBURCHAK.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  TURLARI</a:t>
            </a:r>
            <a:endParaRPr lang="en-US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480" y="1981834"/>
            <a:ext cx="648072" cy="16382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10" name="Прямоугольник 9"/>
          <p:cNvSpPr/>
          <p:nvPr/>
        </p:nvSpPr>
        <p:spPr>
          <a:xfrm>
            <a:off x="233981" y="4015196"/>
            <a:ext cx="683572" cy="163828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517543" y="5982025"/>
            <a:ext cx="2713554" cy="373746"/>
          </a:xfrm>
        </p:spPr>
        <p:txBody>
          <a:bodyPr/>
          <a:lstStyle/>
          <a:p>
            <a:fld id="{552327A9-8F10-4CCC-8C59-AE8ABA1DCC7F}" type="slidenum">
              <a:rPr lang="ru-RU" smtClean="0"/>
              <a:pPr/>
              <a:t>10</a:t>
            </a:fld>
            <a:endParaRPr lang="ru-RU" dirty="0"/>
          </a:p>
        </p:txBody>
      </p:sp>
      <p:sp useBgFill="1">
        <p:nvSpPr>
          <p:cNvPr id="72" name="TextBox 71"/>
          <p:cNvSpPr txBox="1"/>
          <p:nvPr/>
        </p:nvSpPr>
        <p:spPr>
          <a:xfrm>
            <a:off x="270238" y="1495218"/>
            <a:ext cx="1901537" cy="533351"/>
          </a:xfrm>
          <a:prstGeom prst="rect">
            <a:avLst/>
          </a:prstGeom>
          <a:ln w="57150" cmpd="dbl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66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66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18695" y="204803"/>
            <a:ext cx="7824579" cy="1415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11- masala. </a:t>
            </a:r>
          </a:p>
          <a:p>
            <a:pPr lvl="0" algn="ctr"/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yonli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uchburchakning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tomoni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cm, </a:t>
            </a:r>
          </a:p>
          <a:p>
            <a:pPr lvl="0" algn="ctr"/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tomoni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cm.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6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perimetrini</a:t>
            </a:r>
            <a:r>
              <a:rPr lang="en-US" sz="286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toping. </a:t>
            </a:r>
            <a:endParaRPr lang="ru-RU" sz="2866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13"/>
          <p:cNvSpPr>
            <a:spLocks noChangeArrowheads="1"/>
          </p:cNvSpPr>
          <p:nvPr/>
        </p:nvSpPr>
        <p:spPr bwMode="auto">
          <a:xfrm>
            <a:off x="121373" y="1963440"/>
            <a:ext cx="4275506" cy="217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99" tIns="46799" rIns="93599" bIns="46799" numCol="1" anchor="ctr" anchorCtr="0" compatLnSpc="1">
            <a:prstTxWarp prst="textNoShape">
              <a:avLst/>
            </a:prstTxWarp>
            <a:spAutoFit/>
          </a:bodyPr>
          <a:lstStyle/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∆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ABC- </a:t>
            </a:r>
            <a:r>
              <a:rPr lang="en-US" sz="2457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teng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en-US" sz="2457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yonli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, </a:t>
            </a:r>
            <a:endParaRPr lang="en-US" sz="2457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Arial Unicode MS"/>
              <a:cs typeface="Arial" panose="020B0604020202020204" pitchFamily="34" charset="0"/>
              <a:sym typeface="Symbol" pitchFamily="18" charset="2"/>
            </a:endParaRPr>
          </a:p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1) a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=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en-US" sz="2457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b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=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4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с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m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, </a:t>
            </a:r>
            <a:endParaRPr lang="ru-RU" sz="245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Arial Unicode MS"/>
              <a:cs typeface="Arial" panose="020B0604020202020204" pitchFamily="34" charset="0"/>
              <a:sym typeface="Symbol" pitchFamily="18" charset="2"/>
            </a:endParaRPr>
          </a:p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   c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45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 </a:t>
            </a:r>
            <a:r>
              <a:rPr lang="en-US" sz="245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3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с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m </a:t>
            </a:r>
            <a:r>
              <a:rPr lang="en-US" sz="2457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bo‘lsin</a:t>
            </a: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.</a:t>
            </a:r>
          </a:p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   P = ?(cm)</a:t>
            </a:r>
            <a:r>
              <a:rPr lang="ru-RU" sz="2457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endParaRPr lang="en-US" sz="245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887015" y="4356144"/>
            <a:ext cx="458369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P =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a + b + c = 2a + c</a:t>
            </a:r>
          </a:p>
          <a:p>
            <a:pPr marL="514350" indent="-514350">
              <a:buAutoNum type="arabicParenR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P = 2∙4 + 3 = 11(cm)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2) 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P = 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∙3 + 4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10(cm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)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AutoNum type="arabicParenR"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52605" y="4220156"/>
            <a:ext cx="1698478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66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66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16"/>
          <p:cNvSpPr>
            <a:spLocks noChangeArrowheads="1"/>
          </p:cNvSpPr>
          <p:nvPr/>
        </p:nvSpPr>
        <p:spPr bwMode="auto">
          <a:xfrm>
            <a:off x="269479" y="5982025"/>
            <a:ext cx="4828493" cy="53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99" tIns="46799" rIns="93599" bIns="46799" numCol="1" anchor="ctr" anchorCtr="0" compatLnSpc="1">
            <a:prstTxWarp prst="textNoShape">
              <a:avLst/>
            </a:prstTxWarp>
            <a:spAutoFit/>
          </a:bodyPr>
          <a:lstStyle/>
          <a:p>
            <a:pPr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866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11 cm </a:t>
            </a:r>
            <a:r>
              <a:rPr lang="en-US" sz="2866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10 cm</a:t>
            </a:r>
            <a:r>
              <a:rPr lang="ru-RU" sz="2866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66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Группа 24"/>
          <p:cNvGrpSpPr/>
          <p:nvPr/>
        </p:nvGrpSpPr>
        <p:grpSpPr>
          <a:xfrm>
            <a:off x="8641898" y="564630"/>
            <a:ext cx="2744419" cy="2048714"/>
            <a:chOff x="3779890" y="1441606"/>
            <a:chExt cx="4245457" cy="3546210"/>
          </a:xfrm>
        </p:grpSpPr>
        <p:grpSp>
          <p:nvGrpSpPr>
            <p:cNvPr id="17" name="Группа 5"/>
            <p:cNvGrpSpPr/>
            <p:nvPr/>
          </p:nvGrpSpPr>
          <p:grpSpPr>
            <a:xfrm>
              <a:off x="3779890" y="1441606"/>
              <a:ext cx="4245457" cy="2827661"/>
              <a:chOff x="3779890" y="1441606"/>
              <a:chExt cx="4245457" cy="2827661"/>
            </a:xfrm>
          </p:grpSpPr>
          <p:grpSp>
            <p:nvGrpSpPr>
              <p:cNvPr id="25" name="Группа 34"/>
              <p:cNvGrpSpPr/>
              <p:nvPr/>
            </p:nvGrpSpPr>
            <p:grpSpPr>
              <a:xfrm>
                <a:off x="3779890" y="1441606"/>
                <a:ext cx="4245457" cy="2827661"/>
                <a:chOff x="3779890" y="1465459"/>
                <a:chExt cx="4245457" cy="2827661"/>
              </a:xfrm>
            </p:grpSpPr>
            <p:sp>
              <p:nvSpPr>
                <p:cNvPr id="27" name="Равнобедренный треугольник 26"/>
                <p:cNvSpPr/>
                <p:nvPr/>
              </p:nvSpPr>
              <p:spPr>
                <a:xfrm>
                  <a:off x="4153552" y="1513815"/>
                  <a:ext cx="3871795" cy="2676592"/>
                </a:xfrm>
                <a:prstGeom prst="triangle">
                  <a:avLst>
                    <a:gd name="adj" fmla="val 69117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28" name="Группа 15"/>
                <p:cNvGrpSpPr/>
                <p:nvPr/>
              </p:nvGrpSpPr>
              <p:grpSpPr>
                <a:xfrm>
                  <a:off x="3779890" y="1465459"/>
                  <a:ext cx="4176580" cy="2827661"/>
                  <a:chOff x="899490" y="2143530"/>
                  <a:chExt cx="4176580" cy="2827661"/>
                </a:xfrm>
              </p:grpSpPr>
              <p:grpSp>
                <p:nvGrpSpPr>
                  <p:cNvPr id="29" name="Группа 5"/>
                  <p:cNvGrpSpPr/>
                  <p:nvPr/>
                </p:nvGrpSpPr>
                <p:grpSpPr>
                  <a:xfrm>
                    <a:off x="899490" y="4149100"/>
                    <a:ext cx="4176580" cy="747266"/>
                    <a:chOff x="611450" y="3630040"/>
                    <a:chExt cx="4176580" cy="747266"/>
                  </a:xfrm>
                </p:grpSpPr>
                <p:sp>
                  <p:nvSpPr>
                    <p:cNvPr id="35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4331963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6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0" name="Группа 10"/>
                  <p:cNvGrpSpPr/>
                  <p:nvPr/>
                </p:nvGrpSpPr>
                <p:grpSpPr>
                  <a:xfrm>
                    <a:off x="899490" y="2143530"/>
                    <a:ext cx="3028367" cy="2827661"/>
                    <a:chOff x="611450" y="1594489"/>
                    <a:chExt cx="3028367" cy="2827661"/>
                  </a:xfrm>
                </p:grpSpPr>
                <p:sp>
                  <p:nvSpPr>
                    <p:cNvPr id="31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1594489"/>
                      <a:ext cx="2812336" cy="2782817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32" name="Группа 12"/>
                    <p:cNvGrpSpPr/>
                    <p:nvPr/>
                  </p:nvGrpSpPr>
                  <p:grpSpPr>
                    <a:xfrm>
                      <a:off x="611450" y="3630040"/>
                      <a:ext cx="332570" cy="792110"/>
                      <a:chOff x="1143000" y="1296988"/>
                      <a:chExt cx="332570" cy="792110"/>
                    </a:xfrm>
                  </p:grpSpPr>
                  <p:sp>
                    <p:nvSpPr>
                      <p:cNvPr id="33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4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9030" y="1951476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26" name="Line 41"/>
              <p:cNvSpPr>
                <a:spLocks noChangeShapeType="1"/>
              </p:cNvSpPr>
              <p:nvPr/>
            </p:nvSpPr>
            <p:spPr bwMode="auto">
              <a:xfrm>
                <a:off x="6808257" y="1441606"/>
                <a:ext cx="1148213" cy="2707494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" name="Группа 19"/>
            <p:cNvGrpSpPr/>
            <p:nvPr/>
          </p:nvGrpSpPr>
          <p:grpSpPr>
            <a:xfrm>
              <a:off x="5053406" y="1707477"/>
              <a:ext cx="2609208" cy="3280339"/>
              <a:chOff x="5053406" y="1707477"/>
              <a:chExt cx="2609208" cy="3280339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7178455" y="1707477"/>
                <a:ext cx="484159" cy="101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3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520824" y="3975603"/>
                <a:ext cx="603075" cy="10122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3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053406" y="1783138"/>
                <a:ext cx="603075" cy="10122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ru-RU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8" name="Прямоугольник 37"/>
          <p:cNvSpPr/>
          <p:nvPr/>
        </p:nvSpPr>
        <p:spPr>
          <a:xfrm>
            <a:off x="1902346" y="4099644"/>
            <a:ext cx="269429" cy="4815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7990" indent="-467990" fontAlgn="base">
              <a:spcBef>
                <a:spcPct val="50000"/>
              </a:spcBef>
              <a:spcAft>
                <a:spcPct val="0"/>
              </a:spcAft>
            </a:pPr>
            <a:r>
              <a:rPr lang="ru-RU" sz="2457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  <a:sym typeface="Symbol" pitchFamily="18" charset="2"/>
              </a:rPr>
              <a:t> </a:t>
            </a:r>
            <a:endParaRPr lang="ru-RU" sz="3902" dirty="0"/>
          </a:p>
        </p:txBody>
      </p:sp>
      <p:grpSp>
        <p:nvGrpSpPr>
          <p:cNvPr id="50" name="Группа 24"/>
          <p:cNvGrpSpPr/>
          <p:nvPr/>
        </p:nvGrpSpPr>
        <p:grpSpPr>
          <a:xfrm>
            <a:off x="8260021" y="3959651"/>
            <a:ext cx="3059333" cy="1485250"/>
            <a:chOff x="3779890" y="2672320"/>
            <a:chExt cx="4245457" cy="2080306"/>
          </a:xfrm>
        </p:grpSpPr>
        <p:grpSp>
          <p:nvGrpSpPr>
            <p:cNvPr id="51" name="Группа 5"/>
            <p:cNvGrpSpPr/>
            <p:nvPr/>
          </p:nvGrpSpPr>
          <p:grpSpPr>
            <a:xfrm>
              <a:off x="3779890" y="2672320"/>
              <a:ext cx="4245457" cy="1596947"/>
              <a:chOff x="3779890" y="2672320"/>
              <a:chExt cx="4245457" cy="1596947"/>
            </a:xfrm>
          </p:grpSpPr>
          <p:grpSp>
            <p:nvGrpSpPr>
              <p:cNvPr id="56" name="Группа 34"/>
              <p:cNvGrpSpPr/>
              <p:nvPr/>
            </p:nvGrpSpPr>
            <p:grpSpPr>
              <a:xfrm>
                <a:off x="3779890" y="2672320"/>
                <a:ext cx="4245457" cy="1596947"/>
                <a:chOff x="3779890" y="2696173"/>
                <a:chExt cx="4245457" cy="1596947"/>
              </a:xfrm>
            </p:grpSpPr>
            <p:sp>
              <p:nvSpPr>
                <p:cNvPr id="58" name="Равнобедренный треугольник 57"/>
                <p:cNvSpPr/>
                <p:nvPr/>
              </p:nvSpPr>
              <p:spPr>
                <a:xfrm>
                  <a:off x="4153552" y="2713627"/>
                  <a:ext cx="3871795" cy="1476780"/>
                </a:xfrm>
                <a:prstGeom prst="triangle">
                  <a:avLst>
                    <a:gd name="adj" fmla="val 47765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59" name="Группа 15"/>
                <p:cNvGrpSpPr/>
                <p:nvPr/>
              </p:nvGrpSpPr>
              <p:grpSpPr>
                <a:xfrm>
                  <a:off x="3779890" y="2696173"/>
                  <a:ext cx="4176580" cy="1596947"/>
                  <a:chOff x="899490" y="3374244"/>
                  <a:chExt cx="4176580" cy="1596947"/>
                </a:xfrm>
              </p:grpSpPr>
              <p:grpSp>
                <p:nvGrpSpPr>
                  <p:cNvPr id="60" name="Группа 5"/>
                  <p:cNvGrpSpPr/>
                  <p:nvPr/>
                </p:nvGrpSpPr>
                <p:grpSpPr>
                  <a:xfrm>
                    <a:off x="899490" y="4149100"/>
                    <a:ext cx="4176580" cy="747266"/>
                    <a:chOff x="611450" y="3630040"/>
                    <a:chExt cx="4176580" cy="747266"/>
                  </a:xfrm>
                </p:grpSpPr>
                <p:sp>
                  <p:nvSpPr>
                    <p:cNvPr id="66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4331963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7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61" name="Группа 10"/>
                  <p:cNvGrpSpPr/>
                  <p:nvPr/>
                </p:nvGrpSpPr>
                <p:grpSpPr>
                  <a:xfrm>
                    <a:off x="899490" y="3374244"/>
                    <a:ext cx="2201628" cy="1596947"/>
                    <a:chOff x="611450" y="2825203"/>
                    <a:chExt cx="2201628" cy="1596947"/>
                  </a:xfrm>
                </p:grpSpPr>
                <p:sp>
                  <p:nvSpPr>
                    <p:cNvPr id="62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2825203"/>
                      <a:ext cx="1985597" cy="155210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63" name="Группа 12"/>
                    <p:cNvGrpSpPr/>
                    <p:nvPr/>
                  </p:nvGrpSpPr>
                  <p:grpSpPr>
                    <a:xfrm>
                      <a:off x="611450" y="3630040"/>
                      <a:ext cx="332570" cy="792110"/>
                      <a:chOff x="1143000" y="1296988"/>
                      <a:chExt cx="332570" cy="792110"/>
                    </a:xfrm>
                  </p:grpSpPr>
                  <p:sp>
                    <p:nvSpPr>
                      <p:cNvPr id="64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65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9030" y="1951476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57" name="Line 41"/>
              <p:cNvSpPr>
                <a:spLocks noChangeShapeType="1"/>
              </p:cNvSpPr>
              <p:nvPr/>
            </p:nvSpPr>
            <p:spPr bwMode="auto">
              <a:xfrm>
                <a:off x="5981519" y="2672321"/>
                <a:ext cx="1974952" cy="147678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2" name="Группа 19"/>
            <p:cNvGrpSpPr/>
            <p:nvPr/>
          </p:nvGrpSpPr>
          <p:grpSpPr>
            <a:xfrm>
              <a:off x="4572015" y="2681969"/>
              <a:ext cx="2860992" cy="2070657"/>
              <a:chOff x="4572015" y="2681969"/>
              <a:chExt cx="2860992" cy="2070657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5505374" y="4019781"/>
                <a:ext cx="484158" cy="732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892010" y="2814705"/>
                <a:ext cx="540997" cy="819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3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572015" y="2681969"/>
                <a:ext cx="540997" cy="819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ru-RU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9804554" y="1062309"/>
            <a:ext cx="352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4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84357" y="172328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4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5754" y="1168479"/>
            <a:ext cx="329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3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175133" y="425532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3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235493" y="43094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3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647873" y="46631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4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24528" y="2455438"/>
            <a:ext cx="6029325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2) a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b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3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с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m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, </a:t>
            </a:r>
          </a:p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c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4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с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m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bo‘lsin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.</a:t>
            </a:r>
          </a:p>
          <a:p>
            <a:pPr marL="467990" indent="-467990" defTabSz="93598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P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= ?(cm)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 Unicode MS"/>
                <a:cs typeface="Arial" panose="020B0604020202020204" pitchFamily="34" charset="0"/>
                <a:sym typeface="Symbol" pitchFamily="18" charset="2"/>
              </a:rPr>
              <a:t>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7951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80" grpId="0"/>
      <p:bldP spid="2" grpId="0"/>
      <p:bldP spid="3" grpId="0"/>
      <p:bldP spid="4" grpId="0"/>
      <p:bldP spid="68" grpId="0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31214" y="2213818"/>
            <a:ext cx="8985152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1- 5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7-10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(55-bet).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048" y="1863248"/>
            <a:ext cx="7632378" cy="3302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yotmagan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tutashtiruvchi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kesmadan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shaklga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168605" y="1508660"/>
            <a:ext cx="499148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902" b="1" dirty="0"/>
              <a:t>А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060223" y="4816448"/>
            <a:ext cx="370496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902" b="1"/>
              <a:t>B</a:t>
            </a:r>
            <a:endParaRPr lang="ru-RU" sz="3902" b="1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397512" y="4835948"/>
            <a:ext cx="459767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902" b="1"/>
              <a:t>C</a:t>
            </a:r>
            <a:endParaRPr lang="ru-RU" sz="3902" b="1"/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9337741" y="2325350"/>
            <a:ext cx="203123" cy="20149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10913975" y="4712449"/>
            <a:ext cx="203123" cy="20149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7716009" y="4743324"/>
            <a:ext cx="203123" cy="20149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7810258" y="2434224"/>
            <a:ext cx="1623358" cy="2417974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7811884" y="4819698"/>
            <a:ext cx="3212590" cy="47125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 flipV="1">
            <a:off x="9433616" y="2419599"/>
            <a:ext cx="1607107" cy="2416349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12060238" cy="13610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36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9" grpId="0"/>
      <p:bldP spid="6150" grpId="0"/>
      <p:bldP spid="6151" grpId="0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51" y="1429082"/>
            <a:ext cx="4301702" cy="10318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282982" y="3288965"/>
            <a:ext cx="4435769" cy="73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274638" indent="-2746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  <a:lvl2pPr marL="830263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2pPr>
            <a:lvl3pPr marL="123825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3pPr>
            <a:lvl4pPr marL="164623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marL="0" indent="0"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73535" y="5279569"/>
            <a:ext cx="4297845" cy="957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marL="0" indent="0"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 rot="12595089">
            <a:off x="1100079" y="3439805"/>
            <a:ext cx="3805453" cy="1383613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 flipH="1">
            <a:off x="7024182" y="4691811"/>
            <a:ext cx="1910516" cy="2132630"/>
          </a:xfrm>
          <a:prstGeom prst="rt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7503979" y="1303196"/>
            <a:ext cx="2703971" cy="1893104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5292377" y="1888230"/>
            <a:ext cx="1548609" cy="295747"/>
          </a:xfrm>
          <a:prstGeom prst="rightArrow">
            <a:avLst>
              <a:gd name="adj1" fmla="val 50000"/>
              <a:gd name="adj2" fmla="val 13090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5146129" y="3657836"/>
            <a:ext cx="1621733" cy="295747"/>
          </a:xfrm>
          <a:prstGeom prst="leftArrow">
            <a:avLst>
              <a:gd name="adj1" fmla="val 50000"/>
              <a:gd name="adj2" fmla="val 1370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5292377" y="5573690"/>
            <a:ext cx="1475484" cy="295747"/>
          </a:xfrm>
          <a:prstGeom prst="rightArrow">
            <a:avLst>
              <a:gd name="adj1" fmla="val 50000"/>
              <a:gd name="adj2" fmla="val 124725"/>
            </a:avLst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36561" y="-14508"/>
            <a:ext cx="12060238" cy="12250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Burchaklariga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5611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/>
      <p:bldP spid="7173" grpId="0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392" y="1209799"/>
            <a:ext cx="10401955" cy="44540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‘tkir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64217" y="3460395"/>
            <a:ext cx="2783564" cy="1696482"/>
          </a:xfrm>
          <a:prstGeom prst="triangle">
            <a:avLst>
              <a:gd name="adj" fmla="val 19008"/>
            </a:avLst>
          </a:prstGeom>
          <a:gradFill flip="none" rotWithShape="1">
            <a:gsLst>
              <a:gs pos="0">
                <a:srgbClr val="00A859">
                  <a:shade val="30000"/>
                  <a:satMod val="115000"/>
                </a:srgbClr>
              </a:gs>
              <a:gs pos="50000">
                <a:srgbClr val="00A859">
                  <a:shade val="67500"/>
                  <a:satMod val="115000"/>
                </a:srgbClr>
              </a:gs>
              <a:gs pos="100000">
                <a:srgbClr val="00A859">
                  <a:shade val="100000"/>
                  <a:satMod val="115000"/>
                </a:srgbClr>
              </a:gs>
            </a:gsLst>
            <a:lin ang="18900000" scaled="1"/>
            <a:tileRect/>
          </a:gradFill>
          <a:ln w="38100">
            <a:solidFill>
              <a:srgbClr val="FF33CC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9923653">
            <a:off x="3604752" y="3464485"/>
            <a:ext cx="2330196" cy="2336725"/>
          </a:xfrm>
          <a:prstGeom prst="triangle">
            <a:avLst>
              <a:gd name="adj" fmla="val 23043"/>
            </a:avLst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6966223" y="2993213"/>
            <a:ext cx="1548609" cy="2630846"/>
          </a:xfrm>
          <a:prstGeom prst="triangle">
            <a:avLst>
              <a:gd name="adj" fmla="val 74155"/>
            </a:avLst>
          </a:prstGeom>
          <a:gradFill flip="none" rotWithShape="1">
            <a:gsLst>
              <a:gs pos="0">
                <a:srgbClr val="0000FF">
                  <a:tint val="66000"/>
                  <a:satMod val="160000"/>
                </a:srgbClr>
              </a:gs>
              <a:gs pos="50000">
                <a:srgbClr val="0000FF">
                  <a:tint val="44500"/>
                  <a:satMod val="160000"/>
                </a:srgbClr>
              </a:gs>
              <a:gs pos="100000">
                <a:srgbClr val="0000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0521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21871" y="538747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14832" y="5534033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14295" y="265279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161600" y="2593188"/>
                <a:ext cx="202324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1600" y="2593188"/>
                <a:ext cx="2023246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3542" r="-6627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232231" y="3425782"/>
                <a:ext cx="20537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2231" y="3425782"/>
                <a:ext cx="2053767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3542" r="-682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257388" y="4308636"/>
                <a:ext cx="20537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7388" y="4308636"/>
                <a:ext cx="2053767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3542" r="-6528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315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  <p:bldP spid="8197" grpId="0" animBg="1"/>
      <p:bldP spid="8198" grpId="0" animBg="1"/>
      <p:bldP spid="4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527" y="1727695"/>
            <a:ext cx="10999562" cy="4637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 rot="7771997" flipH="1">
            <a:off x="2276912" y="6083589"/>
            <a:ext cx="1288893" cy="497245"/>
          </a:xfrm>
          <a:prstGeom prst="rightArrow">
            <a:avLst>
              <a:gd name="adj1" fmla="val 51502"/>
              <a:gd name="adj2" fmla="val 87908"/>
            </a:avLst>
          </a:prstGeom>
          <a:solidFill>
            <a:srgbClr val="FFCC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 rot="12753626">
            <a:off x="1404698" y="4524558"/>
            <a:ext cx="5011446" cy="1400735"/>
          </a:xfrm>
          <a:prstGeom prst="triangle">
            <a:avLst>
              <a:gd name="adj" fmla="val 50810"/>
            </a:avLst>
          </a:prstGeom>
          <a:solidFill>
            <a:srgbClr val="CC66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9223" name="Arc 7"/>
          <p:cNvSpPr>
            <a:spLocks/>
          </p:cNvSpPr>
          <p:nvPr/>
        </p:nvSpPr>
        <p:spPr bwMode="auto">
          <a:xfrm>
            <a:off x="3264944" y="5382170"/>
            <a:ext cx="516744" cy="36887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1976073" cy="132714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1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1" grpId="0" animBg="1"/>
      <p:bldP spid="9222" grpId="0" animBg="1"/>
      <p:bldP spid="92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9520" y="67437"/>
            <a:ext cx="10401955" cy="1356861"/>
          </a:xfrm>
        </p:spPr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9520" y="1637983"/>
            <a:ext cx="5621598" cy="4637700"/>
          </a:xfrm>
        </p:spPr>
        <p:txBody>
          <a:bodyPr>
            <a:noAutofit/>
          </a:bodyPr>
          <a:lstStyle/>
          <a:p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7356105" y="1888229"/>
            <a:ext cx="2211602" cy="4127456"/>
          </a:xfrm>
          <a:prstGeom prst="rtTriangle">
            <a:avLst/>
          </a:prstGeom>
          <a:gradFill flip="none" rotWithShape="1">
            <a:gsLst>
              <a:gs pos="0">
                <a:schemeClr val="folHlink">
                  <a:tint val="66000"/>
                  <a:satMod val="160000"/>
                </a:schemeClr>
              </a:gs>
              <a:gs pos="50000">
                <a:schemeClr val="folHlink">
                  <a:tint val="44500"/>
                  <a:satMod val="160000"/>
                </a:schemeClr>
              </a:gs>
              <a:gs pos="100000">
                <a:schemeClr val="folHlink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589280" y="3360441"/>
            <a:ext cx="675993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902" dirty="0"/>
              <a:t>c</a:t>
            </a:r>
            <a:endParaRPr lang="ru-RU" sz="3902" dirty="0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701253" y="3672460"/>
            <a:ext cx="315247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902" dirty="0"/>
              <a:t>a</a:t>
            </a:r>
            <a:endParaRPr lang="ru-RU" sz="3902" dirty="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8072723" y="6031935"/>
            <a:ext cx="458125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902"/>
              <a:t>b</a:t>
            </a:r>
            <a:endParaRPr lang="ru-RU" sz="3902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914109" y="5810938"/>
            <a:ext cx="554120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902" dirty="0"/>
              <a:t>C</a:t>
            </a:r>
            <a:endParaRPr lang="ru-RU" sz="3902" dirty="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067696" y="1194239"/>
            <a:ext cx="467970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902"/>
              <a:t>B</a:t>
            </a:r>
            <a:endParaRPr lang="ru-RU" sz="3902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9638832" y="5683572"/>
            <a:ext cx="486021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902" dirty="0"/>
              <a:t>A</a:t>
            </a:r>
            <a:endParaRPr lang="ru-RU" sz="3902" dirty="0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rot="-1311974">
            <a:off x="5804695" y="6160308"/>
            <a:ext cx="1107278" cy="497245"/>
          </a:xfrm>
          <a:prstGeom prst="rightArrow">
            <a:avLst>
              <a:gd name="adj1" fmla="val 43706"/>
              <a:gd name="adj2" fmla="val 397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902">
              <a:solidFill>
                <a:srgbClr val="FF3300"/>
              </a:solidFill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 rot="-1163168">
            <a:off x="5830166" y="5833343"/>
            <a:ext cx="803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7372355" y="5677689"/>
            <a:ext cx="3266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7700601" y="5679315"/>
            <a:ext cx="0" cy="3266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</p:spTree>
    <p:extLst>
      <p:ext uri="{BB962C8B-B14F-4D97-AF65-F5344CB8AC3E}">
        <p14:creationId xmlns:p14="http://schemas.microsoft.com/office/powerpoint/2010/main" val="221846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460"/>
                            </p:stCondLst>
                            <p:childTnLst>
                              <p:par>
                                <p:cTn id="2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146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96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246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346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46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46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96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646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6960"/>
                            </p:stCondLst>
                            <p:childTnLst>
                              <p:par>
                                <p:cTn id="66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7460"/>
                            </p:stCondLst>
                            <p:childTnLst>
                              <p:par>
                                <p:cTn id="7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7960"/>
                            </p:stCondLst>
                            <p:childTnLst>
                              <p:par>
                                <p:cTn id="7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896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4" grpId="0" animBg="1"/>
      <p:bldP spid="10245" grpId="0"/>
      <p:bldP spid="10246" grpId="0"/>
      <p:bldP spid="10247" grpId="0"/>
      <p:bldP spid="10248" grpId="0"/>
      <p:bldP spid="10249" grpId="0"/>
      <p:bldP spid="10250" grpId="0"/>
      <p:bldP spid="10251" grpId="0" animBg="1"/>
      <p:bldP spid="10251" grpId="1" animBg="1"/>
      <p:bldP spid="10251" grpId="2" animBg="1"/>
      <p:bldP spid="10253" grpId="0"/>
      <p:bldP spid="10254" grpId="0" animBg="1"/>
      <p:bldP spid="102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3575" y="1416905"/>
            <a:ext cx="4301702" cy="10318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282982" y="3288965"/>
            <a:ext cx="4435769" cy="73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274638" indent="-2746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  <a:lvl2pPr marL="830263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2pPr>
            <a:lvl3pPr marL="123825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3pPr>
            <a:lvl4pPr marL="164623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marL="0" indent="0"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73535" y="5279569"/>
            <a:ext cx="4297845" cy="957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marL="0" indent="0">
              <a:buNone/>
            </a:pP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 rot="12595089">
            <a:off x="644026" y="3526584"/>
            <a:ext cx="3805453" cy="1383613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 rot="13606895" flipH="1">
            <a:off x="7502936" y="5206172"/>
            <a:ext cx="2344480" cy="2424953"/>
          </a:xfrm>
          <a:prstGeom prst="rt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7007591" y="1332622"/>
            <a:ext cx="2809679" cy="1702710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5292377" y="1888230"/>
            <a:ext cx="1548609" cy="295747"/>
          </a:xfrm>
          <a:prstGeom prst="rightArrow">
            <a:avLst>
              <a:gd name="adj1" fmla="val 50000"/>
              <a:gd name="adj2" fmla="val 13090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5146129" y="3657836"/>
            <a:ext cx="1621733" cy="295747"/>
          </a:xfrm>
          <a:prstGeom prst="leftArrow">
            <a:avLst>
              <a:gd name="adj1" fmla="val 50000"/>
              <a:gd name="adj2" fmla="val 1370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5292377" y="5573690"/>
            <a:ext cx="1475484" cy="295747"/>
          </a:xfrm>
          <a:prstGeom prst="rightArrow">
            <a:avLst>
              <a:gd name="adj1" fmla="val 50000"/>
              <a:gd name="adj2" fmla="val 124725"/>
            </a:avLst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-14508"/>
            <a:ext cx="12096799" cy="113830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784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/>
      <p:bldP spid="7173" grpId="0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69479" y="1399111"/>
            <a:ext cx="5694016" cy="4637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57" b="1" i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ru-RU" sz="2457" b="1" i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955370" y="1399111"/>
            <a:ext cx="5972806" cy="4637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57" b="1" i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ru-RU" sz="2457" b="1" i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asosidagi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6905162" y="4501683"/>
            <a:ext cx="2771684" cy="1989209"/>
            <a:chOff x="2245" y="3113"/>
            <a:chExt cx="1089" cy="1043"/>
          </a:xfr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3339" name="AutoShape 27"/>
            <p:cNvSpPr>
              <a:spLocks noChangeArrowheads="1"/>
            </p:cNvSpPr>
            <p:nvPr/>
          </p:nvSpPr>
          <p:spPr bwMode="auto">
            <a:xfrm>
              <a:off x="2245" y="3113"/>
              <a:ext cx="1089" cy="952"/>
            </a:xfrm>
            <a:prstGeom prst="triangle">
              <a:avLst>
                <a:gd name="adj" fmla="val 50000"/>
              </a:avLst>
            </a:prstGeom>
            <a:grpFill/>
            <a:ln w="38100">
              <a:solidFill>
                <a:srgbClr val="7030A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2426" y="3566"/>
              <a:ext cx="136" cy="91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41" name="Line 29"/>
            <p:cNvSpPr>
              <a:spLocks noChangeShapeType="1"/>
            </p:cNvSpPr>
            <p:nvPr/>
          </p:nvSpPr>
          <p:spPr bwMode="auto">
            <a:xfrm flipV="1">
              <a:off x="2971" y="3566"/>
              <a:ext cx="136" cy="91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>
              <a:off x="2789" y="3974"/>
              <a:ext cx="0" cy="182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13351" name="Group 39"/>
          <p:cNvGrpSpPr>
            <a:grpSpLocks/>
          </p:cNvGrpSpPr>
          <p:nvPr/>
        </p:nvGrpSpPr>
        <p:grpSpPr bwMode="auto">
          <a:xfrm>
            <a:off x="1501775" y="4501683"/>
            <a:ext cx="3911432" cy="1838508"/>
            <a:chOff x="385" y="3067"/>
            <a:chExt cx="1769" cy="953"/>
          </a:xfrm>
          <a:solidFill>
            <a:srgbClr val="FFC000"/>
          </a:solidFill>
        </p:grpSpPr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385" y="3067"/>
              <a:ext cx="1769" cy="953"/>
            </a:xfrm>
            <a:prstGeom prst="triangle">
              <a:avLst>
                <a:gd name="adj" fmla="val 50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793" y="3475"/>
              <a:ext cx="91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1791" y="3612"/>
              <a:ext cx="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 flipV="1">
              <a:off x="1610" y="3475"/>
              <a:ext cx="136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47" name="Arc 35"/>
            <p:cNvSpPr>
              <a:spLocks/>
            </p:cNvSpPr>
            <p:nvPr/>
          </p:nvSpPr>
          <p:spPr bwMode="auto">
            <a:xfrm>
              <a:off x="567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13350" name="Arc 38"/>
            <p:cNvSpPr>
              <a:spLocks/>
            </p:cNvSpPr>
            <p:nvPr/>
          </p:nvSpPr>
          <p:spPr bwMode="auto">
            <a:xfrm flipH="1">
              <a:off x="1882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</p:grpSp>
    </p:spTree>
    <p:extLst>
      <p:ext uri="{BB962C8B-B14F-4D97-AF65-F5344CB8AC3E}">
        <p14:creationId xmlns:p14="http://schemas.microsoft.com/office/powerpoint/2010/main" val="407010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894196" y="4272891"/>
            <a:ext cx="4135923" cy="1525859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902">
              <a:solidFill>
                <a:srgbClr val="FF33CC"/>
              </a:solidFill>
            </a:endParaRP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 rot="6771658">
            <a:off x="6233152" y="3635002"/>
            <a:ext cx="2499444" cy="1808291"/>
          </a:xfrm>
          <a:prstGeom prst="rtTriangle">
            <a:avLst/>
          </a:prstGeom>
          <a:gradFill flip="none" rotWithShape="1">
            <a:gsLst>
              <a:gs pos="0">
                <a:srgbClr val="CC3300">
                  <a:tint val="66000"/>
                  <a:satMod val="160000"/>
                </a:srgbClr>
              </a:gs>
              <a:gs pos="50000">
                <a:srgbClr val="CC3300">
                  <a:tint val="44500"/>
                  <a:satMod val="160000"/>
                </a:srgbClr>
              </a:gs>
              <a:gs pos="100000">
                <a:srgbClr val="CC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853542" y="1471008"/>
            <a:ext cx="4170739" cy="1164989"/>
          </a:xfrm>
          <a:prstGeom prst="triangle">
            <a:avLst>
              <a:gd name="adj" fmla="val 8313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789054" y="1396640"/>
            <a:ext cx="1628808" cy="3279388"/>
          </a:xfrm>
          <a:prstGeom prst="rtTriangle">
            <a:avLst/>
          </a:prstGeom>
          <a:solidFill>
            <a:srgbClr val="33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 dirty="0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8785835" y="2238947"/>
            <a:ext cx="2831783" cy="2235512"/>
          </a:xfrm>
          <a:prstGeom prst="triangle">
            <a:avLst>
              <a:gd name="adj" fmla="val 50000"/>
            </a:avLst>
          </a:prstGeom>
          <a:solidFill>
            <a:srgbClr val="FF33CC"/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902">
              <a:solidFill>
                <a:srgbClr val="0066FF"/>
              </a:solidFill>
            </a:endParaRP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9715580" y="5425817"/>
            <a:ext cx="441995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902"/>
          </a:p>
        </p:txBody>
      </p:sp>
      <p:sp>
        <p:nvSpPr>
          <p:cNvPr id="3" name="TextBox 2"/>
          <p:cNvSpPr txBox="1"/>
          <p:nvPr/>
        </p:nvSpPr>
        <p:spPr>
          <a:xfrm>
            <a:off x="9282448" y="2053502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79868" y="3217122"/>
            <a:ext cx="582880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4)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00206" y="5027115"/>
            <a:ext cx="585417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3</a:t>
            </a:r>
            <a:r>
              <a:rPr lang="en-US" b="1" dirty="0" smtClean="0">
                <a:solidFill>
                  <a:srgbClr val="7030A0"/>
                </a:solidFill>
              </a:rPr>
              <a:t>)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83053" y="1519170"/>
            <a:ext cx="585417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2</a:t>
            </a:r>
            <a:r>
              <a:rPr lang="en-US" b="1" dirty="0" smtClean="0">
                <a:solidFill>
                  <a:srgbClr val="7030A0"/>
                </a:solidFill>
              </a:rPr>
              <a:t>)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6808" y="2252802"/>
            <a:ext cx="585417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1)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060238" cy="10706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Rasmlardan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turlarini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9054" y="4272891"/>
            <a:ext cx="272513" cy="4031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681305" y="165859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8932" y="4558775"/>
            <a:ext cx="785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1119" y="3075589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32886" y="3561019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334729" y="3381310"/>
            <a:ext cx="258060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202440" y="4277779"/>
            <a:ext cx="18635" cy="43267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0812545" y="3381310"/>
            <a:ext cx="278472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16045" y="438948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6</a:t>
            </a:r>
            <a:endParaRPr lang="ru-RU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4919194" y="449411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6</a:t>
            </a:r>
            <a:endParaRPr lang="ru-RU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3734499" y="576441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8</a:t>
            </a:r>
            <a:endParaRPr lang="ru-RU" sz="3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386558" y="2262519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35⁰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444066" y="2325016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5⁰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4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2602</TotalTime>
  <Words>363</Words>
  <Application>Microsoft Office PowerPoint</Application>
  <PresentationFormat>Произвольный</PresentationFormat>
  <Paragraphs>95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To‘g‘ri burchakli uchburchak</vt:lpstr>
      <vt:lpstr>Презентация PowerPoint</vt:lpstr>
      <vt:lpstr>Uchburchaklar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Admin</cp:lastModifiedBy>
  <cp:revision>280</cp:revision>
  <dcterms:created xsi:type="dcterms:W3CDTF">2020-04-09T07:32:19Z</dcterms:created>
  <dcterms:modified xsi:type="dcterms:W3CDTF">2020-10-29T15:43:31Z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