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3"/>
  </p:notesMasterIdLst>
  <p:sldIdLst>
    <p:sldId id="366" r:id="rId2"/>
    <p:sldId id="379" r:id="rId3"/>
    <p:sldId id="367" r:id="rId4"/>
    <p:sldId id="368" r:id="rId5"/>
    <p:sldId id="370" r:id="rId6"/>
    <p:sldId id="369" r:id="rId7"/>
    <p:sldId id="372" r:id="rId8"/>
    <p:sldId id="380" r:id="rId9"/>
    <p:sldId id="376" r:id="rId10"/>
    <p:sldId id="377" r:id="rId11"/>
    <p:sldId id="374" r:id="rId12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FF33CC"/>
    <a:srgbClr val="00A859"/>
    <a:srgbClr val="EE0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6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9.png"/><Relationship Id="rId7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265795" y="2583975"/>
            <a:ext cx="2389126" cy="2457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764730" y="2781022"/>
            <a:ext cx="7369356" cy="1736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42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SINIQ CHIZIQ VA KO‘PBURCHAK</a:t>
            </a:r>
            <a:endParaRPr lang="en-US" sz="5342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0157" y="1961879"/>
            <a:ext cx="854757" cy="163828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10" name="Прямоугольник 9"/>
          <p:cNvSpPr/>
          <p:nvPr/>
        </p:nvSpPr>
        <p:spPr>
          <a:xfrm>
            <a:off x="450157" y="4015197"/>
            <a:ext cx="854757" cy="163828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1894"/>
            <a:ext cx="12147425" cy="1786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№11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66"/>
          <p:cNvGrpSpPr>
            <a:grpSpLocks/>
          </p:cNvGrpSpPr>
          <p:nvPr/>
        </p:nvGrpSpPr>
        <p:grpSpPr bwMode="auto">
          <a:xfrm rot="18810571">
            <a:off x="185621" y="3560420"/>
            <a:ext cx="1408860" cy="1790731"/>
            <a:chOff x="1273" y="957"/>
            <a:chExt cx="867" cy="1102"/>
          </a:xfrm>
        </p:grpSpPr>
        <p:grpSp>
          <p:nvGrpSpPr>
            <p:cNvPr id="18" name="Group 51"/>
            <p:cNvGrpSpPr>
              <a:grpSpLocks/>
            </p:cNvGrpSpPr>
            <p:nvPr/>
          </p:nvGrpSpPr>
          <p:grpSpPr bwMode="auto">
            <a:xfrm>
              <a:off x="1273" y="957"/>
              <a:ext cx="861" cy="1102"/>
              <a:chOff x="1618" y="923"/>
              <a:chExt cx="861" cy="1102"/>
            </a:xfrm>
          </p:grpSpPr>
          <p:sp>
            <p:nvSpPr>
              <p:cNvPr id="20" name="Line 43"/>
              <p:cNvSpPr>
                <a:spLocks noChangeShapeType="1"/>
              </p:cNvSpPr>
              <p:nvPr/>
            </p:nvSpPr>
            <p:spPr bwMode="auto">
              <a:xfrm flipV="1">
                <a:off x="1662" y="1217"/>
                <a:ext cx="781" cy="773"/>
              </a:xfrm>
              <a:prstGeom prst="line">
                <a:avLst/>
              </a:prstGeom>
              <a:noFill/>
              <a:ln w="38100">
                <a:solidFill>
                  <a:srgbClr val="EE00B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22" name="Rectangle 32"/>
              <p:cNvSpPr>
                <a:spLocks noChangeArrowheads="1"/>
              </p:cNvSpPr>
              <p:nvPr/>
            </p:nvSpPr>
            <p:spPr bwMode="auto">
              <a:xfrm>
                <a:off x="2365" y="923"/>
                <a:ext cx="114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3" name="Oval 39"/>
              <p:cNvSpPr>
                <a:spLocks noChangeArrowheads="1"/>
              </p:cNvSpPr>
              <p:nvPr/>
            </p:nvSpPr>
            <p:spPr bwMode="auto">
              <a:xfrm>
                <a:off x="1618" y="1969"/>
                <a:ext cx="56" cy="56"/>
              </a:xfrm>
              <a:prstGeom prst="ellipse">
                <a:avLst/>
              </a:prstGeom>
              <a:solidFill>
                <a:srgbClr val="DC8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9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rgbClr val="DC8CC1"/>
            </a:solidFill>
            <a:ln w="9525">
              <a:solidFill>
                <a:srgbClr val="DC8CC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5" name="Group 54"/>
          <p:cNvGrpSpPr>
            <a:grpSpLocks/>
          </p:cNvGrpSpPr>
          <p:nvPr/>
        </p:nvGrpSpPr>
        <p:grpSpPr bwMode="auto">
          <a:xfrm rot="21131953">
            <a:off x="969888" y="3469158"/>
            <a:ext cx="1496610" cy="285997"/>
            <a:chOff x="2429" y="1344"/>
            <a:chExt cx="921" cy="176"/>
          </a:xfrm>
        </p:grpSpPr>
        <p:sp>
          <p:nvSpPr>
            <p:cNvPr id="28" name="Line 44"/>
            <p:cNvSpPr>
              <a:spLocks noChangeShapeType="1"/>
            </p:cNvSpPr>
            <p:nvPr/>
          </p:nvSpPr>
          <p:spPr bwMode="auto">
            <a:xfrm>
              <a:off x="2460" y="1375"/>
              <a:ext cx="888" cy="119"/>
            </a:xfrm>
            <a:prstGeom prst="line">
              <a:avLst/>
            </a:prstGeom>
            <a:noFill/>
            <a:ln w="38100">
              <a:solidFill>
                <a:srgbClr val="00A8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Oval 40"/>
            <p:cNvSpPr>
              <a:spLocks noChangeArrowheads="1"/>
            </p:cNvSpPr>
            <p:nvPr/>
          </p:nvSpPr>
          <p:spPr bwMode="auto">
            <a:xfrm>
              <a:off x="2429" y="1344"/>
              <a:ext cx="56" cy="56"/>
            </a:xfrm>
            <a:prstGeom prst="ellipse">
              <a:avLst/>
            </a:prstGeom>
            <a:solidFill>
              <a:srgbClr val="05E3C3"/>
            </a:solidFill>
            <a:ln w="9525">
              <a:solidFill>
                <a:srgbClr val="05E3C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  <p:sp>
          <p:nvSpPr>
            <p:cNvPr id="30" name="Oval 53"/>
            <p:cNvSpPr>
              <a:spLocks noChangeArrowheads="1"/>
            </p:cNvSpPr>
            <p:nvPr/>
          </p:nvSpPr>
          <p:spPr bwMode="auto">
            <a:xfrm>
              <a:off x="3294" y="1464"/>
              <a:ext cx="56" cy="56"/>
            </a:xfrm>
            <a:prstGeom prst="ellipse">
              <a:avLst/>
            </a:prstGeom>
            <a:solidFill>
              <a:srgbClr val="05E3C3"/>
            </a:solidFill>
            <a:ln w="9525">
              <a:solidFill>
                <a:srgbClr val="05E3C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" name="Group 70"/>
          <p:cNvGrpSpPr>
            <a:grpSpLocks/>
          </p:cNvGrpSpPr>
          <p:nvPr/>
        </p:nvGrpSpPr>
        <p:grpSpPr bwMode="auto">
          <a:xfrm rot="17146687">
            <a:off x="1200394" y="3932609"/>
            <a:ext cx="2234352" cy="1000990"/>
            <a:chOff x="2863" y="762"/>
            <a:chExt cx="1375" cy="616"/>
          </a:xfrm>
        </p:grpSpPr>
        <p:grpSp>
          <p:nvGrpSpPr>
            <p:cNvPr id="33" name="Group 65"/>
            <p:cNvGrpSpPr>
              <a:grpSpLocks/>
            </p:cNvGrpSpPr>
            <p:nvPr/>
          </p:nvGrpSpPr>
          <p:grpSpPr bwMode="auto">
            <a:xfrm>
              <a:off x="2944" y="762"/>
              <a:ext cx="1294" cy="616"/>
              <a:chOff x="2943" y="762"/>
              <a:chExt cx="1294" cy="616"/>
            </a:xfrm>
          </p:grpSpPr>
          <p:grpSp>
            <p:nvGrpSpPr>
              <p:cNvPr id="35" name="Group 62"/>
              <p:cNvGrpSpPr>
                <a:grpSpLocks/>
              </p:cNvGrpSpPr>
              <p:nvPr/>
            </p:nvGrpSpPr>
            <p:grpSpPr bwMode="auto">
              <a:xfrm>
                <a:off x="2943" y="979"/>
                <a:ext cx="1151" cy="399"/>
                <a:chOff x="2950" y="1052"/>
                <a:chExt cx="1151" cy="399"/>
              </a:xfrm>
            </p:grpSpPr>
            <p:sp>
              <p:nvSpPr>
                <p:cNvPr id="37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965" y="1062"/>
                  <a:ext cx="1090" cy="329"/>
                </a:xfrm>
                <a:prstGeom prst="line">
                  <a:avLst/>
                </a:prstGeom>
                <a:noFill/>
                <a:ln w="38100">
                  <a:solidFill>
                    <a:srgbClr val="7030A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38" name="Oval 41"/>
                <p:cNvSpPr>
                  <a:spLocks noChangeArrowheads="1"/>
                </p:cNvSpPr>
                <p:nvPr/>
              </p:nvSpPr>
              <p:spPr bwMode="auto">
                <a:xfrm>
                  <a:off x="2950" y="1388"/>
                  <a:ext cx="65" cy="63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" name="Oval 58"/>
                <p:cNvSpPr>
                  <a:spLocks noChangeArrowheads="1"/>
                </p:cNvSpPr>
                <p:nvPr/>
              </p:nvSpPr>
              <p:spPr bwMode="auto">
                <a:xfrm>
                  <a:off x="4045" y="1052"/>
                  <a:ext cx="56" cy="56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6" name="Text Box 63"/>
              <p:cNvSpPr txBox="1">
                <a:spLocks noChangeArrowheads="1"/>
              </p:cNvSpPr>
              <p:nvPr/>
            </p:nvSpPr>
            <p:spPr bwMode="auto">
              <a:xfrm>
                <a:off x="4123" y="762"/>
                <a:ext cx="114" cy="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ru-RU" sz="2457" dirty="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4" name="Text Box 35"/>
            <p:cNvSpPr txBox="1">
              <a:spLocks noChangeArrowheads="1"/>
            </p:cNvSpPr>
            <p:nvPr/>
          </p:nvSpPr>
          <p:spPr bwMode="auto">
            <a:xfrm>
              <a:off x="2863" y="1042"/>
              <a:ext cx="284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0" name="Group 60"/>
          <p:cNvGrpSpPr>
            <a:grpSpLocks/>
          </p:cNvGrpSpPr>
          <p:nvPr/>
        </p:nvGrpSpPr>
        <p:grpSpPr bwMode="auto">
          <a:xfrm rot="3756912">
            <a:off x="3058719" y="4022747"/>
            <a:ext cx="1433235" cy="2476474"/>
            <a:chOff x="2991" y="1148"/>
            <a:chExt cx="882" cy="1524"/>
          </a:xfrm>
        </p:grpSpPr>
        <p:sp>
          <p:nvSpPr>
            <p:cNvPr id="41" name="Line 47"/>
            <p:cNvSpPr>
              <a:spLocks noChangeShapeType="1"/>
            </p:cNvSpPr>
            <p:nvPr/>
          </p:nvSpPr>
          <p:spPr bwMode="auto">
            <a:xfrm flipH="1">
              <a:off x="3186" y="1457"/>
              <a:ext cx="615" cy="119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42" name="Text Box 29"/>
            <p:cNvSpPr txBox="1">
              <a:spLocks noChangeArrowheads="1"/>
            </p:cNvSpPr>
            <p:nvPr/>
          </p:nvSpPr>
          <p:spPr bwMode="auto">
            <a:xfrm>
              <a:off x="2991" y="2376"/>
              <a:ext cx="168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457" dirty="0">
                  <a:latin typeface="Times New Roman" panose="02020603050405020304" pitchFamily="18" charset="0"/>
                </a:rPr>
                <a:t>E</a:t>
              </a:r>
              <a:endParaRPr lang="ru-RU" sz="2457" dirty="0">
                <a:latin typeface="Times New Roman" panose="02020603050405020304" pitchFamily="18" charset="0"/>
              </a:endParaRPr>
            </a:p>
          </p:txBody>
        </p:sp>
        <p:sp>
          <p:nvSpPr>
            <p:cNvPr id="43" name="Text Box 28"/>
            <p:cNvSpPr txBox="1">
              <a:spLocks noChangeArrowheads="1"/>
            </p:cNvSpPr>
            <p:nvPr/>
          </p:nvSpPr>
          <p:spPr bwMode="auto">
            <a:xfrm rot="17843088">
              <a:off x="3605" y="1120"/>
              <a:ext cx="24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" name="Group 60"/>
          <p:cNvGrpSpPr>
            <a:grpSpLocks/>
          </p:cNvGrpSpPr>
          <p:nvPr/>
        </p:nvGrpSpPr>
        <p:grpSpPr bwMode="auto">
          <a:xfrm rot="19930979">
            <a:off x="3757163" y="2729634"/>
            <a:ext cx="1849230" cy="2647097"/>
            <a:chOff x="3851" y="713"/>
            <a:chExt cx="1138" cy="1629"/>
          </a:xfrm>
        </p:grpSpPr>
        <p:sp>
          <p:nvSpPr>
            <p:cNvPr id="47" name="Line 47"/>
            <p:cNvSpPr>
              <a:spLocks noChangeShapeType="1"/>
            </p:cNvSpPr>
            <p:nvPr/>
          </p:nvSpPr>
          <p:spPr bwMode="auto">
            <a:xfrm flipH="1">
              <a:off x="4044" y="977"/>
              <a:ext cx="700" cy="1347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48" name="Text Box 29"/>
            <p:cNvSpPr txBox="1">
              <a:spLocks noChangeArrowheads="1"/>
            </p:cNvSpPr>
            <p:nvPr/>
          </p:nvSpPr>
          <p:spPr bwMode="auto">
            <a:xfrm>
              <a:off x="3851" y="2046"/>
              <a:ext cx="168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p:sp>
          <p:nvSpPr>
            <p:cNvPr id="49" name="Text Box 28"/>
            <p:cNvSpPr txBox="1">
              <a:spLocks noChangeArrowheads="1"/>
            </p:cNvSpPr>
            <p:nvPr/>
          </p:nvSpPr>
          <p:spPr bwMode="auto">
            <a:xfrm>
              <a:off x="4734" y="713"/>
              <a:ext cx="255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p:sp>
          <p:nvSpPr>
            <p:cNvPr id="50" name="Oval 42"/>
            <p:cNvSpPr>
              <a:spLocks noChangeArrowheads="1"/>
            </p:cNvSpPr>
            <p:nvPr/>
          </p:nvSpPr>
          <p:spPr bwMode="auto">
            <a:xfrm>
              <a:off x="4718" y="935"/>
              <a:ext cx="56" cy="56"/>
            </a:xfrm>
            <a:prstGeom prst="ellipse">
              <a:avLst/>
            </a:prstGeom>
            <a:solidFill>
              <a:srgbClr val="8D9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4021" y="2286"/>
              <a:ext cx="56" cy="56"/>
            </a:xfrm>
            <a:prstGeom prst="ellipse">
              <a:avLst/>
            </a:prstGeom>
            <a:solidFill>
              <a:srgbClr val="8D94EB"/>
            </a:solidFill>
            <a:ln w="9525">
              <a:solidFill>
                <a:srgbClr val="8D94EB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5" name="Прямая соединительная линия 4"/>
          <p:cNvCxnSpPr/>
          <p:nvPr/>
        </p:nvCxnSpPr>
        <p:spPr>
          <a:xfrm flipH="1">
            <a:off x="6521833" y="2474477"/>
            <a:ext cx="5633" cy="93003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7842152" y="3084007"/>
            <a:ext cx="18020" cy="201844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6549717" y="3335525"/>
            <a:ext cx="4088914" cy="6514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10649526" y="3354184"/>
            <a:ext cx="7125" cy="1738299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7842152" y="5051707"/>
            <a:ext cx="2796479" cy="5074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3"/>
          <p:cNvGrpSpPr>
            <a:grpSpLocks/>
          </p:cNvGrpSpPr>
          <p:nvPr/>
        </p:nvGrpSpPr>
        <p:grpSpPr bwMode="auto">
          <a:xfrm rot="5400000">
            <a:off x="1287940" y="3393804"/>
            <a:ext cx="1267587" cy="1755887"/>
            <a:chOff x="1728" y="1536"/>
            <a:chExt cx="1104" cy="1968"/>
          </a:xfrm>
        </p:grpSpPr>
        <p:sp>
          <p:nvSpPr>
            <p:cNvPr id="56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  <p:sp>
          <p:nvSpPr>
            <p:cNvPr id="57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</p:grpSp>
      <p:grpSp>
        <p:nvGrpSpPr>
          <p:cNvPr id="58" name="Group 3"/>
          <p:cNvGrpSpPr>
            <a:grpSpLocks/>
          </p:cNvGrpSpPr>
          <p:nvPr/>
        </p:nvGrpSpPr>
        <p:grpSpPr bwMode="auto">
          <a:xfrm rot="10800000">
            <a:off x="1140194" y="3648544"/>
            <a:ext cx="1267587" cy="1755887"/>
            <a:chOff x="1728" y="1536"/>
            <a:chExt cx="1104" cy="1968"/>
          </a:xfrm>
        </p:grpSpPr>
        <p:sp>
          <p:nvSpPr>
            <p:cNvPr id="60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  <p:sp>
          <p:nvSpPr>
            <p:cNvPr id="61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</p:grpSp>
      <p:grpSp>
        <p:nvGrpSpPr>
          <p:cNvPr id="62" name="Group 3"/>
          <p:cNvGrpSpPr>
            <a:grpSpLocks/>
          </p:cNvGrpSpPr>
          <p:nvPr/>
        </p:nvGrpSpPr>
        <p:grpSpPr bwMode="auto">
          <a:xfrm>
            <a:off x="2432910" y="3668320"/>
            <a:ext cx="1267587" cy="1755887"/>
            <a:chOff x="1728" y="1536"/>
            <a:chExt cx="1104" cy="1968"/>
          </a:xfrm>
        </p:grpSpPr>
        <p:sp>
          <p:nvSpPr>
            <p:cNvPr id="63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  <p:sp>
          <p:nvSpPr>
            <p:cNvPr id="64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</p:grpSp>
      <p:grpSp>
        <p:nvGrpSpPr>
          <p:cNvPr id="68" name="Group 3"/>
          <p:cNvGrpSpPr>
            <a:grpSpLocks/>
          </p:cNvGrpSpPr>
          <p:nvPr/>
        </p:nvGrpSpPr>
        <p:grpSpPr bwMode="auto">
          <a:xfrm rot="16200000">
            <a:off x="3192046" y="3934125"/>
            <a:ext cx="1267587" cy="1755887"/>
            <a:chOff x="1764" y="1522"/>
            <a:chExt cx="1104" cy="1968"/>
          </a:xfrm>
        </p:grpSpPr>
        <p:sp>
          <p:nvSpPr>
            <p:cNvPr id="69" name="AutoShape 4"/>
            <p:cNvSpPr>
              <a:spLocks noChangeArrowheads="1"/>
            </p:cNvSpPr>
            <p:nvPr/>
          </p:nvSpPr>
          <p:spPr bwMode="auto">
            <a:xfrm>
              <a:off x="1764" y="1522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  <p:sp>
          <p:nvSpPr>
            <p:cNvPr id="70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781"/>
            </a:p>
          </p:txBody>
        </p:sp>
      </p:grpSp>
      <p:pic>
        <p:nvPicPr>
          <p:cNvPr id="71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836" y="3528337"/>
            <a:ext cx="3928632" cy="247761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2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315" y="3521586"/>
            <a:ext cx="3928632" cy="247761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3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366986" y="2115374"/>
            <a:ext cx="3928632" cy="247761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5" name="Picture 13" descr="tran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897" y="1845732"/>
            <a:ext cx="3928632" cy="2477619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67672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18020"/>
            <a:ext cx="12060238" cy="16252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35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93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35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93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35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935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5935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935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935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93815" y="2645866"/>
            <a:ext cx="8071440" cy="25585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342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34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42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4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534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34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342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342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5,- 6,- </a:t>
            </a:r>
            <a:r>
              <a:rPr lang="en-US" sz="5342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342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42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342" b="1" dirty="0" smtClean="0">
                <a:latin typeface="Arial" panose="020B0604020202020204" pitchFamily="34" charset="0"/>
                <a:cs typeface="Arial" panose="020B0604020202020204" pitchFamily="34" charset="0"/>
              </a:rPr>
              <a:t>-masalalar</a:t>
            </a:r>
          </a:p>
          <a:p>
            <a:r>
              <a:rPr lang="en-US" sz="534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34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342" b="1" dirty="0" smtClean="0">
                <a:latin typeface="Arial" panose="020B0604020202020204" pitchFamily="34" charset="0"/>
                <a:cs typeface="Arial" panose="020B0604020202020204" pitchFamily="34" charset="0"/>
              </a:rPr>
              <a:t>(53-bet).</a:t>
            </a:r>
            <a:endParaRPr lang="ru-RU" sz="534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27" y="2789882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1336773" y="1819950"/>
            <a:ext cx="2154727" cy="2122228"/>
            <a:chOff x="1040" y="954"/>
            <a:chExt cx="1326" cy="1306"/>
          </a:xfrm>
        </p:grpSpPr>
        <p:grpSp>
          <p:nvGrpSpPr>
            <p:cNvPr id="20487" name="Group 51"/>
            <p:cNvGrpSpPr>
              <a:grpSpLocks/>
            </p:cNvGrpSpPr>
            <p:nvPr/>
          </p:nvGrpSpPr>
          <p:grpSpPr bwMode="auto">
            <a:xfrm>
              <a:off x="1040" y="954"/>
              <a:ext cx="1326" cy="1306"/>
              <a:chOff x="1385" y="920"/>
              <a:chExt cx="1326" cy="1306"/>
            </a:xfrm>
          </p:grpSpPr>
          <p:sp>
            <p:nvSpPr>
              <p:cNvPr id="20488" name="Line 43"/>
              <p:cNvSpPr>
                <a:spLocks noChangeShapeType="1"/>
              </p:cNvSpPr>
              <p:nvPr/>
            </p:nvSpPr>
            <p:spPr bwMode="auto">
              <a:xfrm flipV="1">
                <a:off x="1662" y="1217"/>
                <a:ext cx="781" cy="773"/>
              </a:xfrm>
              <a:prstGeom prst="line">
                <a:avLst/>
              </a:prstGeom>
              <a:noFill/>
              <a:ln w="38100">
                <a:solidFill>
                  <a:srgbClr val="EE00B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48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5" y="1904"/>
                    <a:ext cx="249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ru-RU" sz="2457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489" name="Text 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385" y="1904"/>
                    <a:ext cx="249" cy="322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r="-8955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490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297" y="920"/>
                    <a:ext cx="414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ru-RU" sz="2457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490" name="Rectangle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297" y="920"/>
                    <a:ext cx="414" cy="322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491" name="Oval 39"/>
              <p:cNvSpPr>
                <a:spLocks noChangeArrowheads="1"/>
              </p:cNvSpPr>
              <p:nvPr/>
            </p:nvSpPr>
            <p:spPr bwMode="auto">
              <a:xfrm>
                <a:off x="1618" y="1969"/>
                <a:ext cx="56" cy="56"/>
              </a:xfrm>
              <a:prstGeom prst="ellipse">
                <a:avLst/>
              </a:prstGeom>
              <a:solidFill>
                <a:srgbClr val="DC8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492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rgbClr val="DC8CC1"/>
            </a:solidFill>
            <a:ln w="9525">
              <a:solidFill>
                <a:srgbClr val="DC8CC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2228889" y="1711076"/>
            <a:ext cx="2521975" cy="804367"/>
            <a:chOff x="1594" y="881"/>
            <a:chExt cx="1552" cy="495"/>
          </a:xfrm>
        </p:grpSpPr>
        <p:grpSp>
          <p:nvGrpSpPr>
            <p:cNvPr id="20494" name="Group 54"/>
            <p:cNvGrpSpPr>
              <a:grpSpLocks/>
            </p:cNvGrpSpPr>
            <p:nvPr/>
          </p:nvGrpSpPr>
          <p:grpSpPr bwMode="auto">
            <a:xfrm>
              <a:off x="2083" y="1200"/>
              <a:ext cx="921" cy="176"/>
              <a:chOff x="2429" y="1344"/>
              <a:chExt cx="921" cy="176"/>
            </a:xfrm>
          </p:grpSpPr>
          <p:sp>
            <p:nvSpPr>
              <p:cNvPr id="20495" name="Line 44"/>
              <p:cNvSpPr>
                <a:spLocks noChangeShapeType="1"/>
              </p:cNvSpPr>
              <p:nvPr/>
            </p:nvSpPr>
            <p:spPr bwMode="auto">
              <a:xfrm>
                <a:off x="2460" y="1375"/>
                <a:ext cx="888" cy="119"/>
              </a:xfrm>
              <a:prstGeom prst="line">
                <a:avLst/>
              </a:prstGeom>
              <a:noFill/>
              <a:ln w="38100">
                <a:solidFill>
                  <a:srgbClr val="00A8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20496" name="Oval 40"/>
              <p:cNvSpPr>
                <a:spLocks noChangeArrowheads="1"/>
              </p:cNvSpPr>
              <p:nvPr/>
            </p:nvSpPr>
            <p:spPr bwMode="auto">
              <a:xfrm>
                <a:off x="2429" y="134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497" name="Oval 53"/>
              <p:cNvSpPr>
                <a:spLocks noChangeArrowheads="1"/>
              </p:cNvSpPr>
              <p:nvPr/>
            </p:nvSpPr>
            <p:spPr bwMode="auto">
              <a:xfrm>
                <a:off x="3294" y="146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498" name="Text Box 55"/>
            <p:cNvSpPr txBox="1">
              <a:spLocks noChangeArrowheads="1"/>
            </p:cNvSpPr>
            <p:nvPr/>
          </p:nvSpPr>
          <p:spPr bwMode="auto">
            <a:xfrm>
              <a:off x="1594" y="881"/>
              <a:ext cx="253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9" name="Rectangle 56"/>
                <p:cNvSpPr>
                  <a:spLocks noChangeArrowheads="1"/>
                </p:cNvSpPr>
                <p:nvPr/>
              </p:nvSpPr>
              <p:spPr bwMode="auto">
                <a:xfrm>
                  <a:off x="2732" y="987"/>
                  <a:ext cx="414" cy="3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ru-RU" sz="2457" dirty="0"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499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32" y="987"/>
                  <a:ext cx="414" cy="32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3156754" y="1205706"/>
            <a:ext cx="3737461" cy="1312987"/>
            <a:chOff x="2165" y="570"/>
            <a:chExt cx="2300" cy="808"/>
          </a:xfrm>
        </p:grpSpPr>
        <p:grpSp>
          <p:nvGrpSpPr>
            <p:cNvPr id="20501" name="Group 65"/>
            <p:cNvGrpSpPr>
              <a:grpSpLocks/>
            </p:cNvGrpSpPr>
            <p:nvPr/>
          </p:nvGrpSpPr>
          <p:grpSpPr bwMode="auto">
            <a:xfrm>
              <a:off x="2944" y="759"/>
              <a:ext cx="1521" cy="619"/>
              <a:chOff x="2943" y="759"/>
              <a:chExt cx="1521" cy="619"/>
            </a:xfrm>
          </p:grpSpPr>
          <p:grpSp>
            <p:nvGrpSpPr>
              <p:cNvPr id="20502" name="Group 62"/>
              <p:cNvGrpSpPr>
                <a:grpSpLocks/>
              </p:cNvGrpSpPr>
              <p:nvPr/>
            </p:nvGrpSpPr>
            <p:grpSpPr bwMode="auto">
              <a:xfrm>
                <a:off x="2943" y="979"/>
                <a:ext cx="1151" cy="399"/>
                <a:chOff x="2950" y="1052"/>
                <a:chExt cx="1151" cy="399"/>
              </a:xfrm>
            </p:grpSpPr>
            <p:sp>
              <p:nvSpPr>
                <p:cNvPr id="2050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972" y="1087"/>
                  <a:ext cx="1090" cy="329"/>
                </a:xfrm>
                <a:prstGeom prst="line">
                  <a:avLst/>
                </a:prstGeom>
                <a:noFill/>
                <a:ln w="38100">
                  <a:solidFill>
                    <a:srgbClr val="7030A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0504" name="Oval 41"/>
                <p:cNvSpPr>
                  <a:spLocks noChangeArrowheads="1"/>
                </p:cNvSpPr>
                <p:nvPr/>
              </p:nvSpPr>
              <p:spPr bwMode="auto">
                <a:xfrm>
                  <a:off x="2950" y="1388"/>
                  <a:ext cx="65" cy="63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505" name="Oval 58"/>
                <p:cNvSpPr>
                  <a:spLocks noChangeArrowheads="1"/>
                </p:cNvSpPr>
                <p:nvPr/>
              </p:nvSpPr>
              <p:spPr bwMode="auto">
                <a:xfrm>
                  <a:off x="4045" y="1052"/>
                  <a:ext cx="56" cy="56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506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50" y="759"/>
                    <a:ext cx="414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ru-RU" sz="2457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506" name="Text 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050" y="759"/>
                    <a:ext cx="414" cy="32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0507" name="Text Box 35"/>
            <p:cNvSpPr txBox="1">
              <a:spLocks noChangeArrowheads="1"/>
            </p:cNvSpPr>
            <p:nvPr/>
          </p:nvSpPr>
          <p:spPr bwMode="auto">
            <a:xfrm>
              <a:off x="2165" y="570"/>
              <a:ext cx="284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" name="Group 60"/>
          <p:cNvGrpSpPr>
            <a:grpSpLocks/>
          </p:cNvGrpSpPr>
          <p:nvPr/>
        </p:nvGrpSpPr>
        <p:grpSpPr bwMode="auto">
          <a:xfrm rot="265087" flipH="1">
            <a:off x="5818200" y="1126052"/>
            <a:ext cx="2601084" cy="2670114"/>
            <a:chOff x="3900" y="266"/>
            <a:chExt cx="1001" cy="2141"/>
          </a:xfrm>
        </p:grpSpPr>
        <p:sp>
          <p:nvSpPr>
            <p:cNvPr id="20509" name="Line 47"/>
            <p:cNvSpPr>
              <a:spLocks noChangeShapeType="1"/>
            </p:cNvSpPr>
            <p:nvPr/>
          </p:nvSpPr>
          <p:spPr bwMode="auto">
            <a:xfrm flipH="1">
              <a:off x="4044" y="977"/>
              <a:ext cx="700" cy="134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1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900" y="2085"/>
                  <a:ext cx="117" cy="3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ru-RU" sz="2457" dirty="0"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510" name="Text 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900" y="2085"/>
                  <a:ext cx="117" cy="32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r="-33929" b="-15493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511" name="Text Box 28"/>
            <p:cNvSpPr txBox="1">
              <a:spLocks noChangeArrowheads="1"/>
            </p:cNvSpPr>
            <p:nvPr/>
          </p:nvSpPr>
          <p:spPr bwMode="auto">
            <a:xfrm>
              <a:off x="4646" y="266"/>
              <a:ext cx="255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p:sp>
          <p:nvSpPr>
            <p:cNvPr id="20512" name="Oval 42"/>
            <p:cNvSpPr>
              <a:spLocks noChangeArrowheads="1"/>
            </p:cNvSpPr>
            <p:nvPr/>
          </p:nvSpPr>
          <p:spPr bwMode="auto">
            <a:xfrm>
              <a:off x="4718" y="935"/>
              <a:ext cx="56" cy="56"/>
            </a:xfrm>
            <a:prstGeom prst="ellipse">
              <a:avLst/>
            </a:prstGeom>
            <a:solidFill>
              <a:srgbClr val="8D9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  <p:sp>
          <p:nvSpPr>
            <p:cNvPr id="20513" name="Oval 46"/>
            <p:cNvSpPr>
              <a:spLocks noChangeArrowheads="1"/>
            </p:cNvSpPr>
            <p:nvPr/>
          </p:nvSpPr>
          <p:spPr bwMode="auto">
            <a:xfrm>
              <a:off x="4021" y="2286"/>
              <a:ext cx="56" cy="56"/>
            </a:xfrm>
            <a:prstGeom prst="ellipse">
              <a:avLst/>
            </a:prstGeom>
            <a:solidFill>
              <a:srgbClr val="8D94EB"/>
            </a:solidFill>
            <a:ln w="9525">
              <a:solidFill>
                <a:srgbClr val="8D94EB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916" y="4338755"/>
                <a:ext cx="1159605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Ketma –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ket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kelgan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qo‘shnilari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yotmaydigan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,…,</a:t>
                </a:r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kesmalardan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tuzilgan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siniq</a:t>
                </a:r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16" y="4338755"/>
                <a:ext cx="11596050" cy="2308324"/>
              </a:xfrm>
              <a:prstGeom prst="rect">
                <a:avLst/>
              </a:prstGeom>
              <a:blipFill rotWithShape="0">
                <a:blip r:embed="rId7"/>
                <a:stretch>
                  <a:fillRect l="-1577" t="-4233" r="-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060238" cy="12777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SINIQ CHIZIQ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27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6912" name="Text Box 48"/>
              <p:cNvSpPr txBox="1">
                <a:spLocks noChangeArrowheads="1"/>
              </p:cNvSpPr>
              <p:nvPr/>
            </p:nvSpPr>
            <p:spPr bwMode="auto">
              <a:xfrm>
                <a:off x="249621" y="4711200"/>
                <a:ext cx="587035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rgbClr val="2365C7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2800" b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rgbClr val="2365C7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2365C7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2365C7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2365C7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 – </a:t>
                </a:r>
              </a:p>
            </p:txBody>
          </p:sp>
        </mc:Choice>
        <mc:Fallback xmlns="">
          <p:sp>
            <p:nvSpPr>
              <p:cNvPr id="36912" name="Text 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621" y="4711200"/>
                <a:ext cx="5870355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3953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913" name="Text Box 49"/>
              <p:cNvSpPr txBox="1">
                <a:spLocks noChangeArrowheads="1"/>
              </p:cNvSpPr>
              <p:nvPr/>
            </p:nvSpPr>
            <p:spPr bwMode="auto">
              <a:xfrm>
                <a:off x="5859109" y="2225904"/>
                <a:ext cx="6484181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sSub>
                      <m:sSubPr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–</a:t>
                </a:r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siniq</a:t>
                </a:r>
                <a:r>
                  <a:rPr lang="en-US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chiziq</a:t>
                </a:r>
                <a:r>
                  <a:rPr lang="ru-RU" sz="3600" b="1" dirty="0" smtClean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7030A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913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59109" y="2225904"/>
                <a:ext cx="6484181" cy="646331"/>
              </a:xfrm>
              <a:prstGeom prst="rect">
                <a:avLst/>
              </a:prstGeom>
              <a:blipFill rotWithShape="0">
                <a:blip r:embed="rId3"/>
                <a:stretch>
                  <a:fillRect t="-14151" b="-349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914" name="Rectangle 50"/>
              <p:cNvSpPr>
                <a:spLocks noChangeArrowheads="1"/>
              </p:cNvSpPr>
              <p:nvPr/>
            </p:nvSpPr>
            <p:spPr bwMode="auto">
              <a:xfrm>
                <a:off x="4736059" y="3539798"/>
                <a:ext cx="3874459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,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</a:rPr>
                  <a:t>– </a:t>
                </a:r>
                <a:endParaRPr lang="ru-RU" sz="3200" b="1" dirty="0">
                  <a:solidFill>
                    <a:srgbClr val="00A859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914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36059" y="3539798"/>
                <a:ext cx="3874459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3542" b="-333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629519" y="2107814"/>
            <a:ext cx="2154727" cy="2122228"/>
            <a:chOff x="1040" y="954"/>
            <a:chExt cx="1326" cy="1306"/>
          </a:xfrm>
        </p:grpSpPr>
        <p:grpSp>
          <p:nvGrpSpPr>
            <p:cNvPr id="20487" name="Group 51"/>
            <p:cNvGrpSpPr>
              <a:grpSpLocks/>
            </p:cNvGrpSpPr>
            <p:nvPr/>
          </p:nvGrpSpPr>
          <p:grpSpPr bwMode="auto">
            <a:xfrm>
              <a:off x="1040" y="954"/>
              <a:ext cx="1326" cy="1306"/>
              <a:chOff x="1385" y="920"/>
              <a:chExt cx="1326" cy="1306"/>
            </a:xfrm>
          </p:grpSpPr>
          <p:sp>
            <p:nvSpPr>
              <p:cNvPr id="20488" name="Line 43"/>
              <p:cNvSpPr>
                <a:spLocks noChangeShapeType="1"/>
              </p:cNvSpPr>
              <p:nvPr/>
            </p:nvSpPr>
            <p:spPr bwMode="auto">
              <a:xfrm flipV="1">
                <a:off x="1662" y="1217"/>
                <a:ext cx="781" cy="773"/>
              </a:xfrm>
              <a:prstGeom prst="line">
                <a:avLst/>
              </a:prstGeom>
              <a:noFill/>
              <a:ln w="38100">
                <a:solidFill>
                  <a:srgbClr val="EE00B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48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5" y="1904"/>
                    <a:ext cx="249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ru-RU" sz="2457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489" name="Text 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385" y="1904"/>
                    <a:ext cx="249" cy="32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r="-8955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490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297" y="920"/>
                    <a:ext cx="414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ru-RU" sz="2457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490" name="Rectangle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297" y="920"/>
                    <a:ext cx="414" cy="32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491" name="Oval 39"/>
              <p:cNvSpPr>
                <a:spLocks noChangeArrowheads="1"/>
              </p:cNvSpPr>
              <p:nvPr/>
            </p:nvSpPr>
            <p:spPr bwMode="auto">
              <a:xfrm>
                <a:off x="1618" y="1969"/>
                <a:ext cx="56" cy="56"/>
              </a:xfrm>
              <a:prstGeom prst="ellipse">
                <a:avLst/>
              </a:prstGeom>
              <a:solidFill>
                <a:srgbClr val="DC8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492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rgbClr val="DC8CC1"/>
            </a:solidFill>
            <a:ln w="9525">
              <a:solidFill>
                <a:srgbClr val="DC8CC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1521635" y="1998940"/>
            <a:ext cx="2521975" cy="804367"/>
            <a:chOff x="1594" y="881"/>
            <a:chExt cx="1552" cy="495"/>
          </a:xfrm>
        </p:grpSpPr>
        <p:grpSp>
          <p:nvGrpSpPr>
            <p:cNvPr id="20494" name="Group 54"/>
            <p:cNvGrpSpPr>
              <a:grpSpLocks/>
            </p:cNvGrpSpPr>
            <p:nvPr/>
          </p:nvGrpSpPr>
          <p:grpSpPr bwMode="auto">
            <a:xfrm>
              <a:off x="2083" y="1200"/>
              <a:ext cx="921" cy="176"/>
              <a:chOff x="2429" y="1344"/>
              <a:chExt cx="921" cy="176"/>
            </a:xfrm>
          </p:grpSpPr>
          <p:sp>
            <p:nvSpPr>
              <p:cNvPr id="20495" name="Line 44"/>
              <p:cNvSpPr>
                <a:spLocks noChangeShapeType="1"/>
              </p:cNvSpPr>
              <p:nvPr/>
            </p:nvSpPr>
            <p:spPr bwMode="auto">
              <a:xfrm>
                <a:off x="2460" y="1375"/>
                <a:ext cx="888" cy="119"/>
              </a:xfrm>
              <a:prstGeom prst="line">
                <a:avLst/>
              </a:prstGeom>
              <a:noFill/>
              <a:ln w="38100">
                <a:solidFill>
                  <a:srgbClr val="00A8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20496" name="Oval 40"/>
              <p:cNvSpPr>
                <a:spLocks noChangeArrowheads="1"/>
              </p:cNvSpPr>
              <p:nvPr/>
            </p:nvSpPr>
            <p:spPr bwMode="auto">
              <a:xfrm>
                <a:off x="2429" y="134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497" name="Oval 53"/>
              <p:cNvSpPr>
                <a:spLocks noChangeArrowheads="1"/>
              </p:cNvSpPr>
              <p:nvPr/>
            </p:nvSpPr>
            <p:spPr bwMode="auto">
              <a:xfrm>
                <a:off x="3294" y="146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498" name="Text Box 55"/>
            <p:cNvSpPr txBox="1">
              <a:spLocks noChangeArrowheads="1"/>
            </p:cNvSpPr>
            <p:nvPr/>
          </p:nvSpPr>
          <p:spPr bwMode="auto">
            <a:xfrm>
              <a:off x="1594" y="881"/>
              <a:ext cx="253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9" name="Rectangle 56"/>
                <p:cNvSpPr>
                  <a:spLocks noChangeArrowheads="1"/>
                </p:cNvSpPr>
                <p:nvPr/>
              </p:nvSpPr>
              <p:spPr bwMode="auto">
                <a:xfrm>
                  <a:off x="2732" y="987"/>
                  <a:ext cx="414" cy="3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ru-RU" sz="2457" dirty="0"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499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32" y="987"/>
                  <a:ext cx="414" cy="32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2449500" y="1493570"/>
            <a:ext cx="3737461" cy="1312987"/>
            <a:chOff x="2165" y="570"/>
            <a:chExt cx="2300" cy="808"/>
          </a:xfrm>
        </p:grpSpPr>
        <p:grpSp>
          <p:nvGrpSpPr>
            <p:cNvPr id="20501" name="Group 65"/>
            <p:cNvGrpSpPr>
              <a:grpSpLocks/>
            </p:cNvGrpSpPr>
            <p:nvPr/>
          </p:nvGrpSpPr>
          <p:grpSpPr bwMode="auto">
            <a:xfrm>
              <a:off x="2944" y="759"/>
              <a:ext cx="1521" cy="619"/>
              <a:chOff x="2943" y="759"/>
              <a:chExt cx="1521" cy="619"/>
            </a:xfrm>
          </p:grpSpPr>
          <p:grpSp>
            <p:nvGrpSpPr>
              <p:cNvPr id="20502" name="Group 62"/>
              <p:cNvGrpSpPr>
                <a:grpSpLocks/>
              </p:cNvGrpSpPr>
              <p:nvPr/>
            </p:nvGrpSpPr>
            <p:grpSpPr bwMode="auto">
              <a:xfrm>
                <a:off x="2943" y="979"/>
                <a:ext cx="1151" cy="399"/>
                <a:chOff x="2950" y="1052"/>
                <a:chExt cx="1151" cy="399"/>
              </a:xfrm>
            </p:grpSpPr>
            <p:sp>
              <p:nvSpPr>
                <p:cNvPr id="2050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972" y="1087"/>
                  <a:ext cx="1090" cy="329"/>
                </a:xfrm>
                <a:prstGeom prst="line">
                  <a:avLst/>
                </a:prstGeom>
                <a:noFill/>
                <a:ln w="38100">
                  <a:solidFill>
                    <a:srgbClr val="7030A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0504" name="Oval 41"/>
                <p:cNvSpPr>
                  <a:spLocks noChangeArrowheads="1"/>
                </p:cNvSpPr>
                <p:nvPr/>
              </p:nvSpPr>
              <p:spPr bwMode="auto">
                <a:xfrm>
                  <a:off x="2950" y="1388"/>
                  <a:ext cx="65" cy="63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505" name="Oval 58"/>
                <p:cNvSpPr>
                  <a:spLocks noChangeArrowheads="1"/>
                </p:cNvSpPr>
                <p:nvPr/>
              </p:nvSpPr>
              <p:spPr bwMode="auto">
                <a:xfrm>
                  <a:off x="4045" y="1052"/>
                  <a:ext cx="56" cy="56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506" name="Text Box 6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50" y="759"/>
                    <a:ext cx="414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ru-RU" sz="2457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0506" name="Text 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050" y="759"/>
                    <a:ext cx="414" cy="322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0507" name="Text Box 35"/>
            <p:cNvSpPr txBox="1">
              <a:spLocks noChangeArrowheads="1"/>
            </p:cNvSpPr>
            <p:nvPr/>
          </p:nvSpPr>
          <p:spPr bwMode="auto">
            <a:xfrm>
              <a:off x="2165" y="570"/>
              <a:ext cx="284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" name="Group 60"/>
          <p:cNvGrpSpPr>
            <a:grpSpLocks/>
          </p:cNvGrpSpPr>
          <p:nvPr/>
        </p:nvGrpSpPr>
        <p:grpSpPr bwMode="auto">
          <a:xfrm rot="265087">
            <a:off x="3836226" y="1018263"/>
            <a:ext cx="1943480" cy="3570087"/>
            <a:chOff x="3705" y="266"/>
            <a:chExt cx="1196" cy="2197"/>
          </a:xfrm>
        </p:grpSpPr>
        <p:sp>
          <p:nvSpPr>
            <p:cNvPr id="20509" name="Line 47"/>
            <p:cNvSpPr>
              <a:spLocks noChangeShapeType="1"/>
            </p:cNvSpPr>
            <p:nvPr/>
          </p:nvSpPr>
          <p:spPr bwMode="auto">
            <a:xfrm flipH="1">
              <a:off x="4044" y="977"/>
              <a:ext cx="700" cy="134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1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705" y="2141"/>
                  <a:ext cx="117" cy="3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ru-RU" sz="2457" dirty="0"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510" name="Text 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705" y="2141"/>
                  <a:ext cx="117" cy="322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r="-97368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511" name="Text Box 28"/>
            <p:cNvSpPr txBox="1">
              <a:spLocks noChangeArrowheads="1"/>
            </p:cNvSpPr>
            <p:nvPr/>
          </p:nvSpPr>
          <p:spPr bwMode="auto">
            <a:xfrm>
              <a:off x="4646" y="266"/>
              <a:ext cx="255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p:sp>
          <p:nvSpPr>
            <p:cNvPr id="20512" name="Oval 42"/>
            <p:cNvSpPr>
              <a:spLocks noChangeArrowheads="1"/>
            </p:cNvSpPr>
            <p:nvPr/>
          </p:nvSpPr>
          <p:spPr bwMode="auto">
            <a:xfrm>
              <a:off x="4718" y="935"/>
              <a:ext cx="56" cy="56"/>
            </a:xfrm>
            <a:prstGeom prst="ellipse">
              <a:avLst/>
            </a:prstGeom>
            <a:solidFill>
              <a:srgbClr val="8D9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  <p:sp>
          <p:nvSpPr>
            <p:cNvPr id="20513" name="Oval 46"/>
            <p:cNvSpPr>
              <a:spLocks noChangeArrowheads="1"/>
            </p:cNvSpPr>
            <p:nvPr/>
          </p:nvSpPr>
          <p:spPr bwMode="auto">
            <a:xfrm>
              <a:off x="4021" y="2286"/>
              <a:ext cx="56" cy="56"/>
            </a:xfrm>
            <a:prstGeom prst="ellipse">
              <a:avLst/>
            </a:prstGeom>
            <a:solidFill>
              <a:srgbClr val="8D94EB"/>
            </a:solidFill>
            <a:ln w="9525">
              <a:solidFill>
                <a:srgbClr val="8D94EB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sp>
        <p:nvSpPr>
          <p:cNvPr id="36936" name="Rectangle 72"/>
          <p:cNvSpPr>
            <a:spLocks noChangeArrowheads="1"/>
          </p:cNvSpPr>
          <p:nvPr/>
        </p:nvSpPr>
        <p:spPr bwMode="auto">
          <a:xfrm>
            <a:off x="8610518" y="2953171"/>
            <a:ext cx="136287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sz="2800" b="1" dirty="0" err="1" smtClean="0">
                <a:latin typeface="Arial" panose="020B0604020202020204" pitchFamily="34" charset="0"/>
              </a:rPr>
              <a:t>uchlari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36937" name="Rectangle 73"/>
          <p:cNvSpPr>
            <a:spLocks noChangeArrowheads="1"/>
          </p:cNvSpPr>
          <p:nvPr/>
        </p:nvSpPr>
        <p:spPr bwMode="auto">
          <a:xfrm>
            <a:off x="4736059" y="4750169"/>
            <a:ext cx="39757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</a:rPr>
              <a:t>bo‘g‘inlari</a:t>
            </a:r>
            <a:r>
              <a:rPr lang="ru-RU" sz="2800" b="1" dirty="0" smtClean="0">
                <a:solidFill>
                  <a:srgbClr val="2365C7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anose="020B0604020202020204" pitchFamily="34" charset="0"/>
              </a:rPr>
              <a:t>tomonlari</a:t>
            </a:r>
            <a:r>
              <a:rPr lang="en-US" sz="2800" b="1" dirty="0" smtClean="0">
                <a:solidFill>
                  <a:srgbClr val="2365C7"/>
                </a:solidFill>
                <a:latin typeface="Arial" panose="020B0604020202020204" pitchFamily="34" charset="0"/>
              </a:rPr>
              <a:t>)</a:t>
            </a:r>
            <a:endParaRPr lang="ru-RU" sz="2800" b="1" dirty="0">
              <a:solidFill>
                <a:srgbClr val="2365C7"/>
              </a:solidFill>
              <a:latin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0"/>
            <a:ext cx="12060238" cy="12777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SINIQ CHIZIQ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49621" y="5567672"/>
                <a:ext cx="762343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ru-RU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28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ru-RU" sz="28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ru-RU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280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21" y="5567672"/>
                <a:ext cx="7623434" cy="646331"/>
              </a:xfrm>
              <a:prstGeom prst="rect">
                <a:avLst/>
              </a:prstGeom>
              <a:blipFill rotWithShape="0">
                <a:blip r:embed="rId1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839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12" grpId="0" autoUpdateAnimBg="0"/>
      <p:bldP spid="36913" grpId="0" autoUpdateAnimBg="0"/>
      <p:bldP spid="36914" grpId="0" autoUpdateAnimBg="0"/>
      <p:bldP spid="36936" grpId="0" autoUpdateAnimBg="0"/>
      <p:bldP spid="3693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68" name="Object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16" y="1655688"/>
            <a:ext cx="4109140" cy="2455214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</p:pic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677103" y="4719932"/>
            <a:ext cx="1044116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4000" dirty="0" err="1" smtClean="0">
                <a:latin typeface="Arial" panose="020B0604020202020204" pitchFamily="34" charset="0"/>
              </a:rPr>
              <a:t>O‘z</a:t>
            </a:r>
            <a:r>
              <a:rPr lang="en-US" sz="4000" dirty="0" smtClean="0">
                <a:latin typeface="Arial" panose="020B0604020202020204" pitchFamily="34" charset="0"/>
              </a:rPr>
              <a:t> – </a:t>
            </a:r>
            <a:r>
              <a:rPr lang="en-US" sz="4000" dirty="0" err="1" smtClean="0">
                <a:latin typeface="Arial" panose="020B0604020202020204" pitchFamily="34" charset="0"/>
              </a:rPr>
              <a:t>o‘zini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kesmaydigan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yopiq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siniq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</a:rPr>
              <a:t>  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ko‘pburchak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deyiladi</a:t>
            </a:r>
            <a:r>
              <a:rPr lang="en-US" sz="4000" dirty="0" smtClean="0">
                <a:latin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169160" y="-1"/>
            <a:ext cx="7955915" cy="1169988"/>
          </a:xfrm>
        </p:spPr>
        <p:txBody>
          <a:bodyPr anchor="ctr"/>
          <a:lstStyle/>
          <a:p>
            <a:r>
              <a:rPr lang="ru-RU" dirty="0"/>
              <a:t>          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3826642" y="1930478"/>
            <a:ext cx="395354" cy="4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57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8228721" y="2388723"/>
            <a:ext cx="395354" cy="4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57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4343387" y="3791083"/>
            <a:ext cx="395354" cy="4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57">
                <a:latin typeface="Times New Roman" panose="02020603050405020304" pitchFamily="18" charset="0"/>
              </a:rPr>
              <a:t>E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6868610" y="1272360"/>
            <a:ext cx="474425" cy="4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57">
                <a:latin typeface="Times New Roman" panose="02020603050405020304" pitchFamily="18" charset="0"/>
              </a:rPr>
              <a:t>B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22538" name="Line 11"/>
          <p:cNvSpPr>
            <a:spLocks noChangeShapeType="1"/>
          </p:cNvSpPr>
          <p:nvPr/>
        </p:nvSpPr>
        <p:spPr bwMode="auto">
          <a:xfrm flipV="1">
            <a:off x="4280013" y="1696480"/>
            <a:ext cx="2609338" cy="716942"/>
          </a:xfrm>
          <a:prstGeom prst="line">
            <a:avLst/>
          </a:prstGeom>
          <a:noFill/>
          <a:ln w="38100">
            <a:solidFill>
              <a:srgbClr val="D6991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2539" name="Line 12"/>
          <p:cNvSpPr>
            <a:spLocks noChangeShapeType="1"/>
          </p:cNvSpPr>
          <p:nvPr/>
        </p:nvSpPr>
        <p:spPr bwMode="auto">
          <a:xfrm>
            <a:off x="6810111" y="1696482"/>
            <a:ext cx="1423275" cy="1014009"/>
          </a:xfrm>
          <a:prstGeom prst="line">
            <a:avLst/>
          </a:prstGeom>
          <a:noFill/>
          <a:ln w="38100">
            <a:solidFill>
              <a:srgbClr val="D6991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2540" name="Line 13"/>
          <p:cNvSpPr>
            <a:spLocks noChangeShapeType="1"/>
          </p:cNvSpPr>
          <p:nvPr/>
        </p:nvSpPr>
        <p:spPr bwMode="auto">
          <a:xfrm flipH="1">
            <a:off x="6966108" y="2673096"/>
            <a:ext cx="1265134" cy="1354224"/>
          </a:xfrm>
          <a:prstGeom prst="line">
            <a:avLst/>
          </a:prstGeom>
          <a:noFill/>
          <a:ln w="38100">
            <a:solidFill>
              <a:srgbClr val="D6991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2541" name="Line 14"/>
          <p:cNvSpPr>
            <a:spLocks noChangeShapeType="1"/>
          </p:cNvSpPr>
          <p:nvPr/>
        </p:nvSpPr>
        <p:spPr bwMode="auto">
          <a:xfrm flipH="1" flipV="1">
            <a:off x="4798382" y="3969832"/>
            <a:ext cx="2228810" cy="41489"/>
          </a:xfrm>
          <a:prstGeom prst="line">
            <a:avLst/>
          </a:prstGeom>
          <a:noFill/>
          <a:ln w="38100">
            <a:solidFill>
              <a:srgbClr val="D6991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2542" name="Oval 15"/>
          <p:cNvSpPr>
            <a:spLocks noChangeArrowheads="1"/>
          </p:cNvSpPr>
          <p:nvPr/>
        </p:nvSpPr>
        <p:spPr bwMode="auto">
          <a:xfrm flipV="1">
            <a:off x="8123096" y="2612972"/>
            <a:ext cx="158141" cy="15932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22543" name="Text Box 19"/>
          <p:cNvSpPr txBox="1">
            <a:spLocks noChangeArrowheads="1"/>
          </p:cNvSpPr>
          <p:nvPr/>
        </p:nvSpPr>
        <p:spPr bwMode="auto">
          <a:xfrm>
            <a:off x="6993734" y="3846333"/>
            <a:ext cx="553496" cy="4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57">
                <a:latin typeface="Times New Roman" panose="02020603050405020304" pitchFamily="18" charset="0"/>
              </a:rPr>
              <a:t>D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22544" name="Oval 20"/>
          <p:cNvSpPr>
            <a:spLocks noChangeArrowheads="1"/>
          </p:cNvSpPr>
          <p:nvPr/>
        </p:nvSpPr>
        <p:spPr bwMode="auto">
          <a:xfrm>
            <a:off x="6888109" y="3935708"/>
            <a:ext cx="158141" cy="15932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 flipH="1" flipV="1">
            <a:off x="4236139" y="2398473"/>
            <a:ext cx="583148" cy="1616438"/>
          </a:xfrm>
          <a:prstGeom prst="line">
            <a:avLst/>
          </a:prstGeom>
          <a:noFill/>
          <a:ln w="38100">
            <a:solidFill>
              <a:srgbClr val="D6991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2546" name="Oval 24"/>
          <p:cNvSpPr>
            <a:spLocks noChangeArrowheads="1"/>
          </p:cNvSpPr>
          <p:nvPr/>
        </p:nvSpPr>
        <p:spPr bwMode="auto">
          <a:xfrm flipV="1">
            <a:off x="4709008" y="3878834"/>
            <a:ext cx="158141" cy="15932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22547" name="Oval 25"/>
          <p:cNvSpPr>
            <a:spLocks noChangeArrowheads="1"/>
          </p:cNvSpPr>
          <p:nvPr/>
        </p:nvSpPr>
        <p:spPr bwMode="auto">
          <a:xfrm flipV="1">
            <a:off x="6746736" y="1607108"/>
            <a:ext cx="158141" cy="15932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22548" name="Oval 26"/>
          <p:cNvSpPr>
            <a:spLocks noChangeArrowheads="1"/>
          </p:cNvSpPr>
          <p:nvPr/>
        </p:nvSpPr>
        <p:spPr bwMode="auto">
          <a:xfrm flipV="1">
            <a:off x="4148388" y="2348100"/>
            <a:ext cx="158141" cy="15932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5867" name="Rectangle 27"/>
          <p:cNvSpPr>
            <a:spLocks noChangeArrowheads="1"/>
          </p:cNvSpPr>
          <p:nvPr/>
        </p:nvSpPr>
        <p:spPr bwMode="auto">
          <a:xfrm>
            <a:off x="1637631" y="27843"/>
            <a:ext cx="205684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Yopiq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9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utoUpdateAnimBg="0"/>
      <p:bldP spid="35861" grpId="0" animBg="1"/>
      <p:bldP spid="3586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4227619" y="1792356"/>
            <a:ext cx="1507984" cy="2219727"/>
            <a:chOff x="1273" y="954"/>
            <a:chExt cx="928" cy="1366"/>
          </a:xfrm>
        </p:grpSpPr>
        <p:grpSp>
          <p:nvGrpSpPr>
            <p:cNvPr id="20487" name="Group 51"/>
            <p:cNvGrpSpPr>
              <a:grpSpLocks/>
            </p:cNvGrpSpPr>
            <p:nvPr/>
          </p:nvGrpSpPr>
          <p:grpSpPr bwMode="auto">
            <a:xfrm>
              <a:off x="1273" y="954"/>
              <a:ext cx="928" cy="1366"/>
              <a:chOff x="1618" y="920"/>
              <a:chExt cx="928" cy="1366"/>
            </a:xfrm>
          </p:grpSpPr>
          <p:sp>
            <p:nvSpPr>
              <p:cNvPr id="20488" name="Line 43"/>
              <p:cNvSpPr>
                <a:spLocks noChangeShapeType="1"/>
              </p:cNvSpPr>
              <p:nvPr/>
            </p:nvSpPr>
            <p:spPr bwMode="auto">
              <a:xfrm flipV="1">
                <a:off x="1662" y="1217"/>
                <a:ext cx="781" cy="773"/>
              </a:xfrm>
              <a:prstGeom prst="line">
                <a:avLst/>
              </a:prstGeom>
              <a:noFill/>
              <a:ln w="38100">
                <a:solidFill>
                  <a:srgbClr val="7030A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20489" name="Text Box 25"/>
              <p:cNvSpPr txBox="1">
                <a:spLocks noChangeArrowheads="1"/>
              </p:cNvSpPr>
              <p:nvPr/>
            </p:nvSpPr>
            <p:spPr bwMode="auto">
              <a:xfrm>
                <a:off x="1634" y="1990"/>
                <a:ext cx="249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sz="2457" b="1" dirty="0">
                    <a:solidFill>
                      <a:srgbClr val="7030A0"/>
                    </a:solidFill>
                    <a:latin typeface="Times New Roman" panose="02020603050405020304" pitchFamily="18" charset="0"/>
                  </a:rPr>
                  <a:t>А</a:t>
                </a:r>
              </a:p>
            </p:txBody>
          </p:sp>
          <p:sp>
            <p:nvSpPr>
              <p:cNvPr id="20490" name="Rectangle 32"/>
              <p:cNvSpPr>
                <a:spLocks noChangeArrowheads="1"/>
              </p:cNvSpPr>
              <p:nvPr/>
            </p:nvSpPr>
            <p:spPr bwMode="auto">
              <a:xfrm>
                <a:off x="2297" y="920"/>
                <a:ext cx="249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ru-RU" sz="2457">
                    <a:latin typeface="Times New Roman" panose="02020603050405020304" pitchFamily="18" charset="0"/>
                  </a:rPr>
                  <a:t>В</a:t>
                </a:r>
              </a:p>
            </p:txBody>
          </p:sp>
          <p:sp>
            <p:nvSpPr>
              <p:cNvPr id="20491" name="Oval 39"/>
              <p:cNvSpPr>
                <a:spLocks noChangeArrowheads="1"/>
              </p:cNvSpPr>
              <p:nvPr/>
            </p:nvSpPr>
            <p:spPr bwMode="auto">
              <a:xfrm>
                <a:off x="1618" y="1969"/>
                <a:ext cx="56" cy="56"/>
              </a:xfrm>
              <a:prstGeom prst="ellipse">
                <a:avLst/>
              </a:prstGeom>
              <a:solidFill>
                <a:srgbClr val="DC8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492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rgbClr val="DC8CC1"/>
            </a:solidFill>
            <a:ln w="9525">
              <a:solidFill>
                <a:srgbClr val="DC8CC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5334234" y="1787481"/>
            <a:ext cx="2120604" cy="890491"/>
            <a:chOff x="1959" y="945"/>
            <a:chExt cx="1305" cy="548"/>
          </a:xfrm>
        </p:grpSpPr>
        <p:grpSp>
          <p:nvGrpSpPr>
            <p:cNvPr id="20494" name="Group 54"/>
            <p:cNvGrpSpPr>
              <a:grpSpLocks/>
            </p:cNvGrpSpPr>
            <p:nvPr/>
          </p:nvGrpSpPr>
          <p:grpSpPr bwMode="auto">
            <a:xfrm>
              <a:off x="2083" y="1200"/>
              <a:ext cx="921" cy="176"/>
              <a:chOff x="2429" y="1344"/>
              <a:chExt cx="921" cy="176"/>
            </a:xfrm>
          </p:grpSpPr>
          <p:sp>
            <p:nvSpPr>
              <p:cNvPr id="20495" name="Line 44"/>
              <p:cNvSpPr>
                <a:spLocks noChangeShapeType="1"/>
              </p:cNvSpPr>
              <p:nvPr/>
            </p:nvSpPr>
            <p:spPr bwMode="auto">
              <a:xfrm>
                <a:off x="2460" y="1375"/>
                <a:ext cx="888" cy="119"/>
              </a:xfrm>
              <a:prstGeom prst="line">
                <a:avLst/>
              </a:prstGeom>
              <a:noFill/>
              <a:ln w="38100">
                <a:solidFill>
                  <a:srgbClr val="7030A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20496" name="Oval 40"/>
              <p:cNvSpPr>
                <a:spLocks noChangeArrowheads="1"/>
              </p:cNvSpPr>
              <p:nvPr/>
            </p:nvSpPr>
            <p:spPr bwMode="auto">
              <a:xfrm>
                <a:off x="2429" y="134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497" name="Oval 53"/>
              <p:cNvSpPr>
                <a:spLocks noChangeArrowheads="1"/>
              </p:cNvSpPr>
              <p:nvPr/>
            </p:nvSpPr>
            <p:spPr bwMode="auto">
              <a:xfrm>
                <a:off x="3294" y="146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498" name="Text Box 55"/>
            <p:cNvSpPr txBox="1">
              <a:spLocks noChangeArrowheads="1"/>
            </p:cNvSpPr>
            <p:nvPr/>
          </p:nvSpPr>
          <p:spPr bwMode="auto">
            <a:xfrm>
              <a:off x="1959" y="945"/>
              <a:ext cx="240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sz="2457" b="1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В</a:t>
              </a:r>
            </a:p>
          </p:txBody>
        </p:sp>
        <p:sp>
          <p:nvSpPr>
            <p:cNvPr id="20499" name="Rectangle 56"/>
            <p:cNvSpPr>
              <a:spLocks noChangeArrowheads="1"/>
            </p:cNvSpPr>
            <p:nvPr/>
          </p:nvSpPr>
          <p:spPr bwMode="auto">
            <a:xfrm>
              <a:off x="3010" y="1203"/>
              <a:ext cx="254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en-US" sz="2457" b="1" dirty="0">
                  <a:solidFill>
                    <a:srgbClr val="7030A0"/>
                  </a:solidFill>
                  <a:latin typeface="Times New Roman" panose="02020603050405020304" pitchFamily="18" charset="0"/>
                </a:rPr>
                <a:t>C</a:t>
              </a:r>
              <a:endParaRPr lang="ru-RU" sz="2457" b="1" dirty="0">
                <a:solidFill>
                  <a:srgbClr val="7030A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 rot="7232174">
            <a:off x="5660253" y="3046995"/>
            <a:ext cx="2382226" cy="976615"/>
            <a:chOff x="2863" y="777"/>
            <a:chExt cx="1466" cy="601"/>
          </a:xfrm>
        </p:grpSpPr>
        <p:grpSp>
          <p:nvGrpSpPr>
            <p:cNvPr id="20501" name="Group 65"/>
            <p:cNvGrpSpPr>
              <a:grpSpLocks/>
            </p:cNvGrpSpPr>
            <p:nvPr/>
          </p:nvGrpSpPr>
          <p:grpSpPr bwMode="auto">
            <a:xfrm>
              <a:off x="2944" y="777"/>
              <a:ext cx="1385" cy="601"/>
              <a:chOff x="2943" y="777"/>
              <a:chExt cx="1385" cy="601"/>
            </a:xfrm>
          </p:grpSpPr>
          <p:grpSp>
            <p:nvGrpSpPr>
              <p:cNvPr id="20502" name="Group 62"/>
              <p:cNvGrpSpPr>
                <a:grpSpLocks/>
              </p:cNvGrpSpPr>
              <p:nvPr/>
            </p:nvGrpSpPr>
            <p:grpSpPr bwMode="auto">
              <a:xfrm>
                <a:off x="2943" y="979"/>
                <a:ext cx="1151" cy="399"/>
                <a:chOff x="2950" y="1052"/>
                <a:chExt cx="1151" cy="399"/>
              </a:xfrm>
            </p:grpSpPr>
            <p:sp>
              <p:nvSpPr>
                <p:cNvPr id="2050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972" y="1087"/>
                  <a:ext cx="1090" cy="329"/>
                </a:xfrm>
                <a:prstGeom prst="line">
                  <a:avLst/>
                </a:prstGeom>
                <a:noFill/>
                <a:ln w="38100">
                  <a:solidFill>
                    <a:srgbClr val="7030A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0504" name="Oval 41"/>
                <p:cNvSpPr>
                  <a:spLocks noChangeArrowheads="1"/>
                </p:cNvSpPr>
                <p:nvPr/>
              </p:nvSpPr>
              <p:spPr bwMode="auto">
                <a:xfrm>
                  <a:off x="2950" y="1388"/>
                  <a:ext cx="65" cy="63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20505" name="Oval 58"/>
                <p:cNvSpPr>
                  <a:spLocks noChangeArrowheads="1"/>
                </p:cNvSpPr>
                <p:nvPr/>
              </p:nvSpPr>
              <p:spPr bwMode="auto">
                <a:xfrm>
                  <a:off x="4045" y="1052"/>
                  <a:ext cx="56" cy="56"/>
                </a:xfrm>
                <a:prstGeom prst="ellipse">
                  <a:avLst/>
                </a:prstGeom>
                <a:solidFill>
                  <a:srgbClr val="FFB3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endParaRPr lang="ru-RU" sz="2457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0506" name="Text Box 63"/>
              <p:cNvSpPr txBox="1">
                <a:spLocks noChangeArrowheads="1"/>
              </p:cNvSpPr>
              <p:nvPr/>
            </p:nvSpPr>
            <p:spPr bwMode="auto">
              <a:xfrm rot="14041540">
                <a:off x="4050" y="759"/>
                <a:ext cx="260" cy="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457" b="1" dirty="0">
                    <a:solidFill>
                      <a:srgbClr val="7030A0"/>
                    </a:solidFill>
                    <a:latin typeface="Times New Roman" panose="02020603050405020304" pitchFamily="18" charset="0"/>
                  </a:rPr>
                  <a:t>D</a:t>
                </a:r>
                <a:endParaRPr lang="ru-RU" sz="2457" b="1" dirty="0">
                  <a:solidFill>
                    <a:srgbClr val="7030A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0507" name="Text Box 35"/>
            <p:cNvSpPr txBox="1">
              <a:spLocks noChangeArrowheads="1"/>
            </p:cNvSpPr>
            <p:nvPr/>
          </p:nvSpPr>
          <p:spPr bwMode="auto">
            <a:xfrm>
              <a:off x="2863" y="1042"/>
              <a:ext cx="284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" name="Group 60"/>
          <p:cNvGrpSpPr>
            <a:grpSpLocks/>
          </p:cNvGrpSpPr>
          <p:nvPr/>
        </p:nvGrpSpPr>
        <p:grpSpPr bwMode="auto">
          <a:xfrm rot="5726082">
            <a:off x="4798610" y="2513799"/>
            <a:ext cx="2157977" cy="3080968"/>
            <a:chOff x="4021" y="446"/>
            <a:chExt cx="1328" cy="1896"/>
          </a:xfrm>
        </p:grpSpPr>
        <p:sp>
          <p:nvSpPr>
            <p:cNvPr id="20509" name="Line 47"/>
            <p:cNvSpPr>
              <a:spLocks noChangeShapeType="1"/>
            </p:cNvSpPr>
            <p:nvPr/>
          </p:nvSpPr>
          <p:spPr bwMode="auto">
            <a:xfrm flipH="1">
              <a:off x="4044" y="977"/>
              <a:ext cx="700" cy="1347"/>
            </a:xfrm>
            <a:prstGeom prst="line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0511" name="Text Box 28"/>
            <p:cNvSpPr txBox="1">
              <a:spLocks noChangeArrowheads="1"/>
            </p:cNvSpPr>
            <p:nvPr/>
          </p:nvSpPr>
          <p:spPr bwMode="auto">
            <a:xfrm rot="15950465">
              <a:off x="5073" y="426"/>
              <a:ext cx="255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p:sp>
          <p:nvSpPr>
            <p:cNvPr id="20512" name="Oval 42"/>
            <p:cNvSpPr>
              <a:spLocks noChangeArrowheads="1"/>
            </p:cNvSpPr>
            <p:nvPr/>
          </p:nvSpPr>
          <p:spPr bwMode="auto">
            <a:xfrm>
              <a:off x="4718" y="935"/>
              <a:ext cx="56" cy="56"/>
            </a:xfrm>
            <a:prstGeom prst="ellipse">
              <a:avLst/>
            </a:prstGeom>
            <a:solidFill>
              <a:srgbClr val="8D94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  <p:sp>
          <p:nvSpPr>
            <p:cNvPr id="20513" name="Oval 46"/>
            <p:cNvSpPr>
              <a:spLocks noChangeArrowheads="1"/>
            </p:cNvSpPr>
            <p:nvPr/>
          </p:nvSpPr>
          <p:spPr bwMode="auto">
            <a:xfrm>
              <a:off x="4021" y="2286"/>
              <a:ext cx="56" cy="56"/>
            </a:xfrm>
            <a:prstGeom prst="ellipse">
              <a:avLst/>
            </a:prstGeom>
            <a:solidFill>
              <a:srgbClr val="8D94EB"/>
            </a:solidFill>
            <a:ln w="9525">
              <a:solidFill>
                <a:srgbClr val="8D94EB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378677" y="2996658"/>
                <a:ext cx="706659" cy="517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7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77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77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77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677" y="2996658"/>
                <a:ext cx="706659" cy="5175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670539" y="1286844"/>
                <a:ext cx="918657" cy="5784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165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165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165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165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539" y="1286844"/>
                <a:ext cx="918657" cy="57845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8953942" y="4385673"/>
                <a:ext cx="765947" cy="578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165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165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165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ru-RU" sz="3165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942" y="4385673"/>
                <a:ext cx="765947" cy="57845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/>
          <p:nvPr/>
        </p:nvCxnSpPr>
        <p:spPr>
          <a:xfrm rot="5400000">
            <a:off x="8706611" y="2018364"/>
            <a:ext cx="1554651" cy="10599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38" idx="3"/>
          </p:cNvCxnSpPr>
          <p:nvPr/>
        </p:nvCxnSpPr>
        <p:spPr>
          <a:xfrm>
            <a:off x="8953942" y="3255018"/>
            <a:ext cx="765947" cy="141988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38" idx="3"/>
          </p:cNvCxnSpPr>
          <p:nvPr/>
        </p:nvCxnSpPr>
        <p:spPr>
          <a:xfrm flipV="1">
            <a:off x="9719889" y="3891013"/>
            <a:ext cx="506040" cy="78388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0214550" y="3397135"/>
            <a:ext cx="12164" cy="49387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0225929" y="3396350"/>
            <a:ext cx="1059989" cy="70665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10579258" y="3396350"/>
            <a:ext cx="1413319" cy="15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978598" y="1784161"/>
            <a:ext cx="1306535" cy="90631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0059560" y="3741835"/>
                <a:ext cx="11446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9560" y="3741835"/>
                <a:ext cx="1144609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 66"/>
          <p:cNvGrpSpPr>
            <a:grpSpLocks/>
          </p:cNvGrpSpPr>
          <p:nvPr/>
        </p:nvGrpSpPr>
        <p:grpSpPr bwMode="auto">
          <a:xfrm>
            <a:off x="53455" y="1242504"/>
            <a:ext cx="2179102" cy="2192102"/>
            <a:chOff x="1040" y="911"/>
            <a:chExt cx="1341" cy="1349"/>
          </a:xfrm>
        </p:grpSpPr>
        <p:grpSp>
          <p:nvGrpSpPr>
            <p:cNvPr id="48" name="Group 51"/>
            <p:cNvGrpSpPr>
              <a:grpSpLocks/>
            </p:cNvGrpSpPr>
            <p:nvPr/>
          </p:nvGrpSpPr>
          <p:grpSpPr bwMode="auto">
            <a:xfrm>
              <a:off x="1040" y="911"/>
              <a:ext cx="1341" cy="1349"/>
              <a:chOff x="1385" y="877"/>
              <a:chExt cx="1341" cy="1349"/>
            </a:xfrm>
          </p:grpSpPr>
          <p:sp>
            <p:nvSpPr>
              <p:cNvPr id="50" name="Line 43"/>
              <p:cNvSpPr>
                <a:spLocks noChangeShapeType="1"/>
              </p:cNvSpPr>
              <p:nvPr/>
            </p:nvSpPr>
            <p:spPr bwMode="auto">
              <a:xfrm flipV="1">
                <a:off x="1662" y="1217"/>
                <a:ext cx="781" cy="773"/>
              </a:xfrm>
              <a:prstGeom prst="line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5" y="1904"/>
                    <a:ext cx="249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ru-RU" sz="2457" b="1" dirty="0"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1" name="Text 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385" y="1904"/>
                    <a:ext cx="249" cy="32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 r="-15152"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2305" y="877"/>
                    <a:ext cx="421" cy="3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ru-RU" sz="2457" b="1" dirty="0">
                      <a:solidFill>
                        <a:srgbClr val="00B05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Rectangle 3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2305" y="877"/>
                    <a:ext cx="421" cy="322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3" name="Oval 39"/>
              <p:cNvSpPr>
                <a:spLocks noChangeArrowheads="1"/>
              </p:cNvSpPr>
              <p:nvPr/>
            </p:nvSpPr>
            <p:spPr bwMode="auto">
              <a:xfrm>
                <a:off x="1618" y="1969"/>
                <a:ext cx="56" cy="56"/>
              </a:xfrm>
              <a:prstGeom prst="ellipse">
                <a:avLst/>
              </a:prstGeom>
              <a:solidFill>
                <a:srgbClr val="DC8C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9" name="Oval 52"/>
            <p:cNvSpPr>
              <a:spLocks noChangeArrowheads="1"/>
            </p:cNvSpPr>
            <p:nvPr/>
          </p:nvSpPr>
          <p:spPr bwMode="auto">
            <a:xfrm>
              <a:off x="2084" y="1201"/>
              <a:ext cx="56" cy="56"/>
            </a:xfrm>
            <a:prstGeom prst="ellipse">
              <a:avLst/>
            </a:prstGeom>
            <a:solidFill>
              <a:srgbClr val="DC8CC1"/>
            </a:solidFill>
            <a:ln w="9525">
              <a:solidFill>
                <a:srgbClr val="DC8CC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4" name="Group 57"/>
          <p:cNvGrpSpPr>
            <a:grpSpLocks/>
          </p:cNvGrpSpPr>
          <p:nvPr/>
        </p:nvGrpSpPr>
        <p:grpSpPr bwMode="auto">
          <a:xfrm>
            <a:off x="947194" y="1205706"/>
            <a:ext cx="2755973" cy="804367"/>
            <a:chOff x="1594" y="881"/>
            <a:chExt cx="1696" cy="495"/>
          </a:xfrm>
        </p:grpSpPr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2083" y="1200"/>
              <a:ext cx="921" cy="176"/>
              <a:chOff x="2429" y="1344"/>
              <a:chExt cx="921" cy="176"/>
            </a:xfrm>
          </p:grpSpPr>
          <p:sp>
            <p:nvSpPr>
              <p:cNvPr id="58" name="Line 44"/>
              <p:cNvSpPr>
                <a:spLocks noChangeShapeType="1"/>
              </p:cNvSpPr>
              <p:nvPr/>
            </p:nvSpPr>
            <p:spPr bwMode="auto">
              <a:xfrm>
                <a:off x="2460" y="1375"/>
                <a:ext cx="888" cy="119"/>
              </a:xfrm>
              <a:prstGeom prst="line">
                <a:avLst/>
              </a:prstGeom>
              <a:noFill/>
              <a:ln w="38100">
                <a:solidFill>
                  <a:srgbClr val="00A8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59" name="Oval 40"/>
              <p:cNvSpPr>
                <a:spLocks noChangeArrowheads="1"/>
              </p:cNvSpPr>
              <p:nvPr/>
            </p:nvSpPr>
            <p:spPr bwMode="auto">
              <a:xfrm>
                <a:off x="2429" y="134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" name="Oval 53"/>
              <p:cNvSpPr>
                <a:spLocks noChangeArrowheads="1"/>
              </p:cNvSpPr>
              <p:nvPr/>
            </p:nvSpPr>
            <p:spPr bwMode="auto">
              <a:xfrm>
                <a:off x="3294" y="1464"/>
                <a:ext cx="56" cy="56"/>
              </a:xfrm>
              <a:prstGeom prst="ellipse">
                <a:avLst/>
              </a:prstGeom>
              <a:solidFill>
                <a:srgbClr val="05E3C3"/>
              </a:solidFill>
              <a:ln w="9525">
                <a:solidFill>
                  <a:srgbClr val="05E3C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ru-RU" sz="2457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6" name="Text Box 55"/>
            <p:cNvSpPr txBox="1">
              <a:spLocks noChangeArrowheads="1"/>
            </p:cNvSpPr>
            <p:nvPr/>
          </p:nvSpPr>
          <p:spPr bwMode="auto">
            <a:xfrm>
              <a:off x="1594" y="881"/>
              <a:ext cx="253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ru-RU" sz="2457" dirty="0">
                <a:latin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ctangle 56"/>
                <p:cNvSpPr>
                  <a:spLocks noChangeArrowheads="1"/>
                </p:cNvSpPr>
                <p:nvPr/>
              </p:nvSpPr>
              <p:spPr bwMode="auto">
                <a:xfrm>
                  <a:off x="2869" y="1038"/>
                  <a:ext cx="421" cy="3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ru-RU" sz="2457" b="1" dirty="0">
                    <a:latin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7" name="Rectangle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869" y="1038"/>
                  <a:ext cx="421" cy="32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1" name="Line 45"/>
          <p:cNvSpPr>
            <a:spLocks noChangeShapeType="1"/>
          </p:cNvSpPr>
          <p:nvPr/>
        </p:nvSpPr>
        <p:spPr bwMode="auto">
          <a:xfrm flipH="1">
            <a:off x="2966528" y="1994691"/>
            <a:ext cx="202698" cy="1812771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62" name="Line 43"/>
          <p:cNvSpPr>
            <a:spLocks noChangeShapeType="1"/>
          </p:cNvSpPr>
          <p:nvPr/>
        </p:nvSpPr>
        <p:spPr bwMode="auto">
          <a:xfrm flipV="1">
            <a:off x="1703763" y="3775385"/>
            <a:ext cx="1269111" cy="1256112"/>
          </a:xfrm>
          <a:prstGeom prst="line">
            <a:avLst/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929748" y="3452766"/>
                <a:ext cx="7451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748" y="3452766"/>
                <a:ext cx="745139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30447" y="4423339"/>
                <a:ext cx="6756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47" y="4423339"/>
                <a:ext cx="675634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Oval 53"/>
          <p:cNvSpPr>
            <a:spLocks noChangeArrowheads="1"/>
          </p:cNvSpPr>
          <p:nvPr/>
        </p:nvSpPr>
        <p:spPr bwMode="auto">
          <a:xfrm>
            <a:off x="1649189" y="4982967"/>
            <a:ext cx="90999" cy="90999"/>
          </a:xfrm>
          <a:prstGeom prst="ellipse">
            <a:avLst/>
          </a:prstGeom>
          <a:solidFill>
            <a:srgbClr val="05E3C3"/>
          </a:solidFill>
          <a:ln w="9525">
            <a:solidFill>
              <a:srgbClr val="05E3C3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66" name="Oval 53"/>
          <p:cNvSpPr>
            <a:spLocks noChangeArrowheads="1"/>
          </p:cNvSpPr>
          <p:nvPr/>
        </p:nvSpPr>
        <p:spPr bwMode="auto">
          <a:xfrm>
            <a:off x="2925799" y="3745153"/>
            <a:ext cx="90999" cy="90999"/>
          </a:xfrm>
          <a:prstGeom prst="ellipse">
            <a:avLst/>
          </a:prstGeom>
          <a:solidFill>
            <a:srgbClr val="05E3C3"/>
          </a:solidFill>
          <a:ln w="9525">
            <a:solidFill>
              <a:srgbClr val="05E3C3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39150" y="23234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E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3954" y="601952"/>
            <a:ext cx="2877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3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i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0139" y="647088"/>
            <a:ext cx="4202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36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i="1" dirty="0">
              <a:solidFill>
                <a:srgbClr val="7030A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732071" y="647087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7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5" grpId="0"/>
      <p:bldP spid="61" grpId="0" animBg="1"/>
      <p:bldP spid="62" grpId="0" animBg="1"/>
      <p:bldP spid="7" grpId="0"/>
      <p:bldP spid="8" grpId="0"/>
      <p:bldP spid="65" grpId="0" animBg="1"/>
      <p:bldP spid="66" grpId="0" animBg="1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166023" y="89332"/>
            <a:ext cx="7955915" cy="1338986"/>
          </a:xfrm>
        </p:spPr>
        <p:txBody>
          <a:bodyPr anchor="ctr"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06" name="AutoShape 38"/>
          <p:cNvSpPr>
            <a:spLocks noChangeArrowheads="1"/>
          </p:cNvSpPr>
          <p:nvPr/>
        </p:nvSpPr>
        <p:spPr bwMode="auto">
          <a:xfrm>
            <a:off x="10565445" y="1321906"/>
            <a:ext cx="1147238" cy="623993"/>
          </a:xfrm>
          <a:prstGeom prst="cloudCallout">
            <a:avLst>
              <a:gd name="adj1" fmla="val 25000"/>
              <a:gd name="adj2" fmla="val 9375"/>
            </a:avLst>
          </a:prstGeom>
          <a:solidFill>
            <a:srgbClr val="F5D0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>
                <a:latin typeface="Times New Roman" panose="02020603050405020304" pitchFamily="18" charset="0"/>
              </a:rPr>
              <a:t>AB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05" name="AutoShape 37"/>
          <p:cNvSpPr>
            <a:spLocks noChangeArrowheads="1"/>
          </p:cNvSpPr>
          <p:nvPr/>
        </p:nvSpPr>
        <p:spPr bwMode="auto">
          <a:xfrm>
            <a:off x="8834232" y="2464121"/>
            <a:ext cx="935990" cy="623993"/>
          </a:xfrm>
          <a:prstGeom prst="cloudCallout">
            <a:avLst>
              <a:gd name="adj1" fmla="val 49481"/>
              <a:gd name="adj2" fmla="val -54949"/>
            </a:avLst>
          </a:prstGeom>
          <a:solidFill>
            <a:srgbClr val="F5D0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>
                <a:latin typeface="Times New Roman" panose="02020603050405020304" pitchFamily="18" charset="0"/>
              </a:rPr>
              <a:t>EA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804" name="AutoShape 36"/>
          <p:cNvSpPr>
            <a:spLocks noChangeArrowheads="1"/>
          </p:cNvSpPr>
          <p:nvPr/>
        </p:nvSpPr>
        <p:spPr bwMode="auto">
          <a:xfrm>
            <a:off x="9622956" y="2154824"/>
            <a:ext cx="935990" cy="623993"/>
          </a:xfrm>
          <a:prstGeom prst="cloudCallout">
            <a:avLst>
              <a:gd name="adj1" fmla="val -18750"/>
              <a:gd name="adj2" fmla="val -20310"/>
            </a:avLst>
          </a:prstGeom>
          <a:solidFill>
            <a:srgbClr val="F5D0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>
                <a:latin typeface="Times New Roman" panose="02020603050405020304" pitchFamily="18" charset="0"/>
              </a:rPr>
              <a:t>ED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803" name="AutoShape 35"/>
          <p:cNvSpPr>
            <a:spLocks noChangeArrowheads="1"/>
          </p:cNvSpPr>
          <p:nvPr/>
        </p:nvSpPr>
        <p:spPr bwMode="auto">
          <a:xfrm>
            <a:off x="10435652" y="1908317"/>
            <a:ext cx="1282112" cy="623993"/>
          </a:xfrm>
          <a:prstGeom prst="cloudCallout">
            <a:avLst>
              <a:gd name="adj1" fmla="val -18750"/>
              <a:gd name="adj2" fmla="val 41148"/>
            </a:avLst>
          </a:prstGeom>
          <a:solidFill>
            <a:srgbClr val="F5D0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>
                <a:latin typeface="Times New Roman" panose="02020603050405020304" pitchFamily="18" charset="0"/>
              </a:rPr>
              <a:t>CD</a:t>
            </a:r>
            <a:endParaRPr lang="ru-RU" sz="2457">
              <a:latin typeface="Times New Roman" panose="02020603050405020304" pitchFamily="18" charset="0"/>
            </a:endParaRPr>
          </a:p>
        </p:txBody>
      </p:sp>
      <p:grpSp>
        <p:nvGrpSpPr>
          <p:cNvPr id="25607" name="Group 61"/>
          <p:cNvGrpSpPr>
            <a:grpSpLocks/>
          </p:cNvGrpSpPr>
          <p:nvPr/>
        </p:nvGrpSpPr>
        <p:grpSpPr bwMode="auto">
          <a:xfrm>
            <a:off x="4197139" y="1652607"/>
            <a:ext cx="3665961" cy="3756960"/>
            <a:chOff x="1752" y="1017"/>
            <a:chExt cx="2256" cy="2312"/>
          </a:xfrm>
        </p:grpSpPr>
        <p:sp>
          <p:nvSpPr>
            <p:cNvPr id="25608" name="Line 3"/>
            <p:cNvSpPr>
              <a:spLocks noChangeShapeType="1"/>
            </p:cNvSpPr>
            <p:nvPr/>
          </p:nvSpPr>
          <p:spPr bwMode="auto">
            <a:xfrm flipV="1">
              <a:off x="1755" y="1017"/>
              <a:ext cx="1584" cy="432"/>
            </a:xfrm>
            <a:prstGeom prst="line">
              <a:avLst/>
            </a:prstGeom>
            <a:noFill/>
            <a:ln w="44450">
              <a:solidFill>
                <a:srgbClr val="C78E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609" name="Line 4"/>
            <p:cNvSpPr>
              <a:spLocks noChangeShapeType="1"/>
            </p:cNvSpPr>
            <p:nvPr/>
          </p:nvSpPr>
          <p:spPr bwMode="auto">
            <a:xfrm>
              <a:off x="3336" y="1017"/>
              <a:ext cx="672" cy="1488"/>
            </a:xfrm>
            <a:prstGeom prst="line">
              <a:avLst/>
            </a:prstGeom>
            <a:noFill/>
            <a:ln w="44450">
              <a:solidFill>
                <a:srgbClr val="C78E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610" name="Line 5"/>
            <p:cNvSpPr>
              <a:spLocks noChangeShapeType="1"/>
            </p:cNvSpPr>
            <p:nvPr/>
          </p:nvSpPr>
          <p:spPr bwMode="auto">
            <a:xfrm flipH="1">
              <a:off x="3195" y="2505"/>
              <a:ext cx="813" cy="824"/>
            </a:xfrm>
            <a:prstGeom prst="line">
              <a:avLst/>
            </a:prstGeom>
            <a:noFill/>
            <a:ln w="44450">
              <a:solidFill>
                <a:srgbClr val="C78E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611" name="Line 6"/>
            <p:cNvSpPr>
              <a:spLocks noChangeShapeType="1"/>
            </p:cNvSpPr>
            <p:nvPr/>
          </p:nvSpPr>
          <p:spPr bwMode="auto">
            <a:xfrm flipH="1" flipV="1">
              <a:off x="1896" y="2801"/>
              <a:ext cx="1344" cy="528"/>
            </a:xfrm>
            <a:prstGeom prst="line">
              <a:avLst/>
            </a:prstGeom>
            <a:noFill/>
            <a:ln w="44450">
              <a:solidFill>
                <a:srgbClr val="C78E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612" name="Line 7"/>
            <p:cNvSpPr>
              <a:spLocks noChangeShapeType="1"/>
            </p:cNvSpPr>
            <p:nvPr/>
          </p:nvSpPr>
          <p:spPr bwMode="auto">
            <a:xfrm flipH="1" flipV="1">
              <a:off x="1752" y="1449"/>
              <a:ext cx="144" cy="1349"/>
            </a:xfrm>
            <a:prstGeom prst="line">
              <a:avLst/>
            </a:prstGeom>
            <a:noFill/>
            <a:ln w="44450">
              <a:solidFill>
                <a:srgbClr val="C78E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3968016" y="1925604"/>
            <a:ext cx="389996" cy="48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57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902099" y="3797584"/>
            <a:ext cx="389996" cy="48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2457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4041140" y="4278579"/>
            <a:ext cx="389996" cy="48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57">
                <a:latin typeface="Times New Roman" panose="02020603050405020304" pitchFamily="18" charset="0"/>
              </a:rPr>
              <a:t>E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6693112" y="1223612"/>
            <a:ext cx="467995" cy="48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57">
                <a:latin typeface="Times New Roman" panose="02020603050405020304" pitchFamily="18" charset="0"/>
              </a:rPr>
              <a:t>B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6541989" y="5357568"/>
            <a:ext cx="545994" cy="48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57">
                <a:latin typeface="Times New Roman" panose="02020603050405020304" pitchFamily="18" charset="0"/>
              </a:rPr>
              <a:t>D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783" name="Oval 15"/>
          <p:cNvSpPr>
            <a:spLocks noChangeArrowheads="1"/>
          </p:cNvSpPr>
          <p:nvPr/>
        </p:nvSpPr>
        <p:spPr bwMode="auto">
          <a:xfrm flipV="1">
            <a:off x="6537114" y="5357568"/>
            <a:ext cx="77999" cy="77999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784" name="Oval 16"/>
          <p:cNvSpPr>
            <a:spLocks noChangeArrowheads="1"/>
          </p:cNvSpPr>
          <p:nvPr/>
        </p:nvSpPr>
        <p:spPr bwMode="auto">
          <a:xfrm flipV="1">
            <a:off x="4163015" y="2315600"/>
            <a:ext cx="77999" cy="77999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en-US" sz="2457" dirty="0">
              <a:latin typeface="Times New Roman" panose="02020603050405020304" pitchFamily="18" charset="0"/>
            </a:endParaRPr>
          </a:p>
          <a:p>
            <a:pPr algn="ctr"/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785" name="Oval 17"/>
          <p:cNvSpPr>
            <a:spLocks noChangeArrowheads="1"/>
          </p:cNvSpPr>
          <p:nvPr/>
        </p:nvSpPr>
        <p:spPr bwMode="auto">
          <a:xfrm>
            <a:off x="4392137" y="4512577"/>
            <a:ext cx="77999" cy="77999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786" name="Oval 18"/>
          <p:cNvSpPr>
            <a:spLocks noChangeArrowheads="1"/>
          </p:cNvSpPr>
          <p:nvPr/>
        </p:nvSpPr>
        <p:spPr bwMode="auto">
          <a:xfrm flipV="1">
            <a:off x="6736987" y="1613608"/>
            <a:ext cx="77999" cy="77999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en-US" sz="2457">
              <a:latin typeface="Times New Roman" panose="02020603050405020304" pitchFamily="18" charset="0"/>
            </a:endParaRPr>
          </a:p>
          <a:p>
            <a:pPr algn="ctr"/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787" name="Oval 19"/>
          <p:cNvSpPr>
            <a:spLocks noChangeArrowheads="1"/>
          </p:cNvSpPr>
          <p:nvPr/>
        </p:nvSpPr>
        <p:spPr bwMode="auto">
          <a:xfrm flipV="1">
            <a:off x="7824100" y="4031582"/>
            <a:ext cx="77999" cy="77999"/>
          </a:xfrm>
          <a:prstGeom prst="ellipse">
            <a:avLst/>
          </a:prstGeom>
          <a:solidFill>
            <a:srgbClr val="99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2457">
              <a:latin typeface="Times New Roman" panose="02020603050405020304" pitchFamily="18" charset="0"/>
            </a:endParaRP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-6517" y="2003603"/>
            <a:ext cx="3515326" cy="1858978"/>
            <a:chOff x="287" y="1819"/>
            <a:chExt cx="1773" cy="1144"/>
          </a:xfrm>
        </p:grpSpPr>
        <p:sp>
          <p:nvSpPr>
            <p:cNvPr id="25624" name="AutoShape 21"/>
            <p:cNvSpPr>
              <a:spLocks noChangeArrowheads="1"/>
            </p:cNvSpPr>
            <p:nvPr/>
          </p:nvSpPr>
          <p:spPr bwMode="auto">
            <a:xfrm>
              <a:off x="287" y="1819"/>
              <a:ext cx="1549" cy="624"/>
            </a:xfrm>
            <a:prstGeom prst="cloudCallout">
              <a:avLst>
                <a:gd name="adj1" fmla="val 69431"/>
                <a:gd name="adj2" fmla="val 89745"/>
              </a:avLst>
            </a:prstGeom>
            <a:solidFill>
              <a:srgbClr val="E2A8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ru-RU" sz="2457">
                <a:latin typeface="Times New Roman" panose="02020603050405020304" pitchFamily="18" charset="0"/>
              </a:endParaRPr>
            </a:p>
          </p:txBody>
        </p:sp>
        <p:sp>
          <p:nvSpPr>
            <p:cNvPr id="25625" name="Text Box 23"/>
            <p:cNvSpPr txBox="1">
              <a:spLocks noChangeArrowheads="1"/>
            </p:cNvSpPr>
            <p:nvPr/>
          </p:nvSpPr>
          <p:spPr bwMode="auto">
            <a:xfrm>
              <a:off x="400" y="1901"/>
              <a:ext cx="1660" cy="1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US" sz="3200" b="1" dirty="0" err="1" smtClean="0">
                  <a:latin typeface="Arial" panose="020B0604020202020204" pitchFamily="34" charset="0"/>
                </a:rPr>
                <a:t>Burchaklari</a:t>
              </a:r>
              <a:r>
                <a:rPr lang="en-US" sz="3200" b="1" dirty="0" smtClean="0">
                  <a:latin typeface="Arial" panose="020B0604020202020204" pitchFamily="34" charset="0"/>
                </a:rPr>
                <a:t>:         </a:t>
              </a:r>
              <a:r>
                <a:rPr lang="en-US" sz="2800" dirty="0" smtClean="0">
                  <a:latin typeface="Arial" panose="020B0604020202020204" pitchFamily="34" charset="0"/>
                </a:rPr>
                <a:t>E</a:t>
              </a:r>
              <a:r>
                <a:rPr lang="en-US" sz="3600" dirty="0" smtClean="0">
                  <a:latin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endParaRPr lang="ru-RU" sz="3902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32792" name="Arc 24"/>
          <p:cNvSpPr>
            <a:spLocks/>
          </p:cNvSpPr>
          <p:nvPr/>
        </p:nvSpPr>
        <p:spPr bwMode="auto">
          <a:xfrm rot="681098">
            <a:off x="4336887" y="4189205"/>
            <a:ext cx="503745" cy="555744"/>
          </a:xfrm>
          <a:custGeom>
            <a:avLst/>
            <a:gdLst>
              <a:gd name="T0" fmla="*/ 0 w 22226"/>
              <a:gd name="T1" fmla="*/ 13900 h 21600"/>
              <a:gd name="T2" fmla="*/ 10896562 w 22226"/>
              <a:gd name="T3" fmla="*/ 11236360 h 21600"/>
              <a:gd name="T4" fmla="*/ 473592 w 22226"/>
              <a:gd name="T5" fmla="*/ 13646647 h 21600"/>
              <a:gd name="T6" fmla="*/ 0 60000 65536"/>
              <a:gd name="T7" fmla="*/ 0 60000 65536"/>
              <a:gd name="T8" fmla="*/ 0 60000 65536"/>
              <a:gd name="T9" fmla="*/ 0 w 22226"/>
              <a:gd name="T10" fmla="*/ 0 h 21600"/>
              <a:gd name="T11" fmla="*/ 22226 w 2222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226" h="21600" fill="none" extrusionOk="0">
                <a:moveTo>
                  <a:pt x="-1" y="21"/>
                </a:moveTo>
                <a:cubicBezTo>
                  <a:pt x="321" y="7"/>
                  <a:pt x="643" y="-1"/>
                  <a:pt x="966" y="0"/>
                </a:cubicBezTo>
                <a:cubicBezTo>
                  <a:pt x="11423" y="0"/>
                  <a:pt x="20379" y="7491"/>
                  <a:pt x="22226" y="17784"/>
                </a:cubicBezTo>
              </a:path>
              <a:path w="22226" h="21600" stroke="0" extrusionOk="0">
                <a:moveTo>
                  <a:pt x="-1" y="21"/>
                </a:moveTo>
                <a:cubicBezTo>
                  <a:pt x="321" y="7"/>
                  <a:pt x="643" y="-1"/>
                  <a:pt x="966" y="0"/>
                </a:cubicBezTo>
                <a:cubicBezTo>
                  <a:pt x="11423" y="0"/>
                  <a:pt x="20379" y="7491"/>
                  <a:pt x="22226" y="17784"/>
                </a:cubicBezTo>
                <a:lnTo>
                  <a:pt x="966" y="21600"/>
                </a:lnTo>
                <a:close/>
              </a:path>
            </a:pathLst>
          </a:custGeom>
          <a:noFill/>
          <a:ln w="44450">
            <a:solidFill>
              <a:srgbClr val="99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32794" name="AutoShape 26"/>
          <p:cNvSpPr>
            <a:spLocks noChangeArrowheads="1"/>
          </p:cNvSpPr>
          <p:nvPr/>
        </p:nvSpPr>
        <p:spPr bwMode="auto">
          <a:xfrm>
            <a:off x="8327503" y="3899652"/>
            <a:ext cx="3578181" cy="857991"/>
          </a:xfrm>
          <a:prstGeom prst="cloudCallout">
            <a:avLst>
              <a:gd name="adj1" fmla="val 55653"/>
              <a:gd name="adj2" fmla="val 100759"/>
            </a:avLst>
          </a:prstGeom>
          <a:solidFill>
            <a:srgbClr val="D9DC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457" dirty="0" smtClean="0">
                <a:latin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</a:rPr>
              <a:t>Uchlari</a:t>
            </a:r>
            <a:r>
              <a:rPr lang="en-US" sz="3200" b="1" i="1" dirty="0" smtClean="0">
                <a:latin typeface="Arial" panose="020B0604020202020204" pitchFamily="34" charset="0"/>
              </a:rPr>
              <a:t>: </a:t>
            </a:r>
            <a:r>
              <a:rPr lang="ru-RU" sz="2800" dirty="0" smtClean="0">
                <a:latin typeface="Arial" panose="020B0604020202020204" pitchFamily="34" charset="0"/>
              </a:rPr>
              <a:t>А</a:t>
            </a:r>
            <a:r>
              <a:rPr lang="en-US" sz="2800" dirty="0" smtClean="0">
                <a:latin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</a:rPr>
              <a:t> </a:t>
            </a:r>
            <a:endParaRPr lang="ru-RU" sz="2457" dirty="0">
              <a:latin typeface="Arial" panose="020B0604020202020204" pitchFamily="34" charset="0"/>
            </a:endParaRPr>
          </a:p>
        </p:txBody>
      </p:sp>
      <p:sp>
        <p:nvSpPr>
          <p:cNvPr id="32795" name="AutoShape 27"/>
          <p:cNvSpPr>
            <a:spLocks noChangeArrowheads="1"/>
          </p:cNvSpPr>
          <p:nvPr/>
        </p:nvSpPr>
        <p:spPr bwMode="auto">
          <a:xfrm>
            <a:off x="8292095" y="1223612"/>
            <a:ext cx="2417974" cy="1169988"/>
          </a:xfrm>
          <a:prstGeom prst="cloudCallout">
            <a:avLst>
              <a:gd name="adj1" fmla="val -89046"/>
              <a:gd name="adj2" fmla="val 79861"/>
            </a:avLst>
          </a:prstGeom>
          <a:solidFill>
            <a:srgbClr val="F5D0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 err="1" smtClean="0">
                <a:latin typeface="Times New Roman" panose="02020603050405020304" pitchFamily="18" charset="0"/>
              </a:rPr>
              <a:t>Tomonlari</a:t>
            </a:r>
            <a:r>
              <a:rPr lang="en-US" sz="2457" dirty="0" smtClean="0">
                <a:latin typeface="Times New Roman" panose="02020603050405020304" pitchFamily="18" charset="0"/>
              </a:rPr>
              <a:t>: </a:t>
            </a:r>
            <a:r>
              <a:rPr lang="en-US" sz="2457" dirty="0">
                <a:latin typeface="Times New Roman" panose="02020603050405020304" pitchFamily="18" charset="0"/>
              </a:rPr>
              <a:t>BC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08" name="AutoShape 40"/>
          <p:cNvSpPr>
            <a:spLocks noChangeArrowheads="1"/>
          </p:cNvSpPr>
          <p:nvPr/>
        </p:nvSpPr>
        <p:spPr bwMode="auto">
          <a:xfrm>
            <a:off x="2252098" y="3015174"/>
            <a:ext cx="909990" cy="623993"/>
          </a:xfrm>
          <a:prstGeom prst="cloudCallout">
            <a:avLst>
              <a:gd name="adj1" fmla="val -1069"/>
              <a:gd name="adj2" fmla="val 21875"/>
            </a:avLst>
          </a:prstGeom>
          <a:solidFill>
            <a:srgbClr val="E2A8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457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32809" name="AutoShape 41"/>
          <p:cNvSpPr>
            <a:spLocks noChangeArrowheads="1"/>
          </p:cNvSpPr>
          <p:nvPr/>
        </p:nvSpPr>
        <p:spPr bwMode="auto">
          <a:xfrm>
            <a:off x="2792908" y="2668883"/>
            <a:ext cx="1099900" cy="712829"/>
          </a:xfrm>
          <a:prstGeom prst="cloudCallout">
            <a:avLst>
              <a:gd name="adj1" fmla="val 25000"/>
              <a:gd name="adj2" fmla="val -1560"/>
            </a:avLst>
          </a:prstGeom>
          <a:solidFill>
            <a:srgbClr val="E2A8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>
                <a:latin typeface="Times New Roman" panose="02020603050405020304" pitchFamily="18" charset="0"/>
              </a:rPr>
              <a:t>B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10" name="AutoShape 42"/>
          <p:cNvSpPr>
            <a:spLocks noChangeArrowheads="1"/>
          </p:cNvSpPr>
          <p:nvPr/>
        </p:nvSpPr>
        <p:spPr bwMode="auto">
          <a:xfrm>
            <a:off x="2814055" y="2119029"/>
            <a:ext cx="909990" cy="623993"/>
          </a:xfrm>
          <a:prstGeom prst="cloudCallout">
            <a:avLst>
              <a:gd name="adj1" fmla="val -3394"/>
              <a:gd name="adj2" fmla="val 21616"/>
            </a:avLst>
          </a:prstGeom>
          <a:solidFill>
            <a:srgbClr val="E2A8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 smtClean="0">
                <a:latin typeface="Times New Roman" panose="02020603050405020304" pitchFamily="18" charset="0"/>
              </a:rPr>
              <a:t>A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11" name="AutoShape 43"/>
          <p:cNvSpPr>
            <a:spLocks noChangeArrowheads="1"/>
          </p:cNvSpPr>
          <p:nvPr/>
        </p:nvSpPr>
        <p:spPr bwMode="auto">
          <a:xfrm>
            <a:off x="833577" y="3027964"/>
            <a:ext cx="818991" cy="623993"/>
          </a:xfrm>
          <a:prstGeom prst="cloudCallout">
            <a:avLst>
              <a:gd name="adj1" fmla="val -31944"/>
              <a:gd name="adj2" fmla="val 26301"/>
            </a:avLst>
          </a:prstGeom>
          <a:solidFill>
            <a:srgbClr val="E2A8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>
                <a:latin typeface="Times New Roman" panose="02020603050405020304" pitchFamily="18" charset="0"/>
              </a:rPr>
              <a:t>D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12" name="AutoShape 44"/>
          <p:cNvSpPr>
            <a:spLocks noChangeArrowheads="1"/>
          </p:cNvSpPr>
          <p:nvPr/>
        </p:nvSpPr>
        <p:spPr bwMode="auto">
          <a:xfrm>
            <a:off x="9921398" y="4510327"/>
            <a:ext cx="732867" cy="584994"/>
          </a:xfrm>
          <a:prstGeom prst="cloudCallout">
            <a:avLst>
              <a:gd name="adj1" fmla="val -15852"/>
              <a:gd name="adj2" fmla="val 32222"/>
            </a:avLst>
          </a:prstGeom>
          <a:solidFill>
            <a:srgbClr val="D9DC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457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32813" name="AutoShape 45"/>
          <p:cNvSpPr>
            <a:spLocks noChangeArrowheads="1"/>
          </p:cNvSpPr>
          <p:nvPr/>
        </p:nvSpPr>
        <p:spPr bwMode="auto">
          <a:xfrm>
            <a:off x="10530196" y="4504230"/>
            <a:ext cx="732868" cy="623993"/>
          </a:xfrm>
          <a:prstGeom prst="cloudCallout">
            <a:avLst>
              <a:gd name="adj1" fmla="val 43569"/>
              <a:gd name="adj2" fmla="val 2083"/>
            </a:avLst>
          </a:prstGeom>
          <a:solidFill>
            <a:srgbClr val="D9DC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>
                <a:latin typeface="Times New Roman" panose="02020603050405020304" pitchFamily="18" charset="0"/>
              </a:rPr>
              <a:t>D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14" name="AutoShape 46"/>
          <p:cNvSpPr>
            <a:spLocks noChangeArrowheads="1"/>
          </p:cNvSpPr>
          <p:nvPr/>
        </p:nvSpPr>
        <p:spPr bwMode="auto">
          <a:xfrm>
            <a:off x="11291813" y="3980677"/>
            <a:ext cx="732867" cy="623993"/>
          </a:xfrm>
          <a:prstGeom prst="cloudCallout">
            <a:avLst>
              <a:gd name="adj1" fmla="val 30931"/>
              <a:gd name="adj2" fmla="val -5468"/>
            </a:avLst>
          </a:prstGeom>
          <a:solidFill>
            <a:srgbClr val="D9DC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 dirty="0">
                <a:latin typeface="Times New Roman" panose="02020603050405020304" pitchFamily="18" charset="0"/>
              </a:rPr>
              <a:t>B</a:t>
            </a:r>
            <a:endParaRPr lang="ru-RU" sz="2457" dirty="0">
              <a:latin typeface="Times New Roman" panose="02020603050405020304" pitchFamily="18" charset="0"/>
            </a:endParaRPr>
          </a:p>
        </p:txBody>
      </p:sp>
      <p:sp>
        <p:nvSpPr>
          <p:cNvPr id="32815" name="AutoShape 47"/>
          <p:cNvSpPr>
            <a:spLocks noChangeArrowheads="1"/>
          </p:cNvSpPr>
          <p:nvPr/>
        </p:nvSpPr>
        <p:spPr bwMode="auto">
          <a:xfrm>
            <a:off x="11232314" y="4612863"/>
            <a:ext cx="732868" cy="623993"/>
          </a:xfrm>
          <a:prstGeom prst="cloudCallout">
            <a:avLst>
              <a:gd name="adj1" fmla="val -22282"/>
              <a:gd name="adj2" fmla="val 29426"/>
            </a:avLst>
          </a:prstGeom>
          <a:solidFill>
            <a:srgbClr val="D2D5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2457">
                <a:latin typeface="Times New Roman" panose="02020603050405020304" pitchFamily="18" charset="0"/>
              </a:rPr>
              <a:t>E</a:t>
            </a:r>
            <a:endParaRPr lang="ru-RU" sz="2457">
              <a:latin typeface="Times New Roman" panose="02020603050405020304" pitchFamily="18" charset="0"/>
            </a:endParaRPr>
          </a:p>
        </p:txBody>
      </p:sp>
      <p:sp>
        <p:nvSpPr>
          <p:cNvPr id="32820" name="Text Box 52"/>
          <p:cNvSpPr txBox="1">
            <a:spLocks noChangeArrowheads="1"/>
          </p:cNvSpPr>
          <p:nvPr/>
        </p:nvSpPr>
        <p:spPr bwMode="auto">
          <a:xfrm>
            <a:off x="357928" y="581419"/>
            <a:ext cx="7289678" cy="48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866" dirty="0" smtClean="0">
                <a:latin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BESHBURCHAKLI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32822" name="Rectangle 54"/>
          <p:cNvSpPr>
            <a:spLocks noChangeArrowheads="1"/>
          </p:cNvSpPr>
          <p:nvPr/>
        </p:nvSpPr>
        <p:spPr bwMode="auto">
          <a:xfrm>
            <a:off x="7552570" y="3188803"/>
            <a:ext cx="41601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866" dirty="0">
                <a:latin typeface="Times New Roman" panose="02020603050405020304" pitchFamily="18" charset="0"/>
              </a:rPr>
              <a:t>        </a:t>
            </a:r>
            <a:r>
              <a:rPr lang="en-US" sz="3200" b="1" i="1" dirty="0" err="1">
                <a:solidFill>
                  <a:srgbClr val="EE00B0"/>
                </a:solidFill>
                <a:latin typeface="Arial" panose="020B0604020202020204" pitchFamily="34" charset="0"/>
              </a:rPr>
              <a:t>T</a:t>
            </a:r>
            <a:r>
              <a:rPr lang="en-US" sz="3200" b="1" i="1" dirty="0" err="1" smtClean="0">
                <a:solidFill>
                  <a:srgbClr val="EE00B0"/>
                </a:solidFill>
                <a:latin typeface="Arial" panose="020B0604020202020204" pitchFamily="34" charset="0"/>
              </a:rPr>
              <a:t>omonlari</a:t>
            </a:r>
            <a:r>
              <a:rPr lang="en-US" sz="3200" b="1" i="1" dirty="0" smtClean="0">
                <a:solidFill>
                  <a:srgbClr val="EE00B0"/>
                </a:solidFill>
                <a:latin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EE00B0"/>
                </a:solidFill>
                <a:latin typeface="Arial" panose="020B0604020202020204" pitchFamily="34" charset="0"/>
              </a:rPr>
              <a:t>soni</a:t>
            </a:r>
            <a:r>
              <a:rPr lang="ru-RU" sz="3200" b="1" i="1" dirty="0" smtClean="0">
                <a:solidFill>
                  <a:srgbClr val="EE00B0"/>
                </a:solidFill>
                <a:latin typeface="Arial" panose="020B0604020202020204" pitchFamily="34" charset="0"/>
              </a:rPr>
              <a:t> </a:t>
            </a:r>
            <a:r>
              <a:rPr lang="ru-RU" sz="2866" b="1" i="1" dirty="0">
                <a:solidFill>
                  <a:srgbClr val="EE00B0"/>
                </a:solidFill>
                <a:latin typeface="Arial" panose="020B0604020202020204" pitchFamily="34" charset="0"/>
              </a:rPr>
              <a:t>- </a:t>
            </a:r>
          </a:p>
        </p:txBody>
      </p:sp>
      <p:sp>
        <p:nvSpPr>
          <p:cNvPr id="32823" name="Rectangle 55"/>
          <p:cNvSpPr>
            <a:spLocks noChangeArrowheads="1"/>
          </p:cNvSpPr>
          <p:nvPr/>
        </p:nvSpPr>
        <p:spPr bwMode="auto">
          <a:xfrm>
            <a:off x="11566755" y="3217015"/>
            <a:ext cx="369853" cy="596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76" b="1" dirty="0">
                <a:solidFill>
                  <a:srgbClr val="EE00B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2824" name="Rectangle 56"/>
          <p:cNvSpPr>
            <a:spLocks noChangeArrowheads="1"/>
          </p:cNvSpPr>
          <p:nvPr/>
        </p:nvSpPr>
        <p:spPr bwMode="auto">
          <a:xfrm>
            <a:off x="10337323" y="5128223"/>
            <a:ext cx="403978" cy="610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76" b="1" dirty="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2825" name="Rectangle 57"/>
          <p:cNvSpPr>
            <a:spLocks noChangeArrowheads="1"/>
          </p:cNvSpPr>
          <p:nvPr/>
        </p:nvSpPr>
        <p:spPr bwMode="auto">
          <a:xfrm>
            <a:off x="3568271" y="4061338"/>
            <a:ext cx="185248" cy="6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76" b="1" dirty="0">
                <a:solidFill>
                  <a:srgbClr val="7030A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2826" name="Rectangle 58"/>
          <p:cNvSpPr>
            <a:spLocks noChangeArrowheads="1"/>
          </p:cNvSpPr>
          <p:nvPr/>
        </p:nvSpPr>
        <p:spPr bwMode="auto">
          <a:xfrm>
            <a:off x="7655724" y="5268340"/>
            <a:ext cx="2779928" cy="40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3200" b="1" i="1" dirty="0" err="1" smtClean="0">
                <a:latin typeface="Arial" panose="020B0604020202020204" pitchFamily="34" charset="0"/>
              </a:rPr>
              <a:t>Uchlari</a:t>
            </a:r>
            <a:r>
              <a:rPr lang="en-US" sz="3200" b="1" i="1" dirty="0" smtClean="0">
                <a:latin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</a:rPr>
              <a:t>soni</a:t>
            </a:r>
            <a:r>
              <a:rPr lang="ru-RU" sz="3200" b="1" i="1" dirty="0" smtClean="0">
                <a:latin typeface="Arial" panose="020B0604020202020204" pitchFamily="34" charset="0"/>
              </a:rPr>
              <a:t> </a:t>
            </a:r>
            <a:r>
              <a:rPr lang="ru-RU" sz="3200" b="1" i="1" dirty="0">
                <a:latin typeface="Arial" panose="020B0604020202020204" pitchFamily="34" charset="0"/>
              </a:rPr>
              <a:t>-</a:t>
            </a:r>
          </a:p>
        </p:txBody>
      </p:sp>
      <p:sp>
        <p:nvSpPr>
          <p:cNvPr id="32827" name="Rectangle 59"/>
          <p:cNvSpPr>
            <a:spLocks noChangeArrowheads="1"/>
          </p:cNvSpPr>
          <p:nvPr/>
        </p:nvSpPr>
        <p:spPr bwMode="auto">
          <a:xfrm>
            <a:off x="105644" y="4020403"/>
            <a:ext cx="36311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Burchaklari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soni</a:t>
            </a:r>
            <a:r>
              <a:rPr lang="ru-RU" sz="3200" b="1" i="1" dirty="0" smtClean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ru-RU" sz="2866" b="1" i="1" dirty="0">
                <a:solidFill>
                  <a:srgbClr val="7030A0"/>
                </a:solidFill>
                <a:latin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23150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2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2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2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2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2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2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2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3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2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3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2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2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2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3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2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2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2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0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2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2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06" grpId="0" animBg="1" autoUpdateAnimBg="0"/>
      <p:bldP spid="32805" grpId="0" animBg="1" autoUpdateAnimBg="0"/>
      <p:bldP spid="32804" grpId="0" animBg="1" autoUpdateAnimBg="0"/>
      <p:bldP spid="32803" grpId="0" animBg="1" autoUpdateAnimBg="0"/>
      <p:bldP spid="32777" grpId="0" autoUpdateAnimBg="0"/>
      <p:bldP spid="32778" grpId="0" autoUpdateAnimBg="0"/>
      <p:bldP spid="32779" grpId="0" autoUpdateAnimBg="0"/>
      <p:bldP spid="32780" grpId="0" autoUpdateAnimBg="0"/>
      <p:bldP spid="32782" grpId="0" autoUpdateAnimBg="0"/>
      <p:bldP spid="32783" grpId="0" animBg="1" autoUpdateAnimBg="0"/>
      <p:bldP spid="32784" grpId="0" animBg="1" autoUpdateAnimBg="0"/>
      <p:bldP spid="32785" grpId="0" animBg="1" autoUpdateAnimBg="0"/>
      <p:bldP spid="32786" grpId="0" animBg="1" autoUpdateAnimBg="0"/>
      <p:bldP spid="32787" grpId="0" animBg="1" autoUpdateAnimBg="0"/>
      <p:bldP spid="32792" grpId="0" animBg="1"/>
      <p:bldP spid="32794" grpId="0" animBg="1" autoUpdateAnimBg="0"/>
      <p:bldP spid="32795" grpId="0" animBg="1" autoUpdateAnimBg="0"/>
      <p:bldP spid="32808" grpId="0" animBg="1" autoUpdateAnimBg="0"/>
      <p:bldP spid="32809" grpId="0" animBg="1" autoUpdateAnimBg="0"/>
      <p:bldP spid="32810" grpId="0" animBg="1" autoUpdateAnimBg="0"/>
      <p:bldP spid="32811" grpId="0" animBg="1" autoUpdateAnimBg="0"/>
      <p:bldP spid="32812" grpId="0" animBg="1" autoUpdateAnimBg="0"/>
      <p:bldP spid="32813" grpId="0" animBg="1" autoUpdateAnimBg="0"/>
      <p:bldP spid="32814" grpId="0" animBg="1" autoUpdateAnimBg="0"/>
      <p:bldP spid="32815" grpId="0" animBg="1" autoUpdateAnimBg="0"/>
      <p:bldP spid="32820" grpId="0" autoUpdateAnimBg="0"/>
      <p:bldP spid="32822" grpId="0" autoUpdateAnimBg="0"/>
      <p:bldP spid="32823" grpId="0" autoUpdateAnimBg="0"/>
      <p:bldP spid="32824" grpId="0" autoUpdateAnimBg="0"/>
      <p:bldP spid="32825" grpId="0" autoUpdateAnimBg="0"/>
      <p:bldP spid="32826" grpId="0" autoUpdateAnimBg="0"/>
      <p:bldP spid="3282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0048"/>
            <a:ext cx="12060238" cy="120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35" b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endParaRPr lang="ru-RU" sz="593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891" y="1316072"/>
            <a:ext cx="116104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uchlari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soniga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ya’ni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soniga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Ko‘pburchaklar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uchlari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soniga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ko‘ra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to‘rtburchaklar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beshburchaklar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hokazolarga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58857">
            <a:off x="659566" y="4694935"/>
            <a:ext cx="2743603" cy="1863955"/>
          </a:xfrm>
          <a:prstGeom prst="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5" name="Блок-схема: ручной ввод 4"/>
          <p:cNvSpPr/>
          <p:nvPr/>
        </p:nvSpPr>
        <p:spPr>
          <a:xfrm rot="21356173">
            <a:off x="4681330" y="5042814"/>
            <a:ext cx="2136894" cy="1567055"/>
          </a:xfrm>
          <a:prstGeom prst="flowChartManualInpu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6" name="Правильный пятиугольник 5"/>
          <p:cNvSpPr/>
          <p:nvPr/>
        </p:nvSpPr>
        <p:spPr>
          <a:xfrm rot="20701489">
            <a:off x="6720270" y="3082810"/>
            <a:ext cx="2279353" cy="1567055"/>
          </a:xfrm>
          <a:prstGeom prst="pentagon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4" name="Восьмиугольник 3"/>
          <p:cNvSpPr/>
          <p:nvPr/>
        </p:nvSpPr>
        <p:spPr>
          <a:xfrm>
            <a:off x="2750981" y="3410841"/>
            <a:ext cx="1952426" cy="1656184"/>
          </a:xfrm>
          <a:prstGeom prst="octagon">
            <a:avLst/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венадцатиугольник 6"/>
          <p:cNvSpPr/>
          <p:nvPr/>
        </p:nvSpPr>
        <p:spPr>
          <a:xfrm>
            <a:off x="8227278" y="4505657"/>
            <a:ext cx="1872208" cy="1838881"/>
          </a:xfrm>
          <a:prstGeom prst="dodecagon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697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4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0121" y="58395"/>
            <a:ext cx="11193815" cy="2485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52" dirty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Agar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yopiq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chiziq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o‘z-o‘zi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kesishmasa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bunday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chiziq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sodda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yopiq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ko‘pburchak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deyiladi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U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siniq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chiziqqa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tegishli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nuqtalarini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sohaga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ichki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tashqi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sohaga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ajratadi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umumiy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chegara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vazifasini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bajaradi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72674" y="2861890"/>
            <a:ext cx="6408712" cy="396044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ильный пятиугольник 6"/>
          <p:cNvSpPr/>
          <p:nvPr/>
        </p:nvSpPr>
        <p:spPr>
          <a:xfrm rot="21018059">
            <a:off x="3220233" y="3679666"/>
            <a:ext cx="5317040" cy="2155198"/>
          </a:xfrm>
          <a:prstGeom prst="pentagon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8" name="Правильный пятиугольник 7"/>
          <p:cNvSpPr/>
          <p:nvPr/>
        </p:nvSpPr>
        <p:spPr>
          <a:xfrm rot="21001233">
            <a:off x="3149185" y="3678825"/>
            <a:ext cx="5459136" cy="2131629"/>
          </a:xfrm>
          <a:prstGeom prst="pentagon">
            <a:avLst/>
          </a:prstGeom>
          <a:solidFill>
            <a:srgbClr val="7030A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 dirty="0"/>
          </a:p>
        </p:txBody>
      </p:sp>
      <p:sp>
        <p:nvSpPr>
          <p:cNvPr id="9" name="TextBox 8"/>
          <p:cNvSpPr txBox="1"/>
          <p:nvPr/>
        </p:nvSpPr>
        <p:spPr>
          <a:xfrm>
            <a:off x="4783621" y="4464877"/>
            <a:ext cx="2186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32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9194" y="3087157"/>
            <a:ext cx="2256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50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41" y="3509962"/>
            <a:ext cx="10731955" cy="1709515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118021"/>
            <a:ext cx="12060238" cy="131003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7913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№9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53-bet)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3575" y="1567335"/>
            <a:ext cx="10616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Tasvirlahgan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2468</TotalTime>
  <Words>237</Words>
  <Application>Microsoft Office PowerPoint</Application>
  <PresentationFormat>Произвольный</PresentationFormat>
  <Paragraphs>261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             siniq chiziq</vt:lpstr>
      <vt:lpstr>Презентация PowerPoint</vt:lpstr>
      <vt:lpstr>KO‘PBURCHAK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262</cp:revision>
  <dcterms:created xsi:type="dcterms:W3CDTF">2020-04-09T07:32:19Z</dcterms:created>
  <dcterms:modified xsi:type="dcterms:W3CDTF">2020-10-25T15:52:23Z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