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1" r:id="rId2"/>
    <p:sldId id="374" r:id="rId3"/>
    <p:sldId id="371" r:id="rId4"/>
    <p:sldId id="372" r:id="rId5"/>
    <p:sldId id="376" r:id="rId6"/>
    <p:sldId id="378" r:id="rId7"/>
    <p:sldId id="379" r:id="rId8"/>
    <p:sldId id="336" r:id="rId9"/>
    <p:sldId id="377" r:id="rId10"/>
    <p:sldId id="368" r:id="rId11"/>
    <p:sldId id="326" r:id="rId12"/>
    <p:sldId id="375" r:id="rId13"/>
    <p:sldId id="331" r:id="rId14"/>
    <p:sldId id="338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AB2"/>
    <a:srgbClr val="007E39"/>
    <a:srgbClr val="680000"/>
    <a:srgbClr val="C86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74" autoAdjust="0"/>
    <p:restoredTop sz="68402" autoAdjust="0"/>
  </p:normalViewPr>
  <p:slideViewPr>
    <p:cSldViewPr>
      <p:cViewPr varScale="1">
        <p:scale>
          <a:sx n="67" d="100"/>
          <a:sy n="67" d="100"/>
        </p:scale>
        <p:origin x="882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650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5AFC0-17C6-40A1-BCB8-6708F6916D3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51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5AFC0-17C6-40A1-BCB8-6708F6916D3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317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60AB2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876256" y="1917258"/>
            <a:ext cx="1878779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02521" y="1773781"/>
            <a:ext cx="6395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160A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695" y="512555"/>
            <a:ext cx="5039948" cy="4392490"/>
          </a:xfrm>
          <a:ln>
            <a:solidFill>
              <a:srgbClr val="007E39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yotmaydigan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og‘malar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og‘malarning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uzunliklarini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Javobingizni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36096" y="2327567"/>
            <a:ext cx="3630076" cy="14228"/>
          </a:xfrm>
          <a:prstGeom prst="line">
            <a:avLst/>
          </a:prstGeom>
          <a:ln w="57150">
            <a:solidFill>
              <a:srgbClr val="6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6625053" y="498326"/>
            <a:ext cx="122312" cy="9716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40596" y="26749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672996" y="487140"/>
            <a:ext cx="63510" cy="1840426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747365" y="2085434"/>
            <a:ext cx="165720" cy="216024"/>
          </a:xfrm>
          <a:prstGeom prst="rect">
            <a:avLst/>
          </a:prstGeom>
          <a:solidFill>
            <a:schemeClr val="bg1"/>
          </a:solidFill>
          <a:ln>
            <a:solidFill>
              <a:srgbClr val="16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46354" y="235940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722062" y="540920"/>
            <a:ext cx="1378330" cy="1812755"/>
          </a:xfrm>
          <a:prstGeom prst="line">
            <a:avLst/>
          </a:prstGeom>
          <a:ln w="38100">
            <a:solidFill>
              <a:srgbClr val="007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03557" y="-24894"/>
            <a:ext cx="3098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>
            <a:stCxn id="6" idx="4"/>
          </p:cNvCxnSpPr>
          <p:nvPr/>
        </p:nvCxnSpPr>
        <p:spPr>
          <a:xfrm>
            <a:off x="6686209" y="595486"/>
            <a:ext cx="725018" cy="1705972"/>
          </a:xfrm>
          <a:prstGeom prst="line">
            <a:avLst/>
          </a:prstGeom>
          <a:ln w="38100">
            <a:solidFill>
              <a:srgbClr val="007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6" idx="0"/>
            <a:endCxn id="35" idx="0"/>
          </p:cNvCxnSpPr>
          <p:nvPr/>
        </p:nvCxnSpPr>
        <p:spPr>
          <a:xfrm flipH="1">
            <a:off x="5887252" y="498326"/>
            <a:ext cx="798957" cy="1829240"/>
          </a:xfrm>
          <a:prstGeom prst="line">
            <a:avLst/>
          </a:prstGeom>
          <a:ln w="38100">
            <a:solidFill>
              <a:srgbClr val="007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6" idx="5"/>
          </p:cNvCxnSpPr>
          <p:nvPr/>
        </p:nvCxnSpPr>
        <p:spPr>
          <a:xfrm>
            <a:off x="6729453" y="581257"/>
            <a:ext cx="1890745" cy="1782416"/>
          </a:xfrm>
          <a:prstGeom prst="line">
            <a:avLst/>
          </a:prstGeom>
          <a:ln w="38100">
            <a:solidFill>
              <a:srgbClr val="007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467996" y="2362471"/>
                <a:ext cx="598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996" y="2362471"/>
                <a:ext cx="598176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7890924" y="2394100"/>
                <a:ext cx="598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924" y="2394100"/>
                <a:ext cx="598176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588163" y="2327566"/>
                <a:ext cx="5981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163" y="2327566"/>
                <a:ext cx="598177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7140044" y="2407653"/>
                <a:ext cx="598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160AB2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044" y="2407653"/>
                <a:ext cx="598176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6102125" y="2909655"/>
                <a:ext cx="186262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𝐀𝐂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8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𝐀𝐁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2125" y="2909655"/>
                <a:ext cx="1862626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6092438" y="3470783"/>
                <a:ext cx="186262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𝐀𝐂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8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𝐀𝐁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438" y="3470783"/>
                <a:ext cx="1862626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/>
          <p:cNvSpPr/>
          <p:nvPr/>
        </p:nvSpPr>
        <p:spPr>
          <a:xfrm>
            <a:off x="8691925" y="183925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i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66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1" grpId="0"/>
      <p:bldP spid="33" grpId="0"/>
      <p:bldP spid="34" grpId="0"/>
      <p:bldP spid="35" grpId="0"/>
      <p:bldP spid="36" grpId="0"/>
      <p:bldP spid="37" grpId="0"/>
      <p:bldP spid="38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1131590"/>
            <a:ext cx="559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bob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opshiriqlarni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(50 - bet).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63638"/>
            <a:ext cx="2940844" cy="21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7984"/>
            <a:ext cx="3220160" cy="46085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35896" y="168969"/>
            <a:ext cx="52920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27-betdagi II-bob </a:t>
            </a:r>
            <a:r>
              <a:rPr lang="en-US" sz="20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tituli</a:t>
            </a:r>
            <a:r>
              <a:rPr lang="en-US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2-rasmdagi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burchaklarini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3-rasmdagi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pandusning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qiyaligi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barmoqlar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tahminan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(3-rasm).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Devorning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perpendikulyarligini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shoqul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(5-rasm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7-rasmda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ko4ryapsiz? 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narvonlar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zinapoyalar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8-10-rasmlardagi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zinapoyalarning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qulaymi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373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7" y="2499742"/>
            <a:ext cx="8136904" cy="129614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15" y="1032317"/>
            <a:ext cx="8674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35491" y="558404"/>
            <a:ext cx="2303108" cy="2239565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2858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427557" y="303610"/>
            <a:ext cx="565079" cy="4512470"/>
            <a:chOff x="2789" y="346"/>
            <a:chExt cx="356" cy="3790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4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3171997" y="417911"/>
            <a:ext cx="2746039" cy="4063603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3154538" y="375048"/>
            <a:ext cx="2807943" cy="4135042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4500573" y="4462463"/>
            <a:ext cx="71428" cy="53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4487875" y="720330"/>
            <a:ext cx="7142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2556121" y="2409829"/>
            <a:ext cx="4082362" cy="694136"/>
            <a:chOff x="1655" y="2024"/>
            <a:chExt cx="2498" cy="583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068826" y="2571750"/>
            <a:ext cx="503175" cy="532211"/>
            <a:chOff x="2562" y="2160"/>
            <a:chExt cx="317" cy="447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858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560" y="651271"/>
            <a:ext cx="6207954" cy="3994547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2843427" y="682229"/>
            <a:ext cx="6192078" cy="3942159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4533905" y="495301"/>
            <a:ext cx="12698" cy="4105275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/>
          <a:lstStyle/>
          <a:p>
            <a:endParaRPr lang="ru-RU" sz="2858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51355" y="241697"/>
            <a:ext cx="3600008" cy="86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Построение </a:t>
            </a:r>
          </a:p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середины отрезка</a:t>
            </a:r>
          </a:p>
        </p:txBody>
      </p:sp>
    </p:spTree>
    <p:extLst>
      <p:ext uri="{BB962C8B-B14F-4D97-AF65-F5344CB8AC3E}">
        <p14:creationId xmlns:p14="http://schemas.microsoft.com/office/powerpoint/2010/main" val="28276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679" y="501021"/>
            <a:ext cx="569605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Astrolyabiya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Usturlob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o‘lchaydigan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astronomi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Gipparx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eramizdan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679" y="2490246"/>
            <a:ext cx="56166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asbobda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8454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ma‘lumot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39551">
            <a:off x="5673491" y="1181341"/>
            <a:ext cx="3109320" cy="28894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1044007"/>
            <a:ext cx="3240360" cy="31683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5054" y="3612194"/>
            <a:ext cx="5435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Samarqanddagi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astronomik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rasadxonasida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996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84" y="2389635"/>
            <a:ext cx="3168352" cy="21580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23478"/>
            <a:ext cx="9036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lkan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qavatli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rasadxonada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42m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1018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yulduzning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koinotdagi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hayratomuz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jadidi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Ko‘ragoniy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536" y="2285043"/>
            <a:ext cx="2562752" cy="23672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6600" y="2405808"/>
            <a:ext cx="2911402" cy="23391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76256" y="4190620"/>
            <a:ext cx="1663035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KVADRANT</a:t>
            </a:r>
            <a:endParaRPr lang="ru-RU" sz="2400" dirty="0"/>
          </a:p>
        </p:txBody>
      </p:sp>
      <p:sp>
        <p:nvSpPr>
          <p:cNvPr id="12" name="Овал 11"/>
          <p:cNvSpPr/>
          <p:nvPr/>
        </p:nvSpPr>
        <p:spPr>
          <a:xfrm>
            <a:off x="251520" y="4083918"/>
            <a:ext cx="576064" cy="4637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415673" y="4131163"/>
            <a:ext cx="576064" cy="4637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Овал 13"/>
          <p:cNvSpPr/>
          <p:nvPr/>
        </p:nvSpPr>
        <p:spPr>
          <a:xfrm>
            <a:off x="5854623" y="4188510"/>
            <a:ext cx="576064" cy="4637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443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923678"/>
            <a:ext cx="5400600" cy="27363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19548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narvon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75⁰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tirab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narvonlarning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emasligini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39652" y="1982802"/>
            <a:ext cx="792088" cy="504056"/>
          </a:xfrm>
          <a:prstGeom prst="ellipse">
            <a:avLst/>
          </a:prstGeom>
          <a:solidFill>
            <a:srgbClr val="C86A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48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"/>
            <a:ext cx="7128792" cy="437195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573649" y="123478"/>
            <a:ext cx="792088" cy="794207"/>
          </a:xfrm>
          <a:prstGeom prst="ellipse">
            <a:avLst/>
          </a:prstGeom>
          <a:solidFill>
            <a:srgbClr val="C86A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05987" y="3687427"/>
            <a:ext cx="655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400" b="1" dirty="0">
                <a:solidFill>
                  <a:srgbClr val="C00000"/>
                </a:solidFill>
              </a:rPr>
              <a:t>75</a:t>
            </a:r>
            <a:r>
              <a:rPr lang="en-US" b="1" dirty="0">
                <a:solidFill>
                  <a:srgbClr val="C00000"/>
                </a:solidFill>
              </a:rPr>
              <a:t>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75086" y="3687427"/>
            <a:ext cx="670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55</a:t>
            </a:r>
            <a:r>
              <a:rPr lang="en-US" sz="2400" b="1" dirty="0">
                <a:solidFill>
                  <a:srgbClr val="C00000"/>
                </a:solidFill>
              </a:rPr>
              <a:t>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50589" y="3687427"/>
            <a:ext cx="617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8</a:t>
            </a:r>
            <a:r>
              <a:rPr lang="en-US" sz="2400" b="1" dirty="0" smtClean="0">
                <a:solidFill>
                  <a:srgbClr val="C00000"/>
                </a:solidFill>
              </a:rPr>
              <a:t>5</a:t>
            </a:r>
            <a:r>
              <a:rPr lang="en-US" sz="2400" b="1" dirty="0">
                <a:solidFill>
                  <a:srgbClr val="C00000"/>
                </a:solidFill>
              </a:rPr>
              <a:t>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13" descr="tran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60" y="3040013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2" name="Picture 13" descr="tran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40013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" name="Picture 13" descr="tran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280" y="3040013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5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1" y="1487742"/>
            <a:ext cx="1074538" cy="97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62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442229" y="4309279"/>
            <a:ext cx="3481699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rot="5400000" flipH="1" flipV="1">
            <a:off x="335073" y="2434044"/>
            <a:ext cx="1982391" cy="176807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2617045" y="4474530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1862893" y="3395851"/>
            <a:ext cx="1453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680000"/>
                </a:solidFill>
              </a:rPr>
              <a:t>С</a:t>
            </a:r>
            <a:r>
              <a:rPr lang="en-US" altLang="ru-RU" sz="2400" b="1" dirty="0" smtClean="0">
                <a:solidFill>
                  <a:srgbClr val="680000"/>
                </a:solidFill>
              </a:rPr>
              <a:t>&gt;90⁰</a:t>
            </a:r>
            <a:endParaRPr lang="ru-RU" altLang="ru-RU" sz="2400" b="1" dirty="0">
              <a:solidFill>
                <a:srgbClr val="680000"/>
              </a:solidFill>
            </a:endParaRP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111955" y="271040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07504" y="4168081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6" name="Овал 5"/>
          <p:cNvSpPr/>
          <p:nvPr/>
        </p:nvSpPr>
        <p:spPr>
          <a:xfrm>
            <a:off x="1973721" y="2475775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969462" y="421550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11" y="3126501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041470" y="3225227"/>
            <a:ext cx="0" cy="98775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1973721" y="2482705"/>
            <a:ext cx="1286648" cy="130034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95122">
            <a:off x="715003" y="1738985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Прямоугольник 14"/>
          <p:cNvSpPr/>
          <p:nvPr/>
        </p:nvSpPr>
        <p:spPr>
          <a:xfrm>
            <a:off x="5924198" y="2722561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C=90⁰</a:t>
            </a: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4972917" y="4486349"/>
            <a:ext cx="3487515" cy="1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78761" y="4486349"/>
            <a:ext cx="3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</a:rPr>
              <a:t>A</a:t>
            </a:r>
            <a:endParaRPr lang="ru-RU" sz="2400" b="1" dirty="0">
              <a:solidFill>
                <a:srgbClr val="6800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972917" y="1916872"/>
            <a:ext cx="22890" cy="2590994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 rot="10800000">
            <a:off x="4842332" y="4175637"/>
            <a:ext cx="486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6994243" y="3142804"/>
            <a:ext cx="961077" cy="1331303"/>
            <a:chOff x="1728" y="1536"/>
            <a:chExt cx="1104" cy="1968"/>
          </a:xfrm>
        </p:grpSpPr>
        <p:sp>
          <p:nvSpPr>
            <p:cNvPr id="3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35" name="Овал 34"/>
          <p:cNvSpPr/>
          <p:nvPr/>
        </p:nvSpPr>
        <p:spPr>
          <a:xfrm>
            <a:off x="4972916" y="2440097"/>
            <a:ext cx="83453" cy="8245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931496" y="4421808"/>
            <a:ext cx="62747" cy="104598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Group 3"/>
          <p:cNvGrpSpPr>
            <a:grpSpLocks/>
          </p:cNvGrpSpPr>
          <p:nvPr/>
        </p:nvGrpSpPr>
        <p:grpSpPr bwMode="auto">
          <a:xfrm rot="5400000">
            <a:off x="5182680" y="2277148"/>
            <a:ext cx="961077" cy="1331303"/>
            <a:chOff x="1764" y="1522"/>
            <a:chExt cx="1104" cy="1968"/>
          </a:xfrm>
        </p:grpSpPr>
        <p:sp>
          <p:nvSpPr>
            <p:cNvPr id="38" name="AutoShape 4"/>
            <p:cNvSpPr>
              <a:spLocks noChangeArrowheads="1"/>
            </p:cNvSpPr>
            <p:nvPr/>
          </p:nvSpPr>
          <p:spPr bwMode="auto">
            <a:xfrm>
              <a:off x="1764" y="1522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6978780" y="1867710"/>
            <a:ext cx="6274" cy="26433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5" idx="0"/>
          </p:cNvCxnSpPr>
          <p:nvPr/>
        </p:nvCxnSpPr>
        <p:spPr>
          <a:xfrm flipV="1">
            <a:off x="5014643" y="2440096"/>
            <a:ext cx="2460138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6994242" y="1086629"/>
            <a:ext cx="961077" cy="1331303"/>
            <a:chOff x="1728" y="1536"/>
            <a:chExt cx="1104" cy="1968"/>
          </a:xfrm>
        </p:grpSpPr>
        <p:sp>
          <p:nvSpPr>
            <p:cNvPr id="4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251520" y="100146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Chimadagi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1281069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33730" y="1277786"/>
            <a:ext cx="570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34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0" name="Rectangle 30"/>
          <p:cNvSpPr>
            <a:spLocks noChangeArrowheads="1"/>
          </p:cNvSpPr>
          <p:nvPr/>
        </p:nvSpPr>
        <p:spPr bwMode="auto">
          <a:xfrm>
            <a:off x="1925241" y="3706416"/>
            <a:ext cx="5372100" cy="571500"/>
          </a:xfrm>
          <a:prstGeom prst="rect">
            <a:avLst/>
          </a:prstGeom>
          <a:solidFill>
            <a:srgbClr val="FFFF99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sz="1800">
              <a:latin typeface="Times New Roman" panose="02020603050405020304" pitchFamily="18" charset="0"/>
            </a:endParaRPr>
          </a:p>
        </p:txBody>
      </p:sp>
      <p:sp>
        <p:nvSpPr>
          <p:cNvPr id="11267" name="Rectangle 34"/>
          <p:cNvSpPr>
            <a:spLocks noGrp="1" noChangeArrowheads="1"/>
          </p:cNvSpPr>
          <p:nvPr>
            <p:ph type="title" idx="4294967295"/>
          </p:nvPr>
        </p:nvSpPr>
        <p:spPr>
          <a:xfrm>
            <a:off x="1657351" y="171450"/>
            <a:ext cx="5829300" cy="857250"/>
          </a:xfrm>
        </p:spPr>
        <p:txBody>
          <a:bodyPr anchor="ctr"/>
          <a:lstStyle/>
          <a:p>
            <a:pPr eaLnBrk="1" hangingPunct="1"/>
            <a:endParaRPr lang="ru-RU" dirty="0" smtClean="0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1925241" y="2301479"/>
            <a:ext cx="1885950" cy="1028700"/>
          </a:xfrm>
          <a:prstGeom prst="diamond">
            <a:avLst/>
          </a:prstGeom>
          <a:solidFill>
            <a:srgbClr val="D9DCF7"/>
          </a:solidFill>
          <a:ln w="952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sz="1800">
              <a:latin typeface="Times New Roman" panose="02020603050405020304" pitchFamily="18" charset="0"/>
            </a:endParaRP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1657351" y="2628900"/>
            <a:ext cx="3036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2800350" y="1943100"/>
            <a:ext cx="290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3805029" y="2628900"/>
            <a:ext cx="3385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2719316" y="3314700"/>
            <a:ext cx="3513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imes New Roman" panose="02020603050405020304" pitchFamily="18" charset="0"/>
              </a:rPr>
              <a:t>D</a:t>
            </a:r>
            <a:endParaRPr lang="ru-RU" sz="1800">
              <a:latin typeface="Times New Roman" panose="02020603050405020304" pitchFamily="18" charset="0"/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1943100" y="2286000"/>
            <a:ext cx="971550" cy="514350"/>
          </a:xfrm>
          <a:prstGeom prst="line">
            <a:avLst/>
          </a:prstGeom>
          <a:noFill/>
          <a:ln w="254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59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V="1">
            <a:off x="2844404" y="2842022"/>
            <a:ext cx="914400" cy="514350"/>
          </a:xfrm>
          <a:prstGeom prst="line">
            <a:avLst/>
          </a:prstGeom>
          <a:noFill/>
          <a:ln w="254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59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>
            <a:off x="2897981" y="2301479"/>
            <a:ext cx="914400" cy="514350"/>
          </a:xfrm>
          <a:prstGeom prst="line">
            <a:avLst/>
          </a:prstGeom>
          <a:noFill/>
          <a:ln w="254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59"/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1980010" y="2842022"/>
            <a:ext cx="916782" cy="514350"/>
          </a:xfrm>
          <a:prstGeom prst="line">
            <a:avLst/>
          </a:prstGeom>
          <a:noFill/>
          <a:ln w="254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59"/>
          </a:p>
        </p:txBody>
      </p:sp>
      <p:sp>
        <p:nvSpPr>
          <p:cNvPr id="20513" name="Rectangle 33"/>
          <p:cNvSpPr>
            <a:spLocks noChangeArrowheads="1"/>
          </p:cNvSpPr>
          <p:nvPr/>
        </p:nvSpPr>
        <p:spPr bwMode="auto">
          <a:xfrm>
            <a:off x="1439466" y="1437085"/>
            <a:ext cx="63436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sz="1500">
                <a:latin typeface="Times New Roman" panose="02020603050405020304" pitchFamily="18" charset="0"/>
              </a:rPr>
              <a:t>Это</a:t>
            </a:r>
            <a:r>
              <a:rPr lang="ru-RU" sz="150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sz="1500">
                <a:latin typeface="Times New Roman" panose="02020603050405020304" pitchFamily="18" charset="0"/>
              </a:rPr>
              <a:t>слово греческого происхождения. Оно означает «измеряю вокруг»</a:t>
            </a:r>
          </a:p>
        </p:txBody>
      </p:sp>
      <p:sp>
        <p:nvSpPr>
          <p:cNvPr id="20515" name="Rectangle 35"/>
          <p:cNvSpPr>
            <a:spLocks noChangeArrowheads="1"/>
          </p:cNvSpPr>
          <p:nvPr/>
        </p:nvSpPr>
        <p:spPr bwMode="auto">
          <a:xfrm>
            <a:off x="2101386" y="951309"/>
            <a:ext cx="47840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Times New Roman" panose="02020603050405020304" pitchFamily="18" charset="0"/>
              </a:rPr>
              <a:t>Длину границы фигуры называют периметром</a:t>
            </a:r>
          </a:p>
        </p:txBody>
      </p:sp>
      <p:sp>
        <p:nvSpPr>
          <p:cNvPr id="20516" name="Rectangle 36"/>
          <p:cNvSpPr>
            <a:spLocks noChangeArrowheads="1"/>
          </p:cNvSpPr>
          <p:nvPr/>
        </p:nvSpPr>
        <p:spPr bwMode="auto">
          <a:xfrm>
            <a:off x="4328950" y="2031206"/>
            <a:ext cx="33019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Times New Roman" panose="02020603050405020304" pitchFamily="18" charset="0"/>
              </a:rPr>
              <a:t>Периметр обозначают буквой </a:t>
            </a:r>
            <a:r>
              <a:rPr lang="ru-RU" sz="1800" b="1">
                <a:latin typeface="Times New Roman" panose="02020603050405020304" pitchFamily="18" charset="0"/>
              </a:rPr>
              <a:t>Р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1656160" y="3759994"/>
            <a:ext cx="6057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1800">
                <a:latin typeface="Times New Roman" panose="02020603050405020304" pitchFamily="18" charset="0"/>
              </a:rPr>
              <a:t>Периметр - это сумма длин сторон многоугольника</a:t>
            </a:r>
          </a:p>
        </p:txBody>
      </p:sp>
      <p:sp>
        <p:nvSpPr>
          <p:cNvPr id="20518" name="Rectangle 38"/>
          <p:cNvSpPr>
            <a:spLocks noChangeArrowheads="1"/>
          </p:cNvSpPr>
          <p:nvPr/>
        </p:nvSpPr>
        <p:spPr bwMode="auto">
          <a:xfrm>
            <a:off x="4425511" y="2857500"/>
            <a:ext cx="8787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</a:rPr>
              <a:t>Р</a:t>
            </a:r>
            <a:r>
              <a:rPr lang="ru-RU" sz="1500" b="1" baseline="-25000" dirty="0">
                <a:latin typeface="Times New Roman" panose="02020603050405020304" pitchFamily="18" charset="0"/>
              </a:rPr>
              <a:t>АВС</a:t>
            </a:r>
            <a:r>
              <a:rPr lang="en-US" sz="1500" b="1" baseline="-25000" dirty="0">
                <a:latin typeface="Times New Roman" panose="02020603050405020304" pitchFamily="18" charset="0"/>
              </a:rPr>
              <a:t>D</a:t>
            </a:r>
            <a:r>
              <a:rPr lang="ru-RU" sz="1800" b="1" dirty="0">
                <a:latin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</a:rPr>
              <a:t>=</a:t>
            </a:r>
            <a:endParaRPr 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20519" name="Rectangle 39"/>
          <p:cNvSpPr>
            <a:spLocks noChangeArrowheads="1"/>
          </p:cNvSpPr>
          <p:nvPr/>
        </p:nvSpPr>
        <p:spPr bwMode="auto">
          <a:xfrm>
            <a:off x="5176022" y="2857500"/>
            <a:ext cx="5052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latin typeface="Times New Roman" panose="02020603050405020304" pitchFamily="18" charset="0"/>
              </a:rPr>
              <a:t>АВ</a:t>
            </a:r>
          </a:p>
        </p:txBody>
      </p:sp>
      <p:sp>
        <p:nvSpPr>
          <p:cNvPr id="20520" name="Rectangle 40"/>
          <p:cNvSpPr>
            <a:spLocks noChangeArrowheads="1"/>
          </p:cNvSpPr>
          <p:nvPr/>
        </p:nvSpPr>
        <p:spPr bwMode="auto">
          <a:xfrm>
            <a:off x="5519441" y="2857500"/>
            <a:ext cx="316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0521" name="Rectangle 41"/>
          <p:cNvSpPr>
            <a:spLocks noChangeArrowheads="1"/>
          </p:cNvSpPr>
          <p:nvPr/>
        </p:nvSpPr>
        <p:spPr bwMode="auto">
          <a:xfrm>
            <a:off x="5715001" y="285750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</a:rPr>
              <a:t>ВС</a:t>
            </a:r>
          </a:p>
        </p:txBody>
      </p:sp>
      <p:sp>
        <p:nvSpPr>
          <p:cNvPr id="20522" name="Rectangle 42"/>
          <p:cNvSpPr>
            <a:spLocks noChangeArrowheads="1"/>
          </p:cNvSpPr>
          <p:nvPr/>
        </p:nvSpPr>
        <p:spPr bwMode="auto">
          <a:xfrm>
            <a:off x="6033791" y="2857500"/>
            <a:ext cx="316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0523" name="Rectangle 43"/>
          <p:cNvSpPr>
            <a:spLocks noChangeArrowheads="1"/>
          </p:cNvSpPr>
          <p:nvPr/>
        </p:nvSpPr>
        <p:spPr bwMode="auto">
          <a:xfrm>
            <a:off x="6204858" y="2857500"/>
            <a:ext cx="518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</a:rPr>
              <a:t>С</a:t>
            </a:r>
            <a:r>
              <a:rPr lang="en-US" sz="1800" b="1" dirty="0">
                <a:latin typeface="Times New Roman" panose="02020603050405020304" pitchFamily="18" charset="0"/>
              </a:rPr>
              <a:t>D</a:t>
            </a:r>
            <a:endParaRPr 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20524" name="Rectangle 44"/>
          <p:cNvSpPr>
            <a:spLocks noChangeArrowheads="1"/>
          </p:cNvSpPr>
          <p:nvPr/>
        </p:nvSpPr>
        <p:spPr bwMode="auto">
          <a:xfrm>
            <a:off x="6605291" y="2857500"/>
            <a:ext cx="316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0525" name="Rectangle 45"/>
          <p:cNvSpPr>
            <a:spLocks noChangeArrowheads="1"/>
          </p:cNvSpPr>
          <p:nvPr/>
        </p:nvSpPr>
        <p:spPr bwMode="auto">
          <a:xfrm>
            <a:off x="6776358" y="2857500"/>
            <a:ext cx="518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>
                <a:latin typeface="Times New Roman" panose="02020603050405020304" pitchFamily="18" charset="0"/>
              </a:rPr>
              <a:t>А</a:t>
            </a:r>
            <a:r>
              <a:rPr lang="en-US" sz="1800" b="1">
                <a:latin typeface="Times New Roman" panose="02020603050405020304" pitchFamily="18" charset="0"/>
              </a:rPr>
              <a:t>D</a:t>
            </a:r>
            <a:endParaRPr lang="ru-RU" sz="18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5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7" dur="5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3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84" presetID="4" presetClass="entr" presetSubtype="3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6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0" grpId="0" animBg="1" autoUpdateAnimBg="0"/>
      <p:bldP spid="20492" grpId="0" animBg="1"/>
      <p:bldP spid="20494" grpId="0" animBg="1"/>
      <p:bldP spid="20496" grpId="0" animBg="1"/>
      <p:bldP spid="20501" grpId="0" animBg="1"/>
      <p:bldP spid="20513" grpId="0" autoUpdateAnimBg="0"/>
      <p:bldP spid="20515" grpId="0" autoUpdateAnimBg="0"/>
      <p:bldP spid="20516" grpId="0" autoUpdateAnimBg="0"/>
      <p:bldP spid="20517" grpId="0" autoUpdateAnimBg="0"/>
      <p:bldP spid="20518" grpId="0" autoUpdateAnimBg="0"/>
      <p:bldP spid="20519" grpId="0" autoUpdateAnimBg="0"/>
      <p:bldP spid="20520" grpId="0" autoUpdateAnimBg="0"/>
      <p:bldP spid="20521" grpId="0" autoUpdateAnimBg="0"/>
      <p:bldP spid="20522" grpId="0" autoUpdateAnimBg="0"/>
      <p:bldP spid="20523" grpId="0" autoUpdateAnimBg="0"/>
      <p:bldP spid="20524" grpId="0" autoUpdateAnimBg="0"/>
      <p:bldP spid="2052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008" y="73821"/>
            <a:ext cx="8928992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Tepalikning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tiklik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52640"/>
            <a:ext cx="5573565" cy="180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55576" y="3229811"/>
                <a:ext cx="2574551" cy="8088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𝑳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·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100% </a:t>
                </a:r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229811"/>
                <a:ext cx="2574551" cy="808811"/>
              </a:xfrm>
              <a:prstGeom prst="rect">
                <a:avLst/>
              </a:prstGeom>
              <a:blipFill rotWithShape="0">
                <a:blip r:embed="rId4"/>
                <a:stretch>
                  <a:fillRect l="-6161" r="-4976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870695" y="3193517"/>
                <a:ext cx="4570482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800" dirty="0" smtClean="0"/>
                  <a:t> ·</a:t>
                </a:r>
                <a:r>
                  <a:rPr lang="en-US" sz="3200" dirty="0" smtClean="0"/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100% = 16%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695" y="3193517"/>
                <a:ext cx="4570482" cy="966675"/>
              </a:xfrm>
              <a:prstGeom prst="rect">
                <a:avLst/>
              </a:prstGeom>
              <a:blipFill rotWithShape="0">
                <a:blip r:embed="rId5"/>
                <a:stretch>
                  <a:fillRect l="-3467" t="-10127" r="-2933" b="-23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3127" y="924065"/>
            <a:ext cx="1613169" cy="21271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0944" y="905784"/>
            <a:ext cx="1715552" cy="214538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923928" y="1563638"/>
            <a:ext cx="504056" cy="41483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2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23" y="915566"/>
            <a:ext cx="2520280" cy="1800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555526"/>
            <a:ext cx="5832648" cy="27045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5852" y="124827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do‘nglikning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tiklik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Овал 6"/>
          <p:cNvSpPr/>
          <p:nvPr/>
        </p:nvSpPr>
        <p:spPr>
          <a:xfrm>
            <a:off x="3563888" y="709602"/>
            <a:ext cx="720080" cy="7388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20081947">
            <a:off x="1235624" y="1791193"/>
            <a:ext cx="182720" cy="349137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504200" y="3690787"/>
                <a:ext cx="5559535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6000" dirty="0"/>
                  <a:t> ·</a:t>
                </a:r>
                <a:r>
                  <a:rPr lang="en-US" sz="4000" dirty="0"/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100% =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10%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200" y="3690787"/>
                <a:ext cx="5559535" cy="1141466"/>
              </a:xfrm>
              <a:prstGeom prst="rect">
                <a:avLst/>
              </a:prstGeom>
              <a:blipFill rotWithShape="0">
                <a:blip r:embed="rId4"/>
                <a:stretch>
                  <a:fillRect l="-3947" t="-14894" r="-3509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66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3668</TotalTime>
  <Words>420</Words>
  <Application>Microsoft Office PowerPoint</Application>
  <PresentationFormat>Экран (16:9)</PresentationFormat>
  <Paragraphs>94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Админ</cp:lastModifiedBy>
  <cp:revision>408</cp:revision>
  <dcterms:created xsi:type="dcterms:W3CDTF">2020-07-28T06:40:32Z</dcterms:created>
  <dcterms:modified xsi:type="dcterms:W3CDTF">2020-10-25T15:51:45Z</dcterms:modified>
</cp:coreProperties>
</file>