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74" r:id="rId3"/>
    <p:sldId id="371" r:id="rId4"/>
    <p:sldId id="372" r:id="rId5"/>
    <p:sldId id="376" r:id="rId6"/>
    <p:sldId id="378" r:id="rId7"/>
    <p:sldId id="379" r:id="rId8"/>
    <p:sldId id="336" r:id="rId9"/>
    <p:sldId id="377" r:id="rId10"/>
    <p:sldId id="368" r:id="rId11"/>
    <p:sldId id="326" r:id="rId12"/>
    <p:sldId id="375" r:id="rId13"/>
    <p:sldId id="331" r:id="rId14"/>
    <p:sldId id="338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AB2"/>
    <a:srgbClr val="007E39"/>
    <a:srgbClr val="680000"/>
    <a:srgbClr val="C86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68402" autoAdjust="0"/>
  </p:normalViewPr>
  <p:slideViewPr>
    <p:cSldViewPr>
      <p:cViewPr varScale="1">
        <p:scale>
          <a:sx n="67" d="100"/>
          <a:sy n="67" d="100"/>
        </p:scale>
        <p:origin x="88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7232F-1B7D-48C9-8C32-6F17E1E55F2E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5AFC0-17C6-40A1-BCB8-6708F691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5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FC0-17C6-40A1-BCB8-6708F6916D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5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FC0-17C6-40A1-BCB8-6708F6916D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1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8" y="2434"/>
            <a:ext cx="9130468" cy="131637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60AB2"/>
          </a:solidFill>
        </p:spPr>
        <p:txBody>
          <a:bodyPr wrap="square" lIns="0" tIns="0" rIns="0" bIns="0" rtlCol="0"/>
          <a:lstStyle/>
          <a:p>
            <a:endParaRPr sz="2853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6402" y="257079"/>
            <a:ext cx="4667985" cy="854373"/>
          </a:xfrm>
          <a:prstGeom prst="rect">
            <a:avLst/>
          </a:prstGeom>
        </p:spPr>
        <p:txBody>
          <a:bodyPr vert="horz" wrap="square" lIns="0" tIns="23150" rIns="0" bIns="0" rtlCol="0" anchor="ctr">
            <a:spAutoFit/>
          </a:bodyPr>
          <a:lstStyle/>
          <a:p>
            <a:pPr marL="20131">
              <a:spcBef>
                <a:spcPts val="181"/>
              </a:spcBef>
            </a:pPr>
            <a:r>
              <a:rPr lang="en-US" sz="5400" b="1" spc="8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8270" y="216479"/>
            <a:ext cx="7738401" cy="1005549"/>
            <a:chOff x="439463" y="212864"/>
            <a:chExt cx="4881880" cy="634365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2853"/>
            </a:p>
          </p:txBody>
        </p:sp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85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853"/>
            </a:p>
          </p:txBody>
        </p:sp>
      </p:grpSp>
      <p:sp>
        <p:nvSpPr>
          <p:cNvPr id="11" name="object 11"/>
          <p:cNvSpPr/>
          <p:nvPr/>
        </p:nvSpPr>
        <p:spPr>
          <a:xfrm>
            <a:off x="6876256" y="1917258"/>
            <a:ext cx="1878779" cy="1908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3"/>
          </a:p>
        </p:txBody>
      </p:sp>
      <p:sp>
        <p:nvSpPr>
          <p:cNvPr id="12" name="object 12"/>
          <p:cNvSpPr txBox="1"/>
          <p:nvPr/>
        </p:nvSpPr>
        <p:spPr>
          <a:xfrm>
            <a:off x="7524328" y="432177"/>
            <a:ext cx="685416" cy="57415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6" b="1" spc="16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3200" spc="16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3566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3546" y="577322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2521" y="1773781"/>
            <a:ext cx="6395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922" y="1696463"/>
            <a:ext cx="616771" cy="1152128"/>
          </a:xfrm>
          <a:prstGeom prst="rect">
            <a:avLst/>
          </a:prstGeom>
          <a:solidFill>
            <a:srgbClr val="160A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8922" y="3003798"/>
            <a:ext cx="616771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695" y="512555"/>
            <a:ext cx="5039948" cy="4392490"/>
          </a:xfrm>
          <a:ln>
            <a:solidFill>
              <a:srgbClr val="007E39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yotmaydigan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og‘malar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og‘malarning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uzunliklarini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kesmaning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Javobingizni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faraz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gipoteza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36096" y="2327567"/>
            <a:ext cx="3630076" cy="14228"/>
          </a:xfrm>
          <a:prstGeom prst="line">
            <a:avLst/>
          </a:prstGeom>
          <a:ln w="57150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625053" y="498326"/>
            <a:ext cx="122312" cy="97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40596" y="26749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72996" y="487140"/>
            <a:ext cx="63510" cy="1840426"/>
          </a:xfrm>
          <a:prstGeom prst="line">
            <a:avLst/>
          </a:prstGeom>
          <a:ln w="38100">
            <a:solidFill>
              <a:srgbClr val="160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747365" y="2085434"/>
            <a:ext cx="165720" cy="216024"/>
          </a:xfrm>
          <a:prstGeom prst="rect">
            <a:avLst/>
          </a:prstGeom>
          <a:solidFill>
            <a:schemeClr val="bg1"/>
          </a:solidFill>
          <a:ln>
            <a:solidFill>
              <a:srgbClr val="16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46354" y="23594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22062" y="540920"/>
            <a:ext cx="1378330" cy="1812755"/>
          </a:xfrm>
          <a:prstGeom prst="line">
            <a:avLst/>
          </a:prstGeom>
          <a:ln w="38100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03557" y="-24894"/>
            <a:ext cx="309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28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28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160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>
            <a:stCxn id="6" idx="4"/>
          </p:cNvCxnSpPr>
          <p:nvPr/>
        </p:nvCxnSpPr>
        <p:spPr>
          <a:xfrm>
            <a:off x="6686209" y="595486"/>
            <a:ext cx="725018" cy="1705972"/>
          </a:xfrm>
          <a:prstGeom prst="line">
            <a:avLst/>
          </a:prstGeom>
          <a:ln w="38100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0"/>
            <a:endCxn id="35" idx="0"/>
          </p:cNvCxnSpPr>
          <p:nvPr/>
        </p:nvCxnSpPr>
        <p:spPr>
          <a:xfrm flipH="1">
            <a:off x="5887252" y="498326"/>
            <a:ext cx="798957" cy="1829240"/>
          </a:xfrm>
          <a:prstGeom prst="line">
            <a:avLst/>
          </a:prstGeom>
          <a:ln w="38100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5"/>
          </p:cNvCxnSpPr>
          <p:nvPr/>
        </p:nvCxnSpPr>
        <p:spPr>
          <a:xfrm>
            <a:off x="6729453" y="581257"/>
            <a:ext cx="1890745" cy="1782416"/>
          </a:xfrm>
          <a:prstGeom prst="line">
            <a:avLst/>
          </a:prstGeom>
          <a:ln w="38100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467996" y="2362471"/>
                <a:ext cx="598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996" y="2362471"/>
                <a:ext cx="598176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890924" y="2394100"/>
                <a:ext cx="598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924" y="2394100"/>
                <a:ext cx="59817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5588163" y="2327566"/>
                <a:ext cx="5981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163" y="2327566"/>
                <a:ext cx="59817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7140044" y="2407653"/>
                <a:ext cx="598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160AB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044" y="2407653"/>
                <a:ext cx="598176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102125" y="2909655"/>
                <a:ext cx="18626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𝐀𝐂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68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800" b="1" i="0" smtClean="0">
                          <a:solidFill>
                            <a:srgbClr val="68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𝐀𝐁</m:t>
                      </m:r>
                    </m:oMath>
                  </m:oMathPara>
                </a14:m>
                <a:endParaRPr lang="ru-RU" sz="2000" b="1" dirty="0">
                  <a:solidFill>
                    <a:srgbClr val="68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25" y="2909655"/>
                <a:ext cx="186262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092438" y="3470783"/>
                <a:ext cx="18626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𝐀𝐂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68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68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800" b="1" i="0" smtClean="0">
                          <a:solidFill>
                            <a:srgbClr val="68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𝐀𝐁</m:t>
                      </m:r>
                    </m:oMath>
                  </m:oMathPara>
                </a14:m>
                <a:endParaRPr lang="ru-RU" sz="2000" b="1" dirty="0">
                  <a:solidFill>
                    <a:srgbClr val="68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38" y="3470783"/>
                <a:ext cx="186262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/>
          <p:cNvSpPr/>
          <p:nvPr/>
        </p:nvSpPr>
        <p:spPr>
          <a:xfrm>
            <a:off x="8691925" y="183925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6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i="1" dirty="0">
              <a:solidFill>
                <a:srgbClr val="6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33" grpId="0"/>
      <p:bldP spid="34" grpId="0"/>
      <p:bldP spid="35" grpId="0"/>
      <p:bldP spid="36" grpId="0"/>
      <p:bldP spid="37" grpId="0"/>
      <p:bldP spid="38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131590"/>
            <a:ext cx="559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bob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opshiriqlarni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(50 - bet).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5555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3638"/>
            <a:ext cx="2940844" cy="21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30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7984"/>
            <a:ext cx="3220160" cy="4608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5896" y="168969"/>
            <a:ext cx="52920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27-betdagi II-bob </a:t>
            </a:r>
            <a:r>
              <a:rPr lang="en-US" sz="2000" b="1" dirty="0" err="1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tituli</a:t>
            </a:r>
            <a:r>
              <a:rPr lang="en-US" sz="20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0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20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2-rasmdagi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burchaklarini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3-rasmdagi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pandusning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qiyaligi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Burchaklarni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barmoqlar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tahminan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(3-rasm).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Devorning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perpendikulyarligini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shoqul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(5-rasm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7-rasmda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burchaklarni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ko4ryapsiz?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narvonlar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zinapoyalar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bildira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olasiz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8-10-rasmlardagi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zinapoyalarning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qulaymi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7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7" y="2499742"/>
            <a:ext cx="8136904" cy="129614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15" y="1032317"/>
            <a:ext cx="8674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ifatida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35491" y="558404"/>
            <a:ext cx="2303108" cy="2239565"/>
            <a:chOff x="703" y="1605"/>
            <a:chExt cx="1389" cy="1881"/>
          </a:xfrm>
        </p:grpSpPr>
        <p:sp>
          <p:nvSpPr>
            <p:cNvPr id="22592" name="Freeform 4"/>
            <p:cNvSpPr>
              <a:spLocks/>
            </p:cNvSpPr>
            <p:nvPr/>
          </p:nvSpPr>
          <p:spPr bwMode="auto">
            <a:xfrm rot="-598683">
              <a:off x="1158" y="1605"/>
              <a:ext cx="766" cy="1823"/>
            </a:xfrm>
            <a:custGeom>
              <a:avLst/>
              <a:gdLst>
                <a:gd name="T0" fmla="*/ 0 w 1252"/>
                <a:gd name="T1" fmla="*/ 1 h 3125"/>
                <a:gd name="T2" fmla="*/ 2 w 1252"/>
                <a:gd name="T3" fmla="*/ 0 h 3125"/>
                <a:gd name="T4" fmla="*/ 14 w 1252"/>
                <a:gd name="T5" fmla="*/ 20 h 3125"/>
                <a:gd name="T6" fmla="*/ 15 w 1252"/>
                <a:gd name="T7" fmla="*/ 25 h 3125"/>
                <a:gd name="T8" fmla="*/ 12 w 1252"/>
                <a:gd name="T9" fmla="*/ 2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58"/>
            </a:p>
          </p:txBody>
        </p:sp>
        <p:grpSp>
          <p:nvGrpSpPr>
            <p:cNvPr id="22593" name="Group 5"/>
            <p:cNvGrpSpPr>
              <a:grpSpLocks/>
            </p:cNvGrpSpPr>
            <p:nvPr/>
          </p:nvGrpSpPr>
          <p:grpSpPr bwMode="auto">
            <a:xfrm>
              <a:off x="703" y="1616"/>
              <a:ext cx="1389" cy="1870"/>
              <a:chOff x="703" y="1616"/>
              <a:chExt cx="1389" cy="1870"/>
            </a:xfrm>
          </p:grpSpPr>
          <p:grpSp>
            <p:nvGrpSpPr>
              <p:cNvPr id="22594" name="Group 6"/>
              <p:cNvGrpSpPr>
                <a:grpSpLocks/>
              </p:cNvGrpSpPr>
              <p:nvPr/>
            </p:nvGrpSpPr>
            <p:grpSpPr bwMode="auto">
              <a:xfrm>
                <a:off x="1819" y="3017"/>
                <a:ext cx="273" cy="343"/>
                <a:chOff x="1819" y="3017"/>
                <a:chExt cx="273" cy="343"/>
              </a:xfrm>
            </p:grpSpPr>
            <p:sp>
              <p:nvSpPr>
                <p:cNvPr id="177159" name="Freeform 7"/>
                <p:cNvSpPr>
                  <a:spLocks/>
                </p:cNvSpPr>
                <p:nvPr/>
              </p:nvSpPr>
              <p:spPr bwMode="auto">
                <a:xfrm>
                  <a:off x="1819" y="3017"/>
                  <a:ext cx="245" cy="339"/>
                </a:xfrm>
                <a:custGeom>
                  <a:avLst/>
                  <a:gdLst/>
                  <a:ahLst/>
                  <a:cxnLst>
                    <a:cxn ang="0">
                      <a:pos x="245" y="339"/>
                    </a:cxn>
                    <a:cxn ang="0">
                      <a:pos x="129" y="0"/>
                    </a:cxn>
                    <a:cxn ang="0">
                      <a:pos x="0" y="83"/>
                    </a:cxn>
                    <a:cxn ang="0">
                      <a:pos x="245" y="339"/>
                    </a:cxn>
                  </a:cxnLst>
                  <a:rect l="0" t="0" r="r" b="b"/>
                  <a:pathLst>
                    <a:path w="245" h="339">
                      <a:moveTo>
                        <a:pt x="245" y="339"/>
                      </a:moveTo>
                      <a:lnTo>
                        <a:pt x="129" y="0"/>
                      </a:lnTo>
                      <a:lnTo>
                        <a:pt x="0" y="83"/>
                      </a:lnTo>
                      <a:lnTo>
                        <a:pt x="245" y="3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FF99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sz="2858"/>
                </a:p>
              </p:txBody>
            </p:sp>
            <p:sp>
              <p:nvSpPr>
                <p:cNvPr id="22601" name="Freeform 8"/>
                <p:cNvSpPr>
                  <a:spLocks/>
                </p:cNvSpPr>
                <p:nvPr/>
              </p:nvSpPr>
              <p:spPr bwMode="auto">
                <a:xfrm>
                  <a:off x="1980" y="3204"/>
                  <a:ext cx="112" cy="156"/>
                </a:xfrm>
                <a:custGeom>
                  <a:avLst/>
                  <a:gdLst>
                    <a:gd name="T0" fmla="*/ 56 w 112"/>
                    <a:gd name="T1" fmla="*/ 0 h 156"/>
                    <a:gd name="T2" fmla="*/ 0 w 112"/>
                    <a:gd name="T3" fmla="*/ 36 h 156"/>
                    <a:gd name="T4" fmla="*/ 112 w 112"/>
                    <a:gd name="T5" fmla="*/ 156 h 156"/>
                    <a:gd name="T6" fmla="*/ 56 w 112"/>
                    <a:gd name="T7" fmla="*/ 0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"/>
                    <a:gd name="T13" fmla="*/ 0 h 156"/>
                    <a:gd name="T14" fmla="*/ 112 w 112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" h="156">
                      <a:moveTo>
                        <a:pt x="56" y="0"/>
                      </a:moveTo>
                      <a:lnTo>
                        <a:pt x="0" y="36"/>
                      </a:lnTo>
                      <a:lnTo>
                        <a:pt x="112" y="15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858"/>
                </a:p>
              </p:txBody>
            </p:sp>
          </p:grpSp>
          <p:grpSp>
            <p:nvGrpSpPr>
              <p:cNvPr id="22595" name="Group 9"/>
              <p:cNvGrpSpPr>
                <a:grpSpLocks/>
              </p:cNvGrpSpPr>
              <p:nvPr/>
            </p:nvGrpSpPr>
            <p:grpSpPr bwMode="auto">
              <a:xfrm>
                <a:off x="703" y="1616"/>
                <a:ext cx="1158" cy="1870"/>
                <a:chOff x="2332" y="357"/>
                <a:chExt cx="1158" cy="1870"/>
              </a:xfrm>
            </p:grpSpPr>
            <p:sp>
              <p:nvSpPr>
                <p:cNvPr id="22596" name="Freeform 10"/>
                <p:cNvSpPr>
                  <a:spLocks/>
                </p:cNvSpPr>
                <p:nvPr/>
              </p:nvSpPr>
              <p:spPr bwMode="auto">
                <a:xfrm rot="-598683">
                  <a:off x="2820" y="357"/>
                  <a:ext cx="670" cy="1523"/>
                </a:xfrm>
                <a:custGeom>
                  <a:avLst/>
                  <a:gdLst>
                    <a:gd name="T0" fmla="*/ 10 w 1094"/>
                    <a:gd name="T1" fmla="*/ 20 h 2612"/>
                    <a:gd name="T2" fmla="*/ 13 w 1094"/>
                    <a:gd name="T3" fmla="*/ 20 h 2612"/>
                    <a:gd name="T4" fmla="*/ 12 w 1094"/>
                    <a:gd name="T5" fmla="*/ 20 h 2612"/>
                    <a:gd name="T6" fmla="*/ 1 w 1094"/>
                    <a:gd name="T7" fmla="*/ 0 h 2612"/>
                    <a:gd name="T8" fmla="*/ 0 w 1094"/>
                    <a:gd name="T9" fmla="*/ 1 h 2612"/>
                    <a:gd name="T10" fmla="*/ 12 w 1094"/>
                    <a:gd name="T11" fmla="*/ 20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858"/>
                </a:p>
              </p:txBody>
            </p:sp>
            <p:grpSp>
              <p:nvGrpSpPr>
                <p:cNvPr id="22597" name="Group 11"/>
                <p:cNvGrpSpPr>
                  <a:grpSpLocks/>
                </p:cNvGrpSpPr>
                <p:nvPr/>
              </p:nvGrpSpPr>
              <p:grpSpPr bwMode="auto">
                <a:xfrm>
                  <a:off x="2332" y="496"/>
                  <a:ext cx="657" cy="1731"/>
                  <a:chOff x="2332" y="496"/>
                  <a:chExt cx="657" cy="1731"/>
                </a:xfrm>
              </p:grpSpPr>
              <p:sp>
                <p:nvSpPr>
                  <p:cNvPr id="22598" name="Freeform 12"/>
                  <p:cNvSpPr>
                    <a:spLocks/>
                  </p:cNvSpPr>
                  <p:nvPr/>
                </p:nvSpPr>
                <p:spPr bwMode="auto">
                  <a:xfrm rot="1453774">
                    <a:off x="2332" y="496"/>
                    <a:ext cx="216" cy="1731"/>
                  </a:xfrm>
                  <a:custGeom>
                    <a:avLst/>
                    <a:gdLst>
                      <a:gd name="T0" fmla="*/ 146 w 227"/>
                      <a:gd name="T1" fmla="*/ 71 h 1859"/>
                      <a:gd name="T2" fmla="*/ 0 w 227"/>
                      <a:gd name="T3" fmla="*/ 979 h 1859"/>
                      <a:gd name="T4" fmla="*/ 0 w 227"/>
                      <a:gd name="T5" fmla="*/ 859 h 1859"/>
                      <a:gd name="T6" fmla="*/ 88 w 227"/>
                      <a:gd name="T7" fmla="*/ 0 h 185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1859"/>
                      <a:gd name="T14" fmla="*/ 227 w 227"/>
                      <a:gd name="T15" fmla="*/ 1859 h 185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2858"/>
                  </a:p>
                </p:txBody>
              </p:sp>
              <p:sp>
                <p:nvSpPr>
                  <p:cNvPr id="22599" name="Oval 13"/>
                  <p:cNvSpPr>
                    <a:spLocks noChangeArrowheads="1"/>
                  </p:cNvSpPr>
                  <p:nvPr/>
                </p:nvSpPr>
                <p:spPr bwMode="auto">
                  <a:xfrm rot="1453774">
                    <a:off x="2730" y="566"/>
                    <a:ext cx="259" cy="253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sz="2858"/>
                  </a:p>
                </p:txBody>
              </p: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427557" y="303610"/>
            <a:ext cx="565079" cy="4512470"/>
            <a:chOff x="2789" y="346"/>
            <a:chExt cx="356" cy="3790"/>
          </a:xfrm>
        </p:grpSpPr>
        <p:sp>
          <p:nvSpPr>
            <p:cNvPr id="22590" name="Text Box 16"/>
            <p:cNvSpPr txBox="1">
              <a:spLocks noChangeArrowheads="1"/>
            </p:cNvSpPr>
            <p:nvPr/>
          </p:nvSpPr>
          <p:spPr bwMode="auto">
            <a:xfrm>
              <a:off x="2789" y="3566"/>
              <a:ext cx="356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810" b="1">
                  <a:solidFill>
                    <a:srgbClr val="000066"/>
                  </a:solidFill>
                  <a:latin typeface="Times New Roman" pitchFamily="18" charset="0"/>
                </a:rPr>
                <a:t>Q</a:t>
              </a:r>
              <a:endParaRPr lang="ru-RU" sz="3810" b="1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22591" name="Text Box 17"/>
            <p:cNvSpPr txBox="1">
              <a:spLocks noChangeArrowheads="1"/>
            </p:cNvSpPr>
            <p:nvPr/>
          </p:nvSpPr>
          <p:spPr bwMode="auto">
            <a:xfrm>
              <a:off x="2817" y="346"/>
              <a:ext cx="304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810" b="1">
                  <a:solidFill>
                    <a:srgbClr val="000066"/>
                  </a:solidFill>
                  <a:latin typeface="Times New Roman" pitchFamily="18" charset="0"/>
                </a:rPr>
                <a:t>P</a:t>
              </a:r>
              <a:endParaRPr lang="ru-RU" sz="3810" b="1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177171" name="Arc 19"/>
          <p:cNvSpPr>
            <a:spLocks/>
          </p:cNvSpPr>
          <p:nvPr/>
        </p:nvSpPr>
        <p:spPr bwMode="auto">
          <a:xfrm rot="-859367">
            <a:off x="3171997" y="417911"/>
            <a:ext cx="2746039" cy="4063603"/>
          </a:xfrm>
          <a:custGeom>
            <a:avLst/>
            <a:gdLst>
              <a:gd name="T0" fmla="*/ 2147483647 w 22069"/>
              <a:gd name="T1" fmla="*/ 0 h 41179"/>
              <a:gd name="T2" fmla="*/ 0 w 22069"/>
              <a:gd name="T3" fmla="*/ 2147483647 h 41179"/>
              <a:gd name="T4" fmla="*/ 2147483647 w 22069"/>
              <a:gd name="T5" fmla="*/ 2147483647 h 41179"/>
              <a:gd name="T6" fmla="*/ 0 60000 65536"/>
              <a:gd name="T7" fmla="*/ 0 60000 65536"/>
              <a:gd name="T8" fmla="*/ 0 60000 65536"/>
              <a:gd name="T9" fmla="*/ 0 w 22069"/>
              <a:gd name="T10" fmla="*/ 0 h 41179"/>
              <a:gd name="T11" fmla="*/ 22069 w 22069"/>
              <a:gd name="T12" fmla="*/ 41179 h 4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69" h="41179" fill="none" extrusionOk="0">
                <a:moveTo>
                  <a:pt x="9591" y="-1"/>
                </a:moveTo>
                <a:cubicBezTo>
                  <a:pt x="17202" y="3545"/>
                  <a:pt x="22069" y="11181"/>
                  <a:pt x="22069" y="19579"/>
                </a:cubicBezTo>
                <a:cubicBezTo>
                  <a:pt x="22069" y="31508"/>
                  <a:pt x="12398" y="41179"/>
                  <a:pt x="469" y="41179"/>
                </a:cubicBezTo>
                <a:cubicBezTo>
                  <a:pt x="312" y="41179"/>
                  <a:pt x="156" y="41177"/>
                  <a:pt x="0" y="41173"/>
                </a:cubicBezTo>
              </a:path>
              <a:path w="22069" h="41179" stroke="0" extrusionOk="0">
                <a:moveTo>
                  <a:pt x="9591" y="-1"/>
                </a:moveTo>
                <a:cubicBezTo>
                  <a:pt x="17202" y="3545"/>
                  <a:pt x="22069" y="11181"/>
                  <a:pt x="22069" y="19579"/>
                </a:cubicBezTo>
                <a:cubicBezTo>
                  <a:pt x="22069" y="31508"/>
                  <a:pt x="12398" y="41179"/>
                  <a:pt x="469" y="41179"/>
                </a:cubicBezTo>
                <a:cubicBezTo>
                  <a:pt x="312" y="41179"/>
                  <a:pt x="156" y="41177"/>
                  <a:pt x="0" y="41173"/>
                </a:cubicBezTo>
                <a:lnTo>
                  <a:pt x="469" y="19579"/>
                </a:lnTo>
                <a:lnTo>
                  <a:pt x="9591" y="-1"/>
                </a:lnTo>
                <a:close/>
              </a:path>
            </a:pathLst>
          </a:cu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7" tIns="40818" rIns="81637" bIns="40818" anchor="ctr"/>
          <a:lstStyle/>
          <a:p>
            <a:endParaRPr lang="ru-RU" sz="2858"/>
          </a:p>
        </p:txBody>
      </p:sp>
      <p:sp>
        <p:nvSpPr>
          <p:cNvPr id="177172" name="Arc 20"/>
          <p:cNvSpPr>
            <a:spLocks/>
          </p:cNvSpPr>
          <p:nvPr/>
        </p:nvSpPr>
        <p:spPr bwMode="auto">
          <a:xfrm rot="859367" flipH="1">
            <a:off x="3154538" y="375048"/>
            <a:ext cx="2807943" cy="4135042"/>
          </a:xfrm>
          <a:custGeom>
            <a:avLst/>
            <a:gdLst>
              <a:gd name="T0" fmla="*/ 2147483647 w 21600"/>
              <a:gd name="T1" fmla="*/ 0 h 40873"/>
              <a:gd name="T2" fmla="*/ 2147483647 w 21600"/>
              <a:gd name="T3" fmla="*/ 2147483647 h 40873"/>
              <a:gd name="T4" fmla="*/ 0 w 21600"/>
              <a:gd name="T5" fmla="*/ 2147483647 h 40873"/>
              <a:gd name="T6" fmla="*/ 0 60000 65536"/>
              <a:gd name="T7" fmla="*/ 0 60000 65536"/>
              <a:gd name="T8" fmla="*/ 0 60000 65536"/>
              <a:gd name="T9" fmla="*/ 0 w 21600"/>
              <a:gd name="T10" fmla="*/ 0 h 40873"/>
              <a:gd name="T11" fmla="*/ 21600 w 21600"/>
              <a:gd name="T12" fmla="*/ 40873 h 40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0873" fill="none" extrusionOk="0">
                <a:moveTo>
                  <a:pt x="9570" y="0"/>
                </a:moveTo>
                <a:cubicBezTo>
                  <a:pt x="16937" y="3641"/>
                  <a:pt x="21600" y="11146"/>
                  <a:pt x="21600" y="19364"/>
                </a:cubicBezTo>
                <a:cubicBezTo>
                  <a:pt x="21600" y="30525"/>
                  <a:pt x="13095" y="39849"/>
                  <a:pt x="1980" y="40872"/>
                </a:cubicBezTo>
              </a:path>
              <a:path w="21600" h="40873" stroke="0" extrusionOk="0">
                <a:moveTo>
                  <a:pt x="9570" y="0"/>
                </a:moveTo>
                <a:cubicBezTo>
                  <a:pt x="16937" y="3641"/>
                  <a:pt x="21600" y="11146"/>
                  <a:pt x="21600" y="19364"/>
                </a:cubicBezTo>
                <a:cubicBezTo>
                  <a:pt x="21600" y="30525"/>
                  <a:pt x="13095" y="39849"/>
                  <a:pt x="1980" y="40872"/>
                </a:cubicBezTo>
                <a:lnTo>
                  <a:pt x="0" y="19364"/>
                </a:lnTo>
                <a:lnTo>
                  <a:pt x="9570" y="0"/>
                </a:lnTo>
                <a:close/>
              </a:path>
            </a:pathLst>
          </a:cu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7" tIns="40818" rIns="81637" bIns="40818" anchor="ctr"/>
          <a:lstStyle/>
          <a:p>
            <a:endParaRPr lang="ru-RU" sz="2858"/>
          </a:p>
        </p:txBody>
      </p:sp>
      <p:sp>
        <p:nvSpPr>
          <p:cNvPr id="177173" name="Oval 21"/>
          <p:cNvSpPr>
            <a:spLocks noChangeArrowheads="1"/>
          </p:cNvSpPr>
          <p:nvPr/>
        </p:nvSpPr>
        <p:spPr bwMode="auto">
          <a:xfrm>
            <a:off x="4500573" y="4462463"/>
            <a:ext cx="71428" cy="5357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7" tIns="40818" rIns="81637" bIns="40818" anchor="ctr"/>
          <a:lstStyle/>
          <a:p>
            <a:endParaRPr lang="ru-RU" sz="2858"/>
          </a:p>
        </p:txBody>
      </p:sp>
      <p:sp>
        <p:nvSpPr>
          <p:cNvPr id="177174" name="Oval 22"/>
          <p:cNvSpPr>
            <a:spLocks noChangeArrowheads="1"/>
          </p:cNvSpPr>
          <p:nvPr/>
        </p:nvSpPr>
        <p:spPr bwMode="auto">
          <a:xfrm>
            <a:off x="4487875" y="720330"/>
            <a:ext cx="71428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lIns="81637" tIns="40818" rIns="81637" bIns="40818" anchor="ctr"/>
          <a:lstStyle/>
          <a:p>
            <a:endParaRPr lang="ru-RU" sz="2858"/>
          </a:p>
        </p:txBody>
      </p:sp>
      <p:grpSp>
        <p:nvGrpSpPr>
          <p:cNvPr id="22537" name="Group 23"/>
          <p:cNvGrpSpPr>
            <a:grpSpLocks/>
          </p:cNvGrpSpPr>
          <p:nvPr/>
        </p:nvGrpSpPr>
        <p:grpSpPr bwMode="auto">
          <a:xfrm>
            <a:off x="2556121" y="2409829"/>
            <a:ext cx="4082362" cy="694136"/>
            <a:chOff x="1655" y="2024"/>
            <a:chExt cx="2498" cy="583"/>
          </a:xfrm>
        </p:grpSpPr>
        <p:sp>
          <p:nvSpPr>
            <p:cNvPr id="22587" name="Text Box 24"/>
            <p:cNvSpPr txBox="1">
              <a:spLocks noChangeArrowheads="1"/>
            </p:cNvSpPr>
            <p:nvPr/>
          </p:nvSpPr>
          <p:spPr bwMode="auto">
            <a:xfrm>
              <a:off x="3878" y="2024"/>
              <a:ext cx="275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2858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</a:t>
              </a:r>
              <a:endParaRPr lang="ru-RU" sz="285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88" name="Text Box 25"/>
            <p:cNvSpPr txBox="1">
              <a:spLocks noChangeArrowheads="1"/>
            </p:cNvSpPr>
            <p:nvPr/>
          </p:nvSpPr>
          <p:spPr bwMode="auto">
            <a:xfrm>
              <a:off x="1655" y="2160"/>
              <a:ext cx="275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2858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285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89" name="Freeform 26"/>
            <p:cNvSpPr>
              <a:spLocks/>
            </p:cNvSpPr>
            <p:nvPr/>
          </p:nvSpPr>
          <p:spPr bwMode="auto">
            <a:xfrm>
              <a:off x="2000" y="2232"/>
              <a:ext cx="1720" cy="1"/>
            </a:xfrm>
            <a:custGeom>
              <a:avLst/>
              <a:gdLst>
                <a:gd name="T0" fmla="*/ 0 w 1720"/>
                <a:gd name="T1" fmla="*/ 0 h 1"/>
                <a:gd name="T2" fmla="*/ 1720 w 1720"/>
                <a:gd name="T3" fmla="*/ 0 h 1"/>
                <a:gd name="T4" fmla="*/ 0 60000 65536"/>
                <a:gd name="T5" fmla="*/ 0 60000 65536"/>
                <a:gd name="T6" fmla="*/ 0 w 1720"/>
                <a:gd name="T7" fmla="*/ 0 h 1"/>
                <a:gd name="T8" fmla="*/ 1720 w 172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0" h="1">
                  <a:moveTo>
                    <a:pt x="0" y="0"/>
                  </a:moveTo>
                  <a:lnTo>
                    <a:pt x="1720" y="0"/>
                  </a:lnTo>
                </a:path>
              </a:pathLst>
            </a:custGeom>
            <a:noFill/>
            <a:ln w="38100">
              <a:solidFill>
                <a:srgbClr val="CC0066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2858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068826" y="2571750"/>
            <a:ext cx="503175" cy="532211"/>
            <a:chOff x="2562" y="2160"/>
            <a:chExt cx="317" cy="447"/>
          </a:xfrm>
        </p:grpSpPr>
        <p:sp>
          <p:nvSpPr>
            <p:cNvPr id="22585" name="Text Box 28"/>
            <p:cNvSpPr txBox="1">
              <a:spLocks noChangeArrowheads="1"/>
            </p:cNvSpPr>
            <p:nvPr/>
          </p:nvSpPr>
          <p:spPr bwMode="auto">
            <a:xfrm>
              <a:off x="2562" y="2160"/>
              <a:ext cx="315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2858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</a:t>
              </a:r>
            </a:p>
          </p:txBody>
        </p:sp>
        <p:sp>
          <p:nvSpPr>
            <p:cNvPr id="22586" name="Oval 29"/>
            <p:cNvSpPr>
              <a:spLocks noChangeArrowheads="1"/>
            </p:cNvSpPr>
            <p:nvPr/>
          </p:nvSpPr>
          <p:spPr bwMode="auto">
            <a:xfrm>
              <a:off x="2835" y="2205"/>
              <a:ext cx="44" cy="45"/>
            </a:xfrm>
            <a:prstGeom prst="ellipse">
              <a:avLst/>
            </a:prstGeom>
            <a:solidFill>
              <a:srgbClr val="0000CC"/>
            </a:solidFill>
            <a:ln w="762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sz="2858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 flipH="1">
            <a:off x="560" y="651271"/>
            <a:ext cx="6207954" cy="3994547"/>
            <a:chOff x="829" y="436"/>
            <a:chExt cx="3911" cy="3355"/>
          </a:xfrm>
        </p:grpSpPr>
        <p:sp>
          <p:nvSpPr>
            <p:cNvPr id="22564" name="Freeform 31"/>
            <p:cNvSpPr>
              <a:spLocks/>
            </p:cNvSpPr>
            <p:nvPr/>
          </p:nvSpPr>
          <p:spPr bwMode="auto">
            <a:xfrm rot="17393687" flipV="1">
              <a:off x="3429" y="110"/>
              <a:ext cx="800" cy="1823"/>
            </a:xfrm>
            <a:custGeom>
              <a:avLst/>
              <a:gdLst>
                <a:gd name="T0" fmla="*/ 0 w 1252"/>
                <a:gd name="T1" fmla="*/ 1 h 3125"/>
                <a:gd name="T2" fmla="*/ 4 w 1252"/>
                <a:gd name="T3" fmla="*/ 0 h 3125"/>
                <a:gd name="T4" fmla="*/ 21 w 1252"/>
                <a:gd name="T5" fmla="*/ 20 h 3125"/>
                <a:gd name="T6" fmla="*/ 22 w 1252"/>
                <a:gd name="T7" fmla="*/ 25 h 3125"/>
                <a:gd name="T8" fmla="*/ 17 w 1252"/>
                <a:gd name="T9" fmla="*/ 2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2858"/>
            </a:p>
          </p:txBody>
        </p:sp>
        <p:grpSp>
          <p:nvGrpSpPr>
            <p:cNvPr id="22565" name="Group 32"/>
            <p:cNvGrpSpPr>
              <a:grpSpLocks/>
            </p:cNvGrpSpPr>
            <p:nvPr/>
          </p:nvGrpSpPr>
          <p:grpSpPr bwMode="auto">
            <a:xfrm rot="16795005" flipV="1">
              <a:off x="3043" y="227"/>
              <a:ext cx="1451" cy="1870"/>
              <a:chOff x="703" y="1616"/>
              <a:chExt cx="1390" cy="1870"/>
            </a:xfrm>
          </p:grpSpPr>
          <p:grpSp>
            <p:nvGrpSpPr>
              <p:cNvPr id="22577" name="Group 33"/>
              <p:cNvGrpSpPr>
                <a:grpSpLocks/>
              </p:cNvGrpSpPr>
              <p:nvPr/>
            </p:nvGrpSpPr>
            <p:grpSpPr bwMode="auto">
              <a:xfrm>
                <a:off x="1848" y="3017"/>
                <a:ext cx="245" cy="343"/>
                <a:chOff x="1848" y="3017"/>
                <a:chExt cx="245" cy="343"/>
              </a:xfrm>
            </p:grpSpPr>
            <p:sp>
              <p:nvSpPr>
                <p:cNvPr id="22583" name="Freeform 34"/>
                <p:cNvSpPr>
                  <a:spLocks/>
                </p:cNvSpPr>
                <p:nvPr/>
              </p:nvSpPr>
              <p:spPr bwMode="auto">
                <a:xfrm>
                  <a:off x="1848" y="3017"/>
                  <a:ext cx="245" cy="339"/>
                </a:xfrm>
                <a:custGeom>
                  <a:avLst/>
                  <a:gdLst>
                    <a:gd name="T0" fmla="*/ 245 w 245"/>
                    <a:gd name="T1" fmla="*/ 339 h 339"/>
                    <a:gd name="T2" fmla="*/ 129 w 245"/>
                    <a:gd name="T3" fmla="*/ 0 h 339"/>
                    <a:gd name="T4" fmla="*/ 0 w 245"/>
                    <a:gd name="T5" fmla="*/ 83 h 339"/>
                    <a:gd name="T6" fmla="*/ 245 w 245"/>
                    <a:gd name="T7" fmla="*/ 339 h 3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5"/>
                    <a:gd name="T13" fmla="*/ 0 h 339"/>
                    <a:gd name="T14" fmla="*/ 245 w 245"/>
                    <a:gd name="T15" fmla="*/ 339 h 3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5" h="339">
                      <a:moveTo>
                        <a:pt x="245" y="339"/>
                      </a:moveTo>
                      <a:lnTo>
                        <a:pt x="129" y="0"/>
                      </a:lnTo>
                      <a:lnTo>
                        <a:pt x="0" y="83"/>
                      </a:lnTo>
                      <a:lnTo>
                        <a:pt x="245" y="33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858"/>
                </a:p>
              </p:txBody>
            </p:sp>
            <p:sp>
              <p:nvSpPr>
                <p:cNvPr id="22584" name="Freeform 35"/>
                <p:cNvSpPr>
                  <a:spLocks/>
                </p:cNvSpPr>
                <p:nvPr/>
              </p:nvSpPr>
              <p:spPr bwMode="auto">
                <a:xfrm>
                  <a:off x="1980" y="3204"/>
                  <a:ext cx="112" cy="156"/>
                </a:xfrm>
                <a:custGeom>
                  <a:avLst/>
                  <a:gdLst>
                    <a:gd name="T0" fmla="*/ 56 w 112"/>
                    <a:gd name="T1" fmla="*/ 0 h 156"/>
                    <a:gd name="T2" fmla="*/ 0 w 112"/>
                    <a:gd name="T3" fmla="*/ 36 h 156"/>
                    <a:gd name="T4" fmla="*/ 112 w 112"/>
                    <a:gd name="T5" fmla="*/ 156 h 156"/>
                    <a:gd name="T6" fmla="*/ 56 w 112"/>
                    <a:gd name="T7" fmla="*/ 0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"/>
                    <a:gd name="T13" fmla="*/ 0 h 156"/>
                    <a:gd name="T14" fmla="*/ 112 w 112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" h="156">
                      <a:moveTo>
                        <a:pt x="56" y="0"/>
                      </a:moveTo>
                      <a:lnTo>
                        <a:pt x="0" y="36"/>
                      </a:lnTo>
                      <a:lnTo>
                        <a:pt x="112" y="15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858"/>
                </a:p>
              </p:txBody>
            </p:sp>
          </p:grpSp>
          <p:grpSp>
            <p:nvGrpSpPr>
              <p:cNvPr id="22578" name="Group 36"/>
              <p:cNvGrpSpPr>
                <a:grpSpLocks/>
              </p:cNvGrpSpPr>
              <p:nvPr/>
            </p:nvGrpSpPr>
            <p:grpSpPr bwMode="auto">
              <a:xfrm>
                <a:off x="703" y="1616"/>
                <a:ext cx="1158" cy="1870"/>
                <a:chOff x="2332" y="357"/>
                <a:chExt cx="1158" cy="1870"/>
              </a:xfrm>
            </p:grpSpPr>
            <p:sp>
              <p:nvSpPr>
                <p:cNvPr id="22579" name="Freeform 37"/>
                <p:cNvSpPr>
                  <a:spLocks/>
                </p:cNvSpPr>
                <p:nvPr/>
              </p:nvSpPr>
              <p:spPr bwMode="auto">
                <a:xfrm rot="-598683">
                  <a:off x="2820" y="357"/>
                  <a:ext cx="670" cy="1523"/>
                </a:xfrm>
                <a:custGeom>
                  <a:avLst/>
                  <a:gdLst>
                    <a:gd name="T0" fmla="*/ 10 w 1094"/>
                    <a:gd name="T1" fmla="*/ 20 h 2612"/>
                    <a:gd name="T2" fmla="*/ 13 w 1094"/>
                    <a:gd name="T3" fmla="*/ 20 h 2612"/>
                    <a:gd name="T4" fmla="*/ 12 w 1094"/>
                    <a:gd name="T5" fmla="*/ 20 h 2612"/>
                    <a:gd name="T6" fmla="*/ 1 w 1094"/>
                    <a:gd name="T7" fmla="*/ 0 h 2612"/>
                    <a:gd name="T8" fmla="*/ 0 w 1094"/>
                    <a:gd name="T9" fmla="*/ 1 h 2612"/>
                    <a:gd name="T10" fmla="*/ 12 w 1094"/>
                    <a:gd name="T11" fmla="*/ 20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858"/>
                </a:p>
              </p:txBody>
            </p:sp>
            <p:grpSp>
              <p:nvGrpSpPr>
                <p:cNvPr id="22580" name="Group 38"/>
                <p:cNvGrpSpPr>
                  <a:grpSpLocks/>
                </p:cNvGrpSpPr>
                <p:nvPr/>
              </p:nvGrpSpPr>
              <p:grpSpPr bwMode="auto">
                <a:xfrm>
                  <a:off x="2332" y="496"/>
                  <a:ext cx="657" cy="1731"/>
                  <a:chOff x="2332" y="496"/>
                  <a:chExt cx="657" cy="1731"/>
                </a:xfrm>
              </p:grpSpPr>
              <p:sp>
                <p:nvSpPr>
                  <p:cNvPr id="22581" name="Freeform 39"/>
                  <p:cNvSpPr>
                    <a:spLocks/>
                  </p:cNvSpPr>
                  <p:nvPr/>
                </p:nvSpPr>
                <p:spPr bwMode="auto">
                  <a:xfrm rot="1453774">
                    <a:off x="2332" y="496"/>
                    <a:ext cx="216" cy="1731"/>
                  </a:xfrm>
                  <a:custGeom>
                    <a:avLst/>
                    <a:gdLst>
                      <a:gd name="T0" fmla="*/ 146 w 227"/>
                      <a:gd name="T1" fmla="*/ 71 h 1859"/>
                      <a:gd name="T2" fmla="*/ 0 w 227"/>
                      <a:gd name="T3" fmla="*/ 979 h 1859"/>
                      <a:gd name="T4" fmla="*/ 0 w 227"/>
                      <a:gd name="T5" fmla="*/ 859 h 1859"/>
                      <a:gd name="T6" fmla="*/ 88 w 227"/>
                      <a:gd name="T7" fmla="*/ 0 h 185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1859"/>
                      <a:gd name="T14" fmla="*/ 227 w 227"/>
                      <a:gd name="T15" fmla="*/ 1859 h 185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858"/>
                  </a:p>
                </p:txBody>
              </p:sp>
              <p:sp>
                <p:nvSpPr>
                  <p:cNvPr id="22582" name="Oval 40"/>
                  <p:cNvSpPr>
                    <a:spLocks noChangeArrowheads="1"/>
                  </p:cNvSpPr>
                  <p:nvPr/>
                </p:nvSpPr>
                <p:spPr bwMode="auto">
                  <a:xfrm rot="1453774">
                    <a:off x="2730" y="566"/>
                    <a:ext cx="259" cy="25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 sz="2858"/>
                  </a:p>
                </p:txBody>
              </p:sp>
            </p:grpSp>
          </p:grpSp>
        </p:grpSp>
        <p:grpSp>
          <p:nvGrpSpPr>
            <p:cNvPr id="22566" name="Group 41"/>
            <p:cNvGrpSpPr>
              <a:grpSpLocks/>
            </p:cNvGrpSpPr>
            <p:nvPr/>
          </p:nvGrpSpPr>
          <p:grpSpPr bwMode="auto">
            <a:xfrm rot="16795005" flipH="1">
              <a:off x="1068" y="2139"/>
              <a:ext cx="1413" cy="1892"/>
              <a:chOff x="782" y="1605"/>
              <a:chExt cx="1353" cy="1892"/>
            </a:xfrm>
          </p:grpSpPr>
          <p:sp>
            <p:nvSpPr>
              <p:cNvPr id="22567" name="Freeform 42"/>
              <p:cNvSpPr>
                <a:spLocks/>
              </p:cNvSpPr>
              <p:nvPr/>
            </p:nvSpPr>
            <p:spPr bwMode="auto">
              <a:xfrm rot="-598683">
                <a:off x="1158" y="1605"/>
                <a:ext cx="766" cy="1823"/>
              </a:xfrm>
              <a:custGeom>
                <a:avLst/>
                <a:gdLst>
                  <a:gd name="T0" fmla="*/ 0 w 1252"/>
                  <a:gd name="T1" fmla="*/ 1 h 3125"/>
                  <a:gd name="T2" fmla="*/ 2 w 1252"/>
                  <a:gd name="T3" fmla="*/ 0 h 3125"/>
                  <a:gd name="T4" fmla="*/ 14 w 1252"/>
                  <a:gd name="T5" fmla="*/ 20 h 3125"/>
                  <a:gd name="T6" fmla="*/ 15 w 1252"/>
                  <a:gd name="T7" fmla="*/ 25 h 3125"/>
                  <a:gd name="T8" fmla="*/ 12 w 1252"/>
                  <a:gd name="T9" fmla="*/ 21 h 3125"/>
                  <a:gd name="T10" fmla="*/ 0 w 1252"/>
                  <a:gd name="T11" fmla="*/ 1 h 3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2"/>
                  <a:gd name="T19" fmla="*/ 0 h 3125"/>
                  <a:gd name="T20" fmla="*/ 1252 w 1252"/>
                  <a:gd name="T21" fmla="*/ 3125 h 3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58"/>
              </a:p>
            </p:txBody>
          </p:sp>
          <p:grpSp>
            <p:nvGrpSpPr>
              <p:cNvPr id="22568" name="Group 43"/>
              <p:cNvGrpSpPr>
                <a:grpSpLocks/>
              </p:cNvGrpSpPr>
              <p:nvPr/>
            </p:nvGrpSpPr>
            <p:grpSpPr bwMode="auto">
              <a:xfrm>
                <a:off x="782" y="1616"/>
                <a:ext cx="1353" cy="1881"/>
                <a:chOff x="782" y="1616"/>
                <a:chExt cx="1353" cy="1881"/>
              </a:xfrm>
            </p:grpSpPr>
            <p:grpSp>
              <p:nvGrpSpPr>
                <p:cNvPr id="22569" name="Group 44"/>
                <p:cNvGrpSpPr>
                  <a:grpSpLocks/>
                </p:cNvGrpSpPr>
                <p:nvPr/>
              </p:nvGrpSpPr>
              <p:grpSpPr bwMode="auto">
                <a:xfrm>
                  <a:off x="1890" y="3032"/>
                  <a:ext cx="245" cy="339"/>
                  <a:chOff x="1890" y="3032"/>
                  <a:chExt cx="245" cy="339"/>
                </a:xfrm>
              </p:grpSpPr>
              <p:sp>
                <p:nvSpPr>
                  <p:cNvPr id="177197" name="Freeform 45"/>
                  <p:cNvSpPr>
                    <a:spLocks/>
                  </p:cNvSpPr>
                  <p:nvPr/>
                </p:nvSpPr>
                <p:spPr bwMode="auto">
                  <a:xfrm>
                    <a:off x="1890" y="3032"/>
                    <a:ext cx="245" cy="339"/>
                  </a:xfrm>
                  <a:custGeom>
                    <a:avLst/>
                    <a:gdLst/>
                    <a:ahLst/>
                    <a:cxnLst>
                      <a:cxn ang="0">
                        <a:pos x="245" y="339"/>
                      </a:cxn>
                      <a:cxn ang="0">
                        <a:pos x="129" y="0"/>
                      </a:cxn>
                      <a:cxn ang="0">
                        <a:pos x="0" y="83"/>
                      </a:cxn>
                      <a:cxn ang="0">
                        <a:pos x="245" y="339"/>
                      </a:cxn>
                    </a:cxnLst>
                    <a:rect l="0" t="0" r="r" b="b"/>
                    <a:pathLst>
                      <a:path w="245" h="339">
                        <a:moveTo>
                          <a:pt x="245" y="339"/>
                        </a:moveTo>
                        <a:lnTo>
                          <a:pt x="129" y="0"/>
                        </a:lnTo>
                        <a:lnTo>
                          <a:pt x="0" y="83"/>
                        </a:lnTo>
                        <a:lnTo>
                          <a:pt x="245" y="3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50000">
                        <a:srgbClr val="FF9900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2858"/>
                  </a:p>
                </p:txBody>
              </p:sp>
              <p:sp>
                <p:nvSpPr>
                  <p:cNvPr id="22576" name="Freeform 46"/>
                  <p:cNvSpPr>
                    <a:spLocks/>
                  </p:cNvSpPr>
                  <p:nvPr/>
                </p:nvSpPr>
                <p:spPr bwMode="auto">
                  <a:xfrm>
                    <a:off x="1980" y="3204"/>
                    <a:ext cx="112" cy="156"/>
                  </a:xfrm>
                  <a:custGeom>
                    <a:avLst/>
                    <a:gdLst>
                      <a:gd name="T0" fmla="*/ 56 w 112"/>
                      <a:gd name="T1" fmla="*/ 0 h 156"/>
                      <a:gd name="T2" fmla="*/ 0 w 112"/>
                      <a:gd name="T3" fmla="*/ 36 h 156"/>
                      <a:gd name="T4" fmla="*/ 112 w 112"/>
                      <a:gd name="T5" fmla="*/ 156 h 156"/>
                      <a:gd name="T6" fmla="*/ 56 w 112"/>
                      <a:gd name="T7" fmla="*/ 0 h 1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2"/>
                      <a:gd name="T13" fmla="*/ 0 h 156"/>
                      <a:gd name="T14" fmla="*/ 112 w 112"/>
                      <a:gd name="T15" fmla="*/ 156 h 1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2" h="156">
                        <a:moveTo>
                          <a:pt x="56" y="0"/>
                        </a:moveTo>
                        <a:lnTo>
                          <a:pt x="0" y="36"/>
                        </a:lnTo>
                        <a:lnTo>
                          <a:pt x="112" y="15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2858"/>
                  </a:p>
                </p:txBody>
              </p:sp>
            </p:grpSp>
            <p:grpSp>
              <p:nvGrpSpPr>
                <p:cNvPr id="22570" name="Group 47"/>
                <p:cNvGrpSpPr>
                  <a:grpSpLocks/>
                </p:cNvGrpSpPr>
                <p:nvPr/>
              </p:nvGrpSpPr>
              <p:grpSpPr bwMode="auto">
                <a:xfrm>
                  <a:off x="782" y="1616"/>
                  <a:ext cx="1079" cy="1881"/>
                  <a:chOff x="2411" y="357"/>
                  <a:chExt cx="1079" cy="1881"/>
                </a:xfrm>
              </p:grpSpPr>
              <p:sp>
                <p:nvSpPr>
                  <p:cNvPr id="22571" name="Freeform 48"/>
                  <p:cNvSpPr>
                    <a:spLocks/>
                  </p:cNvSpPr>
                  <p:nvPr/>
                </p:nvSpPr>
                <p:spPr bwMode="auto">
                  <a:xfrm rot="-598683">
                    <a:off x="2820" y="357"/>
                    <a:ext cx="670" cy="1523"/>
                  </a:xfrm>
                  <a:custGeom>
                    <a:avLst/>
                    <a:gdLst>
                      <a:gd name="T0" fmla="*/ 10 w 1094"/>
                      <a:gd name="T1" fmla="*/ 20 h 2612"/>
                      <a:gd name="T2" fmla="*/ 13 w 1094"/>
                      <a:gd name="T3" fmla="*/ 20 h 2612"/>
                      <a:gd name="T4" fmla="*/ 12 w 1094"/>
                      <a:gd name="T5" fmla="*/ 20 h 2612"/>
                      <a:gd name="T6" fmla="*/ 1 w 1094"/>
                      <a:gd name="T7" fmla="*/ 0 h 2612"/>
                      <a:gd name="T8" fmla="*/ 0 w 1094"/>
                      <a:gd name="T9" fmla="*/ 1 h 2612"/>
                      <a:gd name="T10" fmla="*/ 12 w 1094"/>
                      <a:gd name="T11" fmla="*/ 20 h 26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94"/>
                      <a:gd name="T19" fmla="*/ 0 h 2612"/>
                      <a:gd name="T20" fmla="*/ 1094 w 1094"/>
                      <a:gd name="T21" fmla="*/ 2612 h 26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94" h="2612">
                        <a:moveTo>
                          <a:pt x="867" y="2612"/>
                        </a:moveTo>
                        <a:lnTo>
                          <a:pt x="1094" y="2522"/>
                        </a:lnTo>
                        <a:lnTo>
                          <a:pt x="1016" y="2554"/>
                        </a:lnTo>
                        <a:lnTo>
                          <a:pt x="84" y="0"/>
                        </a:lnTo>
                        <a:lnTo>
                          <a:pt x="0" y="30"/>
                        </a:lnTo>
                        <a:lnTo>
                          <a:pt x="940" y="2584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858"/>
                  </a:p>
                </p:txBody>
              </p:sp>
              <p:grpSp>
                <p:nvGrpSpPr>
                  <p:cNvPr id="22572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411" y="507"/>
                    <a:ext cx="578" cy="1731"/>
                    <a:chOff x="2411" y="507"/>
                    <a:chExt cx="578" cy="1731"/>
                  </a:xfrm>
                </p:grpSpPr>
                <p:sp>
                  <p:nvSpPr>
                    <p:cNvPr id="22573" name="Freeform 50"/>
                    <p:cNvSpPr>
                      <a:spLocks/>
                    </p:cNvSpPr>
                    <p:nvPr/>
                  </p:nvSpPr>
                  <p:spPr bwMode="auto">
                    <a:xfrm rot="1453774">
                      <a:off x="2411" y="507"/>
                      <a:ext cx="216" cy="1731"/>
                    </a:xfrm>
                    <a:custGeom>
                      <a:avLst/>
                      <a:gdLst>
                        <a:gd name="T0" fmla="*/ 146 w 227"/>
                        <a:gd name="T1" fmla="*/ 71 h 1859"/>
                        <a:gd name="T2" fmla="*/ 0 w 227"/>
                        <a:gd name="T3" fmla="*/ 979 h 1859"/>
                        <a:gd name="T4" fmla="*/ 0 w 227"/>
                        <a:gd name="T5" fmla="*/ 859 h 1859"/>
                        <a:gd name="T6" fmla="*/ 88 w 227"/>
                        <a:gd name="T7" fmla="*/ 0 h 185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27"/>
                        <a:gd name="T13" fmla="*/ 0 h 1859"/>
                        <a:gd name="T14" fmla="*/ 227 w 227"/>
                        <a:gd name="T15" fmla="*/ 1859 h 185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27" h="1859">
                          <a:moveTo>
                            <a:pt x="227" y="136"/>
                          </a:moveTo>
                          <a:lnTo>
                            <a:pt x="0" y="1859"/>
                          </a:lnTo>
                          <a:lnTo>
                            <a:pt x="0" y="1633"/>
                          </a:lnTo>
                          <a:lnTo>
                            <a:pt x="137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2858"/>
                    </a:p>
                  </p:txBody>
                </p:sp>
                <p:sp>
                  <p:nvSpPr>
                    <p:cNvPr id="22574" name="Oval 51"/>
                    <p:cNvSpPr>
                      <a:spLocks noChangeArrowheads="1"/>
                    </p:cNvSpPr>
                    <p:nvPr/>
                  </p:nvSpPr>
                  <p:spPr bwMode="auto">
                    <a:xfrm rot="1453774">
                      <a:off x="2730" y="566"/>
                      <a:ext cx="259" cy="25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sz="2858"/>
                    </a:p>
                  </p:txBody>
                </p:sp>
              </p:grpSp>
            </p:grpSp>
          </p:grpSp>
        </p:grpSp>
      </p:grpSp>
      <p:grpSp>
        <p:nvGrpSpPr>
          <p:cNvPr id="20" name="Group 52"/>
          <p:cNvGrpSpPr>
            <a:grpSpLocks/>
          </p:cNvGrpSpPr>
          <p:nvPr/>
        </p:nvGrpSpPr>
        <p:grpSpPr bwMode="auto">
          <a:xfrm>
            <a:off x="2843427" y="682229"/>
            <a:ext cx="6192078" cy="3942159"/>
            <a:chOff x="839" y="436"/>
            <a:chExt cx="3901" cy="3311"/>
          </a:xfrm>
        </p:grpSpPr>
        <p:sp>
          <p:nvSpPr>
            <p:cNvPr id="22543" name="Freeform 53"/>
            <p:cNvSpPr>
              <a:spLocks/>
            </p:cNvSpPr>
            <p:nvPr/>
          </p:nvSpPr>
          <p:spPr bwMode="auto">
            <a:xfrm rot="17393687" flipV="1">
              <a:off x="3429" y="110"/>
              <a:ext cx="800" cy="1823"/>
            </a:xfrm>
            <a:custGeom>
              <a:avLst/>
              <a:gdLst>
                <a:gd name="T0" fmla="*/ 0 w 1252"/>
                <a:gd name="T1" fmla="*/ 1 h 3125"/>
                <a:gd name="T2" fmla="*/ 4 w 1252"/>
                <a:gd name="T3" fmla="*/ 0 h 3125"/>
                <a:gd name="T4" fmla="*/ 21 w 1252"/>
                <a:gd name="T5" fmla="*/ 20 h 3125"/>
                <a:gd name="T6" fmla="*/ 22 w 1252"/>
                <a:gd name="T7" fmla="*/ 25 h 3125"/>
                <a:gd name="T8" fmla="*/ 17 w 1252"/>
                <a:gd name="T9" fmla="*/ 2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2858"/>
            </a:p>
          </p:txBody>
        </p:sp>
        <p:grpSp>
          <p:nvGrpSpPr>
            <p:cNvPr id="22544" name="Group 54"/>
            <p:cNvGrpSpPr>
              <a:grpSpLocks/>
            </p:cNvGrpSpPr>
            <p:nvPr/>
          </p:nvGrpSpPr>
          <p:grpSpPr bwMode="auto">
            <a:xfrm rot="16795005" flipV="1">
              <a:off x="3043" y="227"/>
              <a:ext cx="1451" cy="1870"/>
              <a:chOff x="703" y="1616"/>
              <a:chExt cx="1390" cy="1870"/>
            </a:xfrm>
          </p:grpSpPr>
          <p:grpSp>
            <p:nvGrpSpPr>
              <p:cNvPr id="22556" name="Group 55"/>
              <p:cNvGrpSpPr>
                <a:grpSpLocks/>
              </p:cNvGrpSpPr>
              <p:nvPr/>
            </p:nvGrpSpPr>
            <p:grpSpPr bwMode="auto">
              <a:xfrm>
                <a:off x="1848" y="3017"/>
                <a:ext cx="245" cy="343"/>
                <a:chOff x="1848" y="3017"/>
                <a:chExt cx="245" cy="343"/>
              </a:xfrm>
            </p:grpSpPr>
            <p:sp>
              <p:nvSpPr>
                <p:cNvPr id="22562" name="Freeform 56"/>
                <p:cNvSpPr>
                  <a:spLocks/>
                </p:cNvSpPr>
                <p:nvPr/>
              </p:nvSpPr>
              <p:spPr bwMode="auto">
                <a:xfrm>
                  <a:off x="1848" y="3017"/>
                  <a:ext cx="245" cy="339"/>
                </a:xfrm>
                <a:custGeom>
                  <a:avLst/>
                  <a:gdLst>
                    <a:gd name="T0" fmla="*/ 245 w 245"/>
                    <a:gd name="T1" fmla="*/ 339 h 339"/>
                    <a:gd name="T2" fmla="*/ 129 w 245"/>
                    <a:gd name="T3" fmla="*/ 0 h 339"/>
                    <a:gd name="T4" fmla="*/ 0 w 245"/>
                    <a:gd name="T5" fmla="*/ 83 h 339"/>
                    <a:gd name="T6" fmla="*/ 245 w 245"/>
                    <a:gd name="T7" fmla="*/ 339 h 3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5"/>
                    <a:gd name="T13" fmla="*/ 0 h 339"/>
                    <a:gd name="T14" fmla="*/ 245 w 245"/>
                    <a:gd name="T15" fmla="*/ 339 h 3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5" h="339">
                      <a:moveTo>
                        <a:pt x="245" y="339"/>
                      </a:moveTo>
                      <a:lnTo>
                        <a:pt x="129" y="0"/>
                      </a:lnTo>
                      <a:lnTo>
                        <a:pt x="0" y="83"/>
                      </a:lnTo>
                      <a:lnTo>
                        <a:pt x="245" y="33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858"/>
                </a:p>
              </p:txBody>
            </p:sp>
            <p:sp>
              <p:nvSpPr>
                <p:cNvPr id="22563" name="Freeform 57"/>
                <p:cNvSpPr>
                  <a:spLocks/>
                </p:cNvSpPr>
                <p:nvPr/>
              </p:nvSpPr>
              <p:spPr bwMode="auto">
                <a:xfrm>
                  <a:off x="1980" y="3204"/>
                  <a:ext cx="112" cy="156"/>
                </a:xfrm>
                <a:custGeom>
                  <a:avLst/>
                  <a:gdLst>
                    <a:gd name="T0" fmla="*/ 56 w 112"/>
                    <a:gd name="T1" fmla="*/ 0 h 156"/>
                    <a:gd name="T2" fmla="*/ 0 w 112"/>
                    <a:gd name="T3" fmla="*/ 36 h 156"/>
                    <a:gd name="T4" fmla="*/ 112 w 112"/>
                    <a:gd name="T5" fmla="*/ 156 h 156"/>
                    <a:gd name="T6" fmla="*/ 56 w 112"/>
                    <a:gd name="T7" fmla="*/ 0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"/>
                    <a:gd name="T13" fmla="*/ 0 h 156"/>
                    <a:gd name="T14" fmla="*/ 112 w 112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" h="156">
                      <a:moveTo>
                        <a:pt x="56" y="0"/>
                      </a:moveTo>
                      <a:lnTo>
                        <a:pt x="0" y="36"/>
                      </a:lnTo>
                      <a:lnTo>
                        <a:pt x="112" y="15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858"/>
                </a:p>
              </p:txBody>
            </p:sp>
          </p:grpSp>
          <p:grpSp>
            <p:nvGrpSpPr>
              <p:cNvPr id="22557" name="Group 58"/>
              <p:cNvGrpSpPr>
                <a:grpSpLocks/>
              </p:cNvGrpSpPr>
              <p:nvPr/>
            </p:nvGrpSpPr>
            <p:grpSpPr bwMode="auto">
              <a:xfrm>
                <a:off x="703" y="1616"/>
                <a:ext cx="1158" cy="1870"/>
                <a:chOff x="2332" y="357"/>
                <a:chExt cx="1158" cy="1870"/>
              </a:xfrm>
            </p:grpSpPr>
            <p:sp>
              <p:nvSpPr>
                <p:cNvPr id="22558" name="Freeform 59"/>
                <p:cNvSpPr>
                  <a:spLocks/>
                </p:cNvSpPr>
                <p:nvPr/>
              </p:nvSpPr>
              <p:spPr bwMode="auto">
                <a:xfrm rot="-598683">
                  <a:off x="2820" y="357"/>
                  <a:ext cx="670" cy="1523"/>
                </a:xfrm>
                <a:custGeom>
                  <a:avLst/>
                  <a:gdLst>
                    <a:gd name="T0" fmla="*/ 10 w 1094"/>
                    <a:gd name="T1" fmla="*/ 20 h 2612"/>
                    <a:gd name="T2" fmla="*/ 13 w 1094"/>
                    <a:gd name="T3" fmla="*/ 20 h 2612"/>
                    <a:gd name="T4" fmla="*/ 12 w 1094"/>
                    <a:gd name="T5" fmla="*/ 20 h 2612"/>
                    <a:gd name="T6" fmla="*/ 1 w 1094"/>
                    <a:gd name="T7" fmla="*/ 0 h 2612"/>
                    <a:gd name="T8" fmla="*/ 0 w 1094"/>
                    <a:gd name="T9" fmla="*/ 1 h 2612"/>
                    <a:gd name="T10" fmla="*/ 12 w 1094"/>
                    <a:gd name="T11" fmla="*/ 20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858"/>
                </a:p>
              </p:txBody>
            </p:sp>
            <p:grpSp>
              <p:nvGrpSpPr>
                <p:cNvPr id="22559" name="Group 60"/>
                <p:cNvGrpSpPr>
                  <a:grpSpLocks/>
                </p:cNvGrpSpPr>
                <p:nvPr/>
              </p:nvGrpSpPr>
              <p:grpSpPr bwMode="auto">
                <a:xfrm>
                  <a:off x="2332" y="496"/>
                  <a:ext cx="657" cy="1731"/>
                  <a:chOff x="2332" y="496"/>
                  <a:chExt cx="657" cy="1731"/>
                </a:xfrm>
              </p:grpSpPr>
              <p:sp>
                <p:nvSpPr>
                  <p:cNvPr id="22560" name="Freeform 61"/>
                  <p:cNvSpPr>
                    <a:spLocks/>
                  </p:cNvSpPr>
                  <p:nvPr/>
                </p:nvSpPr>
                <p:spPr bwMode="auto">
                  <a:xfrm rot="1453774">
                    <a:off x="2332" y="496"/>
                    <a:ext cx="216" cy="1731"/>
                  </a:xfrm>
                  <a:custGeom>
                    <a:avLst/>
                    <a:gdLst>
                      <a:gd name="T0" fmla="*/ 146 w 227"/>
                      <a:gd name="T1" fmla="*/ 71 h 1859"/>
                      <a:gd name="T2" fmla="*/ 0 w 227"/>
                      <a:gd name="T3" fmla="*/ 979 h 1859"/>
                      <a:gd name="T4" fmla="*/ 0 w 227"/>
                      <a:gd name="T5" fmla="*/ 859 h 1859"/>
                      <a:gd name="T6" fmla="*/ 88 w 227"/>
                      <a:gd name="T7" fmla="*/ 0 h 185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7"/>
                      <a:gd name="T13" fmla="*/ 0 h 1859"/>
                      <a:gd name="T14" fmla="*/ 227 w 227"/>
                      <a:gd name="T15" fmla="*/ 1859 h 185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858"/>
                  </a:p>
                </p:txBody>
              </p:sp>
              <p:sp>
                <p:nvSpPr>
                  <p:cNvPr id="22561" name="Oval 62"/>
                  <p:cNvSpPr>
                    <a:spLocks noChangeArrowheads="1"/>
                  </p:cNvSpPr>
                  <p:nvPr/>
                </p:nvSpPr>
                <p:spPr bwMode="auto">
                  <a:xfrm rot="1453774">
                    <a:off x="2730" y="566"/>
                    <a:ext cx="259" cy="25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 sz="2858"/>
                  </a:p>
                </p:txBody>
              </p:sp>
            </p:grpSp>
          </p:grpSp>
        </p:grpSp>
        <p:grpSp>
          <p:nvGrpSpPr>
            <p:cNvPr id="22545" name="Group 63"/>
            <p:cNvGrpSpPr>
              <a:grpSpLocks/>
            </p:cNvGrpSpPr>
            <p:nvPr/>
          </p:nvGrpSpPr>
          <p:grpSpPr bwMode="auto">
            <a:xfrm rot="16795005" flipH="1">
              <a:off x="1054" y="2081"/>
              <a:ext cx="1451" cy="1881"/>
              <a:chOff x="703" y="1605"/>
              <a:chExt cx="1390" cy="1881"/>
            </a:xfrm>
          </p:grpSpPr>
          <p:sp>
            <p:nvSpPr>
              <p:cNvPr id="22546" name="Freeform 64"/>
              <p:cNvSpPr>
                <a:spLocks/>
              </p:cNvSpPr>
              <p:nvPr/>
            </p:nvSpPr>
            <p:spPr bwMode="auto">
              <a:xfrm rot="-598683">
                <a:off x="1158" y="1605"/>
                <a:ext cx="766" cy="1823"/>
              </a:xfrm>
              <a:custGeom>
                <a:avLst/>
                <a:gdLst>
                  <a:gd name="T0" fmla="*/ 0 w 1252"/>
                  <a:gd name="T1" fmla="*/ 1 h 3125"/>
                  <a:gd name="T2" fmla="*/ 2 w 1252"/>
                  <a:gd name="T3" fmla="*/ 0 h 3125"/>
                  <a:gd name="T4" fmla="*/ 14 w 1252"/>
                  <a:gd name="T5" fmla="*/ 20 h 3125"/>
                  <a:gd name="T6" fmla="*/ 15 w 1252"/>
                  <a:gd name="T7" fmla="*/ 25 h 3125"/>
                  <a:gd name="T8" fmla="*/ 12 w 1252"/>
                  <a:gd name="T9" fmla="*/ 21 h 3125"/>
                  <a:gd name="T10" fmla="*/ 0 w 1252"/>
                  <a:gd name="T11" fmla="*/ 1 h 3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2"/>
                  <a:gd name="T19" fmla="*/ 0 h 3125"/>
                  <a:gd name="T20" fmla="*/ 1252 w 1252"/>
                  <a:gd name="T21" fmla="*/ 3125 h 3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58"/>
              </a:p>
            </p:txBody>
          </p:sp>
          <p:grpSp>
            <p:nvGrpSpPr>
              <p:cNvPr id="22547" name="Group 65"/>
              <p:cNvGrpSpPr>
                <a:grpSpLocks/>
              </p:cNvGrpSpPr>
              <p:nvPr/>
            </p:nvGrpSpPr>
            <p:grpSpPr bwMode="auto">
              <a:xfrm>
                <a:off x="703" y="1616"/>
                <a:ext cx="1390" cy="1870"/>
                <a:chOff x="703" y="1616"/>
                <a:chExt cx="1390" cy="1870"/>
              </a:xfrm>
            </p:grpSpPr>
            <p:grpSp>
              <p:nvGrpSpPr>
                <p:cNvPr id="22548" name="Group 66"/>
                <p:cNvGrpSpPr>
                  <a:grpSpLocks/>
                </p:cNvGrpSpPr>
                <p:nvPr/>
              </p:nvGrpSpPr>
              <p:grpSpPr bwMode="auto">
                <a:xfrm>
                  <a:off x="1848" y="3017"/>
                  <a:ext cx="245" cy="343"/>
                  <a:chOff x="1848" y="3017"/>
                  <a:chExt cx="245" cy="343"/>
                </a:xfrm>
              </p:grpSpPr>
              <p:sp>
                <p:nvSpPr>
                  <p:cNvPr id="177219" name="Freeform 67"/>
                  <p:cNvSpPr>
                    <a:spLocks/>
                  </p:cNvSpPr>
                  <p:nvPr/>
                </p:nvSpPr>
                <p:spPr bwMode="auto">
                  <a:xfrm>
                    <a:off x="1838" y="2995"/>
                    <a:ext cx="245" cy="339"/>
                  </a:xfrm>
                  <a:custGeom>
                    <a:avLst/>
                    <a:gdLst/>
                    <a:ahLst/>
                    <a:cxnLst>
                      <a:cxn ang="0">
                        <a:pos x="245" y="339"/>
                      </a:cxn>
                      <a:cxn ang="0">
                        <a:pos x="129" y="0"/>
                      </a:cxn>
                      <a:cxn ang="0">
                        <a:pos x="0" y="83"/>
                      </a:cxn>
                      <a:cxn ang="0">
                        <a:pos x="245" y="339"/>
                      </a:cxn>
                    </a:cxnLst>
                    <a:rect l="0" t="0" r="r" b="b"/>
                    <a:pathLst>
                      <a:path w="245" h="339">
                        <a:moveTo>
                          <a:pt x="245" y="339"/>
                        </a:moveTo>
                        <a:lnTo>
                          <a:pt x="129" y="0"/>
                        </a:lnTo>
                        <a:lnTo>
                          <a:pt x="0" y="83"/>
                        </a:lnTo>
                        <a:lnTo>
                          <a:pt x="245" y="33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50000">
                        <a:srgbClr val="FF9900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sz="2858"/>
                  </a:p>
                </p:txBody>
              </p:sp>
              <p:sp>
                <p:nvSpPr>
                  <p:cNvPr id="22555" name="Freeform 68"/>
                  <p:cNvSpPr>
                    <a:spLocks/>
                  </p:cNvSpPr>
                  <p:nvPr/>
                </p:nvSpPr>
                <p:spPr bwMode="auto">
                  <a:xfrm>
                    <a:off x="1980" y="3204"/>
                    <a:ext cx="112" cy="156"/>
                  </a:xfrm>
                  <a:custGeom>
                    <a:avLst/>
                    <a:gdLst>
                      <a:gd name="T0" fmla="*/ 56 w 112"/>
                      <a:gd name="T1" fmla="*/ 0 h 156"/>
                      <a:gd name="T2" fmla="*/ 0 w 112"/>
                      <a:gd name="T3" fmla="*/ 36 h 156"/>
                      <a:gd name="T4" fmla="*/ 112 w 112"/>
                      <a:gd name="T5" fmla="*/ 156 h 156"/>
                      <a:gd name="T6" fmla="*/ 56 w 112"/>
                      <a:gd name="T7" fmla="*/ 0 h 1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2"/>
                      <a:gd name="T13" fmla="*/ 0 h 156"/>
                      <a:gd name="T14" fmla="*/ 112 w 112"/>
                      <a:gd name="T15" fmla="*/ 156 h 1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2" h="156">
                        <a:moveTo>
                          <a:pt x="56" y="0"/>
                        </a:moveTo>
                        <a:lnTo>
                          <a:pt x="0" y="36"/>
                        </a:lnTo>
                        <a:lnTo>
                          <a:pt x="112" y="15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2858"/>
                  </a:p>
                </p:txBody>
              </p:sp>
            </p:grpSp>
            <p:grpSp>
              <p:nvGrpSpPr>
                <p:cNvPr id="22549" name="Group 69"/>
                <p:cNvGrpSpPr>
                  <a:grpSpLocks/>
                </p:cNvGrpSpPr>
                <p:nvPr/>
              </p:nvGrpSpPr>
              <p:grpSpPr bwMode="auto">
                <a:xfrm>
                  <a:off x="703" y="1616"/>
                  <a:ext cx="1158" cy="1870"/>
                  <a:chOff x="2332" y="357"/>
                  <a:chExt cx="1158" cy="1870"/>
                </a:xfrm>
              </p:grpSpPr>
              <p:sp>
                <p:nvSpPr>
                  <p:cNvPr id="22550" name="Freeform 70"/>
                  <p:cNvSpPr>
                    <a:spLocks/>
                  </p:cNvSpPr>
                  <p:nvPr/>
                </p:nvSpPr>
                <p:spPr bwMode="auto">
                  <a:xfrm rot="-598683">
                    <a:off x="2820" y="357"/>
                    <a:ext cx="670" cy="1523"/>
                  </a:xfrm>
                  <a:custGeom>
                    <a:avLst/>
                    <a:gdLst>
                      <a:gd name="T0" fmla="*/ 10 w 1094"/>
                      <a:gd name="T1" fmla="*/ 20 h 2612"/>
                      <a:gd name="T2" fmla="*/ 13 w 1094"/>
                      <a:gd name="T3" fmla="*/ 20 h 2612"/>
                      <a:gd name="T4" fmla="*/ 12 w 1094"/>
                      <a:gd name="T5" fmla="*/ 20 h 2612"/>
                      <a:gd name="T6" fmla="*/ 1 w 1094"/>
                      <a:gd name="T7" fmla="*/ 0 h 2612"/>
                      <a:gd name="T8" fmla="*/ 0 w 1094"/>
                      <a:gd name="T9" fmla="*/ 1 h 2612"/>
                      <a:gd name="T10" fmla="*/ 12 w 1094"/>
                      <a:gd name="T11" fmla="*/ 20 h 26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94"/>
                      <a:gd name="T19" fmla="*/ 0 h 2612"/>
                      <a:gd name="T20" fmla="*/ 1094 w 1094"/>
                      <a:gd name="T21" fmla="*/ 2612 h 26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94" h="2612">
                        <a:moveTo>
                          <a:pt x="867" y="2612"/>
                        </a:moveTo>
                        <a:lnTo>
                          <a:pt x="1094" y="2522"/>
                        </a:lnTo>
                        <a:lnTo>
                          <a:pt x="1016" y="2554"/>
                        </a:lnTo>
                        <a:lnTo>
                          <a:pt x="84" y="0"/>
                        </a:lnTo>
                        <a:lnTo>
                          <a:pt x="0" y="30"/>
                        </a:lnTo>
                        <a:lnTo>
                          <a:pt x="940" y="2584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858"/>
                  </a:p>
                </p:txBody>
              </p:sp>
              <p:grpSp>
                <p:nvGrpSpPr>
                  <p:cNvPr id="22551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332" y="496"/>
                    <a:ext cx="657" cy="1731"/>
                    <a:chOff x="2332" y="496"/>
                    <a:chExt cx="657" cy="1731"/>
                  </a:xfrm>
                </p:grpSpPr>
                <p:sp>
                  <p:nvSpPr>
                    <p:cNvPr id="22552" name="Freeform 72"/>
                    <p:cNvSpPr>
                      <a:spLocks/>
                    </p:cNvSpPr>
                    <p:nvPr/>
                  </p:nvSpPr>
                  <p:spPr bwMode="auto">
                    <a:xfrm rot="1453774">
                      <a:off x="2332" y="496"/>
                      <a:ext cx="216" cy="1731"/>
                    </a:xfrm>
                    <a:custGeom>
                      <a:avLst/>
                      <a:gdLst>
                        <a:gd name="T0" fmla="*/ 146 w 227"/>
                        <a:gd name="T1" fmla="*/ 71 h 1859"/>
                        <a:gd name="T2" fmla="*/ 0 w 227"/>
                        <a:gd name="T3" fmla="*/ 979 h 1859"/>
                        <a:gd name="T4" fmla="*/ 0 w 227"/>
                        <a:gd name="T5" fmla="*/ 859 h 1859"/>
                        <a:gd name="T6" fmla="*/ 88 w 227"/>
                        <a:gd name="T7" fmla="*/ 0 h 185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27"/>
                        <a:gd name="T13" fmla="*/ 0 h 1859"/>
                        <a:gd name="T14" fmla="*/ 227 w 227"/>
                        <a:gd name="T15" fmla="*/ 1859 h 185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27" h="1859">
                          <a:moveTo>
                            <a:pt x="227" y="136"/>
                          </a:moveTo>
                          <a:lnTo>
                            <a:pt x="0" y="1859"/>
                          </a:lnTo>
                          <a:lnTo>
                            <a:pt x="0" y="1633"/>
                          </a:lnTo>
                          <a:lnTo>
                            <a:pt x="137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sz="2858"/>
                    </a:p>
                  </p:txBody>
                </p:sp>
                <p:sp>
                  <p:nvSpPr>
                    <p:cNvPr id="22553" name="Oval 73"/>
                    <p:cNvSpPr>
                      <a:spLocks noChangeArrowheads="1"/>
                    </p:cNvSpPr>
                    <p:nvPr/>
                  </p:nvSpPr>
                  <p:spPr bwMode="auto">
                    <a:xfrm rot="1453774">
                      <a:off x="2730" y="566"/>
                      <a:ext cx="259" cy="25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sz="2858"/>
                    </a:p>
                  </p:txBody>
                </p:sp>
              </p:grpSp>
            </p:grpSp>
          </p:grpSp>
        </p:grpSp>
      </p:grpSp>
      <p:sp>
        <p:nvSpPr>
          <p:cNvPr id="177226" name="Freeform 74"/>
          <p:cNvSpPr>
            <a:spLocks/>
          </p:cNvSpPr>
          <p:nvPr/>
        </p:nvSpPr>
        <p:spPr bwMode="auto">
          <a:xfrm>
            <a:off x="4533905" y="495301"/>
            <a:ext cx="12698" cy="4105275"/>
          </a:xfrm>
          <a:custGeom>
            <a:avLst/>
            <a:gdLst>
              <a:gd name="T0" fmla="*/ 0 w 8"/>
              <a:gd name="T1" fmla="*/ 0 h 3448"/>
              <a:gd name="T2" fmla="*/ 2147483647 w 8"/>
              <a:gd name="T3" fmla="*/ 2147483647 h 3448"/>
              <a:gd name="T4" fmla="*/ 0 60000 65536"/>
              <a:gd name="T5" fmla="*/ 0 60000 65536"/>
              <a:gd name="T6" fmla="*/ 0 w 8"/>
              <a:gd name="T7" fmla="*/ 0 h 3448"/>
              <a:gd name="T8" fmla="*/ 8 w 8"/>
              <a:gd name="T9" fmla="*/ 3448 h 3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3448">
                <a:moveTo>
                  <a:pt x="0" y="0"/>
                </a:moveTo>
                <a:lnTo>
                  <a:pt x="8" y="344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7" tIns="40818" rIns="81637" bIns="40818"/>
          <a:lstStyle/>
          <a:p>
            <a:endParaRPr lang="ru-RU" sz="2858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51355" y="241697"/>
            <a:ext cx="3600008" cy="8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1637" tIns="40818" rIns="81637" bIns="408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540" b="1" dirty="0">
                <a:solidFill>
                  <a:srgbClr val="002060"/>
                </a:solidFill>
                <a:latin typeface="Arial" pitchFamily="34" charset="0"/>
              </a:rPr>
              <a:t>Построение </a:t>
            </a:r>
          </a:p>
          <a:p>
            <a:pPr eaLnBrk="1" hangingPunct="1"/>
            <a:r>
              <a:rPr lang="ru-RU" sz="2540" b="1" dirty="0">
                <a:solidFill>
                  <a:srgbClr val="002060"/>
                </a:solidFill>
                <a:latin typeface="Arial" pitchFamily="34" charset="0"/>
              </a:rPr>
              <a:t>середины отрезка</a:t>
            </a:r>
          </a:p>
        </p:txBody>
      </p:sp>
    </p:spTree>
    <p:extLst>
      <p:ext uri="{BB962C8B-B14F-4D97-AF65-F5344CB8AC3E}">
        <p14:creationId xmlns:p14="http://schemas.microsoft.com/office/powerpoint/2010/main" val="28276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7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1" grpId="0" animBg="1"/>
      <p:bldP spid="177172" grpId="0" animBg="1"/>
      <p:bldP spid="177173" grpId="0" animBg="1"/>
      <p:bldP spid="177174" grpId="0" animBg="1"/>
      <p:bldP spid="1772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679" y="501021"/>
            <a:ext cx="569605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Astrolyabiya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Usturlob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o‘lchaydigan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astronomi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Gipparx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eramizdan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679" y="2490246"/>
            <a:ext cx="5616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asbobda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o‘nlab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454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ma‘lumot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9551">
            <a:off x="5673491" y="1181341"/>
            <a:ext cx="3109320" cy="28894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044007"/>
            <a:ext cx="3240360" cy="31683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5054" y="3612194"/>
            <a:ext cx="5435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Samarqanddagi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Ulug‘bek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astronomik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rasadxonasida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96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4" y="2389635"/>
            <a:ext cx="3168352" cy="21580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3478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qavatli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rasadxonada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qurilma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asboblar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42m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Ulug‘bek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qurilma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1018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yulduzning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koinotdagi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hayratomuz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aniqlikda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Ziji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jadidi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Ko‘ragoniy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asarida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keltirgan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/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536" y="2285043"/>
            <a:ext cx="2562752" cy="23672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600" y="2405808"/>
            <a:ext cx="2911402" cy="23391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6256" y="4190620"/>
            <a:ext cx="1663035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KVADRANT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251520" y="4083918"/>
            <a:ext cx="576064" cy="4637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15673" y="4131163"/>
            <a:ext cx="576064" cy="4637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5854623" y="4188510"/>
            <a:ext cx="576064" cy="4637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43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23678"/>
            <a:ext cx="5400600" cy="27363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9548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narvon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75⁰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devorga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tirab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qo‘yilishi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rasmlardagi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narvonlarning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emasligini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transportir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39652" y="1982802"/>
            <a:ext cx="792088" cy="504056"/>
          </a:xfrm>
          <a:prstGeom prst="ellipse">
            <a:avLst/>
          </a:prstGeom>
          <a:solidFill>
            <a:srgbClr val="C86A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"/>
            <a:ext cx="7128792" cy="437195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573649" y="123478"/>
            <a:ext cx="792088" cy="794207"/>
          </a:xfrm>
          <a:prstGeom prst="ellipse">
            <a:avLst/>
          </a:prstGeom>
          <a:solidFill>
            <a:srgbClr val="C86A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5987" y="3687427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75</a:t>
            </a:r>
            <a:r>
              <a:rPr lang="en-US" b="1" dirty="0">
                <a:solidFill>
                  <a:srgbClr val="C00000"/>
                </a:solidFill>
              </a:rPr>
              <a:t>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5086" y="3687427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55</a:t>
            </a:r>
            <a:r>
              <a:rPr lang="en-US" sz="2400" b="1" dirty="0">
                <a:solidFill>
                  <a:srgbClr val="C00000"/>
                </a:solidFill>
              </a:rPr>
              <a:t>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50589" y="3687427"/>
            <a:ext cx="617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</a:t>
            </a:r>
            <a:r>
              <a:rPr lang="en-US" sz="2400" b="1" dirty="0" smtClean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13" descr="tra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0" y="3040013"/>
            <a:ext cx="2978665" cy="18785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13" descr="tra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0013"/>
            <a:ext cx="2978665" cy="18785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Picture 13" descr="tra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80" y="3040013"/>
            <a:ext cx="2978665" cy="18785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8" descr="D:\rabochiy stol 03.09.2020\рисунки\hotpng.com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81" y="1487742"/>
            <a:ext cx="1074538" cy="9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442229" y="4309279"/>
            <a:ext cx="3481699" cy="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 rot="5400000" flipH="1" flipV="1">
            <a:off x="335073" y="2434044"/>
            <a:ext cx="1982391" cy="1768078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2617045" y="4474530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dirty="0">
                <a:solidFill>
                  <a:srgbClr val="0000CC"/>
                </a:solidFill>
              </a:rPr>
              <a:t>А</a:t>
            </a: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1862893" y="3395851"/>
            <a:ext cx="1453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rgbClr val="680000"/>
                </a:solidFill>
              </a:rPr>
              <a:t>С</a:t>
            </a:r>
            <a:r>
              <a:rPr lang="en-US" altLang="ru-RU" sz="2400" b="1" dirty="0" smtClean="0">
                <a:solidFill>
                  <a:srgbClr val="680000"/>
                </a:solidFill>
              </a:rPr>
              <a:t>&gt;90⁰</a:t>
            </a:r>
            <a:endParaRPr lang="ru-RU" altLang="ru-RU" sz="2400" b="1" dirty="0">
              <a:solidFill>
                <a:srgbClr val="680000"/>
              </a:solidFill>
            </a:endParaRP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1111955" y="2710407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dirty="0">
                <a:solidFill>
                  <a:srgbClr val="0000CC"/>
                </a:solidFill>
              </a:rPr>
              <a:t>В</a:t>
            </a: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107504" y="4168081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dirty="0">
                <a:solidFill>
                  <a:srgbClr val="0000CC"/>
                </a:solidFill>
              </a:rPr>
              <a:t>О</a:t>
            </a:r>
          </a:p>
        </p:txBody>
      </p:sp>
      <p:sp>
        <p:nvSpPr>
          <p:cNvPr id="6" name="Овал 5"/>
          <p:cNvSpPr/>
          <p:nvPr/>
        </p:nvSpPr>
        <p:spPr>
          <a:xfrm>
            <a:off x="1973721" y="247577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69462" y="421550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3" descr="tra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11" y="3126501"/>
            <a:ext cx="2978665" cy="1878516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041470" y="3225227"/>
            <a:ext cx="0" cy="98775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1973721" y="2482705"/>
            <a:ext cx="1286648" cy="13003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3" descr="tra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5122">
            <a:off x="715003" y="1738985"/>
            <a:ext cx="2978665" cy="187851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" name="Прямоугольник 14"/>
          <p:cNvSpPr/>
          <p:nvPr/>
        </p:nvSpPr>
        <p:spPr>
          <a:xfrm>
            <a:off x="5924198" y="2722561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C=90⁰</a:t>
            </a:r>
            <a:r>
              <a:rPr lang="en-US" sz="24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160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972917" y="4486349"/>
            <a:ext cx="3487515" cy="1"/>
          </a:xfrm>
          <a:prstGeom prst="line">
            <a:avLst/>
          </a:prstGeom>
          <a:ln w="38100">
            <a:solidFill>
              <a:srgbClr val="160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78761" y="4486349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80000"/>
                </a:solidFill>
              </a:rPr>
              <a:t>A</a:t>
            </a:r>
            <a:endParaRPr lang="ru-RU" sz="2400" b="1" dirty="0">
              <a:solidFill>
                <a:srgbClr val="68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4972917" y="1916872"/>
            <a:ext cx="22890" cy="2590994"/>
          </a:xfrm>
          <a:prstGeom prst="line">
            <a:avLst/>
          </a:prstGeom>
          <a:ln w="38100">
            <a:solidFill>
              <a:srgbClr val="160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457327" y="2207130"/>
                <a:ext cx="5573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68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ru-RU" sz="2000" b="1" dirty="0">
                  <a:solidFill>
                    <a:srgbClr val="68000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27" y="2207130"/>
                <a:ext cx="55731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 rot="10800000">
            <a:off x="4842332" y="4175637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∟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6994243" y="3142804"/>
            <a:ext cx="961077" cy="1331303"/>
            <a:chOff x="1728" y="1536"/>
            <a:chExt cx="1104" cy="1968"/>
          </a:xfrm>
        </p:grpSpPr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1728" y="1536"/>
              <a:ext cx="1104" cy="1968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1920" y="2256"/>
              <a:ext cx="528" cy="100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</p:grpSp>
      <p:sp>
        <p:nvSpPr>
          <p:cNvPr id="35" name="Овал 34"/>
          <p:cNvSpPr/>
          <p:nvPr/>
        </p:nvSpPr>
        <p:spPr>
          <a:xfrm>
            <a:off x="4972916" y="2440097"/>
            <a:ext cx="83453" cy="82456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931496" y="4421808"/>
            <a:ext cx="62747" cy="104598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 rot="5400000">
            <a:off x="5182680" y="2277148"/>
            <a:ext cx="961077" cy="1331303"/>
            <a:chOff x="1764" y="1522"/>
            <a:chExt cx="1104" cy="1968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auto">
            <a:xfrm>
              <a:off x="1764" y="1522"/>
              <a:ext cx="1104" cy="1968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>
              <a:off x="1920" y="2256"/>
              <a:ext cx="528" cy="100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6978780" y="1867710"/>
            <a:ext cx="6274" cy="26433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5" idx="0"/>
          </p:cNvCxnSpPr>
          <p:nvPr/>
        </p:nvCxnSpPr>
        <p:spPr>
          <a:xfrm flipV="1">
            <a:off x="5014643" y="2440096"/>
            <a:ext cx="2460138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6994242" y="1086629"/>
            <a:ext cx="961077" cy="1331303"/>
            <a:chOff x="1728" y="1536"/>
            <a:chExt cx="1104" cy="1968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auto">
            <a:xfrm>
              <a:off x="1728" y="1536"/>
              <a:ext cx="1104" cy="1968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44" name="AutoShape 5"/>
            <p:cNvSpPr>
              <a:spLocks noChangeArrowheads="1"/>
            </p:cNvSpPr>
            <p:nvPr/>
          </p:nvSpPr>
          <p:spPr bwMode="auto">
            <a:xfrm>
              <a:off x="1920" y="2256"/>
              <a:ext cx="528" cy="100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35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51520" y="10014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Chimadagi</a:t>
            </a:r>
            <a:r>
              <a:rPr lang="en-US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burchaklarning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tomonlariga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nuqtalari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o‘tkazing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kesishish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nuqtasida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1281069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3200" b="1" dirty="0">
              <a:solidFill>
                <a:srgbClr val="160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33730" y="1277786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60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3200" b="1" dirty="0">
              <a:solidFill>
                <a:srgbClr val="160A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1925241" y="3706416"/>
            <a:ext cx="5372100" cy="5715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sz="1800">
              <a:latin typeface="Times New Roman" panose="02020603050405020304" pitchFamily="18" charset="0"/>
            </a:endParaRPr>
          </a:p>
        </p:txBody>
      </p:sp>
      <p:sp>
        <p:nvSpPr>
          <p:cNvPr id="11267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1" y="171450"/>
            <a:ext cx="5829300" cy="857250"/>
          </a:xfrm>
        </p:spPr>
        <p:txBody>
          <a:bodyPr anchor="ctr"/>
          <a:lstStyle/>
          <a:p>
            <a:pPr eaLnBrk="1" hangingPunct="1"/>
            <a:endParaRPr lang="ru-RU" dirty="0" smtClean="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925241" y="2301479"/>
            <a:ext cx="1885950" cy="1028700"/>
          </a:xfrm>
          <a:prstGeom prst="diamond">
            <a:avLst/>
          </a:prstGeom>
          <a:solidFill>
            <a:srgbClr val="D9DCF7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sz="1800">
              <a:latin typeface="Times New Roman" panose="02020603050405020304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657351" y="2628900"/>
            <a:ext cx="303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800350" y="1943100"/>
            <a:ext cx="29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805029" y="2628900"/>
            <a:ext cx="338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2719316" y="3314700"/>
            <a:ext cx="351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D</a:t>
            </a:r>
            <a:endParaRPr lang="ru-RU" sz="1800">
              <a:latin typeface="Times New Roman" panose="02020603050405020304" pitchFamily="18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1943100" y="2286000"/>
            <a:ext cx="971550" cy="5143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59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2844404" y="2842022"/>
            <a:ext cx="914400" cy="5143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59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2897981" y="2301479"/>
            <a:ext cx="914400" cy="5143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59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1980010" y="2842022"/>
            <a:ext cx="916782" cy="5143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59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1439466" y="1437085"/>
            <a:ext cx="63436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1500">
                <a:latin typeface="Times New Roman" panose="02020603050405020304" pitchFamily="18" charset="0"/>
              </a:rPr>
              <a:t>Это</a:t>
            </a:r>
            <a:r>
              <a:rPr lang="ru-RU" sz="15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sz="1500">
                <a:latin typeface="Times New Roman" panose="02020603050405020304" pitchFamily="18" charset="0"/>
              </a:rPr>
              <a:t>слово греческого происхождения. Оно означает «измеряю вокруг»</a:t>
            </a: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2101386" y="951309"/>
            <a:ext cx="4784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>
                <a:latin typeface="Times New Roman" panose="02020603050405020304" pitchFamily="18" charset="0"/>
              </a:rPr>
              <a:t>Длину границы фигуры называют периметром</a:t>
            </a: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4328950" y="2031206"/>
            <a:ext cx="3301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>
                <a:latin typeface="Times New Roman" panose="02020603050405020304" pitchFamily="18" charset="0"/>
              </a:rPr>
              <a:t>Периметр обозначают буквой </a:t>
            </a:r>
            <a:r>
              <a:rPr lang="ru-RU" sz="1800" b="1">
                <a:latin typeface="Times New Roman" panose="02020603050405020304" pitchFamily="18" charset="0"/>
              </a:rPr>
              <a:t>Р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1656160" y="3759994"/>
            <a:ext cx="605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1800">
                <a:latin typeface="Times New Roman" panose="02020603050405020304" pitchFamily="18" charset="0"/>
              </a:rPr>
              <a:t>Периметр - это сумма длин сторон многоугольника</a:t>
            </a:r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4425511" y="2857500"/>
            <a:ext cx="878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latin typeface="Times New Roman" panose="02020603050405020304" pitchFamily="18" charset="0"/>
              </a:rPr>
              <a:t>Р</a:t>
            </a:r>
            <a:r>
              <a:rPr lang="ru-RU" sz="1500" b="1" baseline="-25000" dirty="0">
                <a:latin typeface="Times New Roman" panose="02020603050405020304" pitchFamily="18" charset="0"/>
              </a:rPr>
              <a:t>АВС</a:t>
            </a:r>
            <a:r>
              <a:rPr lang="en-US" sz="1500" b="1" baseline="-25000" dirty="0">
                <a:latin typeface="Times New Roman" panose="02020603050405020304" pitchFamily="18" charset="0"/>
              </a:rPr>
              <a:t>D</a:t>
            </a:r>
            <a:r>
              <a:rPr lang="ru-RU" sz="1800" b="1" dirty="0">
                <a:latin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</a:rPr>
              <a:t>=</a:t>
            </a:r>
            <a:endParaRPr 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5176022" y="2857500"/>
            <a:ext cx="505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Times New Roman" panose="02020603050405020304" pitchFamily="18" charset="0"/>
              </a:rPr>
              <a:t>АВ</a:t>
            </a:r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5519441" y="2857500"/>
            <a:ext cx="3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5715001" y="2857500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latin typeface="Times New Roman" panose="02020603050405020304" pitchFamily="18" charset="0"/>
              </a:rPr>
              <a:t>ВС</a:t>
            </a:r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6033791" y="2857500"/>
            <a:ext cx="3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6204858" y="2857500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latin typeface="Times New Roman" panose="02020603050405020304" pitchFamily="18" charset="0"/>
              </a:rPr>
              <a:t>С</a:t>
            </a:r>
            <a:r>
              <a:rPr lang="en-US" sz="1800" b="1" dirty="0">
                <a:latin typeface="Times New Roman" panose="02020603050405020304" pitchFamily="18" charset="0"/>
              </a:rPr>
              <a:t>D</a:t>
            </a:r>
            <a:endParaRPr 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6605291" y="2857500"/>
            <a:ext cx="3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6776358" y="2857500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Times New Roman" panose="02020603050405020304" pitchFamily="18" charset="0"/>
              </a:rPr>
              <a:t>А</a:t>
            </a:r>
            <a:r>
              <a:rPr lang="en-US" sz="1800" b="1">
                <a:latin typeface="Times New Roman" panose="02020603050405020304" pitchFamily="18" charset="0"/>
              </a:rPr>
              <a:t>D</a:t>
            </a:r>
            <a:endParaRPr lang="ru-RU" sz="1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 animBg="1" autoUpdateAnimBg="0"/>
      <p:bldP spid="20492" grpId="0" animBg="1"/>
      <p:bldP spid="20494" grpId="0" animBg="1"/>
      <p:bldP spid="20496" grpId="0" animBg="1"/>
      <p:bldP spid="20501" grpId="0" animBg="1"/>
      <p:bldP spid="20513" grpId="0" autoUpdateAnimBg="0"/>
      <p:bldP spid="20515" grpId="0" autoUpdateAnimBg="0"/>
      <p:bldP spid="20516" grpId="0" autoUpdateAnimBg="0"/>
      <p:bldP spid="20517" grpId="0" autoUpdateAnimBg="0"/>
      <p:bldP spid="20518" grpId="0" autoUpdateAnimBg="0"/>
      <p:bldP spid="20519" grpId="0" autoUpdateAnimBg="0"/>
      <p:bldP spid="20520" grpId="0" autoUpdateAnimBg="0"/>
      <p:bldP spid="20521" grpId="0" autoUpdateAnimBg="0"/>
      <p:bldP spid="20522" grpId="0" autoUpdateAnimBg="0"/>
      <p:bldP spid="20523" grpId="0" autoUpdateAnimBg="0"/>
      <p:bldP spid="20524" grpId="0" autoUpdateAnimBg="0"/>
      <p:bldP spid="205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73821"/>
            <a:ext cx="892899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Tepalikning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tiklik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52640"/>
            <a:ext cx="5573565" cy="18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55576" y="3229811"/>
                <a:ext cx="2574551" cy="808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·</m:t>
                    </m:r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 </a:t>
                </a:r>
                <a:endParaRPr lang="ru-RU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29811"/>
                <a:ext cx="2574551" cy="808811"/>
              </a:xfrm>
              <a:prstGeom prst="rect">
                <a:avLst/>
              </a:prstGeom>
              <a:blipFill rotWithShape="0">
                <a:blip r:embed="rId4"/>
                <a:stretch>
                  <a:fillRect l="-6161" r="-4976" b="-9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870695" y="3193517"/>
                <a:ext cx="4570482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 smtClean="0"/>
                  <a:t> ·</a:t>
                </a:r>
                <a:r>
                  <a:rPr lang="en-US" sz="3200" dirty="0" smtClean="0"/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100% = 16%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695" y="3193517"/>
                <a:ext cx="4570482" cy="966675"/>
              </a:xfrm>
              <a:prstGeom prst="rect">
                <a:avLst/>
              </a:prstGeom>
              <a:blipFill rotWithShape="0">
                <a:blip r:embed="rId5"/>
                <a:stretch>
                  <a:fillRect l="-3467" t="-10127" r="-2933" b="-23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127" y="924065"/>
            <a:ext cx="1613169" cy="21271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944" y="905784"/>
            <a:ext cx="1715552" cy="21453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23928" y="1563638"/>
            <a:ext cx="504056" cy="4148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3" y="915566"/>
            <a:ext cx="2520280" cy="1800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55526"/>
            <a:ext cx="5832648" cy="2704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852" y="124827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do‘nglikning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tiklik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3563888" y="709602"/>
            <a:ext cx="720080" cy="7388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20081947">
            <a:off x="1235624" y="1791193"/>
            <a:ext cx="182720" cy="34913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504200" y="3690787"/>
                <a:ext cx="5559535" cy="1141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6000" dirty="0"/>
                  <a:t> ·</a:t>
                </a:r>
                <a:r>
                  <a:rPr lang="en-US" sz="4000" dirty="0"/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100% =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10%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200" y="3690787"/>
                <a:ext cx="5559535" cy="1141466"/>
              </a:xfrm>
              <a:prstGeom prst="rect">
                <a:avLst/>
              </a:prstGeom>
              <a:blipFill rotWithShape="0">
                <a:blip r:embed="rId4"/>
                <a:stretch>
                  <a:fillRect l="-3947" t="-14894" r="-3509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6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420</Words>
  <Application>Microsoft Office PowerPoint</Application>
  <PresentationFormat>Экран (16:9)</PresentationFormat>
  <Paragraphs>94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Тема Office</vt:lpstr>
      <vt:lpstr>GEOMETRIYA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Админ</cp:lastModifiedBy>
  <cp:revision>408</cp:revision>
  <dcterms:created xsi:type="dcterms:W3CDTF">2020-07-28T06:40:32Z</dcterms:created>
  <dcterms:modified xsi:type="dcterms:W3CDTF">2020-10-25T15:51:45Z</dcterms:modified>
</cp:coreProperties>
</file>