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01" r:id="rId2"/>
    <p:sldId id="368" r:id="rId3"/>
    <p:sldId id="369" r:id="rId4"/>
    <p:sldId id="370" r:id="rId5"/>
    <p:sldId id="371" r:id="rId6"/>
    <p:sldId id="373" r:id="rId7"/>
    <p:sldId id="374" r:id="rId8"/>
    <p:sldId id="375" r:id="rId9"/>
    <p:sldId id="377" r:id="rId10"/>
    <p:sldId id="378" r:id="rId11"/>
    <p:sldId id="379" r:id="rId12"/>
    <p:sldId id="362" r:id="rId13"/>
    <p:sldId id="326" r:id="rId14"/>
    <p:sldId id="336" r:id="rId15"/>
    <p:sldId id="333" r:id="rId16"/>
    <p:sldId id="338" r:id="rId17"/>
    <p:sldId id="331" r:id="rId18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6AC1"/>
    <a:srgbClr val="FF0066"/>
    <a:srgbClr val="682663"/>
    <a:srgbClr val="160AB2"/>
    <a:srgbClr val="007E39"/>
    <a:srgbClr val="6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24" autoAdjust="0"/>
  </p:normalViewPr>
  <p:slideViewPr>
    <p:cSldViewPr>
      <p:cViewPr>
        <p:scale>
          <a:sx n="103" d="100"/>
          <a:sy n="103" d="100"/>
        </p:scale>
        <p:origin x="-366" y="6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7232F-1B7D-48C9-8C32-6F17E1E55F2E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D5AFC0-17C6-40A1-BCB8-6708F6916D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2502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1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8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151336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1" y="1151336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6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5" y="204791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6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2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38" y="2434"/>
            <a:ext cx="9130468" cy="131637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853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66402" y="257079"/>
            <a:ext cx="4667985" cy="854373"/>
          </a:xfrm>
          <a:prstGeom prst="rect">
            <a:avLst/>
          </a:prstGeom>
        </p:spPr>
        <p:txBody>
          <a:bodyPr vert="horz" wrap="square" lIns="0" tIns="23150" rIns="0" bIns="0" rtlCol="0" anchor="ctr">
            <a:spAutoFit/>
          </a:bodyPr>
          <a:lstStyle/>
          <a:p>
            <a:pPr marL="20131">
              <a:spcBef>
                <a:spcPts val="181"/>
              </a:spcBef>
            </a:pPr>
            <a:r>
              <a:rPr lang="en-US" sz="5400" b="1" spc="8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98270" y="216479"/>
            <a:ext cx="7738401" cy="1005549"/>
            <a:chOff x="439463" y="212864"/>
            <a:chExt cx="4881880" cy="634365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2853"/>
            </a:p>
          </p:txBody>
        </p:sp>
        <p:sp>
          <p:nvSpPr>
            <p:cNvPr id="9" name="object 9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853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853"/>
            </a:p>
          </p:txBody>
        </p:sp>
      </p:grpSp>
      <p:sp>
        <p:nvSpPr>
          <p:cNvPr id="11" name="object 11"/>
          <p:cNvSpPr/>
          <p:nvPr/>
        </p:nvSpPr>
        <p:spPr>
          <a:xfrm>
            <a:off x="6876256" y="1917258"/>
            <a:ext cx="1878779" cy="19083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853"/>
          </a:p>
        </p:txBody>
      </p:sp>
      <p:sp>
        <p:nvSpPr>
          <p:cNvPr id="12" name="object 12"/>
          <p:cNvSpPr txBox="1"/>
          <p:nvPr/>
        </p:nvSpPr>
        <p:spPr>
          <a:xfrm>
            <a:off x="7524328" y="432177"/>
            <a:ext cx="685416" cy="574150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6" b="1" spc="16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ru-RU" sz="3200" spc="16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endParaRPr sz="3566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933546" y="577322"/>
            <a:ext cx="426780" cy="336449"/>
          </a:xfrm>
          <a:prstGeom prst="rect">
            <a:avLst/>
          </a:prstGeom>
        </p:spPr>
        <p:txBody>
          <a:bodyPr vert="horz" wrap="square" lIns="0" tIns="19124" rIns="0" bIns="0" rtlCol="0">
            <a:spAutoFit/>
          </a:bodyPr>
          <a:lstStyle/>
          <a:p>
            <a:pPr>
              <a:spcBef>
                <a:spcPts val="151"/>
              </a:spcBef>
            </a:pPr>
            <a:r>
              <a:rPr sz="2061" spc="-8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061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202521" y="1773781"/>
            <a:ext cx="639574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18922" y="1696463"/>
            <a:ext cx="616771" cy="1152128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18922" y="3003798"/>
            <a:ext cx="616771" cy="115212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51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>
            <a:cxnSpLocks noChangeShapeType="1"/>
          </p:cNvCxnSpPr>
          <p:nvPr/>
        </p:nvCxnSpPr>
        <p:spPr bwMode="auto">
          <a:xfrm>
            <a:off x="948670" y="4199265"/>
            <a:ext cx="4530437" cy="0"/>
          </a:xfrm>
          <a:prstGeom prst="line">
            <a:avLst/>
          </a:prstGeom>
          <a:noFill/>
          <a:ln w="381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Прямая соединительная линия 5"/>
          <p:cNvCxnSpPr>
            <a:cxnSpLocks noChangeShapeType="1"/>
          </p:cNvCxnSpPr>
          <p:nvPr/>
        </p:nvCxnSpPr>
        <p:spPr bwMode="auto">
          <a:xfrm flipV="1">
            <a:off x="3120370" y="2518566"/>
            <a:ext cx="846641" cy="1680700"/>
          </a:xfrm>
          <a:prstGeom prst="line">
            <a:avLst/>
          </a:prstGeom>
          <a:noFill/>
          <a:ln w="381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453923" y="4133754"/>
            <a:ext cx="42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685800">
              <a:defRPr/>
            </a:pPr>
            <a:r>
              <a:rPr lang="ru-RU" altLang="ru-RU" sz="2400" b="1" dirty="0">
                <a:solidFill>
                  <a:srgbClr val="0000CC"/>
                </a:solidFill>
              </a:rPr>
              <a:t>А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967011" y="2139702"/>
            <a:ext cx="37825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685800">
              <a:defRPr/>
            </a:pPr>
            <a:r>
              <a:rPr lang="ru-RU" altLang="ru-RU" sz="2400" b="1" dirty="0">
                <a:solidFill>
                  <a:srgbClr val="0000CC"/>
                </a:solidFill>
              </a:rPr>
              <a:t>С</a:t>
            </a:r>
          </a:p>
        </p:txBody>
      </p:sp>
      <p:sp>
        <p:nvSpPr>
          <p:cNvPr id="12" name="TextBox 12"/>
          <p:cNvSpPr txBox="1">
            <a:spLocks noChangeArrowheads="1"/>
          </p:cNvSpPr>
          <p:nvPr/>
        </p:nvSpPr>
        <p:spPr bwMode="auto">
          <a:xfrm>
            <a:off x="2930736" y="4205827"/>
            <a:ext cx="42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685800">
              <a:defRPr/>
            </a:pPr>
            <a:r>
              <a:rPr lang="ru-RU" altLang="ru-RU" sz="2400" b="1" dirty="0">
                <a:solidFill>
                  <a:srgbClr val="0000CC"/>
                </a:solidFill>
              </a:rPr>
              <a:t>О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4133754"/>
            <a:ext cx="40107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defRPr/>
            </a:pPr>
            <a:r>
              <a:rPr lang="en-US" altLang="ru-RU" sz="3000" b="1" dirty="0">
                <a:solidFill>
                  <a:srgbClr val="0000CC"/>
                </a:solidFill>
                <a:latin typeface="Calibri"/>
              </a:rPr>
              <a:t>B</a:t>
            </a:r>
            <a:endParaRPr lang="ru-RU" altLang="ru-RU" sz="3000" b="1" dirty="0">
              <a:solidFill>
                <a:srgbClr val="0000CC"/>
              </a:solidFill>
              <a:latin typeface="Calibri"/>
            </a:endParaRPr>
          </a:p>
        </p:txBody>
      </p:sp>
      <p:cxnSp>
        <p:nvCxnSpPr>
          <p:cNvPr id="16" name="Прямая соединительная линия 15"/>
          <p:cNvCxnSpPr>
            <a:cxnSpLocks noChangeShapeType="1"/>
          </p:cNvCxnSpPr>
          <p:nvPr/>
        </p:nvCxnSpPr>
        <p:spPr bwMode="auto">
          <a:xfrm flipV="1">
            <a:off x="3141152" y="3089139"/>
            <a:ext cx="1753104" cy="1110126"/>
          </a:xfrm>
          <a:prstGeom prst="line">
            <a:avLst/>
          </a:prstGeom>
          <a:noFill/>
          <a:ln w="38100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Прямая соединительная линия 18"/>
          <p:cNvCxnSpPr>
            <a:cxnSpLocks noChangeShapeType="1"/>
          </p:cNvCxnSpPr>
          <p:nvPr/>
        </p:nvCxnSpPr>
        <p:spPr bwMode="auto">
          <a:xfrm flipH="1" flipV="1">
            <a:off x="2015041" y="2616895"/>
            <a:ext cx="1105329" cy="1582370"/>
          </a:xfrm>
          <a:prstGeom prst="line">
            <a:avLst/>
          </a:prstGeom>
          <a:noFill/>
          <a:ln w="38100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4944781" y="2643717"/>
                <a:ext cx="42002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defTabSz="6858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altLang="ru-RU" sz="2400" b="1" i="1" dirty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ru-RU" sz="24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𝑶</m:t>
                          </m:r>
                        </m:e>
                        <m:sub>
                          <m:r>
                            <a:rPr lang="en-US" altLang="ru-RU" sz="24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altLang="ru-RU" sz="3000" b="1" dirty="0">
                  <a:solidFill>
                    <a:srgbClr val="0000CC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4781" y="2643717"/>
                <a:ext cx="420026" cy="461665"/>
              </a:xfrm>
              <a:prstGeom prst="rect">
                <a:avLst/>
              </a:prstGeom>
              <a:blipFill>
                <a:blip r:embed="rId2"/>
                <a:stretch>
                  <a:fillRect l="-2899" r="-26087" b="-2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1391779" y="2288191"/>
                <a:ext cx="62703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6858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altLang="ru-RU" sz="2400" b="1" i="1" dirty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ru-RU" sz="24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𝑶</m:t>
                          </m:r>
                        </m:e>
                        <m:sub>
                          <m:r>
                            <a:rPr lang="en-US" altLang="ru-RU" sz="24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1779" y="2288191"/>
                <a:ext cx="627031" cy="461665"/>
              </a:xfrm>
              <a:prstGeom prst="rect">
                <a:avLst/>
              </a:prstGeom>
              <a:blipFill>
                <a:blip r:embed="rId3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5668235" y="2982630"/>
                <a:ext cx="285046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en-US" sz="2400" b="1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 BOC -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en-US" sz="2400" b="1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AOC </a:t>
                </a:r>
                <a:r>
                  <a:rPr lang="en-US" sz="2400" b="1" i="1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- ?</a:t>
                </a:r>
                <a:r>
                  <a:rPr lang="en-US" sz="2100" b="1" i="1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en-US" sz="1350" b="1" i="1" dirty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8235" y="2982630"/>
                <a:ext cx="2850460" cy="461665"/>
              </a:xfrm>
              <a:prstGeom prst="rect">
                <a:avLst/>
              </a:prstGeom>
              <a:blipFill>
                <a:blip r:embed="rId4"/>
                <a:stretch>
                  <a:fillRect t="-9211" b="-30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740016" y="407399"/>
            <a:ext cx="79898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Qo‘shni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burchaklarning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bissektrisalari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ajratgan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4:5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nisbatda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qo‘shni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ayirmasini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 toping.</a:t>
            </a:r>
            <a:endParaRPr lang="ru-RU" sz="3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63725" y="3741339"/>
            <a:ext cx="510076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100" i="1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350" dirty="0">
                <a:latin typeface="Arial" pitchFamily="34" charset="0"/>
                <a:cs typeface="Arial" pitchFamily="34" charset="0"/>
              </a:rPr>
              <a:t>  </a:t>
            </a:r>
            <a:endParaRPr lang="ru-RU" sz="135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898418" y="3338559"/>
            <a:ext cx="461986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100" i="1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350" dirty="0">
                <a:latin typeface="Arial" pitchFamily="34" charset="0"/>
                <a:cs typeface="Arial" pitchFamily="34" charset="0"/>
              </a:rPr>
              <a:t> </a:t>
            </a:r>
            <a:endParaRPr lang="ru-RU" sz="135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15648" y="3421210"/>
            <a:ext cx="489236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100" i="1" dirty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endParaRPr lang="ru-RU" sz="21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762096" y="3727929"/>
            <a:ext cx="5084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100" i="1" dirty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endParaRPr lang="ru-RU" sz="2400" dirty="0"/>
          </a:p>
        </p:txBody>
      </p:sp>
      <p:sp>
        <p:nvSpPr>
          <p:cNvPr id="20" name="Волна 19"/>
          <p:cNvSpPr/>
          <p:nvPr/>
        </p:nvSpPr>
        <p:spPr>
          <a:xfrm>
            <a:off x="326723" y="123478"/>
            <a:ext cx="1871258" cy="864096"/>
          </a:xfrm>
          <a:prstGeom prst="wave">
            <a:avLst/>
          </a:prstGeom>
          <a:solidFill>
            <a:srgbClr val="0070C0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5- masala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499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4" grpId="0"/>
      <p:bldP spid="23" grpId="0"/>
      <p:bldP spid="24" grpId="0"/>
      <p:bldP spid="3" grpId="0"/>
      <p:bldP spid="7" grpId="0"/>
      <p:bldP spid="9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14100" y="68471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45254" y="151625"/>
                <a:ext cx="5819582" cy="203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solidFill>
                      <a:srgbClr val="3E18A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2700" b="1" dirty="0" err="1">
                    <a:solidFill>
                      <a:srgbClr val="3E18A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2700" b="1" dirty="0">
                    <a:solidFill>
                      <a:srgbClr val="3E18A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27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AOC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400" dirty="0"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BOC –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qo‘shni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burchaklar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OO</m:t>
                        </m:r>
                      </m:e>
                      <m:sub>
                        <m:r>
                          <a:rPr lang="en-US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m:rPr>
                        <m:sty m:val="p"/>
                      </m:rPr>
                      <a:rPr lang="en-US" sz="24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va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OO</m:t>
                        </m:r>
                      </m:e>
                      <m:sub>
                        <m:r>
                          <a:rPr lang="en-US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bissektrisalar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el-GR" sz="3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α</a:t>
                </a:r>
                <a:r>
                  <a:rPr lang="en-US" sz="3000" dirty="0">
                    <a:latin typeface="Arial" pitchFamily="34" charset="0"/>
                    <a:cs typeface="Arial" pitchFamily="34" charset="0"/>
                  </a:rPr>
                  <a:t> : </a:t>
                </a:r>
                <a:r>
                  <a:rPr lang="el-GR" sz="3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β</a:t>
                </a:r>
                <a:r>
                  <a:rPr lang="en-US" sz="3000" dirty="0">
                    <a:latin typeface="Arial" pitchFamily="34" charset="0"/>
                    <a:cs typeface="Arial" pitchFamily="34" charset="0"/>
                  </a:rPr>
                  <a:t> = 4 : 5 </a:t>
                </a:r>
              </a:p>
              <a:p>
                <a:endParaRPr lang="ru-RU" sz="21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254" y="151625"/>
                <a:ext cx="5819582" cy="2031325"/>
              </a:xfrm>
              <a:prstGeom prst="rect">
                <a:avLst/>
              </a:prstGeom>
              <a:blipFill>
                <a:blip r:embed="rId2"/>
                <a:stretch>
                  <a:fillRect l="-2408" t="-27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единительная линия 15"/>
          <p:cNvCxnSpPr/>
          <p:nvPr/>
        </p:nvCxnSpPr>
        <p:spPr>
          <a:xfrm>
            <a:off x="5288961" y="1776798"/>
            <a:ext cx="3335608" cy="1039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5829906" y="550872"/>
            <a:ext cx="1107980" cy="1217309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6947822" y="273853"/>
            <a:ext cx="517934" cy="1554032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6972992" y="729423"/>
            <a:ext cx="1522316" cy="1032986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Дуга 19"/>
          <p:cNvSpPr/>
          <p:nvPr/>
        </p:nvSpPr>
        <p:spPr>
          <a:xfrm rot="14875006">
            <a:off x="6622827" y="1516712"/>
            <a:ext cx="337604" cy="353291"/>
          </a:xfrm>
          <a:prstGeom prst="arc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1" name="Дуга 20"/>
          <p:cNvSpPr/>
          <p:nvPr/>
        </p:nvSpPr>
        <p:spPr>
          <a:xfrm rot="19606619">
            <a:off x="6800161" y="1504737"/>
            <a:ext cx="263953" cy="255324"/>
          </a:xfrm>
          <a:prstGeom prst="arc">
            <a:avLst>
              <a:gd name="adj1" fmla="val 13814016"/>
              <a:gd name="adj2" fmla="val 0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2" name="Дуга 21"/>
          <p:cNvSpPr/>
          <p:nvPr/>
        </p:nvSpPr>
        <p:spPr>
          <a:xfrm>
            <a:off x="6956764" y="1493234"/>
            <a:ext cx="221976" cy="267183"/>
          </a:xfrm>
          <a:prstGeom prst="arc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3" name="Дуга 22"/>
          <p:cNvSpPr/>
          <p:nvPr/>
        </p:nvSpPr>
        <p:spPr>
          <a:xfrm rot="617876">
            <a:off x="7082292" y="1532731"/>
            <a:ext cx="337604" cy="353291"/>
          </a:xfrm>
          <a:prstGeom prst="arc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4" name="Прямоугольник 23"/>
          <p:cNvSpPr/>
          <p:nvPr/>
        </p:nvSpPr>
        <p:spPr>
          <a:xfrm>
            <a:off x="6384945" y="1442335"/>
            <a:ext cx="284052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350" i="1" dirty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endParaRPr lang="ru-RU" sz="135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6770424" y="1206419"/>
            <a:ext cx="367408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50" i="1" dirty="0">
                <a:latin typeface="Arial" panose="020B0604020202020204" pitchFamily="34" charset="0"/>
                <a:cs typeface="Arial" panose="020B0604020202020204" pitchFamily="34" charset="0"/>
              </a:rPr>
              <a:t>5x</a:t>
            </a:r>
            <a:endParaRPr lang="ru-RU" sz="135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7099658" y="1258315"/>
            <a:ext cx="367408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50" i="1" dirty="0">
                <a:latin typeface="Arial" panose="020B0604020202020204" pitchFamily="34" charset="0"/>
                <a:cs typeface="Arial" panose="020B0604020202020204" pitchFamily="34" charset="0"/>
              </a:rPr>
              <a:t>4x</a:t>
            </a:r>
            <a:endParaRPr lang="ru-RU" sz="135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7400392" y="1477219"/>
            <a:ext cx="641351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35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8341084" y="773869"/>
                <a:ext cx="409407" cy="3000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350" i="1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𝑂</m:t>
                          </m:r>
                        </m:e>
                        <m:sub>
                          <m:r>
                            <a:rPr lang="en-US" sz="135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350" dirty="0"/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41084" y="773869"/>
                <a:ext cx="409407" cy="30008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5642505" y="559489"/>
                <a:ext cx="413447" cy="3000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350" i="1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𝑂</m:t>
                          </m:r>
                        </m:e>
                        <m:sub>
                          <m:r>
                            <a:rPr lang="en-US" sz="135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1350" dirty="0"/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2505" y="559489"/>
                <a:ext cx="413447" cy="30008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6809216" y="1792014"/>
            <a:ext cx="419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232264" y="1760417"/>
            <a:ext cx="241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8460757" y="1743062"/>
            <a:ext cx="201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199004" y="151625"/>
            <a:ext cx="178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5835700" y="535173"/>
            <a:ext cx="1130411" cy="1252015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6976788" y="709864"/>
            <a:ext cx="1535698" cy="103844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6" name="Прямоугольник 65"/>
          <p:cNvSpPr/>
          <p:nvPr/>
        </p:nvSpPr>
        <p:spPr>
          <a:xfrm>
            <a:off x="7455636" y="1466062"/>
            <a:ext cx="284052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50" i="1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endParaRPr lang="ru-RU" sz="135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2693680" y="2977621"/>
                <a:ext cx="5348063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BOC =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50⁰ 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·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2=100⁰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AOC =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40⁰ 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·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2=80⁰ 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BOC - </a:t>
                </a:r>
                <a14:m>
                  <m:oMath xmlns:m="http://schemas.openxmlformats.org/officeDocument/2006/math">
                    <m:r>
                      <a:rPr lang="en-US" sz="24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AOC = 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100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- 80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20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3680" y="2977621"/>
                <a:ext cx="5348063" cy="1631216"/>
              </a:xfrm>
              <a:prstGeom prst="rect">
                <a:avLst/>
              </a:prstGeom>
              <a:blipFill rotWithShape="1">
                <a:blip r:embed="rId5"/>
                <a:stretch>
                  <a:fillRect t="-29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TextBox 66"/>
          <p:cNvSpPr txBox="1"/>
          <p:nvPr/>
        </p:nvSpPr>
        <p:spPr>
          <a:xfrm>
            <a:off x="1298863" y="4304468"/>
            <a:ext cx="331494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⁰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8838" y="1863752"/>
            <a:ext cx="4572000" cy="3000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3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3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216971" y="1734088"/>
                <a:ext cx="4572000" cy="258532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27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</a:t>
                </a:r>
                <a:r>
                  <a:rPr lang="en-US" sz="2700" b="1" dirty="0" err="1">
                    <a:solidFill>
                      <a:srgbClr val="3E18A8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Topish</a:t>
                </a:r>
                <a:r>
                  <a:rPr lang="en-US" sz="2700" b="1" dirty="0">
                    <a:solidFill>
                      <a:srgbClr val="3E18A8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700" b="1" dirty="0" err="1">
                    <a:solidFill>
                      <a:srgbClr val="3E18A8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kerak</a:t>
                </a:r>
                <a:r>
                  <a:rPr lang="en-US" sz="2700" b="1" dirty="0">
                    <a:solidFill>
                      <a:srgbClr val="3E18A8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:</a:t>
                </a:r>
                <a:endParaRPr lang="en-US" sz="2700" b="1" dirty="0">
                  <a:solidFill>
                    <a:srgbClr val="3E18A8"/>
                  </a:solidFill>
                  <a:latin typeface="Arial" pitchFamily="34" charset="0"/>
                  <a:cs typeface="Arial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7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en-US" sz="2700" dirty="0">
                    <a:latin typeface="Arial" pitchFamily="34" charset="0"/>
                    <a:cs typeface="Arial" pitchFamily="34" charset="0"/>
                  </a:rPr>
                  <a:t> BOC - </a:t>
                </a:r>
                <a14:m>
                  <m:oMath xmlns:m="http://schemas.openxmlformats.org/officeDocument/2006/math">
                    <m:r>
                      <a:rPr lang="en-US" sz="27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en-US" sz="2700" dirty="0">
                    <a:latin typeface="Arial" pitchFamily="34" charset="0"/>
                    <a:cs typeface="Arial" pitchFamily="34" charset="0"/>
                  </a:rPr>
                  <a:t>AOC = ?</a:t>
                </a:r>
              </a:p>
              <a:p>
                <a:r>
                  <a:rPr lang="en-US" sz="27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 </a:t>
                </a:r>
                <a:r>
                  <a:rPr lang="en-US" sz="2700" b="1" dirty="0" err="1">
                    <a:solidFill>
                      <a:srgbClr val="3E18A8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Yechish</a:t>
                </a:r>
                <a:r>
                  <a:rPr lang="en-US" sz="2700" b="1" dirty="0">
                    <a:solidFill>
                      <a:srgbClr val="3E18A8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27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5x + 4x= 90⁰</a:t>
                </a:r>
              </a:p>
              <a:p>
                <a:r>
                  <a:rPr lang="en-US" sz="27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x = 90⁰: 9</a:t>
                </a:r>
              </a:p>
              <a:p>
                <a:r>
                  <a:rPr lang="en-US" sz="27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x = 10⁰</a:t>
                </a: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971" y="1734088"/>
                <a:ext cx="4572000" cy="2585323"/>
              </a:xfrm>
              <a:prstGeom prst="rect">
                <a:avLst/>
              </a:prstGeom>
              <a:blipFill>
                <a:blip r:embed="rId6"/>
                <a:stretch>
                  <a:fillRect l="-2533" t="-1882" b="-51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054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/>
      <p:bldP spid="25" grpId="0"/>
      <p:bldP spid="26" grpId="0"/>
      <p:bldP spid="27" grpId="0"/>
      <p:bldP spid="28" grpId="0" animBg="1"/>
      <p:bldP spid="29" grpId="0" animBg="1"/>
      <p:bldP spid="30" grpId="0"/>
      <p:bldP spid="31" grpId="0"/>
      <p:bldP spid="32" grpId="0"/>
      <p:bldP spid="33" grpId="0"/>
      <p:bldP spid="6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>
            <a:cxnSpLocks noChangeShapeType="1"/>
          </p:cNvCxnSpPr>
          <p:nvPr/>
        </p:nvCxnSpPr>
        <p:spPr bwMode="auto">
          <a:xfrm>
            <a:off x="442229" y="4309279"/>
            <a:ext cx="3481699" cy="0"/>
          </a:xfrm>
          <a:prstGeom prst="line">
            <a:avLst/>
          </a:prstGeom>
          <a:noFill/>
          <a:ln w="381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Прямая соединительная линия 6"/>
          <p:cNvCxnSpPr>
            <a:cxnSpLocks noChangeShapeType="1"/>
          </p:cNvCxnSpPr>
          <p:nvPr/>
        </p:nvCxnSpPr>
        <p:spPr bwMode="auto">
          <a:xfrm rot="5400000" flipH="1" flipV="1">
            <a:off x="335073" y="2434044"/>
            <a:ext cx="1982391" cy="1768078"/>
          </a:xfrm>
          <a:prstGeom prst="line">
            <a:avLst/>
          </a:prstGeom>
          <a:noFill/>
          <a:ln w="381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41" name="TextBox 9"/>
          <p:cNvSpPr txBox="1">
            <a:spLocks noChangeArrowheads="1"/>
          </p:cNvSpPr>
          <p:nvPr/>
        </p:nvSpPr>
        <p:spPr bwMode="auto">
          <a:xfrm>
            <a:off x="2617045" y="4474530"/>
            <a:ext cx="42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dirty="0">
                <a:solidFill>
                  <a:srgbClr val="0000CC"/>
                </a:solidFill>
              </a:rPr>
              <a:t>А</a:t>
            </a:r>
          </a:p>
        </p:txBody>
      </p:sp>
      <p:sp>
        <p:nvSpPr>
          <p:cNvPr id="14342" name="TextBox 10"/>
          <p:cNvSpPr txBox="1">
            <a:spLocks noChangeArrowheads="1"/>
          </p:cNvSpPr>
          <p:nvPr/>
        </p:nvSpPr>
        <p:spPr bwMode="auto">
          <a:xfrm>
            <a:off x="3076816" y="3132876"/>
            <a:ext cx="145398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b="1" dirty="0" smtClean="0">
                <a:solidFill>
                  <a:srgbClr val="680000"/>
                </a:solidFill>
              </a:rPr>
              <a:t>С</a:t>
            </a:r>
            <a:r>
              <a:rPr lang="en-US" altLang="ru-RU" sz="2400" b="1" dirty="0" smtClean="0">
                <a:solidFill>
                  <a:srgbClr val="680000"/>
                </a:solidFill>
              </a:rPr>
              <a:t>&lt; 90⁰</a:t>
            </a:r>
            <a:endParaRPr lang="ru-RU" altLang="ru-RU" sz="2400" b="1" dirty="0">
              <a:solidFill>
                <a:srgbClr val="680000"/>
              </a:solidFill>
            </a:endParaRPr>
          </a:p>
        </p:txBody>
      </p:sp>
      <p:sp>
        <p:nvSpPr>
          <p:cNvPr id="14343" name="TextBox 11"/>
          <p:cNvSpPr txBox="1">
            <a:spLocks noChangeArrowheads="1"/>
          </p:cNvSpPr>
          <p:nvPr/>
        </p:nvSpPr>
        <p:spPr bwMode="auto">
          <a:xfrm>
            <a:off x="1111955" y="2710407"/>
            <a:ext cx="42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dirty="0">
                <a:solidFill>
                  <a:srgbClr val="0000CC"/>
                </a:solidFill>
              </a:rPr>
              <a:t>В</a:t>
            </a:r>
          </a:p>
        </p:txBody>
      </p:sp>
      <p:sp>
        <p:nvSpPr>
          <p:cNvPr id="14344" name="TextBox 12"/>
          <p:cNvSpPr txBox="1">
            <a:spLocks noChangeArrowheads="1"/>
          </p:cNvSpPr>
          <p:nvPr/>
        </p:nvSpPr>
        <p:spPr bwMode="auto">
          <a:xfrm>
            <a:off x="107504" y="4168081"/>
            <a:ext cx="42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dirty="0">
                <a:solidFill>
                  <a:srgbClr val="0000CC"/>
                </a:solidFill>
              </a:rPr>
              <a:t>О</a:t>
            </a:r>
          </a:p>
        </p:txBody>
      </p:sp>
      <p:sp>
        <p:nvSpPr>
          <p:cNvPr id="6" name="Овал 5"/>
          <p:cNvSpPr/>
          <p:nvPr/>
        </p:nvSpPr>
        <p:spPr>
          <a:xfrm>
            <a:off x="1973721" y="2475775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2969462" y="4215506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Picture 13" descr="tran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2191" y="3121292"/>
            <a:ext cx="2978665" cy="1878516"/>
          </a:xfrm>
          <a:prstGeom prst="rect">
            <a:avLst/>
          </a:prstGeom>
          <a:noFill/>
          <a:ln>
            <a:noFill/>
          </a:ln>
          <a:extLst/>
        </p:spPr>
      </p:pic>
      <p:cxnSp>
        <p:nvCxnSpPr>
          <p:cNvPr id="9" name="Прямая соединительная линия 8"/>
          <p:cNvCxnSpPr/>
          <p:nvPr/>
        </p:nvCxnSpPr>
        <p:spPr>
          <a:xfrm flipV="1">
            <a:off x="3041470" y="3225227"/>
            <a:ext cx="0" cy="987759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 flipV="1">
            <a:off x="1973721" y="2482705"/>
            <a:ext cx="1286648" cy="1300342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13" descr="tran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895122">
            <a:off x="689507" y="1761527"/>
            <a:ext cx="2978665" cy="1878516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15" name="Прямоугольник 14"/>
          <p:cNvSpPr/>
          <p:nvPr/>
        </p:nvSpPr>
        <p:spPr>
          <a:xfrm>
            <a:off x="6915164" y="2405863"/>
            <a:ext cx="1117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C=90⁰</a:t>
            </a:r>
            <a:r>
              <a:rPr lang="en-US" sz="2400" b="1" dirty="0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rgbClr val="160AB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V="1">
            <a:off x="4972917" y="4486349"/>
            <a:ext cx="3487515" cy="1"/>
          </a:xfrm>
          <a:prstGeom prst="line">
            <a:avLst/>
          </a:prstGeom>
          <a:ln w="38100">
            <a:solidFill>
              <a:srgbClr val="160A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878761" y="4486349"/>
            <a:ext cx="3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80000"/>
                </a:solidFill>
              </a:rPr>
              <a:t>A</a:t>
            </a:r>
            <a:endParaRPr lang="ru-RU" sz="2400" b="1" dirty="0">
              <a:solidFill>
                <a:srgbClr val="680000"/>
              </a:solidFill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flipH="1">
            <a:off x="4972917" y="1916872"/>
            <a:ext cx="22890" cy="2590994"/>
          </a:xfrm>
          <a:prstGeom prst="line">
            <a:avLst/>
          </a:prstGeom>
          <a:ln w="38100">
            <a:solidFill>
              <a:srgbClr val="160A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4457327" y="2207130"/>
                <a:ext cx="557315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0" smtClean="0">
                          <a:solidFill>
                            <a:srgbClr val="680000"/>
                          </a:solidFill>
                          <a:latin typeface="Cambria Math" panose="02040503050406030204" pitchFamily="18" charset="0"/>
                        </a:rPr>
                        <m:t>𝐁</m:t>
                      </m:r>
                    </m:oMath>
                  </m:oMathPara>
                </a14:m>
                <a:endParaRPr lang="ru-RU" sz="2000" b="1" dirty="0">
                  <a:solidFill>
                    <a:srgbClr val="680000"/>
                  </a:solidFill>
                </a:endParaRPr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7327" y="2207130"/>
                <a:ext cx="557315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Прямоугольник 30"/>
          <p:cNvSpPr/>
          <p:nvPr/>
        </p:nvSpPr>
        <p:spPr>
          <a:xfrm rot="10800000">
            <a:off x="4842332" y="4175637"/>
            <a:ext cx="4860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Times New Roman"/>
                <a:cs typeface="Times New Roman"/>
              </a:rPr>
              <a:t>∟</a:t>
            </a:r>
            <a:endParaRPr lang="ru-RU" sz="2400" b="1" i="1" dirty="0">
              <a:solidFill>
                <a:srgbClr val="002060"/>
              </a:solidFill>
            </a:endParaRPr>
          </a:p>
        </p:txBody>
      </p:sp>
      <p:grpSp>
        <p:nvGrpSpPr>
          <p:cNvPr id="32" name="Group 3"/>
          <p:cNvGrpSpPr>
            <a:grpSpLocks/>
          </p:cNvGrpSpPr>
          <p:nvPr/>
        </p:nvGrpSpPr>
        <p:grpSpPr bwMode="auto">
          <a:xfrm>
            <a:off x="6994243" y="3142804"/>
            <a:ext cx="961077" cy="1331303"/>
            <a:chOff x="1728" y="1536"/>
            <a:chExt cx="1104" cy="1968"/>
          </a:xfrm>
        </p:grpSpPr>
        <p:sp>
          <p:nvSpPr>
            <p:cNvPr id="33" name="AutoShape 4"/>
            <p:cNvSpPr>
              <a:spLocks noChangeArrowheads="1"/>
            </p:cNvSpPr>
            <p:nvPr/>
          </p:nvSpPr>
          <p:spPr bwMode="auto">
            <a:xfrm>
              <a:off x="1728" y="1536"/>
              <a:ext cx="1104" cy="1968"/>
            </a:xfrm>
            <a:prstGeom prst="rtTriangle">
              <a:avLst/>
            </a:prstGeom>
            <a:solidFill>
              <a:schemeClr val="hlink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  <p:sp>
          <p:nvSpPr>
            <p:cNvPr id="34" name="AutoShape 5"/>
            <p:cNvSpPr>
              <a:spLocks noChangeArrowheads="1"/>
            </p:cNvSpPr>
            <p:nvPr/>
          </p:nvSpPr>
          <p:spPr bwMode="auto">
            <a:xfrm>
              <a:off x="1920" y="2256"/>
              <a:ext cx="528" cy="1008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</p:grpSp>
      <p:sp>
        <p:nvSpPr>
          <p:cNvPr id="35" name="Овал 34"/>
          <p:cNvSpPr/>
          <p:nvPr/>
        </p:nvSpPr>
        <p:spPr>
          <a:xfrm>
            <a:off x="4972916" y="2440097"/>
            <a:ext cx="83453" cy="82456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6931496" y="4421808"/>
            <a:ext cx="62747" cy="104598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7" name="Group 3"/>
          <p:cNvGrpSpPr>
            <a:grpSpLocks/>
          </p:cNvGrpSpPr>
          <p:nvPr/>
        </p:nvGrpSpPr>
        <p:grpSpPr bwMode="auto">
          <a:xfrm rot="5400000">
            <a:off x="5182680" y="2277148"/>
            <a:ext cx="961077" cy="1331303"/>
            <a:chOff x="1764" y="1522"/>
            <a:chExt cx="1104" cy="1968"/>
          </a:xfrm>
        </p:grpSpPr>
        <p:sp>
          <p:nvSpPr>
            <p:cNvPr id="38" name="AutoShape 4"/>
            <p:cNvSpPr>
              <a:spLocks noChangeArrowheads="1"/>
            </p:cNvSpPr>
            <p:nvPr/>
          </p:nvSpPr>
          <p:spPr bwMode="auto">
            <a:xfrm>
              <a:off x="1764" y="1522"/>
              <a:ext cx="1104" cy="1968"/>
            </a:xfrm>
            <a:prstGeom prst="rtTriangle">
              <a:avLst/>
            </a:prstGeom>
            <a:solidFill>
              <a:schemeClr val="hlink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  <p:sp>
          <p:nvSpPr>
            <p:cNvPr id="39" name="AutoShape 5"/>
            <p:cNvSpPr>
              <a:spLocks noChangeArrowheads="1"/>
            </p:cNvSpPr>
            <p:nvPr/>
          </p:nvSpPr>
          <p:spPr bwMode="auto">
            <a:xfrm>
              <a:off x="1920" y="2256"/>
              <a:ext cx="528" cy="1008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</p:grpSp>
      <p:cxnSp>
        <p:nvCxnSpPr>
          <p:cNvPr id="40" name="Прямая соединительная линия 39"/>
          <p:cNvCxnSpPr>
            <a:endCxn id="36" idx="5"/>
          </p:cNvCxnSpPr>
          <p:nvPr/>
        </p:nvCxnSpPr>
        <p:spPr>
          <a:xfrm>
            <a:off x="6978780" y="1867710"/>
            <a:ext cx="6274" cy="264337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>
            <a:stCxn id="35" idx="0"/>
          </p:cNvCxnSpPr>
          <p:nvPr/>
        </p:nvCxnSpPr>
        <p:spPr>
          <a:xfrm flipV="1">
            <a:off x="5014643" y="2440096"/>
            <a:ext cx="2460138" cy="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3"/>
          <p:cNvGrpSpPr>
            <a:grpSpLocks/>
          </p:cNvGrpSpPr>
          <p:nvPr/>
        </p:nvGrpSpPr>
        <p:grpSpPr bwMode="auto">
          <a:xfrm>
            <a:off x="6994242" y="1086629"/>
            <a:ext cx="961077" cy="1331303"/>
            <a:chOff x="1728" y="1536"/>
            <a:chExt cx="1104" cy="1968"/>
          </a:xfrm>
        </p:grpSpPr>
        <p:sp>
          <p:nvSpPr>
            <p:cNvPr id="43" name="AutoShape 4"/>
            <p:cNvSpPr>
              <a:spLocks noChangeArrowheads="1"/>
            </p:cNvSpPr>
            <p:nvPr/>
          </p:nvSpPr>
          <p:spPr bwMode="auto">
            <a:xfrm>
              <a:off x="1728" y="1536"/>
              <a:ext cx="1104" cy="1968"/>
            </a:xfrm>
            <a:prstGeom prst="rtTriangle">
              <a:avLst/>
            </a:prstGeom>
            <a:solidFill>
              <a:schemeClr val="hlink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  <p:sp>
          <p:nvSpPr>
            <p:cNvPr id="44" name="AutoShape 5"/>
            <p:cNvSpPr>
              <a:spLocks noChangeArrowheads="1"/>
            </p:cNvSpPr>
            <p:nvPr/>
          </p:nvSpPr>
          <p:spPr bwMode="auto">
            <a:xfrm>
              <a:off x="1920" y="2256"/>
              <a:ext cx="528" cy="1008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</p:grpSp>
      <p:sp>
        <p:nvSpPr>
          <p:cNvPr id="16" name="Прямоугольник 15"/>
          <p:cNvSpPr/>
          <p:nvPr/>
        </p:nvSpPr>
        <p:spPr>
          <a:xfrm>
            <a:off x="251520" y="100146"/>
            <a:ext cx="871296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altLang="ru-RU" b="1" dirty="0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altLang="ru-RU" b="1" dirty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ru-RU" b="1" dirty="0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ru-RU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Chizmadagi</a:t>
            </a:r>
            <a:r>
              <a:rPr lang="en-US" alt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burchaklarning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tomonlariga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nuqtalari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chiziqlar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o‘tkazing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chiziqlar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kesishish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nuqtasida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1520" y="1281069"/>
            <a:ext cx="5485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endParaRPr lang="ru-RU" sz="3200" dirty="0">
              <a:solidFill>
                <a:srgbClr val="68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333730" y="1277786"/>
            <a:ext cx="5485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endParaRPr lang="ru-RU" sz="3200" dirty="0">
              <a:solidFill>
                <a:srgbClr val="68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606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2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2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34761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71800" y="2074758"/>
            <a:ext cx="559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(46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- 47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bet).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555555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325710">
            <a:off x="634198" y="2076556"/>
            <a:ext cx="2304256" cy="2270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293027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72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5" name="Group 6"/>
          <p:cNvGrpSpPr>
            <a:grpSpLocks/>
          </p:cNvGrpSpPr>
          <p:nvPr/>
        </p:nvGrpSpPr>
        <p:grpSpPr bwMode="auto">
          <a:xfrm>
            <a:off x="5620376" y="687812"/>
            <a:ext cx="907895" cy="726698"/>
            <a:chOff x="1248" y="240"/>
            <a:chExt cx="4176" cy="3600"/>
          </a:xfrm>
          <a:solidFill>
            <a:srgbClr val="00B050"/>
          </a:solidFill>
        </p:grpSpPr>
        <p:sp>
          <p:nvSpPr>
            <p:cNvPr id="18441" name="Pyr1"/>
            <p:cNvSpPr>
              <a:spLocks noEditPoints="1" noChangeArrowheads="1"/>
            </p:cNvSpPr>
            <p:nvPr/>
          </p:nvSpPr>
          <p:spPr bwMode="auto">
            <a:xfrm>
              <a:off x="2873" y="240"/>
              <a:ext cx="936" cy="798"/>
            </a:xfrm>
            <a:custGeom>
              <a:avLst/>
              <a:gdLst>
                <a:gd name="T0" fmla="*/ 20 w 21600"/>
                <a:gd name="T1" fmla="*/ 0 h 21600"/>
                <a:gd name="T2" fmla="*/ 41 w 21600"/>
                <a:gd name="T3" fmla="*/ 29 h 21600"/>
                <a:gd name="T4" fmla="*/ 0 w 21600"/>
                <a:gd name="T5" fmla="*/ 29 h 21600"/>
                <a:gd name="T6" fmla="*/ 0 60000 65536"/>
                <a:gd name="T7" fmla="*/ 0 60000 65536"/>
                <a:gd name="T8" fmla="*/ 0 60000 65536"/>
                <a:gd name="T9" fmla="*/ 5400 w 21600"/>
                <a:gd name="T10" fmla="*/ 11802 h 21600"/>
                <a:gd name="T11" fmla="*/ 16200 w 21600"/>
                <a:gd name="T12" fmla="*/ 20598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0800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2858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42" name="Pyr2"/>
            <p:cNvSpPr>
              <a:spLocks noEditPoints="1" noChangeArrowheads="1"/>
            </p:cNvSpPr>
            <p:nvPr/>
          </p:nvSpPr>
          <p:spPr bwMode="auto">
            <a:xfrm>
              <a:off x="2331" y="1038"/>
              <a:ext cx="2015" cy="936"/>
            </a:xfrm>
            <a:custGeom>
              <a:avLst/>
              <a:gdLst>
                <a:gd name="T0" fmla="*/ 50 w 21600"/>
                <a:gd name="T1" fmla="*/ 0 h 21600"/>
                <a:gd name="T2" fmla="*/ 138 w 21600"/>
                <a:gd name="T3" fmla="*/ 0 h 21600"/>
                <a:gd name="T4" fmla="*/ 188 w 21600"/>
                <a:gd name="T5" fmla="*/ 41 h 21600"/>
                <a:gd name="T6" fmla="*/ 0 w 21600"/>
                <a:gd name="T7" fmla="*/ 41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789 w 21600"/>
                <a:gd name="T13" fmla="*/ 508 h 21600"/>
                <a:gd name="T14" fmla="*/ 15811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5787" y="0"/>
                  </a:moveTo>
                  <a:lnTo>
                    <a:pt x="15812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5787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2858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43" name="Pyr3"/>
            <p:cNvSpPr>
              <a:spLocks noEditPoints="1" noChangeArrowheads="1"/>
            </p:cNvSpPr>
            <p:nvPr/>
          </p:nvSpPr>
          <p:spPr bwMode="auto">
            <a:xfrm>
              <a:off x="1795" y="1974"/>
              <a:ext cx="3087" cy="935"/>
            </a:xfrm>
            <a:custGeom>
              <a:avLst/>
              <a:gdLst>
                <a:gd name="T0" fmla="*/ 77 w 21600"/>
                <a:gd name="T1" fmla="*/ 0 h 21600"/>
                <a:gd name="T2" fmla="*/ 364 w 21600"/>
                <a:gd name="T3" fmla="*/ 0 h 21600"/>
                <a:gd name="T4" fmla="*/ 441 w 21600"/>
                <a:gd name="T5" fmla="*/ 40 h 21600"/>
                <a:gd name="T6" fmla="*/ 0 w 21600"/>
                <a:gd name="T7" fmla="*/ 4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290 w 21600"/>
                <a:gd name="T13" fmla="*/ 508 h 21600"/>
                <a:gd name="T14" fmla="*/ 16310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3768" y="0"/>
                  </a:moveTo>
                  <a:lnTo>
                    <a:pt x="17831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3768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2858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44" name="Pyr4"/>
            <p:cNvSpPr>
              <a:spLocks noEditPoints="1" noChangeArrowheads="1"/>
            </p:cNvSpPr>
            <p:nvPr/>
          </p:nvSpPr>
          <p:spPr bwMode="auto">
            <a:xfrm>
              <a:off x="1248" y="2904"/>
              <a:ext cx="4176" cy="936"/>
            </a:xfrm>
            <a:custGeom>
              <a:avLst/>
              <a:gdLst>
                <a:gd name="T0" fmla="*/ 104 w 21600"/>
                <a:gd name="T1" fmla="*/ 0 h 21600"/>
                <a:gd name="T2" fmla="*/ 703 w 21600"/>
                <a:gd name="T3" fmla="*/ 0 h 21600"/>
                <a:gd name="T4" fmla="*/ 807 w 21600"/>
                <a:gd name="T5" fmla="*/ 41 h 21600"/>
                <a:gd name="T6" fmla="*/ 0 w 21600"/>
                <a:gd name="T7" fmla="*/ 41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284 w 21600"/>
                <a:gd name="T13" fmla="*/ 508 h 21600"/>
                <a:gd name="T14" fmla="*/ 17312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793" y="0"/>
                  </a:moveTo>
                  <a:lnTo>
                    <a:pt x="18806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2793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2858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437" name="Oval 13"/>
          <p:cNvSpPr>
            <a:spLocks noChangeArrowheads="1"/>
          </p:cNvSpPr>
          <p:nvPr/>
        </p:nvSpPr>
        <p:spPr bwMode="gray">
          <a:xfrm>
            <a:off x="5636463" y="1682193"/>
            <a:ext cx="792065" cy="702469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2"/>
            </a:solidFill>
            <a:round/>
            <a:headEnd/>
            <a:tailEnd/>
          </a:ln>
        </p:spPr>
        <p:txBody>
          <a:bodyPr wrap="none" lIns="81637" tIns="40818" rIns="81637" bIns="40818" anchor="ctr"/>
          <a:lstStyle/>
          <a:p>
            <a:endParaRPr lang="ru-RU" sz="2858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38" name="WordArt 15"/>
          <p:cNvSpPr>
            <a:spLocks noChangeArrowheads="1" noChangeShapeType="1" noTextEdit="1"/>
          </p:cNvSpPr>
          <p:nvPr/>
        </p:nvSpPr>
        <p:spPr bwMode="gray">
          <a:xfrm>
            <a:off x="6425438" y="956691"/>
            <a:ext cx="2538514" cy="411915"/>
          </a:xfrm>
          <a:prstGeom prst="rect">
            <a:avLst/>
          </a:prstGeom>
        </p:spPr>
        <p:txBody>
          <a:bodyPr wrap="none" lIns="81637" tIns="40818" rIns="81637" bIns="40818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270" kern="1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верно</a:t>
            </a:r>
          </a:p>
        </p:txBody>
      </p:sp>
      <p:sp>
        <p:nvSpPr>
          <p:cNvPr id="18439" name="WordArt 16"/>
          <p:cNvSpPr>
            <a:spLocks noChangeArrowheads="1" noChangeShapeType="1" noTextEdit="1"/>
          </p:cNvSpPr>
          <p:nvPr/>
        </p:nvSpPr>
        <p:spPr bwMode="gray">
          <a:xfrm>
            <a:off x="6515978" y="1854720"/>
            <a:ext cx="2447972" cy="428625"/>
          </a:xfrm>
          <a:prstGeom prst="rect">
            <a:avLst/>
          </a:prstGeom>
        </p:spPr>
        <p:txBody>
          <a:bodyPr wrap="none" lIns="81637" tIns="40818" rIns="81637" bIns="40818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858" kern="1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неверно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051662" y="23199"/>
            <a:ext cx="5255940" cy="473309"/>
          </a:xfrm>
          <a:prstGeom prst="rect">
            <a:avLst/>
          </a:prstGeom>
        </p:spPr>
        <p:txBody>
          <a:bodyPr wrap="square" lIns="81637" tIns="40818" rIns="81637" bIns="40818">
            <a:spAutoFit/>
          </a:bodyPr>
          <a:lstStyle/>
          <a:p>
            <a:r>
              <a:rPr lang="ru-RU" sz="254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Графический диктант:</a:t>
            </a:r>
            <a:endParaRPr lang="ru-RU" sz="2858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80247" y="519734"/>
            <a:ext cx="5183941" cy="45153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81637" tIns="40818" rIns="81637" bIns="40818">
            <a:spAutoFit/>
          </a:bodyPr>
          <a:lstStyle/>
          <a:p>
            <a:pPr marL="306145" indent="-306145">
              <a:lnSpc>
                <a:spcPct val="150000"/>
              </a:lnSpc>
              <a:buFont typeface="+mj-lt"/>
              <a:buAutoNum type="arabicPeriod"/>
              <a:tabLst>
                <a:tab pos="408192" algn="l"/>
              </a:tabLst>
            </a:pP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Верно ли , что  2 </a:t>
            </a:r>
            <a:r>
              <a:rPr lang="ru-RU" sz="1746" b="1" baseline="30000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0 </a:t>
            </a: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=120 мин.</a:t>
            </a:r>
            <a:r>
              <a:rPr lang="ru-RU" sz="1746" b="1" baseline="30000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  </a:t>
            </a:r>
            <a:endParaRPr lang="ru-RU" sz="1429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306145" indent="-306145">
              <a:lnSpc>
                <a:spcPct val="150000"/>
              </a:lnSpc>
              <a:buFont typeface="+mj-lt"/>
              <a:buAutoNum type="arabicPeriod"/>
              <a:tabLst>
                <a:tab pos="408192" algn="l"/>
              </a:tabLst>
            </a:pP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Теорема- это утверждение истинность, которого не требует доказательства.</a:t>
            </a:r>
            <a:endParaRPr lang="ru-RU" sz="1429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306145" indent="-306145">
              <a:lnSpc>
                <a:spcPct val="150000"/>
              </a:lnSpc>
              <a:buFont typeface="+mj-lt"/>
              <a:buAutoNum type="arabicPeriod"/>
              <a:tabLst>
                <a:tab pos="408192" algn="l"/>
              </a:tabLst>
            </a:pP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Углы измеряются в градусах.</a:t>
            </a:r>
            <a:endParaRPr lang="ru-RU" sz="1429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306145" indent="-306145">
              <a:lnSpc>
                <a:spcPct val="150000"/>
              </a:lnSpc>
              <a:buFont typeface="+mj-lt"/>
              <a:buAutoNum type="arabicPeriod"/>
              <a:tabLst>
                <a:tab pos="408192" algn="l"/>
              </a:tabLst>
            </a:pP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Каждый угол имеет определённую длину, большую нуля.</a:t>
            </a:r>
            <a:endParaRPr lang="ru-RU" sz="1429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306145" indent="-306145">
              <a:lnSpc>
                <a:spcPct val="150000"/>
              </a:lnSpc>
              <a:buFont typeface="+mj-lt"/>
              <a:buAutoNum type="arabicPeriod"/>
              <a:tabLst>
                <a:tab pos="408192" algn="l"/>
              </a:tabLst>
            </a:pP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Угол смежный прямому – острый.</a:t>
            </a:r>
            <a:endParaRPr lang="ru-RU" sz="1429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306145" indent="-306145">
              <a:lnSpc>
                <a:spcPct val="150000"/>
              </a:lnSpc>
              <a:buFont typeface="+mj-lt"/>
              <a:buAutoNum type="arabicPeriod"/>
              <a:tabLst>
                <a:tab pos="408192" algn="l"/>
              </a:tabLst>
            </a:pP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Вертикальные углы всегда равны.</a:t>
            </a:r>
            <a:endParaRPr lang="ru-RU" sz="1429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306145" indent="-306145">
              <a:lnSpc>
                <a:spcPct val="150000"/>
              </a:lnSpc>
              <a:buFont typeface="+mj-lt"/>
              <a:buAutoNum type="arabicPeriod"/>
              <a:tabLst>
                <a:tab pos="408192" algn="l"/>
              </a:tabLst>
            </a:pP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Биссектриса это луч, исходящий из вершины угла.</a:t>
            </a:r>
            <a:endParaRPr lang="ru-RU" sz="1429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306145" indent="-306145">
              <a:lnSpc>
                <a:spcPct val="150000"/>
              </a:lnSpc>
              <a:spcAft>
                <a:spcPts val="892"/>
              </a:spcAft>
              <a:buFont typeface="+mj-lt"/>
              <a:buAutoNum type="arabicPeriod"/>
              <a:tabLst>
                <a:tab pos="408192" algn="l"/>
              </a:tabLst>
            </a:pP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Угол, смежный тупому – острый.</a:t>
            </a:r>
            <a:endParaRPr lang="ru-RU" sz="1429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15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88220" y="4663709"/>
            <a:ext cx="719050" cy="323851"/>
          </a:xfrm>
          <a:prstGeom prst="actionButtonForwardNext">
            <a:avLst/>
          </a:prstGeom>
          <a:gradFill rotWithShape="1">
            <a:gsLst>
              <a:gs pos="0">
                <a:schemeClr val="folHlink"/>
              </a:gs>
              <a:gs pos="50000">
                <a:schemeClr val="accent1"/>
              </a:gs>
              <a:gs pos="100000">
                <a:schemeClr val="folHlink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7" tIns="40818" rIns="81637" bIns="40818" anchor="ctr"/>
          <a:lstStyle/>
          <a:p>
            <a:endParaRPr lang="ru-RU" sz="2858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26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635491" y="558404"/>
            <a:ext cx="2303108" cy="2239565"/>
            <a:chOff x="703" y="1605"/>
            <a:chExt cx="1389" cy="1881"/>
          </a:xfrm>
        </p:grpSpPr>
        <p:sp>
          <p:nvSpPr>
            <p:cNvPr id="22592" name="Freeform 4"/>
            <p:cNvSpPr>
              <a:spLocks/>
            </p:cNvSpPr>
            <p:nvPr/>
          </p:nvSpPr>
          <p:spPr bwMode="auto">
            <a:xfrm rot="-598683">
              <a:off x="1158" y="1605"/>
              <a:ext cx="766" cy="1823"/>
            </a:xfrm>
            <a:custGeom>
              <a:avLst/>
              <a:gdLst>
                <a:gd name="T0" fmla="*/ 0 w 1252"/>
                <a:gd name="T1" fmla="*/ 1 h 3125"/>
                <a:gd name="T2" fmla="*/ 2 w 1252"/>
                <a:gd name="T3" fmla="*/ 0 h 3125"/>
                <a:gd name="T4" fmla="*/ 14 w 1252"/>
                <a:gd name="T5" fmla="*/ 20 h 3125"/>
                <a:gd name="T6" fmla="*/ 15 w 1252"/>
                <a:gd name="T7" fmla="*/ 25 h 3125"/>
                <a:gd name="T8" fmla="*/ 12 w 1252"/>
                <a:gd name="T9" fmla="*/ 21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858"/>
            </a:p>
          </p:txBody>
        </p:sp>
        <p:grpSp>
          <p:nvGrpSpPr>
            <p:cNvPr id="22593" name="Group 5"/>
            <p:cNvGrpSpPr>
              <a:grpSpLocks/>
            </p:cNvGrpSpPr>
            <p:nvPr/>
          </p:nvGrpSpPr>
          <p:grpSpPr bwMode="auto">
            <a:xfrm>
              <a:off x="703" y="1616"/>
              <a:ext cx="1389" cy="1870"/>
              <a:chOff x="703" y="1616"/>
              <a:chExt cx="1389" cy="1870"/>
            </a:xfrm>
          </p:grpSpPr>
          <p:grpSp>
            <p:nvGrpSpPr>
              <p:cNvPr id="22594" name="Group 6"/>
              <p:cNvGrpSpPr>
                <a:grpSpLocks/>
              </p:cNvGrpSpPr>
              <p:nvPr/>
            </p:nvGrpSpPr>
            <p:grpSpPr bwMode="auto">
              <a:xfrm>
                <a:off x="1819" y="3017"/>
                <a:ext cx="273" cy="343"/>
                <a:chOff x="1819" y="3017"/>
                <a:chExt cx="273" cy="343"/>
              </a:xfrm>
            </p:grpSpPr>
            <p:sp>
              <p:nvSpPr>
                <p:cNvPr id="177159" name="Freeform 7"/>
                <p:cNvSpPr>
                  <a:spLocks/>
                </p:cNvSpPr>
                <p:nvPr/>
              </p:nvSpPr>
              <p:spPr bwMode="auto">
                <a:xfrm>
                  <a:off x="1819" y="3017"/>
                  <a:ext cx="245" cy="339"/>
                </a:xfrm>
                <a:custGeom>
                  <a:avLst/>
                  <a:gdLst/>
                  <a:ahLst/>
                  <a:cxnLst>
                    <a:cxn ang="0">
                      <a:pos x="245" y="339"/>
                    </a:cxn>
                    <a:cxn ang="0">
                      <a:pos x="129" y="0"/>
                    </a:cxn>
                    <a:cxn ang="0">
                      <a:pos x="0" y="83"/>
                    </a:cxn>
                    <a:cxn ang="0">
                      <a:pos x="245" y="339"/>
                    </a:cxn>
                  </a:cxnLst>
                  <a:rect l="0" t="0" r="r" b="b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 sz="2858"/>
                </a:p>
              </p:txBody>
            </p:sp>
            <p:sp>
              <p:nvSpPr>
                <p:cNvPr id="22601" name="Freeform 8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2858"/>
                </a:p>
              </p:txBody>
            </p:sp>
          </p:grpSp>
          <p:grpSp>
            <p:nvGrpSpPr>
              <p:cNvPr id="22595" name="Group 9"/>
              <p:cNvGrpSpPr>
                <a:grpSpLocks/>
              </p:cNvGrpSpPr>
              <p:nvPr/>
            </p:nvGrpSpPr>
            <p:grpSpPr bwMode="auto">
              <a:xfrm>
                <a:off x="703" y="1616"/>
                <a:ext cx="1158" cy="1870"/>
                <a:chOff x="2332" y="357"/>
                <a:chExt cx="1158" cy="1870"/>
              </a:xfrm>
            </p:grpSpPr>
            <p:sp>
              <p:nvSpPr>
                <p:cNvPr id="22596" name="Freeform 10"/>
                <p:cNvSpPr>
                  <a:spLocks/>
                </p:cNvSpPr>
                <p:nvPr/>
              </p:nvSpPr>
              <p:spPr bwMode="auto">
                <a:xfrm rot="-598683">
                  <a:off x="2820" y="357"/>
                  <a:ext cx="670" cy="1523"/>
                </a:xfrm>
                <a:custGeom>
                  <a:avLst/>
                  <a:gdLst>
                    <a:gd name="T0" fmla="*/ 10 w 1094"/>
                    <a:gd name="T1" fmla="*/ 20 h 2612"/>
                    <a:gd name="T2" fmla="*/ 13 w 1094"/>
                    <a:gd name="T3" fmla="*/ 20 h 2612"/>
                    <a:gd name="T4" fmla="*/ 12 w 1094"/>
                    <a:gd name="T5" fmla="*/ 20 h 2612"/>
                    <a:gd name="T6" fmla="*/ 1 w 1094"/>
                    <a:gd name="T7" fmla="*/ 0 h 2612"/>
                    <a:gd name="T8" fmla="*/ 0 w 1094"/>
                    <a:gd name="T9" fmla="*/ 1 h 2612"/>
                    <a:gd name="T10" fmla="*/ 12 w 1094"/>
                    <a:gd name="T11" fmla="*/ 20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  <p:grpSp>
              <p:nvGrpSpPr>
                <p:cNvPr id="22597" name="Group 11"/>
                <p:cNvGrpSpPr>
                  <a:grpSpLocks/>
                </p:cNvGrpSpPr>
                <p:nvPr/>
              </p:nvGrpSpPr>
              <p:grpSpPr bwMode="auto">
                <a:xfrm>
                  <a:off x="2332" y="496"/>
                  <a:ext cx="657" cy="1731"/>
                  <a:chOff x="2332" y="496"/>
                  <a:chExt cx="657" cy="1731"/>
                </a:xfrm>
              </p:grpSpPr>
              <p:sp>
                <p:nvSpPr>
                  <p:cNvPr id="22598" name="Freeform 12"/>
                  <p:cNvSpPr>
                    <a:spLocks/>
                  </p:cNvSpPr>
                  <p:nvPr/>
                </p:nvSpPr>
                <p:spPr bwMode="auto">
                  <a:xfrm rot="1453774">
                    <a:off x="2332" y="496"/>
                    <a:ext cx="216" cy="1731"/>
                  </a:xfrm>
                  <a:custGeom>
                    <a:avLst/>
                    <a:gdLst>
                      <a:gd name="T0" fmla="*/ 146 w 227"/>
                      <a:gd name="T1" fmla="*/ 71 h 1859"/>
                      <a:gd name="T2" fmla="*/ 0 w 227"/>
                      <a:gd name="T3" fmla="*/ 979 h 1859"/>
                      <a:gd name="T4" fmla="*/ 0 w 227"/>
                      <a:gd name="T5" fmla="*/ 859 h 1859"/>
                      <a:gd name="T6" fmla="*/ 88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  <p:sp>
                <p:nvSpPr>
                  <p:cNvPr id="22599" name="Oval 13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730" y="566"/>
                    <a:ext cx="259" cy="25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 sz="2858"/>
                  </a:p>
                </p:txBody>
              </p:sp>
            </p:grpSp>
          </p:grpSp>
        </p:grpSp>
      </p:grpSp>
      <p:grpSp>
        <p:nvGrpSpPr>
          <p:cNvPr id="7" name="Group 15"/>
          <p:cNvGrpSpPr>
            <a:grpSpLocks/>
          </p:cNvGrpSpPr>
          <p:nvPr/>
        </p:nvGrpSpPr>
        <p:grpSpPr bwMode="auto">
          <a:xfrm>
            <a:off x="4427557" y="303610"/>
            <a:ext cx="565079" cy="4512470"/>
            <a:chOff x="2789" y="346"/>
            <a:chExt cx="356" cy="3790"/>
          </a:xfrm>
        </p:grpSpPr>
        <p:sp>
          <p:nvSpPr>
            <p:cNvPr id="22590" name="Text Box 16"/>
            <p:cNvSpPr txBox="1">
              <a:spLocks noChangeArrowheads="1"/>
            </p:cNvSpPr>
            <p:nvPr/>
          </p:nvSpPr>
          <p:spPr bwMode="auto">
            <a:xfrm>
              <a:off x="2789" y="3566"/>
              <a:ext cx="356" cy="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3810" b="1">
                  <a:solidFill>
                    <a:srgbClr val="000066"/>
                  </a:solidFill>
                  <a:latin typeface="Times New Roman" pitchFamily="18" charset="0"/>
                </a:rPr>
                <a:t>Q</a:t>
              </a:r>
              <a:endParaRPr lang="ru-RU" sz="3810" b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22591" name="Text Box 17"/>
            <p:cNvSpPr txBox="1">
              <a:spLocks noChangeArrowheads="1"/>
            </p:cNvSpPr>
            <p:nvPr/>
          </p:nvSpPr>
          <p:spPr bwMode="auto">
            <a:xfrm>
              <a:off x="2817" y="346"/>
              <a:ext cx="304" cy="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3810" b="1">
                  <a:solidFill>
                    <a:srgbClr val="000066"/>
                  </a:solidFill>
                  <a:latin typeface="Times New Roman" pitchFamily="18" charset="0"/>
                </a:rPr>
                <a:t>P</a:t>
              </a:r>
              <a:endParaRPr lang="ru-RU" sz="3810" b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sp>
        <p:nvSpPr>
          <p:cNvPr id="177171" name="Arc 19"/>
          <p:cNvSpPr>
            <a:spLocks/>
          </p:cNvSpPr>
          <p:nvPr/>
        </p:nvSpPr>
        <p:spPr bwMode="auto">
          <a:xfrm rot="-859367">
            <a:off x="3171997" y="417911"/>
            <a:ext cx="2746039" cy="4063603"/>
          </a:xfrm>
          <a:custGeom>
            <a:avLst/>
            <a:gdLst>
              <a:gd name="T0" fmla="*/ 2147483647 w 22069"/>
              <a:gd name="T1" fmla="*/ 0 h 41179"/>
              <a:gd name="T2" fmla="*/ 0 w 22069"/>
              <a:gd name="T3" fmla="*/ 2147483647 h 41179"/>
              <a:gd name="T4" fmla="*/ 2147483647 w 22069"/>
              <a:gd name="T5" fmla="*/ 2147483647 h 41179"/>
              <a:gd name="T6" fmla="*/ 0 60000 65536"/>
              <a:gd name="T7" fmla="*/ 0 60000 65536"/>
              <a:gd name="T8" fmla="*/ 0 60000 65536"/>
              <a:gd name="T9" fmla="*/ 0 w 22069"/>
              <a:gd name="T10" fmla="*/ 0 h 41179"/>
              <a:gd name="T11" fmla="*/ 22069 w 22069"/>
              <a:gd name="T12" fmla="*/ 41179 h 4117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069" h="41179" fill="none" extrusionOk="0">
                <a:moveTo>
                  <a:pt x="9591" y="-1"/>
                </a:moveTo>
                <a:cubicBezTo>
                  <a:pt x="17202" y="3545"/>
                  <a:pt x="22069" y="11181"/>
                  <a:pt x="22069" y="19579"/>
                </a:cubicBezTo>
                <a:cubicBezTo>
                  <a:pt x="22069" y="31508"/>
                  <a:pt x="12398" y="41179"/>
                  <a:pt x="469" y="41179"/>
                </a:cubicBezTo>
                <a:cubicBezTo>
                  <a:pt x="312" y="41179"/>
                  <a:pt x="156" y="41177"/>
                  <a:pt x="0" y="41173"/>
                </a:cubicBezTo>
              </a:path>
              <a:path w="22069" h="41179" stroke="0" extrusionOk="0">
                <a:moveTo>
                  <a:pt x="9591" y="-1"/>
                </a:moveTo>
                <a:cubicBezTo>
                  <a:pt x="17202" y="3545"/>
                  <a:pt x="22069" y="11181"/>
                  <a:pt x="22069" y="19579"/>
                </a:cubicBezTo>
                <a:cubicBezTo>
                  <a:pt x="22069" y="31508"/>
                  <a:pt x="12398" y="41179"/>
                  <a:pt x="469" y="41179"/>
                </a:cubicBezTo>
                <a:cubicBezTo>
                  <a:pt x="312" y="41179"/>
                  <a:pt x="156" y="41177"/>
                  <a:pt x="0" y="41173"/>
                </a:cubicBezTo>
                <a:lnTo>
                  <a:pt x="469" y="19579"/>
                </a:lnTo>
                <a:lnTo>
                  <a:pt x="9591" y="-1"/>
                </a:lnTo>
                <a:close/>
              </a:path>
            </a:pathLst>
          </a:cu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1637" tIns="40818" rIns="81637" bIns="40818" anchor="ctr"/>
          <a:lstStyle/>
          <a:p>
            <a:endParaRPr lang="ru-RU" sz="2858"/>
          </a:p>
        </p:txBody>
      </p:sp>
      <p:sp>
        <p:nvSpPr>
          <p:cNvPr id="177172" name="Arc 20"/>
          <p:cNvSpPr>
            <a:spLocks/>
          </p:cNvSpPr>
          <p:nvPr/>
        </p:nvSpPr>
        <p:spPr bwMode="auto">
          <a:xfrm rot="859367" flipH="1">
            <a:off x="3154538" y="375048"/>
            <a:ext cx="2807943" cy="4135042"/>
          </a:xfrm>
          <a:custGeom>
            <a:avLst/>
            <a:gdLst>
              <a:gd name="T0" fmla="*/ 2147483647 w 21600"/>
              <a:gd name="T1" fmla="*/ 0 h 40873"/>
              <a:gd name="T2" fmla="*/ 2147483647 w 21600"/>
              <a:gd name="T3" fmla="*/ 2147483647 h 40873"/>
              <a:gd name="T4" fmla="*/ 0 w 21600"/>
              <a:gd name="T5" fmla="*/ 2147483647 h 40873"/>
              <a:gd name="T6" fmla="*/ 0 60000 65536"/>
              <a:gd name="T7" fmla="*/ 0 60000 65536"/>
              <a:gd name="T8" fmla="*/ 0 60000 65536"/>
              <a:gd name="T9" fmla="*/ 0 w 21600"/>
              <a:gd name="T10" fmla="*/ 0 h 40873"/>
              <a:gd name="T11" fmla="*/ 21600 w 21600"/>
              <a:gd name="T12" fmla="*/ 40873 h 4087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0873" fill="none" extrusionOk="0">
                <a:moveTo>
                  <a:pt x="9570" y="0"/>
                </a:moveTo>
                <a:cubicBezTo>
                  <a:pt x="16937" y="3641"/>
                  <a:pt x="21600" y="11146"/>
                  <a:pt x="21600" y="19364"/>
                </a:cubicBezTo>
                <a:cubicBezTo>
                  <a:pt x="21600" y="30525"/>
                  <a:pt x="13095" y="39849"/>
                  <a:pt x="1980" y="40872"/>
                </a:cubicBezTo>
              </a:path>
              <a:path w="21600" h="40873" stroke="0" extrusionOk="0">
                <a:moveTo>
                  <a:pt x="9570" y="0"/>
                </a:moveTo>
                <a:cubicBezTo>
                  <a:pt x="16937" y="3641"/>
                  <a:pt x="21600" y="11146"/>
                  <a:pt x="21600" y="19364"/>
                </a:cubicBezTo>
                <a:cubicBezTo>
                  <a:pt x="21600" y="30525"/>
                  <a:pt x="13095" y="39849"/>
                  <a:pt x="1980" y="40872"/>
                </a:cubicBezTo>
                <a:lnTo>
                  <a:pt x="0" y="19364"/>
                </a:lnTo>
                <a:lnTo>
                  <a:pt x="9570" y="0"/>
                </a:lnTo>
                <a:close/>
              </a:path>
            </a:pathLst>
          </a:cu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1637" tIns="40818" rIns="81637" bIns="40818" anchor="ctr"/>
          <a:lstStyle/>
          <a:p>
            <a:endParaRPr lang="ru-RU" sz="2858"/>
          </a:p>
        </p:txBody>
      </p:sp>
      <p:sp>
        <p:nvSpPr>
          <p:cNvPr id="177173" name="Oval 21"/>
          <p:cNvSpPr>
            <a:spLocks noChangeArrowheads="1"/>
          </p:cNvSpPr>
          <p:nvPr/>
        </p:nvSpPr>
        <p:spPr bwMode="auto">
          <a:xfrm>
            <a:off x="4500573" y="4462463"/>
            <a:ext cx="71428" cy="5357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81637" tIns="40818" rIns="81637" bIns="40818" anchor="ctr"/>
          <a:lstStyle/>
          <a:p>
            <a:endParaRPr lang="ru-RU" sz="2858"/>
          </a:p>
        </p:txBody>
      </p:sp>
      <p:sp>
        <p:nvSpPr>
          <p:cNvPr id="177174" name="Oval 22"/>
          <p:cNvSpPr>
            <a:spLocks noChangeArrowheads="1"/>
          </p:cNvSpPr>
          <p:nvPr/>
        </p:nvSpPr>
        <p:spPr bwMode="auto">
          <a:xfrm>
            <a:off x="4487875" y="720330"/>
            <a:ext cx="71428" cy="54769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CC"/>
            </a:solidFill>
            <a:round/>
            <a:headEnd/>
            <a:tailEnd/>
          </a:ln>
        </p:spPr>
        <p:txBody>
          <a:bodyPr wrap="none" lIns="81637" tIns="40818" rIns="81637" bIns="40818" anchor="ctr"/>
          <a:lstStyle/>
          <a:p>
            <a:endParaRPr lang="ru-RU" sz="2858"/>
          </a:p>
        </p:txBody>
      </p:sp>
      <p:grpSp>
        <p:nvGrpSpPr>
          <p:cNvPr id="22537" name="Group 23"/>
          <p:cNvGrpSpPr>
            <a:grpSpLocks/>
          </p:cNvGrpSpPr>
          <p:nvPr/>
        </p:nvGrpSpPr>
        <p:grpSpPr bwMode="auto">
          <a:xfrm>
            <a:off x="2556121" y="2409829"/>
            <a:ext cx="4082362" cy="694136"/>
            <a:chOff x="1655" y="2024"/>
            <a:chExt cx="2498" cy="583"/>
          </a:xfrm>
        </p:grpSpPr>
        <p:sp>
          <p:nvSpPr>
            <p:cNvPr id="22587" name="Text Box 24"/>
            <p:cNvSpPr txBox="1">
              <a:spLocks noChangeArrowheads="1"/>
            </p:cNvSpPr>
            <p:nvPr/>
          </p:nvSpPr>
          <p:spPr bwMode="auto">
            <a:xfrm>
              <a:off x="3878" y="2024"/>
              <a:ext cx="275" cy="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2858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В</a:t>
              </a:r>
              <a:endParaRPr lang="ru-RU" sz="2858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88" name="Text Box 25"/>
            <p:cNvSpPr txBox="1">
              <a:spLocks noChangeArrowheads="1"/>
            </p:cNvSpPr>
            <p:nvPr/>
          </p:nvSpPr>
          <p:spPr bwMode="auto">
            <a:xfrm>
              <a:off x="1655" y="2160"/>
              <a:ext cx="275" cy="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2858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А</a:t>
              </a:r>
              <a:endParaRPr lang="ru-RU" sz="2858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89" name="Freeform 26"/>
            <p:cNvSpPr>
              <a:spLocks/>
            </p:cNvSpPr>
            <p:nvPr/>
          </p:nvSpPr>
          <p:spPr bwMode="auto">
            <a:xfrm>
              <a:off x="2000" y="2232"/>
              <a:ext cx="1720" cy="1"/>
            </a:xfrm>
            <a:custGeom>
              <a:avLst/>
              <a:gdLst>
                <a:gd name="T0" fmla="*/ 0 w 1720"/>
                <a:gd name="T1" fmla="*/ 0 h 1"/>
                <a:gd name="T2" fmla="*/ 1720 w 1720"/>
                <a:gd name="T3" fmla="*/ 0 h 1"/>
                <a:gd name="T4" fmla="*/ 0 60000 65536"/>
                <a:gd name="T5" fmla="*/ 0 60000 65536"/>
                <a:gd name="T6" fmla="*/ 0 w 1720"/>
                <a:gd name="T7" fmla="*/ 0 h 1"/>
                <a:gd name="T8" fmla="*/ 1720 w 172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20" h="1">
                  <a:moveTo>
                    <a:pt x="0" y="0"/>
                  </a:moveTo>
                  <a:lnTo>
                    <a:pt x="1720" y="0"/>
                  </a:lnTo>
                </a:path>
              </a:pathLst>
            </a:custGeom>
            <a:noFill/>
            <a:ln w="38100">
              <a:solidFill>
                <a:srgbClr val="CC0066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2858"/>
            </a:p>
          </p:txBody>
        </p:sp>
      </p:grpSp>
      <p:grpSp>
        <p:nvGrpSpPr>
          <p:cNvPr id="9" name="Group 27"/>
          <p:cNvGrpSpPr>
            <a:grpSpLocks/>
          </p:cNvGrpSpPr>
          <p:nvPr/>
        </p:nvGrpSpPr>
        <p:grpSpPr bwMode="auto">
          <a:xfrm>
            <a:off x="4068826" y="2571750"/>
            <a:ext cx="503175" cy="532211"/>
            <a:chOff x="2562" y="2160"/>
            <a:chExt cx="317" cy="447"/>
          </a:xfrm>
        </p:grpSpPr>
        <p:sp>
          <p:nvSpPr>
            <p:cNvPr id="22585" name="Text Box 28"/>
            <p:cNvSpPr txBox="1">
              <a:spLocks noChangeArrowheads="1"/>
            </p:cNvSpPr>
            <p:nvPr/>
          </p:nvSpPr>
          <p:spPr bwMode="auto">
            <a:xfrm>
              <a:off x="2562" y="2160"/>
              <a:ext cx="315" cy="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2858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О</a:t>
              </a:r>
            </a:p>
          </p:txBody>
        </p:sp>
        <p:sp>
          <p:nvSpPr>
            <p:cNvPr id="22586" name="Oval 29"/>
            <p:cNvSpPr>
              <a:spLocks noChangeArrowheads="1"/>
            </p:cNvSpPr>
            <p:nvPr/>
          </p:nvSpPr>
          <p:spPr bwMode="auto">
            <a:xfrm>
              <a:off x="2835" y="2205"/>
              <a:ext cx="44" cy="45"/>
            </a:xfrm>
            <a:prstGeom prst="ellipse">
              <a:avLst/>
            </a:prstGeom>
            <a:solidFill>
              <a:srgbClr val="0000CC"/>
            </a:solidFill>
            <a:ln w="76200">
              <a:solidFill>
                <a:srgbClr val="0000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 sz="2858"/>
            </a:p>
          </p:txBody>
        </p:sp>
      </p:grpSp>
      <p:grpSp>
        <p:nvGrpSpPr>
          <p:cNvPr id="10" name="Group 30"/>
          <p:cNvGrpSpPr>
            <a:grpSpLocks/>
          </p:cNvGrpSpPr>
          <p:nvPr/>
        </p:nvGrpSpPr>
        <p:grpSpPr bwMode="auto">
          <a:xfrm flipH="1">
            <a:off x="560" y="651271"/>
            <a:ext cx="6207954" cy="3994547"/>
            <a:chOff x="829" y="436"/>
            <a:chExt cx="3911" cy="3355"/>
          </a:xfrm>
        </p:grpSpPr>
        <p:sp>
          <p:nvSpPr>
            <p:cNvPr id="22564" name="Freeform 31"/>
            <p:cNvSpPr>
              <a:spLocks/>
            </p:cNvSpPr>
            <p:nvPr/>
          </p:nvSpPr>
          <p:spPr bwMode="auto">
            <a:xfrm rot="17393687" flipV="1">
              <a:off x="3429" y="110"/>
              <a:ext cx="800" cy="1823"/>
            </a:xfrm>
            <a:custGeom>
              <a:avLst/>
              <a:gdLst>
                <a:gd name="T0" fmla="*/ 0 w 1252"/>
                <a:gd name="T1" fmla="*/ 1 h 3125"/>
                <a:gd name="T2" fmla="*/ 4 w 1252"/>
                <a:gd name="T3" fmla="*/ 0 h 3125"/>
                <a:gd name="T4" fmla="*/ 21 w 1252"/>
                <a:gd name="T5" fmla="*/ 20 h 3125"/>
                <a:gd name="T6" fmla="*/ 22 w 1252"/>
                <a:gd name="T7" fmla="*/ 25 h 3125"/>
                <a:gd name="T8" fmla="*/ 17 w 1252"/>
                <a:gd name="T9" fmla="*/ 21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2858"/>
            </a:p>
          </p:txBody>
        </p:sp>
        <p:grpSp>
          <p:nvGrpSpPr>
            <p:cNvPr id="22565" name="Group 32"/>
            <p:cNvGrpSpPr>
              <a:grpSpLocks/>
            </p:cNvGrpSpPr>
            <p:nvPr/>
          </p:nvGrpSpPr>
          <p:grpSpPr bwMode="auto">
            <a:xfrm rot="16795005" flipV="1">
              <a:off x="3043" y="227"/>
              <a:ext cx="1451" cy="1870"/>
              <a:chOff x="703" y="1616"/>
              <a:chExt cx="1390" cy="1870"/>
            </a:xfrm>
          </p:grpSpPr>
          <p:grpSp>
            <p:nvGrpSpPr>
              <p:cNvPr id="22577" name="Group 33"/>
              <p:cNvGrpSpPr>
                <a:grpSpLocks/>
              </p:cNvGrpSpPr>
              <p:nvPr/>
            </p:nvGrpSpPr>
            <p:grpSpPr bwMode="auto">
              <a:xfrm>
                <a:off x="1848" y="3017"/>
                <a:ext cx="245" cy="343"/>
                <a:chOff x="1848" y="3017"/>
                <a:chExt cx="245" cy="343"/>
              </a:xfrm>
            </p:grpSpPr>
            <p:sp>
              <p:nvSpPr>
                <p:cNvPr id="22583" name="Freeform 34"/>
                <p:cNvSpPr>
                  <a:spLocks/>
                </p:cNvSpPr>
                <p:nvPr/>
              </p:nvSpPr>
              <p:spPr bwMode="auto">
                <a:xfrm>
                  <a:off x="1848" y="3017"/>
                  <a:ext cx="245" cy="339"/>
                </a:xfrm>
                <a:custGeom>
                  <a:avLst/>
                  <a:gdLst>
                    <a:gd name="T0" fmla="*/ 245 w 245"/>
                    <a:gd name="T1" fmla="*/ 339 h 339"/>
                    <a:gd name="T2" fmla="*/ 129 w 245"/>
                    <a:gd name="T3" fmla="*/ 0 h 339"/>
                    <a:gd name="T4" fmla="*/ 0 w 245"/>
                    <a:gd name="T5" fmla="*/ 83 h 339"/>
                    <a:gd name="T6" fmla="*/ 245 w 245"/>
                    <a:gd name="T7" fmla="*/ 339 h 33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5"/>
                    <a:gd name="T13" fmla="*/ 0 h 339"/>
                    <a:gd name="T14" fmla="*/ 245 w 245"/>
                    <a:gd name="T15" fmla="*/ 339 h 33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  <p:sp>
              <p:nvSpPr>
                <p:cNvPr id="22584" name="Freeform 35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</p:grpSp>
          <p:grpSp>
            <p:nvGrpSpPr>
              <p:cNvPr id="22578" name="Group 36"/>
              <p:cNvGrpSpPr>
                <a:grpSpLocks/>
              </p:cNvGrpSpPr>
              <p:nvPr/>
            </p:nvGrpSpPr>
            <p:grpSpPr bwMode="auto">
              <a:xfrm>
                <a:off x="703" y="1616"/>
                <a:ext cx="1158" cy="1870"/>
                <a:chOff x="2332" y="357"/>
                <a:chExt cx="1158" cy="1870"/>
              </a:xfrm>
            </p:grpSpPr>
            <p:sp>
              <p:nvSpPr>
                <p:cNvPr id="22579" name="Freeform 37"/>
                <p:cNvSpPr>
                  <a:spLocks/>
                </p:cNvSpPr>
                <p:nvPr/>
              </p:nvSpPr>
              <p:spPr bwMode="auto">
                <a:xfrm rot="-598683">
                  <a:off x="2820" y="357"/>
                  <a:ext cx="670" cy="1523"/>
                </a:xfrm>
                <a:custGeom>
                  <a:avLst/>
                  <a:gdLst>
                    <a:gd name="T0" fmla="*/ 10 w 1094"/>
                    <a:gd name="T1" fmla="*/ 20 h 2612"/>
                    <a:gd name="T2" fmla="*/ 13 w 1094"/>
                    <a:gd name="T3" fmla="*/ 20 h 2612"/>
                    <a:gd name="T4" fmla="*/ 12 w 1094"/>
                    <a:gd name="T5" fmla="*/ 20 h 2612"/>
                    <a:gd name="T6" fmla="*/ 1 w 1094"/>
                    <a:gd name="T7" fmla="*/ 0 h 2612"/>
                    <a:gd name="T8" fmla="*/ 0 w 1094"/>
                    <a:gd name="T9" fmla="*/ 1 h 2612"/>
                    <a:gd name="T10" fmla="*/ 12 w 1094"/>
                    <a:gd name="T11" fmla="*/ 20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  <p:grpSp>
              <p:nvGrpSpPr>
                <p:cNvPr id="22580" name="Group 38"/>
                <p:cNvGrpSpPr>
                  <a:grpSpLocks/>
                </p:cNvGrpSpPr>
                <p:nvPr/>
              </p:nvGrpSpPr>
              <p:grpSpPr bwMode="auto">
                <a:xfrm>
                  <a:off x="2332" y="496"/>
                  <a:ext cx="657" cy="1731"/>
                  <a:chOff x="2332" y="496"/>
                  <a:chExt cx="657" cy="1731"/>
                </a:xfrm>
              </p:grpSpPr>
              <p:sp>
                <p:nvSpPr>
                  <p:cNvPr id="22581" name="Freeform 39"/>
                  <p:cNvSpPr>
                    <a:spLocks/>
                  </p:cNvSpPr>
                  <p:nvPr/>
                </p:nvSpPr>
                <p:spPr bwMode="auto">
                  <a:xfrm rot="1453774">
                    <a:off x="2332" y="496"/>
                    <a:ext cx="216" cy="1731"/>
                  </a:xfrm>
                  <a:custGeom>
                    <a:avLst/>
                    <a:gdLst>
                      <a:gd name="T0" fmla="*/ 146 w 227"/>
                      <a:gd name="T1" fmla="*/ 71 h 1859"/>
                      <a:gd name="T2" fmla="*/ 0 w 227"/>
                      <a:gd name="T3" fmla="*/ 979 h 1859"/>
                      <a:gd name="T4" fmla="*/ 0 w 227"/>
                      <a:gd name="T5" fmla="*/ 859 h 1859"/>
                      <a:gd name="T6" fmla="*/ 88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  <p:sp>
                <p:nvSpPr>
                  <p:cNvPr id="22582" name="Oval 40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730" y="566"/>
                    <a:ext cx="259" cy="253"/>
                  </a:xfrm>
                  <a:prstGeom prst="ellips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 sz="2858"/>
                  </a:p>
                </p:txBody>
              </p:sp>
            </p:grpSp>
          </p:grpSp>
        </p:grpSp>
        <p:grpSp>
          <p:nvGrpSpPr>
            <p:cNvPr id="22566" name="Group 41"/>
            <p:cNvGrpSpPr>
              <a:grpSpLocks/>
            </p:cNvGrpSpPr>
            <p:nvPr/>
          </p:nvGrpSpPr>
          <p:grpSpPr bwMode="auto">
            <a:xfrm rot="16795005" flipH="1">
              <a:off x="1068" y="2139"/>
              <a:ext cx="1413" cy="1892"/>
              <a:chOff x="782" y="1605"/>
              <a:chExt cx="1353" cy="1892"/>
            </a:xfrm>
          </p:grpSpPr>
          <p:sp>
            <p:nvSpPr>
              <p:cNvPr id="22567" name="Freeform 42"/>
              <p:cNvSpPr>
                <a:spLocks/>
              </p:cNvSpPr>
              <p:nvPr/>
            </p:nvSpPr>
            <p:spPr bwMode="auto">
              <a:xfrm rot="-598683">
                <a:off x="1158" y="1605"/>
                <a:ext cx="766" cy="1823"/>
              </a:xfrm>
              <a:custGeom>
                <a:avLst/>
                <a:gdLst>
                  <a:gd name="T0" fmla="*/ 0 w 1252"/>
                  <a:gd name="T1" fmla="*/ 1 h 3125"/>
                  <a:gd name="T2" fmla="*/ 2 w 1252"/>
                  <a:gd name="T3" fmla="*/ 0 h 3125"/>
                  <a:gd name="T4" fmla="*/ 14 w 1252"/>
                  <a:gd name="T5" fmla="*/ 20 h 3125"/>
                  <a:gd name="T6" fmla="*/ 15 w 1252"/>
                  <a:gd name="T7" fmla="*/ 25 h 3125"/>
                  <a:gd name="T8" fmla="*/ 12 w 1252"/>
                  <a:gd name="T9" fmla="*/ 21 h 3125"/>
                  <a:gd name="T10" fmla="*/ 0 w 1252"/>
                  <a:gd name="T11" fmla="*/ 1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2858"/>
              </a:p>
            </p:txBody>
          </p:sp>
          <p:grpSp>
            <p:nvGrpSpPr>
              <p:cNvPr id="22568" name="Group 43"/>
              <p:cNvGrpSpPr>
                <a:grpSpLocks/>
              </p:cNvGrpSpPr>
              <p:nvPr/>
            </p:nvGrpSpPr>
            <p:grpSpPr bwMode="auto">
              <a:xfrm>
                <a:off x="782" y="1616"/>
                <a:ext cx="1353" cy="1881"/>
                <a:chOff x="782" y="1616"/>
                <a:chExt cx="1353" cy="1881"/>
              </a:xfrm>
            </p:grpSpPr>
            <p:grpSp>
              <p:nvGrpSpPr>
                <p:cNvPr id="22569" name="Group 44"/>
                <p:cNvGrpSpPr>
                  <a:grpSpLocks/>
                </p:cNvGrpSpPr>
                <p:nvPr/>
              </p:nvGrpSpPr>
              <p:grpSpPr bwMode="auto">
                <a:xfrm>
                  <a:off x="1890" y="3032"/>
                  <a:ext cx="245" cy="339"/>
                  <a:chOff x="1890" y="3032"/>
                  <a:chExt cx="245" cy="339"/>
                </a:xfrm>
              </p:grpSpPr>
              <p:sp>
                <p:nvSpPr>
                  <p:cNvPr id="177197" name="Freeform 45"/>
                  <p:cNvSpPr>
                    <a:spLocks/>
                  </p:cNvSpPr>
                  <p:nvPr/>
                </p:nvSpPr>
                <p:spPr bwMode="auto">
                  <a:xfrm>
                    <a:off x="1890" y="3032"/>
                    <a:ext cx="245" cy="339"/>
                  </a:xfrm>
                  <a:custGeom>
                    <a:avLst/>
                    <a:gdLst/>
                    <a:ahLst/>
                    <a:cxnLst>
                      <a:cxn ang="0">
                        <a:pos x="245" y="339"/>
                      </a:cxn>
                      <a:cxn ang="0">
                        <a:pos x="129" y="0"/>
                      </a:cxn>
                      <a:cxn ang="0">
                        <a:pos x="0" y="83"/>
                      </a:cxn>
                      <a:cxn ang="0">
                        <a:pos x="245" y="339"/>
                      </a:cxn>
                    </a:cxnLst>
                    <a:rect l="0" t="0" r="r" b="b"/>
                    <a:pathLst>
                      <a:path w="245" h="339">
                        <a:moveTo>
                          <a:pt x="245" y="339"/>
                        </a:moveTo>
                        <a:lnTo>
                          <a:pt x="129" y="0"/>
                        </a:lnTo>
                        <a:lnTo>
                          <a:pt x="0" y="83"/>
                        </a:lnTo>
                        <a:lnTo>
                          <a:pt x="245" y="339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 sz="2858"/>
                  </a:p>
                </p:txBody>
              </p:sp>
              <p:sp>
                <p:nvSpPr>
                  <p:cNvPr id="22576" name="Freeform 46"/>
                  <p:cNvSpPr>
                    <a:spLocks/>
                  </p:cNvSpPr>
                  <p:nvPr/>
                </p:nvSpPr>
                <p:spPr bwMode="auto">
                  <a:xfrm>
                    <a:off x="1980" y="3204"/>
                    <a:ext cx="112" cy="156"/>
                  </a:xfrm>
                  <a:custGeom>
                    <a:avLst/>
                    <a:gdLst>
                      <a:gd name="T0" fmla="*/ 56 w 112"/>
                      <a:gd name="T1" fmla="*/ 0 h 156"/>
                      <a:gd name="T2" fmla="*/ 0 w 112"/>
                      <a:gd name="T3" fmla="*/ 36 h 156"/>
                      <a:gd name="T4" fmla="*/ 112 w 112"/>
                      <a:gd name="T5" fmla="*/ 156 h 156"/>
                      <a:gd name="T6" fmla="*/ 56 w 112"/>
                      <a:gd name="T7" fmla="*/ 0 h 1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2"/>
                      <a:gd name="T13" fmla="*/ 0 h 156"/>
                      <a:gd name="T14" fmla="*/ 112 w 112"/>
                      <a:gd name="T15" fmla="*/ 156 h 1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2" h="156">
                        <a:moveTo>
                          <a:pt x="56" y="0"/>
                        </a:moveTo>
                        <a:lnTo>
                          <a:pt x="0" y="36"/>
                        </a:lnTo>
                        <a:lnTo>
                          <a:pt x="112" y="156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</p:grpSp>
            <p:grpSp>
              <p:nvGrpSpPr>
                <p:cNvPr id="22570" name="Group 47"/>
                <p:cNvGrpSpPr>
                  <a:grpSpLocks/>
                </p:cNvGrpSpPr>
                <p:nvPr/>
              </p:nvGrpSpPr>
              <p:grpSpPr bwMode="auto">
                <a:xfrm>
                  <a:off x="782" y="1616"/>
                  <a:ext cx="1079" cy="1881"/>
                  <a:chOff x="2411" y="357"/>
                  <a:chExt cx="1079" cy="1881"/>
                </a:xfrm>
              </p:grpSpPr>
              <p:sp>
                <p:nvSpPr>
                  <p:cNvPr id="22571" name="Freeform 48"/>
                  <p:cNvSpPr>
                    <a:spLocks/>
                  </p:cNvSpPr>
                  <p:nvPr/>
                </p:nvSpPr>
                <p:spPr bwMode="auto">
                  <a:xfrm rot="-598683">
                    <a:off x="2820" y="357"/>
                    <a:ext cx="670" cy="1523"/>
                  </a:xfrm>
                  <a:custGeom>
                    <a:avLst/>
                    <a:gdLst>
                      <a:gd name="T0" fmla="*/ 10 w 1094"/>
                      <a:gd name="T1" fmla="*/ 20 h 2612"/>
                      <a:gd name="T2" fmla="*/ 13 w 1094"/>
                      <a:gd name="T3" fmla="*/ 20 h 2612"/>
                      <a:gd name="T4" fmla="*/ 12 w 1094"/>
                      <a:gd name="T5" fmla="*/ 20 h 2612"/>
                      <a:gd name="T6" fmla="*/ 1 w 1094"/>
                      <a:gd name="T7" fmla="*/ 0 h 2612"/>
                      <a:gd name="T8" fmla="*/ 0 w 1094"/>
                      <a:gd name="T9" fmla="*/ 1 h 2612"/>
                      <a:gd name="T10" fmla="*/ 12 w 1094"/>
                      <a:gd name="T11" fmla="*/ 20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  <p:grpSp>
                <p:nvGrpSpPr>
                  <p:cNvPr id="22572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2411" y="507"/>
                    <a:ext cx="578" cy="1731"/>
                    <a:chOff x="2411" y="507"/>
                    <a:chExt cx="578" cy="1731"/>
                  </a:xfrm>
                </p:grpSpPr>
                <p:sp>
                  <p:nvSpPr>
                    <p:cNvPr id="22573" name="Freeform 50"/>
                    <p:cNvSpPr>
                      <a:spLocks/>
                    </p:cNvSpPr>
                    <p:nvPr/>
                  </p:nvSpPr>
                  <p:spPr bwMode="auto">
                    <a:xfrm rot="1453774">
                      <a:off x="2411" y="507"/>
                      <a:ext cx="216" cy="1731"/>
                    </a:xfrm>
                    <a:custGeom>
                      <a:avLst/>
                      <a:gdLst>
                        <a:gd name="T0" fmla="*/ 146 w 227"/>
                        <a:gd name="T1" fmla="*/ 71 h 1859"/>
                        <a:gd name="T2" fmla="*/ 0 w 227"/>
                        <a:gd name="T3" fmla="*/ 979 h 1859"/>
                        <a:gd name="T4" fmla="*/ 0 w 227"/>
                        <a:gd name="T5" fmla="*/ 859 h 1859"/>
                        <a:gd name="T6" fmla="*/ 88 w 227"/>
                        <a:gd name="T7" fmla="*/ 0 h 185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27"/>
                        <a:gd name="T13" fmla="*/ 0 h 1859"/>
                        <a:gd name="T14" fmla="*/ 227 w 227"/>
                        <a:gd name="T15" fmla="*/ 1859 h 185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27" h="1859">
                          <a:moveTo>
                            <a:pt x="227" y="136"/>
                          </a:moveTo>
                          <a:lnTo>
                            <a:pt x="0" y="1859"/>
                          </a:lnTo>
                          <a:lnTo>
                            <a:pt x="0" y="1633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solidFill>
                      <a:schemeClr val="bg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sz="2858"/>
                    </a:p>
                  </p:txBody>
                </p:sp>
                <p:sp>
                  <p:nvSpPr>
                    <p:cNvPr id="22574" name="Oval 51"/>
                    <p:cNvSpPr>
                      <a:spLocks noChangeArrowheads="1"/>
                    </p:cNvSpPr>
                    <p:nvPr/>
                  </p:nvSpPr>
                  <p:spPr bwMode="auto">
                    <a:xfrm rot="1453774">
                      <a:off x="2730" y="566"/>
                      <a:ext cx="259" cy="253"/>
                    </a:xfrm>
                    <a:prstGeom prst="ellipse">
                      <a:avLst/>
                    </a:prstGeom>
                    <a:solidFill>
                      <a:schemeClr val="bg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 sz="2858"/>
                    </a:p>
                  </p:txBody>
                </p:sp>
              </p:grpSp>
            </p:grpSp>
          </p:grpSp>
        </p:grpSp>
      </p:grpSp>
      <p:grpSp>
        <p:nvGrpSpPr>
          <p:cNvPr id="20" name="Group 52"/>
          <p:cNvGrpSpPr>
            <a:grpSpLocks/>
          </p:cNvGrpSpPr>
          <p:nvPr/>
        </p:nvGrpSpPr>
        <p:grpSpPr bwMode="auto">
          <a:xfrm>
            <a:off x="2843427" y="682229"/>
            <a:ext cx="6192078" cy="3942159"/>
            <a:chOff x="839" y="436"/>
            <a:chExt cx="3901" cy="3311"/>
          </a:xfrm>
        </p:grpSpPr>
        <p:sp>
          <p:nvSpPr>
            <p:cNvPr id="22543" name="Freeform 53"/>
            <p:cNvSpPr>
              <a:spLocks/>
            </p:cNvSpPr>
            <p:nvPr/>
          </p:nvSpPr>
          <p:spPr bwMode="auto">
            <a:xfrm rot="17393687" flipV="1">
              <a:off x="3429" y="110"/>
              <a:ext cx="800" cy="1823"/>
            </a:xfrm>
            <a:custGeom>
              <a:avLst/>
              <a:gdLst>
                <a:gd name="T0" fmla="*/ 0 w 1252"/>
                <a:gd name="T1" fmla="*/ 1 h 3125"/>
                <a:gd name="T2" fmla="*/ 4 w 1252"/>
                <a:gd name="T3" fmla="*/ 0 h 3125"/>
                <a:gd name="T4" fmla="*/ 21 w 1252"/>
                <a:gd name="T5" fmla="*/ 20 h 3125"/>
                <a:gd name="T6" fmla="*/ 22 w 1252"/>
                <a:gd name="T7" fmla="*/ 25 h 3125"/>
                <a:gd name="T8" fmla="*/ 17 w 1252"/>
                <a:gd name="T9" fmla="*/ 21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2858"/>
            </a:p>
          </p:txBody>
        </p:sp>
        <p:grpSp>
          <p:nvGrpSpPr>
            <p:cNvPr id="22544" name="Group 54"/>
            <p:cNvGrpSpPr>
              <a:grpSpLocks/>
            </p:cNvGrpSpPr>
            <p:nvPr/>
          </p:nvGrpSpPr>
          <p:grpSpPr bwMode="auto">
            <a:xfrm rot="16795005" flipV="1">
              <a:off x="3043" y="227"/>
              <a:ext cx="1451" cy="1870"/>
              <a:chOff x="703" y="1616"/>
              <a:chExt cx="1390" cy="1870"/>
            </a:xfrm>
          </p:grpSpPr>
          <p:grpSp>
            <p:nvGrpSpPr>
              <p:cNvPr id="22556" name="Group 55"/>
              <p:cNvGrpSpPr>
                <a:grpSpLocks/>
              </p:cNvGrpSpPr>
              <p:nvPr/>
            </p:nvGrpSpPr>
            <p:grpSpPr bwMode="auto">
              <a:xfrm>
                <a:off x="1848" y="3017"/>
                <a:ext cx="245" cy="343"/>
                <a:chOff x="1848" y="3017"/>
                <a:chExt cx="245" cy="343"/>
              </a:xfrm>
            </p:grpSpPr>
            <p:sp>
              <p:nvSpPr>
                <p:cNvPr id="22562" name="Freeform 56"/>
                <p:cNvSpPr>
                  <a:spLocks/>
                </p:cNvSpPr>
                <p:nvPr/>
              </p:nvSpPr>
              <p:spPr bwMode="auto">
                <a:xfrm>
                  <a:off x="1848" y="3017"/>
                  <a:ext cx="245" cy="339"/>
                </a:xfrm>
                <a:custGeom>
                  <a:avLst/>
                  <a:gdLst>
                    <a:gd name="T0" fmla="*/ 245 w 245"/>
                    <a:gd name="T1" fmla="*/ 339 h 339"/>
                    <a:gd name="T2" fmla="*/ 129 w 245"/>
                    <a:gd name="T3" fmla="*/ 0 h 339"/>
                    <a:gd name="T4" fmla="*/ 0 w 245"/>
                    <a:gd name="T5" fmla="*/ 83 h 339"/>
                    <a:gd name="T6" fmla="*/ 245 w 245"/>
                    <a:gd name="T7" fmla="*/ 339 h 33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5"/>
                    <a:gd name="T13" fmla="*/ 0 h 339"/>
                    <a:gd name="T14" fmla="*/ 245 w 245"/>
                    <a:gd name="T15" fmla="*/ 339 h 33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  <p:sp>
              <p:nvSpPr>
                <p:cNvPr id="22563" name="Freeform 57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</p:grpSp>
          <p:grpSp>
            <p:nvGrpSpPr>
              <p:cNvPr id="22557" name="Group 58"/>
              <p:cNvGrpSpPr>
                <a:grpSpLocks/>
              </p:cNvGrpSpPr>
              <p:nvPr/>
            </p:nvGrpSpPr>
            <p:grpSpPr bwMode="auto">
              <a:xfrm>
                <a:off x="703" y="1616"/>
                <a:ext cx="1158" cy="1870"/>
                <a:chOff x="2332" y="357"/>
                <a:chExt cx="1158" cy="1870"/>
              </a:xfrm>
            </p:grpSpPr>
            <p:sp>
              <p:nvSpPr>
                <p:cNvPr id="22558" name="Freeform 59"/>
                <p:cNvSpPr>
                  <a:spLocks/>
                </p:cNvSpPr>
                <p:nvPr/>
              </p:nvSpPr>
              <p:spPr bwMode="auto">
                <a:xfrm rot="-598683">
                  <a:off x="2820" y="357"/>
                  <a:ext cx="670" cy="1523"/>
                </a:xfrm>
                <a:custGeom>
                  <a:avLst/>
                  <a:gdLst>
                    <a:gd name="T0" fmla="*/ 10 w 1094"/>
                    <a:gd name="T1" fmla="*/ 20 h 2612"/>
                    <a:gd name="T2" fmla="*/ 13 w 1094"/>
                    <a:gd name="T3" fmla="*/ 20 h 2612"/>
                    <a:gd name="T4" fmla="*/ 12 w 1094"/>
                    <a:gd name="T5" fmla="*/ 20 h 2612"/>
                    <a:gd name="T6" fmla="*/ 1 w 1094"/>
                    <a:gd name="T7" fmla="*/ 0 h 2612"/>
                    <a:gd name="T8" fmla="*/ 0 w 1094"/>
                    <a:gd name="T9" fmla="*/ 1 h 2612"/>
                    <a:gd name="T10" fmla="*/ 12 w 1094"/>
                    <a:gd name="T11" fmla="*/ 20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  <p:grpSp>
              <p:nvGrpSpPr>
                <p:cNvPr id="22559" name="Group 60"/>
                <p:cNvGrpSpPr>
                  <a:grpSpLocks/>
                </p:cNvGrpSpPr>
                <p:nvPr/>
              </p:nvGrpSpPr>
              <p:grpSpPr bwMode="auto">
                <a:xfrm>
                  <a:off x="2332" y="496"/>
                  <a:ext cx="657" cy="1731"/>
                  <a:chOff x="2332" y="496"/>
                  <a:chExt cx="657" cy="1731"/>
                </a:xfrm>
              </p:grpSpPr>
              <p:sp>
                <p:nvSpPr>
                  <p:cNvPr id="22560" name="Freeform 61"/>
                  <p:cNvSpPr>
                    <a:spLocks/>
                  </p:cNvSpPr>
                  <p:nvPr/>
                </p:nvSpPr>
                <p:spPr bwMode="auto">
                  <a:xfrm rot="1453774">
                    <a:off x="2332" y="496"/>
                    <a:ext cx="216" cy="1731"/>
                  </a:xfrm>
                  <a:custGeom>
                    <a:avLst/>
                    <a:gdLst>
                      <a:gd name="T0" fmla="*/ 146 w 227"/>
                      <a:gd name="T1" fmla="*/ 71 h 1859"/>
                      <a:gd name="T2" fmla="*/ 0 w 227"/>
                      <a:gd name="T3" fmla="*/ 979 h 1859"/>
                      <a:gd name="T4" fmla="*/ 0 w 227"/>
                      <a:gd name="T5" fmla="*/ 859 h 1859"/>
                      <a:gd name="T6" fmla="*/ 88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  <p:sp>
                <p:nvSpPr>
                  <p:cNvPr id="22561" name="Oval 62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730" y="566"/>
                    <a:ext cx="259" cy="253"/>
                  </a:xfrm>
                  <a:prstGeom prst="ellips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 sz="2858"/>
                  </a:p>
                </p:txBody>
              </p:sp>
            </p:grpSp>
          </p:grpSp>
        </p:grpSp>
        <p:grpSp>
          <p:nvGrpSpPr>
            <p:cNvPr id="22545" name="Group 63"/>
            <p:cNvGrpSpPr>
              <a:grpSpLocks/>
            </p:cNvGrpSpPr>
            <p:nvPr/>
          </p:nvGrpSpPr>
          <p:grpSpPr bwMode="auto">
            <a:xfrm rot="16795005" flipH="1">
              <a:off x="1054" y="2081"/>
              <a:ext cx="1451" cy="1881"/>
              <a:chOff x="703" y="1605"/>
              <a:chExt cx="1390" cy="1881"/>
            </a:xfrm>
          </p:grpSpPr>
          <p:sp>
            <p:nvSpPr>
              <p:cNvPr id="22546" name="Freeform 64"/>
              <p:cNvSpPr>
                <a:spLocks/>
              </p:cNvSpPr>
              <p:nvPr/>
            </p:nvSpPr>
            <p:spPr bwMode="auto">
              <a:xfrm rot="-598683">
                <a:off x="1158" y="1605"/>
                <a:ext cx="766" cy="1823"/>
              </a:xfrm>
              <a:custGeom>
                <a:avLst/>
                <a:gdLst>
                  <a:gd name="T0" fmla="*/ 0 w 1252"/>
                  <a:gd name="T1" fmla="*/ 1 h 3125"/>
                  <a:gd name="T2" fmla="*/ 2 w 1252"/>
                  <a:gd name="T3" fmla="*/ 0 h 3125"/>
                  <a:gd name="T4" fmla="*/ 14 w 1252"/>
                  <a:gd name="T5" fmla="*/ 20 h 3125"/>
                  <a:gd name="T6" fmla="*/ 15 w 1252"/>
                  <a:gd name="T7" fmla="*/ 25 h 3125"/>
                  <a:gd name="T8" fmla="*/ 12 w 1252"/>
                  <a:gd name="T9" fmla="*/ 21 h 3125"/>
                  <a:gd name="T10" fmla="*/ 0 w 1252"/>
                  <a:gd name="T11" fmla="*/ 1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2858"/>
              </a:p>
            </p:txBody>
          </p:sp>
          <p:grpSp>
            <p:nvGrpSpPr>
              <p:cNvPr id="22547" name="Group 65"/>
              <p:cNvGrpSpPr>
                <a:grpSpLocks/>
              </p:cNvGrpSpPr>
              <p:nvPr/>
            </p:nvGrpSpPr>
            <p:grpSpPr bwMode="auto">
              <a:xfrm>
                <a:off x="703" y="1616"/>
                <a:ext cx="1390" cy="1870"/>
                <a:chOff x="703" y="1616"/>
                <a:chExt cx="1390" cy="1870"/>
              </a:xfrm>
            </p:grpSpPr>
            <p:grpSp>
              <p:nvGrpSpPr>
                <p:cNvPr id="22548" name="Group 66"/>
                <p:cNvGrpSpPr>
                  <a:grpSpLocks/>
                </p:cNvGrpSpPr>
                <p:nvPr/>
              </p:nvGrpSpPr>
              <p:grpSpPr bwMode="auto">
                <a:xfrm>
                  <a:off x="1848" y="3017"/>
                  <a:ext cx="245" cy="343"/>
                  <a:chOff x="1848" y="3017"/>
                  <a:chExt cx="245" cy="343"/>
                </a:xfrm>
              </p:grpSpPr>
              <p:sp>
                <p:nvSpPr>
                  <p:cNvPr id="177219" name="Freeform 67"/>
                  <p:cNvSpPr>
                    <a:spLocks/>
                  </p:cNvSpPr>
                  <p:nvPr/>
                </p:nvSpPr>
                <p:spPr bwMode="auto">
                  <a:xfrm>
                    <a:off x="1838" y="2995"/>
                    <a:ext cx="245" cy="339"/>
                  </a:xfrm>
                  <a:custGeom>
                    <a:avLst/>
                    <a:gdLst/>
                    <a:ahLst/>
                    <a:cxnLst>
                      <a:cxn ang="0">
                        <a:pos x="245" y="339"/>
                      </a:cxn>
                      <a:cxn ang="0">
                        <a:pos x="129" y="0"/>
                      </a:cxn>
                      <a:cxn ang="0">
                        <a:pos x="0" y="83"/>
                      </a:cxn>
                      <a:cxn ang="0">
                        <a:pos x="245" y="339"/>
                      </a:cxn>
                    </a:cxnLst>
                    <a:rect l="0" t="0" r="r" b="b"/>
                    <a:pathLst>
                      <a:path w="245" h="339">
                        <a:moveTo>
                          <a:pt x="245" y="339"/>
                        </a:moveTo>
                        <a:lnTo>
                          <a:pt x="129" y="0"/>
                        </a:lnTo>
                        <a:lnTo>
                          <a:pt x="0" y="83"/>
                        </a:lnTo>
                        <a:lnTo>
                          <a:pt x="245" y="339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 sz="2858"/>
                  </a:p>
                </p:txBody>
              </p:sp>
              <p:sp>
                <p:nvSpPr>
                  <p:cNvPr id="22555" name="Freeform 68"/>
                  <p:cNvSpPr>
                    <a:spLocks/>
                  </p:cNvSpPr>
                  <p:nvPr/>
                </p:nvSpPr>
                <p:spPr bwMode="auto">
                  <a:xfrm>
                    <a:off x="1980" y="3204"/>
                    <a:ext cx="112" cy="156"/>
                  </a:xfrm>
                  <a:custGeom>
                    <a:avLst/>
                    <a:gdLst>
                      <a:gd name="T0" fmla="*/ 56 w 112"/>
                      <a:gd name="T1" fmla="*/ 0 h 156"/>
                      <a:gd name="T2" fmla="*/ 0 w 112"/>
                      <a:gd name="T3" fmla="*/ 36 h 156"/>
                      <a:gd name="T4" fmla="*/ 112 w 112"/>
                      <a:gd name="T5" fmla="*/ 156 h 156"/>
                      <a:gd name="T6" fmla="*/ 56 w 112"/>
                      <a:gd name="T7" fmla="*/ 0 h 1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2"/>
                      <a:gd name="T13" fmla="*/ 0 h 156"/>
                      <a:gd name="T14" fmla="*/ 112 w 112"/>
                      <a:gd name="T15" fmla="*/ 156 h 1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2" h="156">
                        <a:moveTo>
                          <a:pt x="56" y="0"/>
                        </a:moveTo>
                        <a:lnTo>
                          <a:pt x="0" y="36"/>
                        </a:lnTo>
                        <a:lnTo>
                          <a:pt x="112" y="156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</p:grpSp>
            <p:grpSp>
              <p:nvGrpSpPr>
                <p:cNvPr id="22549" name="Group 69"/>
                <p:cNvGrpSpPr>
                  <a:grpSpLocks/>
                </p:cNvGrpSpPr>
                <p:nvPr/>
              </p:nvGrpSpPr>
              <p:grpSpPr bwMode="auto">
                <a:xfrm>
                  <a:off x="703" y="1616"/>
                  <a:ext cx="1158" cy="1870"/>
                  <a:chOff x="2332" y="357"/>
                  <a:chExt cx="1158" cy="1870"/>
                </a:xfrm>
              </p:grpSpPr>
              <p:sp>
                <p:nvSpPr>
                  <p:cNvPr id="22550" name="Freeform 70"/>
                  <p:cNvSpPr>
                    <a:spLocks/>
                  </p:cNvSpPr>
                  <p:nvPr/>
                </p:nvSpPr>
                <p:spPr bwMode="auto">
                  <a:xfrm rot="-598683">
                    <a:off x="2820" y="357"/>
                    <a:ext cx="670" cy="1523"/>
                  </a:xfrm>
                  <a:custGeom>
                    <a:avLst/>
                    <a:gdLst>
                      <a:gd name="T0" fmla="*/ 10 w 1094"/>
                      <a:gd name="T1" fmla="*/ 20 h 2612"/>
                      <a:gd name="T2" fmla="*/ 13 w 1094"/>
                      <a:gd name="T3" fmla="*/ 20 h 2612"/>
                      <a:gd name="T4" fmla="*/ 12 w 1094"/>
                      <a:gd name="T5" fmla="*/ 20 h 2612"/>
                      <a:gd name="T6" fmla="*/ 1 w 1094"/>
                      <a:gd name="T7" fmla="*/ 0 h 2612"/>
                      <a:gd name="T8" fmla="*/ 0 w 1094"/>
                      <a:gd name="T9" fmla="*/ 1 h 2612"/>
                      <a:gd name="T10" fmla="*/ 12 w 1094"/>
                      <a:gd name="T11" fmla="*/ 20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  <p:grpSp>
                <p:nvGrpSpPr>
                  <p:cNvPr id="22551" name="Group 71"/>
                  <p:cNvGrpSpPr>
                    <a:grpSpLocks/>
                  </p:cNvGrpSpPr>
                  <p:nvPr/>
                </p:nvGrpSpPr>
                <p:grpSpPr bwMode="auto">
                  <a:xfrm>
                    <a:off x="2332" y="496"/>
                    <a:ext cx="657" cy="1731"/>
                    <a:chOff x="2332" y="496"/>
                    <a:chExt cx="657" cy="1731"/>
                  </a:xfrm>
                </p:grpSpPr>
                <p:sp>
                  <p:nvSpPr>
                    <p:cNvPr id="22552" name="Freeform 72"/>
                    <p:cNvSpPr>
                      <a:spLocks/>
                    </p:cNvSpPr>
                    <p:nvPr/>
                  </p:nvSpPr>
                  <p:spPr bwMode="auto">
                    <a:xfrm rot="1453774">
                      <a:off x="2332" y="496"/>
                      <a:ext cx="216" cy="1731"/>
                    </a:xfrm>
                    <a:custGeom>
                      <a:avLst/>
                      <a:gdLst>
                        <a:gd name="T0" fmla="*/ 146 w 227"/>
                        <a:gd name="T1" fmla="*/ 71 h 1859"/>
                        <a:gd name="T2" fmla="*/ 0 w 227"/>
                        <a:gd name="T3" fmla="*/ 979 h 1859"/>
                        <a:gd name="T4" fmla="*/ 0 w 227"/>
                        <a:gd name="T5" fmla="*/ 859 h 1859"/>
                        <a:gd name="T6" fmla="*/ 88 w 227"/>
                        <a:gd name="T7" fmla="*/ 0 h 185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27"/>
                        <a:gd name="T13" fmla="*/ 0 h 1859"/>
                        <a:gd name="T14" fmla="*/ 227 w 227"/>
                        <a:gd name="T15" fmla="*/ 1859 h 185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27" h="1859">
                          <a:moveTo>
                            <a:pt x="227" y="136"/>
                          </a:moveTo>
                          <a:lnTo>
                            <a:pt x="0" y="1859"/>
                          </a:lnTo>
                          <a:lnTo>
                            <a:pt x="0" y="1633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solidFill>
                      <a:schemeClr val="bg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sz="2858"/>
                    </a:p>
                  </p:txBody>
                </p:sp>
                <p:sp>
                  <p:nvSpPr>
                    <p:cNvPr id="22553" name="Oval 73"/>
                    <p:cNvSpPr>
                      <a:spLocks noChangeArrowheads="1"/>
                    </p:cNvSpPr>
                    <p:nvPr/>
                  </p:nvSpPr>
                  <p:spPr bwMode="auto">
                    <a:xfrm rot="1453774">
                      <a:off x="2730" y="566"/>
                      <a:ext cx="259" cy="253"/>
                    </a:xfrm>
                    <a:prstGeom prst="ellipse">
                      <a:avLst/>
                    </a:prstGeom>
                    <a:solidFill>
                      <a:schemeClr val="bg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 sz="2858"/>
                    </a:p>
                  </p:txBody>
                </p:sp>
              </p:grpSp>
            </p:grpSp>
          </p:grpSp>
        </p:grpSp>
      </p:grpSp>
      <p:sp>
        <p:nvSpPr>
          <p:cNvPr id="177226" name="Freeform 74"/>
          <p:cNvSpPr>
            <a:spLocks/>
          </p:cNvSpPr>
          <p:nvPr/>
        </p:nvSpPr>
        <p:spPr bwMode="auto">
          <a:xfrm>
            <a:off x="4533905" y="495301"/>
            <a:ext cx="12698" cy="4105275"/>
          </a:xfrm>
          <a:custGeom>
            <a:avLst/>
            <a:gdLst>
              <a:gd name="T0" fmla="*/ 0 w 8"/>
              <a:gd name="T1" fmla="*/ 0 h 3448"/>
              <a:gd name="T2" fmla="*/ 2147483647 w 8"/>
              <a:gd name="T3" fmla="*/ 2147483647 h 3448"/>
              <a:gd name="T4" fmla="*/ 0 60000 65536"/>
              <a:gd name="T5" fmla="*/ 0 60000 65536"/>
              <a:gd name="T6" fmla="*/ 0 w 8"/>
              <a:gd name="T7" fmla="*/ 0 h 3448"/>
              <a:gd name="T8" fmla="*/ 8 w 8"/>
              <a:gd name="T9" fmla="*/ 3448 h 34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" h="3448">
                <a:moveTo>
                  <a:pt x="0" y="0"/>
                </a:moveTo>
                <a:lnTo>
                  <a:pt x="8" y="3448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1637" tIns="40818" rIns="81637" bIns="40818"/>
          <a:lstStyle/>
          <a:p>
            <a:endParaRPr lang="ru-RU" sz="2858"/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251355" y="241697"/>
            <a:ext cx="3600008" cy="864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81637" tIns="40818" rIns="81637" bIns="408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540" b="1" dirty="0">
                <a:solidFill>
                  <a:srgbClr val="002060"/>
                </a:solidFill>
                <a:latin typeface="Arial" pitchFamily="34" charset="0"/>
              </a:rPr>
              <a:t>Построение </a:t>
            </a:r>
          </a:p>
          <a:p>
            <a:pPr eaLnBrk="1" hangingPunct="1"/>
            <a:r>
              <a:rPr lang="ru-RU" sz="2540" b="1" dirty="0">
                <a:solidFill>
                  <a:srgbClr val="002060"/>
                </a:solidFill>
                <a:latin typeface="Arial" pitchFamily="34" charset="0"/>
              </a:rPr>
              <a:t>середины отрезка</a:t>
            </a:r>
          </a:p>
        </p:txBody>
      </p:sp>
    </p:spTree>
    <p:extLst>
      <p:ext uri="{BB962C8B-B14F-4D97-AF65-F5344CB8AC3E}">
        <p14:creationId xmlns:p14="http://schemas.microsoft.com/office/powerpoint/2010/main" val="2827698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9000000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17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9000000">
                                      <p:cBhvr>
                                        <p:cTn id="2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17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2000"/>
                                        <p:tgtEl>
                                          <p:spTgt spid="177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7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71" grpId="0" animBg="1"/>
      <p:bldP spid="177172" grpId="0" animBg="1"/>
      <p:bldP spid="177173" grpId="0" animBg="1"/>
      <p:bldP spid="177174" grpId="0" animBg="1"/>
      <p:bldP spid="17722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547" y="2499742"/>
            <a:ext cx="8136904" cy="1296144"/>
          </a:xfrm>
          <a:prstGeom prst="rect">
            <a:avLst/>
          </a:prstGeom>
          <a:ln w="57150">
            <a:solidFill>
              <a:srgbClr val="C00000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0" y="0"/>
            <a:ext cx="9144000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4915" y="1032317"/>
            <a:ext cx="86741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belgilarining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ifatida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6959" y="1393825"/>
            <a:ext cx="1609725" cy="1312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861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8434" name="Заголовок 1"/>
              <p:cNvSpPr>
                <a:spLocks noGrp="1"/>
              </p:cNvSpPr>
              <p:nvPr>
                <p:ph type="title" idx="4294967295"/>
              </p:nvPr>
            </p:nvSpPr>
            <p:spPr>
              <a:xfrm>
                <a:off x="530895" y="424339"/>
                <a:ext cx="8184604" cy="1278732"/>
              </a:xfrm>
              <a:extLst>
                <a:ext uri="{909E8E84-426E-40DD-AFC4-6F175D3DCCD1}">
                  <a14:hiddenFill>
                    <a:blipFill dpi="0" rotWithShape="1">
                      <a:blip/>
                      <a:srcRect/>
                      <a:tile tx="0" ty="0" sx="100000" sy="100000" flip="none" algn="tl"/>
                    </a:blipFill>
                  </a14:hiddenFill>
                </a:ext>
              </a:extLst>
            </p:spPr>
            <p:txBody>
              <a:bodyPr>
                <a:normAutofit fontScale="90000"/>
              </a:bodyPr>
              <a:lstStyle/>
              <a:p>
                <a:pPr algn="l"/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MN </a:t>
                </a:r>
                <a:r>
                  <a:rPr lang="en-US" alt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KL </a:t>
                </a:r>
                <a:r>
                  <a:rPr lang="en-US" alt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chiziqlarning</a:t>
                </a:r>
                <a:r>
                  <a:rPr lang="ru-RU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kesishishidan</a:t>
                </a:r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hosil</a:t>
                </a:r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2800" i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altLang="ru-RU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M</m:t>
                    </m:r>
                  </m:oMath>
                </a14:m>
                <a:r>
                  <a:rPr lang="en-US" alt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O</a:t>
                </a:r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L va </a:t>
                </a:r>
                <a14:m>
                  <m:oMath xmlns:m="http://schemas.openxmlformats.org/officeDocument/2006/math">
                    <m:r>
                      <a:rPr lang="en-US" altLang="ru-RU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KON </a:t>
                </a:r>
                <a:r>
                  <a:rPr lang="en-US" alt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vertikal</a:t>
                </a:r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burchaklarning</a:t>
                </a:r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yig‘indisi</a:t>
                </a:r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148⁰ </a:t>
                </a:r>
                <a:r>
                  <a:rPr lang="en-US" alt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14:m>
                  <m:oMath xmlns:m="http://schemas.openxmlformats.org/officeDocument/2006/math">
                    <m:r>
                      <a:rPr lang="en-US" altLang="ru-RU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MOK </a:t>
                </a:r>
                <a:r>
                  <a:rPr lang="en-US" alt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burchakni</a:t>
                </a:r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altLang="ru-RU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8434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 idx="4294967295"/>
              </p:nvPr>
            </p:nvSpPr>
            <p:spPr>
              <a:xfrm>
                <a:off x="530895" y="424339"/>
                <a:ext cx="8184604" cy="1278732"/>
              </a:xfrm>
              <a:blipFill rotWithShape="1">
                <a:blip r:embed="rId2"/>
                <a:stretch>
                  <a:fillRect l="-1191" t="-1914" b="-10048"/>
                </a:stretch>
              </a:blipFill>
              <a:extLst>
                <a:ext uri="{909E8E84-426E-40DD-AFC4-6F175D3DCCD1}">
                  <a14:hiddenFill xmlns:a14="http://schemas.microsoft.com/office/drawing/2010/main">
                    <a:blipFill dpi="0" rotWithShape="1">
                      <a:blip/>
                      <a:srcRect/>
                      <a:tile tx="0" ty="0" sx="100000" sy="100000" flip="none" algn="tl"/>
                    </a:blipFill>
                  </a14:hiddenFill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/>
          <p:cNvCxnSpPr>
            <a:cxnSpLocks noChangeShapeType="1"/>
          </p:cNvCxnSpPr>
          <p:nvPr/>
        </p:nvCxnSpPr>
        <p:spPr bwMode="auto">
          <a:xfrm>
            <a:off x="2056005" y="2275321"/>
            <a:ext cx="4772025" cy="2533526"/>
          </a:xfrm>
          <a:prstGeom prst="line">
            <a:avLst/>
          </a:prstGeom>
          <a:noFill/>
          <a:ln w="381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Прямая соединительная линия 5"/>
          <p:cNvCxnSpPr>
            <a:cxnSpLocks noChangeShapeType="1"/>
          </p:cNvCxnSpPr>
          <p:nvPr/>
        </p:nvCxnSpPr>
        <p:spPr bwMode="auto">
          <a:xfrm flipV="1">
            <a:off x="1980010" y="3542084"/>
            <a:ext cx="5143500" cy="214313"/>
          </a:xfrm>
          <a:prstGeom prst="line">
            <a:avLst/>
          </a:prstGeom>
          <a:noFill/>
          <a:ln w="381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37" name="TextBox 7"/>
          <p:cNvSpPr txBox="1">
            <a:spLocks noChangeArrowheads="1"/>
          </p:cNvSpPr>
          <p:nvPr/>
        </p:nvSpPr>
        <p:spPr bwMode="auto">
          <a:xfrm>
            <a:off x="6854019" y="4626851"/>
            <a:ext cx="48220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ru-RU" sz="2400" dirty="0">
                <a:solidFill>
                  <a:srgbClr val="0000CC"/>
                </a:solidFill>
              </a:rPr>
              <a:t>K</a:t>
            </a:r>
            <a:endParaRPr lang="ru-RU" altLang="ru-RU" sz="2400" dirty="0">
              <a:solidFill>
                <a:srgbClr val="0000CC"/>
              </a:solidFill>
            </a:endParaRPr>
          </a:p>
        </p:txBody>
      </p:sp>
      <p:sp>
        <p:nvSpPr>
          <p:cNvPr id="18438" name="TextBox 8"/>
          <p:cNvSpPr txBox="1">
            <a:spLocks noChangeArrowheads="1"/>
          </p:cNvSpPr>
          <p:nvPr/>
        </p:nvSpPr>
        <p:spPr bwMode="auto">
          <a:xfrm>
            <a:off x="4196954" y="3863553"/>
            <a:ext cx="48220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>
                <a:solidFill>
                  <a:srgbClr val="0000CC"/>
                </a:solidFill>
              </a:rPr>
              <a:t>О</a:t>
            </a:r>
          </a:p>
        </p:txBody>
      </p:sp>
      <p:sp>
        <p:nvSpPr>
          <p:cNvPr id="18439" name="TextBox 9"/>
          <p:cNvSpPr txBox="1">
            <a:spLocks noChangeArrowheads="1"/>
          </p:cNvSpPr>
          <p:nvPr/>
        </p:nvSpPr>
        <p:spPr bwMode="auto">
          <a:xfrm>
            <a:off x="1593505" y="1979132"/>
            <a:ext cx="48220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ru-RU" sz="2400" dirty="0">
                <a:solidFill>
                  <a:srgbClr val="0000CC"/>
                </a:solidFill>
              </a:rPr>
              <a:t>L</a:t>
            </a:r>
            <a:endParaRPr lang="ru-RU" altLang="ru-RU" sz="2400" dirty="0">
              <a:solidFill>
                <a:srgbClr val="0000CC"/>
              </a:solidFill>
            </a:endParaRPr>
          </a:p>
        </p:txBody>
      </p:sp>
      <p:sp>
        <p:nvSpPr>
          <p:cNvPr id="18440" name="TextBox 10"/>
          <p:cNvSpPr txBox="1">
            <a:spLocks noChangeArrowheads="1"/>
          </p:cNvSpPr>
          <p:nvPr/>
        </p:nvSpPr>
        <p:spPr bwMode="auto">
          <a:xfrm>
            <a:off x="7123427" y="3170192"/>
            <a:ext cx="48220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ru-RU" sz="2400" dirty="0">
                <a:solidFill>
                  <a:srgbClr val="160AB2"/>
                </a:solidFill>
              </a:rPr>
              <a:t>N</a:t>
            </a:r>
            <a:endParaRPr lang="ru-RU" altLang="ru-RU" sz="2400" dirty="0">
              <a:solidFill>
                <a:srgbClr val="160AB2"/>
              </a:solidFill>
            </a:endParaRPr>
          </a:p>
        </p:txBody>
      </p:sp>
      <p:sp>
        <p:nvSpPr>
          <p:cNvPr id="18441" name="TextBox 11"/>
          <p:cNvSpPr txBox="1">
            <a:spLocks noChangeArrowheads="1"/>
          </p:cNvSpPr>
          <p:nvPr/>
        </p:nvSpPr>
        <p:spPr bwMode="auto">
          <a:xfrm>
            <a:off x="1547813" y="3746767"/>
            <a:ext cx="48220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dirty="0">
                <a:solidFill>
                  <a:srgbClr val="0000CC"/>
                </a:solidFill>
                <a:latin typeface="Calibri" panose="020F0502020204030204" pitchFamily="34" charset="0"/>
              </a:rPr>
              <a:t>М</a:t>
            </a:r>
          </a:p>
        </p:txBody>
      </p:sp>
      <p:sp>
        <p:nvSpPr>
          <p:cNvPr id="13" name="Дуга 12"/>
          <p:cNvSpPr>
            <a:spLocks noChangeArrowheads="1"/>
          </p:cNvSpPr>
          <p:nvPr/>
        </p:nvSpPr>
        <p:spPr bwMode="auto">
          <a:xfrm rot="14265855">
            <a:off x="3606611" y="3207536"/>
            <a:ext cx="642938" cy="589360"/>
          </a:xfrm>
          <a:custGeom>
            <a:avLst/>
            <a:gdLst>
              <a:gd name="T0" fmla="*/ 428625 w 857250"/>
              <a:gd name="T1" fmla="*/ 0 h 785813"/>
              <a:gd name="T2" fmla="*/ 428625 w 857250"/>
              <a:gd name="T3" fmla="*/ 392907 h 785813"/>
              <a:gd name="T4" fmla="*/ 854634 w 857250"/>
              <a:gd name="T5" fmla="*/ 436252 h 785813"/>
              <a:gd name="T6" fmla="*/ 11796480 60000 65536"/>
              <a:gd name="T7" fmla="*/ 11796480 60000 65536"/>
              <a:gd name="T8" fmla="*/ 5898240 60000 65536"/>
              <a:gd name="T9" fmla="*/ 428625 w 857250"/>
              <a:gd name="T10" fmla="*/ 0 h 785813"/>
              <a:gd name="T11" fmla="*/ 857250 w 857250"/>
              <a:gd name="T12" fmla="*/ 436252 h 78581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57250" h="785813" stroke="0">
                <a:moveTo>
                  <a:pt x="428625" y="0"/>
                </a:moveTo>
                <a:lnTo>
                  <a:pt x="428624" y="0"/>
                </a:lnTo>
                <a:cubicBezTo>
                  <a:pt x="665348" y="0"/>
                  <a:pt x="857250" y="175910"/>
                  <a:pt x="857250" y="392907"/>
                </a:cubicBezTo>
                <a:cubicBezTo>
                  <a:pt x="857250" y="407388"/>
                  <a:pt x="856376" y="421859"/>
                  <a:pt x="854633" y="436253"/>
                </a:cubicBezTo>
                <a:lnTo>
                  <a:pt x="428625" y="392907"/>
                </a:lnTo>
                <a:close/>
              </a:path>
              <a:path w="857250" h="785813" fill="none">
                <a:moveTo>
                  <a:pt x="428625" y="0"/>
                </a:moveTo>
                <a:lnTo>
                  <a:pt x="428624" y="0"/>
                </a:lnTo>
                <a:cubicBezTo>
                  <a:pt x="665348" y="0"/>
                  <a:pt x="857250" y="175910"/>
                  <a:pt x="857250" y="392907"/>
                </a:cubicBezTo>
                <a:cubicBezTo>
                  <a:pt x="857250" y="407388"/>
                  <a:pt x="856376" y="421859"/>
                  <a:pt x="854633" y="436253"/>
                </a:cubicBezTo>
              </a:path>
            </a:pathLst>
          </a:custGeom>
          <a:noFill/>
          <a:ln w="381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anchor="ctr"/>
          <a:lstStyle/>
          <a:p>
            <a:pPr algn="ctr">
              <a:defRPr/>
            </a:pPr>
            <a:endParaRPr lang="ru-RU" sz="1350"/>
          </a:p>
        </p:txBody>
      </p:sp>
      <p:sp>
        <p:nvSpPr>
          <p:cNvPr id="14" name="Дуга 13"/>
          <p:cNvSpPr>
            <a:spLocks noChangeArrowheads="1"/>
          </p:cNvSpPr>
          <p:nvPr/>
        </p:nvSpPr>
        <p:spPr bwMode="auto">
          <a:xfrm rot="3471964">
            <a:off x="4882279" y="3452086"/>
            <a:ext cx="642938" cy="589360"/>
          </a:xfrm>
          <a:custGeom>
            <a:avLst/>
            <a:gdLst>
              <a:gd name="T0" fmla="*/ 428625 w 857250"/>
              <a:gd name="T1" fmla="*/ 0 h 785812"/>
              <a:gd name="T2" fmla="*/ 428625 w 857250"/>
              <a:gd name="T3" fmla="*/ 392906 h 785812"/>
              <a:gd name="T4" fmla="*/ 854634 w 857250"/>
              <a:gd name="T5" fmla="*/ 436251 h 785812"/>
              <a:gd name="T6" fmla="*/ 11796480 60000 65536"/>
              <a:gd name="T7" fmla="*/ 11796480 60000 65536"/>
              <a:gd name="T8" fmla="*/ 5898240 60000 65536"/>
              <a:gd name="T9" fmla="*/ 428625 w 857250"/>
              <a:gd name="T10" fmla="*/ 0 h 785812"/>
              <a:gd name="T11" fmla="*/ 857250 w 857250"/>
              <a:gd name="T12" fmla="*/ 436251 h 7858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57250" h="785812" stroke="0">
                <a:moveTo>
                  <a:pt x="428625" y="0"/>
                </a:moveTo>
                <a:lnTo>
                  <a:pt x="428624" y="0"/>
                </a:lnTo>
                <a:cubicBezTo>
                  <a:pt x="665348" y="0"/>
                  <a:pt x="857250" y="175910"/>
                  <a:pt x="857250" y="392906"/>
                </a:cubicBezTo>
                <a:cubicBezTo>
                  <a:pt x="857250" y="407387"/>
                  <a:pt x="856376" y="421858"/>
                  <a:pt x="854633" y="436252"/>
                </a:cubicBezTo>
                <a:lnTo>
                  <a:pt x="428625" y="392906"/>
                </a:lnTo>
                <a:close/>
              </a:path>
              <a:path w="857250" h="785812" fill="none">
                <a:moveTo>
                  <a:pt x="428625" y="0"/>
                </a:moveTo>
                <a:lnTo>
                  <a:pt x="428624" y="0"/>
                </a:lnTo>
                <a:cubicBezTo>
                  <a:pt x="665348" y="0"/>
                  <a:pt x="857250" y="175910"/>
                  <a:pt x="857250" y="392906"/>
                </a:cubicBezTo>
                <a:cubicBezTo>
                  <a:pt x="857250" y="407387"/>
                  <a:pt x="856376" y="421858"/>
                  <a:pt x="854633" y="436252"/>
                </a:cubicBezTo>
              </a:path>
            </a:pathLst>
          </a:custGeom>
          <a:noFill/>
          <a:ln w="381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anchor="ctr"/>
          <a:lstStyle/>
          <a:p>
            <a:pPr algn="ctr">
              <a:defRPr/>
            </a:pPr>
            <a:endParaRPr lang="ru-RU" sz="1350"/>
          </a:p>
        </p:txBody>
      </p:sp>
      <p:sp>
        <p:nvSpPr>
          <p:cNvPr id="15" name="Дуга 14"/>
          <p:cNvSpPr/>
          <p:nvPr/>
        </p:nvSpPr>
        <p:spPr>
          <a:xfrm rot="20479782">
            <a:off x="4301728" y="3217044"/>
            <a:ext cx="642938" cy="589360"/>
          </a:xfrm>
          <a:prstGeom prst="arc">
            <a:avLst>
              <a:gd name="adj1" fmla="val 12946075"/>
              <a:gd name="adj2" fmla="val 2069161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sz="1350"/>
          </a:p>
        </p:txBody>
      </p:sp>
      <p:sp>
        <p:nvSpPr>
          <p:cNvPr id="16" name="Дуга 15"/>
          <p:cNvSpPr>
            <a:spLocks noChangeArrowheads="1"/>
          </p:cNvSpPr>
          <p:nvPr/>
        </p:nvSpPr>
        <p:spPr bwMode="auto">
          <a:xfrm rot="9499797">
            <a:off x="4356497" y="3433737"/>
            <a:ext cx="642938" cy="589360"/>
          </a:xfrm>
          <a:custGeom>
            <a:avLst/>
            <a:gdLst>
              <a:gd name="T0" fmla="*/ 153112 w 857250"/>
              <a:gd name="T1" fmla="*/ 91921 h 785812"/>
              <a:gd name="T2" fmla="*/ 428625 w 857250"/>
              <a:gd name="T3" fmla="*/ 392906 h 785812"/>
              <a:gd name="T4" fmla="*/ 771629 w 857250"/>
              <a:gd name="T5" fmla="*/ 628523 h 785812"/>
              <a:gd name="T6" fmla="*/ 11796480 60000 65536"/>
              <a:gd name="T7" fmla="*/ 5898240 60000 65536"/>
              <a:gd name="T8" fmla="*/ 5898240 60000 65536"/>
              <a:gd name="T9" fmla="*/ 153112 w 857250"/>
              <a:gd name="T10" fmla="*/ 0 h 785812"/>
              <a:gd name="T11" fmla="*/ 857250 w 857250"/>
              <a:gd name="T12" fmla="*/ 628523 h 7858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57250" h="785812" stroke="0">
                <a:moveTo>
                  <a:pt x="153112" y="91921"/>
                </a:moveTo>
                <a:lnTo>
                  <a:pt x="153112" y="91921"/>
                </a:lnTo>
                <a:cubicBezTo>
                  <a:pt x="230306" y="32545"/>
                  <a:pt x="327854" y="0"/>
                  <a:pt x="428625" y="0"/>
                </a:cubicBezTo>
                <a:cubicBezTo>
                  <a:pt x="665348" y="0"/>
                  <a:pt x="857250" y="175910"/>
                  <a:pt x="857250" y="392906"/>
                </a:cubicBezTo>
                <a:cubicBezTo>
                  <a:pt x="857250" y="477865"/>
                  <a:pt x="827208" y="560535"/>
                  <a:pt x="771628" y="628523"/>
                </a:cubicBezTo>
                <a:lnTo>
                  <a:pt x="428625" y="392906"/>
                </a:lnTo>
                <a:close/>
              </a:path>
              <a:path w="857250" h="785812" fill="none">
                <a:moveTo>
                  <a:pt x="153112" y="91921"/>
                </a:moveTo>
                <a:lnTo>
                  <a:pt x="153112" y="91921"/>
                </a:lnTo>
                <a:cubicBezTo>
                  <a:pt x="230306" y="32545"/>
                  <a:pt x="327854" y="0"/>
                  <a:pt x="428625" y="0"/>
                </a:cubicBezTo>
                <a:cubicBezTo>
                  <a:pt x="665348" y="0"/>
                  <a:pt x="857250" y="175910"/>
                  <a:pt x="857250" y="392906"/>
                </a:cubicBezTo>
                <a:cubicBezTo>
                  <a:pt x="857250" y="477865"/>
                  <a:pt x="827208" y="560535"/>
                  <a:pt x="771628" y="628523"/>
                </a:cubicBezTo>
              </a:path>
            </a:pathLst>
          </a:custGeom>
          <a:noFill/>
          <a:ln w="38100" algn="ctr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anchor="ctr"/>
          <a:lstStyle/>
          <a:p>
            <a:pPr algn="ctr">
              <a:defRPr/>
            </a:pPr>
            <a:endParaRPr lang="ru-RU" sz="1350"/>
          </a:p>
        </p:txBody>
      </p:sp>
      <p:sp>
        <p:nvSpPr>
          <p:cNvPr id="17" name="Волна 16"/>
          <p:cNvSpPr/>
          <p:nvPr/>
        </p:nvSpPr>
        <p:spPr>
          <a:xfrm>
            <a:off x="179512" y="41182"/>
            <a:ext cx="1981238" cy="864096"/>
          </a:xfrm>
          <a:prstGeom prst="wave">
            <a:avLst/>
          </a:prstGeom>
          <a:solidFill>
            <a:srgbClr val="0070C0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masala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956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/>
      <p:bldP spid="18439" grpId="0"/>
      <p:bldP spid="18440" grpId="0"/>
      <p:bldP spid="18441" grpId="0"/>
      <p:bldP spid="13" grpId="0" animBg="1"/>
      <p:bldP spid="14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8434" name="Заголовок 1"/>
              <p:cNvSpPr>
                <a:spLocks noGrp="1"/>
              </p:cNvSpPr>
              <p:nvPr>
                <p:ph type="title" idx="4294967295"/>
              </p:nvPr>
            </p:nvSpPr>
            <p:spPr>
              <a:xfrm>
                <a:off x="5252153" y="415971"/>
                <a:ext cx="3528392" cy="1278732"/>
              </a:xfrm>
              <a:extLst>
                <a:ext uri="{909E8E84-426E-40DD-AFC4-6F175D3DCCD1}">
                  <a14:hiddenFill>
                    <a:blipFill dpi="0" rotWithShape="1">
                      <a:blip/>
                      <a:srcRect/>
                      <a:tile tx="0" ty="0" sx="100000" sy="100000" flip="none" algn="tl"/>
                    </a:blipFill>
                  </a14:hiddenFill>
                </a:ext>
              </a:extLst>
            </p:spPr>
            <p:txBody>
              <a:bodyPr>
                <a:normAutofit fontScale="90000"/>
              </a:bodyPr>
              <a:lstStyle/>
              <a:p>
                <a:pPr algn="l"/>
                <a:r>
                  <a:rPr lang="en-US" altLang="ru-RU" sz="31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altLang="ru-RU" sz="31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2800" i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altLang="ru-RU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M</m:t>
                    </m:r>
                  </m:oMath>
                </a14:m>
                <a:r>
                  <a:rPr lang="en-US" alt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O</a:t>
                </a:r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L + </a:t>
                </a:r>
                <a14:m>
                  <m:oMath xmlns:m="http://schemas.openxmlformats.org/officeDocument/2006/math">
                    <m:r>
                      <a:rPr lang="en-US" altLang="ru-RU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KON = 148⁰ </a:t>
                </a:r>
                <a:b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MOK - ?</a:t>
                </a:r>
                <a:endParaRPr lang="ru-RU" altLang="ru-RU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434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 idx="4294967295"/>
              </p:nvPr>
            </p:nvSpPr>
            <p:spPr>
              <a:xfrm>
                <a:off x="5252153" y="415971"/>
                <a:ext cx="3528392" cy="1278732"/>
              </a:xfrm>
              <a:blipFill>
                <a:blip r:embed="rId2"/>
                <a:stretch>
                  <a:fillRect l="-3633" t="-4762" r="-2076" b="-11429"/>
                </a:stretch>
              </a:blipFill>
              <a:extLst>
                <a:ext uri="{909E8E84-426E-40DD-AFC4-6F175D3DCCD1}">
                  <a14:hiddenFill xmlns:a14="http://schemas.microsoft.com/office/drawing/2010/main">
                    <a:blipFill dpi="0" rotWithShape="1">
                      <a:blip/>
                      <a:srcRect/>
                      <a:tile tx="0" ty="0" sx="100000" sy="100000" flip="none" algn="tl"/>
                    </a:blipFill>
                  </a14:hiddenFill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/>
          <p:cNvCxnSpPr>
            <a:cxnSpLocks noChangeShapeType="1"/>
          </p:cNvCxnSpPr>
          <p:nvPr/>
        </p:nvCxnSpPr>
        <p:spPr bwMode="auto">
          <a:xfrm>
            <a:off x="602172" y="786234"/>
            <a:ext cx="4076985" cy="921420"/>
          </a:xfrm>
          <a:prstGeom prst="line">
            <a:avLst/>
          </a:prstGeom>
          <a:noFill/>
          <a:ln w="381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Прямая соединительная линия 5"/>
          <p:cNvCxnSpPr>
            <a:cxnSpLocks noChangeShapeType="1"/>
          </p:cNvCxnSpPr>
          <p:nvPr/>
        </p:nvCxnSpPr>
        <p:spPr bwMode="auto">
          <a:xfrm flipV="1">
            <a:off x="899592" y="267494"/>
            <a:ext cx="3168352" cy="1872208"/>
          </a:xfrm>
          <a:prstGeom prst="line">
            <a:avLst/>
          </a:prstGeom>
          <a:noFill/>
          <a:ln w="381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37" name="TextBox 7"/>
          <p:cNvSpPr txBox="1">
            <a:spLocks noChangeArrowheads="1"/>
          </p:cNvSpPr>
          <p:nvPr/>
        </p:nvSpPr>
        <p:spPr bwMode="auto">
          <a:xfrm>
            <a:off x="4623561" y="1320396"/>
            <a:ext cx="48220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ru-RU" sz="2400" dirty="0">
                <a:solidFill>
                  <a:srgbClr val="0000CC"/>
                </a:solidFill>
              </a:rPr>
              <a:t>K</a:t>
            </a:r>
            <a:endParaRPr lang="ru-RU" altLang="ru-RU" sz="2400" dirty="0">
              <a:solidFill>
                <a:srgbClr val="0000CC"/>
              </a:solidFill>
            </a:endParaRPr>
          </a:p>
        </p:txBody>
      </p:sp>
      <p:sp>
        <p:nvSpPr>
          <p:cNvPr id="18438" name="TextBox 8"/>
          <p:cNvSpPr txBox="1">
            <a:spLocks noChangeArrowheads="1"/>
          </p:cNvSpPr>
          <p:nvPr/>
        </p:nvSpPr>
        <p:spPr bwMode="auto">
          <a:xfrm>
            <a:off x="2231036" y="1157943"/>
            <a:ext cx="48220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dirty="0">
                <a:solidFill>
                  <a:srgbClr val="0000CC"/>
                </a:solidFill>
              </a:rPr>
              <a:t>О</a:t>
            </a:r>
          </a:p>
        </p:txBody>
      </p:sp>
      <p:sp>
        <p:nvSpPr>
          <p:cNvPr id="18439" name="TextBox 9"/>
          <p:cNvSpPr txBox="1">
            <a:spLocks noChangeArrowheads="1"/>
          </p:cNvSpPr>
          <p:nvPr/>
        </p:nvSpPr>
        <p:spPr bwMode="auto">
          <a:xfrm>
            <a:off x="312756" y="365172"/>
            <a:ext cx="48220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ru-RU" sz="2400" dirty="0">
                <a:solidFill>
                  <a:srgbClr val="0000CC"/>
                </a:solidFill>
              </a:rPr>
              <a:t>L</a:t>
            </a:r>
            <a:endParaRPr lang="ru-RU" altLang="ru-RU" sz="2400" dirty="0">
              <a:solidFill>
                <a:srgbClr val="0000CC"/>
              </a:solidFill>
            </a:endParaRPr>
          </a:p>
        </p:txBody>
      </p:sp>
      <p:sp>
        <p:nvSpPr>
          <p:cNvPr id="18440" name="TextBox 10"/>
          <p:cNvSpPr txBox="1">
            <a:spLocks noChangeArrowheads="1"/>
          </p:cNvSpPr>
          <p:nvPr/>
        </p:nvSpPr>
        <p:spPr bwMode="auto">
          <a:xfrm>
            <a:off x="4112227" y="36661"/>
            <a:ext cx="48220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ru-RU" sz="2400" dirty="0">
                <a:solidFill>
                  <a:srgbClr val="160AB2"/>
                </a:solidFill>
              </a:rPr>
              <a:t>N</a:t>
            </a:r>
            <a:endParaRPr lang="ru-RU" altLang="ru-RU" sz="2400" dirty="0">
              <a:solidFill>
                <a:srgbClr val="160AB2"/>
              </a:solidFill>
            </a:endParaRPr>
          </a:p>
        </p:txBody>
      </p:sp>
      <p:sp>
        <p:nvSpPr>
          <p:cNvPr id="18441" name="TextBox 11"/>
          <p:cNvSpPr txBox="1">
            <a:spLocks noChangeArrowheads="1"/>
          </p:cNvSpPr>
          <p:nvPr/>
        </p:nvSpPr>
        <p:spPr bwMode="auto">
          <a:xfrm>
            <a:off x="417389" y="2094480"/>
            <a:ext cx="48220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dirty="0">
                <a:solidFill>
                  <a:srgbClr val="0000CC"/>
                </a:solidFill>
                <a:latin typeface="Calibri" panose="020F0502020204030204" pitchFamily="34" charset="0"/>
              </a:rPr>
              <a:t>М</a:t>
            </a:r>
          </a:p>
        </p:txBody>
      </p:sp>
      <p:sp>
        <p:nvSpPr>
          <p:cNvPr id="13" name="Дуга 12"/>
          <p:cNvSpPr>
            <a:spLocks noChangeArrowheads="1"/>
          </p:cNvSpPr>
          <p:nvPr/>
        </p:nvSpPr>
        <p:spPr bwMode="auto">
          <a:xfrm rot="14265855">
            <a:off x="1803225" y="1075483"/>
            <a:ext cx="642938" cy="589360"/>
          </a:xfrm>
          <a:custGeom>
            <a:avLst/>
            <a:gdLst>
              <a:gd name="T0" fmla="*/ 428625 w 857250"/>
              <a:gd name="T1" fmla="*/ 0 h 785813"/>
              <a:gd name="T2" fmla="*/ 428625 w 857250"/>
              <a:gd name="T3" fmla="*/ 392907 h 785813"/>
              <a:gd name="T4" fmla="*/ 854634 w 857250"/>
              <a:gd name="T5" fmla="*/ 436252 h 785813"/>
              <a:gd name="T6" fmla="*/ 11796480 60000 65536"/>
              <a:gd name="T7" fmla="*/ 11796480 60000 65536"/>
              <a:gd name="T8" fmla="*/ 5898240 60000 65536"/>
              <a:gd name="T9" fmla="*/ 428625 w 857250"/>
              <a:gd name="T10" fmla="*/ 0 h 785813"/>
              <a:gd name="T11" fmla="*/ 857250 w 857250"/>
              <a:gd name="T12" fmla="*/ 436252 h 78581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57250" h="785813" stroke="0">
                <a:moveTo>
                  <a:pt x="428625" y="0"/>
                </a:moveTo>
                <a:lnTo>
                  <a:pt x="428624" y="0"/>
                </a:lnTo>
                <a:cubicBezTo>
                  <a:pt x="665348" y="0"/>
                  <a:pt x="857250" y="175910"/>
                  <a:pt x="857250" y="392907"/>
                </a:cubicBezTo>
                <a:cubicBezTo>
                  <a:pt x="857250" y="407388"/>
                  <a:pt x="856376" y="421859"/>
                  <a:pt x="854633" y="436253"/>
                </a:cubicBezTo>
                <a:lnTo>
                  <a:pt x="428625" y="392907"/>
                </a:lnTo>
                <a:close/>
              </a:path>
              <a:path w="857250" h="785813" fill="none">
                <a:moveTo>
                  <a:pt x="428625" y="0"/>
                </a:moveTo>
                <a:lnTo>
                  <a:pt x="428624" y="0"/>
                </a:lnTo>
                <a:cubicBezTo>
                  <a:pt x="665348" y="0"/>
                  <a:pt x="857250" y="175910"/>
                  <a:pt x="857250" y="392907"/>
                </a:cubicBezTo>
                <a:cubicBezTo>
                  <a:pt x="857250" y="407388"/>
                  <a:pt x="856376" y="421859"/>
                  <a:pt x="854633" y="436253"/>
                </a:cubicBezTo>
              </a:path>
            </a:pathLst>
          </a:custGeom>
          <a:noFill/>
          <a:ln w="38100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anchor="ctr"/>
          <a:lstStyle/>
          <a:p>
            <a:pPr algn="ctr">
              <a:defRPr/>
            </a:pPr>
            <a:endParaRPr lang="ru-RU" sz="1350"/>
          </a:p>
        </p:txBody>
      </p:sp>
      <p:sp>
        <p:nvSpPr>
          <p:cNvPr id="14" name="Дуга 13"/>
          <p:cNvSpPr>
            <a:spLocks noChangeArrowheads="1"/>
          </p:cNvSpPr>
          <p:nvPr/>
        </p:nvSpPr>
        <p:spPr bwMode="auto">
          <a:xfrm rot="3471964">
            <a:off x="2524914" y="734906"/>
            <a:ext cx="642938" cy="589360"/>
          </a:xfrm>
          <a:custGeom>
            <a:avLst/>
            <a:gdLst>
              <a:gd name="T0" fmla="*/ 428625 w 857250"/>
              <a:gd name="T1" fmla="*/ 0 h 785812"/>
              <a:gd name="T2" fmla="*/ 428625 w 857250"/>
              <a:gd name="T3" fmla="*/ 392906 h 785812"/>
              <a:gd name="T4" fmla="*/ 854634 w 857250"/>
              <a:gd name="T5" fmla="*/ 436251 h 785812"/>
              <a:gd name="T6" fmla="*/ 11796480 60000 65536"/>
              <a:gd name="T7" fmla="*/ 11796480 60000 65536"/>
              <a:gd name="T8" fmla="*/ 5898240 60000 65536"/>
              <a:gd name="T9" fmla="*/ 428625 w 857250"/>
              <a:gd name="T10" fmla="*/ 0 h 785812"/>
              <a:gd name="T11" fmla="*/ 857250 w 857250"/>
              <a:gd name="T12" fmla="*/ 436251 h 7858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57250" h="785812" stroke="0">
                <a:moveTo>
                  <a:pt x="428625" y="0"/>
                </a:moveTo>
                <a:lnTo>
                  <a:pt x="428624" y="0"/>
                </a:lnTo>
                <a:cubicBezTo>
                  <a:pt x="665348" y="0"/>
                  <a:pt x="857250" y="175910"/>
                  <a:pt x="857250" y="392906"/>
                </a:cubicBezTo>
                <a:cubicBezTo>
                  <a:pt x="857250" y="407387"/>
                  <a:pt x="856376" y="421858"/>
                  <a:pt x="854633" y="436252"/>
                </a:cubicBezTo>
                <a:lnTo>
                  <a:pt x="428625" y="392906"/>
                </a:lnTo>
                <a:close/>
              </a:path>
              <a:path w="857250" h="785812" fill="none">
                <a:moveTo>
                  <a:pt x="428625" y="0"/>
                </a:moveTo>
                <a:lnTo>
                  <a:pt x="428624" y="0"/>
                </a:lnTo>
                <a:cubicBezTo>
                  <a:pt x="665348" y="0"/>
                  <a:pt x="857250" y="175910"/>
                  <a:pt x="857250" y="392906"/>
                </a:cubicBezTo>
                <a:cubicBezTo>
                  <a:pt x="857250" y="407387"/>
                  <a:pt x="856376" y="421858"/>
                  <a:pt x="854633" y="436252"/>
                </a:cubicBezTo>
              </a:path>
            </a:pathLst>
          </a:custGeom>
          <a:noFill/>
          <a:ln w="38100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anchor="ctr"/>
          <a:lstStyle/>
          <a:p>
            <a:pPr algn="ctr">
              <a:defRPr/>
            </a:pPr>
            <a:endParaRPr lang="ru-RU" sz="1350"/>
          </a:p>
        </p:txBody>
      </p:sp>
      <p:sp>
        <p:nvSpPr>
          <p:cNvPr id="15" name="Дуга 14"/>
          <p:cNvSpPr/>
          <p:nvPr/>
        </p:nvSpPr>
        <p:spPr>
          <a:xfrm rot="19288232">
            <a:off x="2058726" y="788091"/>
            <a:ext cx="642938" cy="589360"/>
          </a:xfrm>
          <a:prstGeom prst="arc">
            <a:avLst>
              <a:gd name="adj1" fmla="val 12946075"/>
              <a:gd name="adj2" fmla="val 2069161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sz="1350"/>
          </a:p>
        </p:txBody>
      </p:sp>
      <p:sp>
        <p:nvSpPr>
          <p:cNvPr id="16" name="Дуга 15"/>
          <p:cNvSpPr>
            <a:spLocks noChangeArrowheads="1"/>
          </p:cNvSpPr>
          <p:nvPr/>
        </p:nvSpPr>
        <p:spPr bwMode="auto">
          <a:xfrm rot="7818188">
            <a:off x="2162298" y="1021412"/>
            <a:ext cx="642938" cy="589360"/>
          </a:xfrm>
          <a:custGeom>
            <a:avLst/>
            <a:gdLst>
              <a:gd name="T0" fmla="*/ 153112 w 857250"/>
              <a:gd name="T1" fmla="*/ 91921 h 785812"/>
              <a:gd name="T2" fmla="*/ 428625 w 857250"/>
              <a:gd name="T3" fmla="*/ 392906 h 785812"/>
              <a:gd name="T4" fmla="*/ 771629 w 857250"/>
              <a:gd name="T5" fmla="*/ 628523 h 785812"/>
              <a:gd name="T6" fmla="*/ 11796480 60000 65536"/>
              <a:gd name="T7" fmla="*/ 5898240 60000 65536"/>
              <a:gd name="T8" fmla="*/ 5898240 60000 65536"/>
              <a:gd name="T9" fmla="*/ 153112 w 857250"/>
              <a:gd name="T10" fmla="*/ 0 h 785812"/>
              <a:gd name="T11" fmla="*/ 857250 w 857250"/>
              <a:gd name="T12" fmla="*/ 628523 h 7858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57250" h="785812" stroke="0">
                <a:moveTo>
                  <a:pt x="153112" y="91921"/>
                </a:moveTo>
                <a:lnTo>
                  <a:pt x="153112" y="91921"/>
                </a:lnTo>
                <a:cubicBezTo>
                  <a:pt x="230306" y="32545"/>
                  <a:pt x="327854" y="0"/>
                  <a:pt x="428625" y="0"/>
                </a:cubicBezTo>
                <a:cubicBezTo>
                  <a:pt x="665348" y="0"/>
                  <a:pt x="857250" y="175910"/>
                  <a:pt x="857250" y="392906"/>
                </a:cubicBezTo>
                <a:cubicBezTo>
                  <a:pt x="857250" y="477865"/>
                  <a:pt x="827208" y="560535"/>
                  <a:pt x="771628" y="628523"/>
                </a:cubicBezTo>
                <a:lnTo>
                  <a:pt x="428625" y="392906"/>
                </a:lnTo>
                <a:close/>
              </a:path>
              <a:path w="857250" h="785812" fill="none">
                <a:moveTo>
                  <a:pt x="153112" y="91921"/>
                </a:moveTo>
                <a:lnTo>
                  <a:pt x="153112" y="91921"/>
                </a:lnTo>
                <a:cubicBezTo>
                  <a:pt x="230306" y="32545"/>
                  <a:pt x="327854" y="0"/>
                  <a:pt x="428625" y="0"/>
                </a:cubicBezTo>
                <a:cubicBezTo>
                  <a:pt x="665348" y="0"/>
                  <a:pt x="857250" y="175910"/>
                  <a:pt x="857250" y="392906"/>
                </a:cubicBezTo>
                <a:cubicBezTo>
                  <a:pt x="857250" y="477865"/>
                  <a:pt x="827208" y="560535"/>
                  <a:pt x="771628" y="628523"/>
                </a:cubicBezTo>
              </a:path>
            </a:pathLst>
          </a:custGeom>
          <a:noFill/>
          <a:ln w="38100" algn="ctr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anchor="ctr"/>
          <a:lstStyle/>
          <a:p>
            <a:pPr algn="ctr">
              <a:defRPr/>
            </a:pPr>
            <a:endParaRPr lang="ru-RU" sz="1350"/>
          </a:p>
        </p:txBody>
      </p:sp>
      <p:sp>
        <p:nvSpPr>
          <p:cNvPr id="17" name="Прямоугольник 16"/>
          <p:cNvSpPr/>
          <p:nvPr/>
        </p:nvSpPr>
        <p:spPr>
          <a:xfrm>
            <a:off x="980910" y="2408241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ru-RU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alt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130389" y="2581153"/>
                <a:ext cx="4734273" cy="24006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ru-RU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altLang="ru-RU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altLang="ru-RU" sz="3200" b="1" dirty="0" smtClean="0">
                    <a:solidFill>
                      <a:srgbClr val="007E3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2800" b="1" dirty="0" smtClean="0">
                    <a:solidFill>
                      <a:srgbClr val="160AB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</a:t>
                </a:r>
                <a14:m>
                  <m:oMath xmlns:m="http://schemas.openxmlformats.org/officeDocument/2006/math">
                    <m:r>
                      <a:rPr lang="en-US" altLang="ru-RU" sz="24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altLang="ru-RU" sz="24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altLang="ru-RU" sz="24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M</m:t>
                    </m:r>
                  </m:oMath>
                </a14:m>
                <a: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OL 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alt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KON = </a:t>
                </a:r>
                <a:r>
                  <a:rPr lang="en-US" altLang="ru-RU" sz="2400" b="1" dirty="0" smtClean="0">
                    <a:solidFill>
                      <a:srgbClr val="160AB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r>
                  <a:rPr lang="en-US" altLang="ru-RU" sz="2400" dirty="0" smtClean="0">
                    <a:ea typeface="Cambria Math" panose="02040503050406030204" pitchFamily="18" charset="0"/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en-US" altLang="ru-RU" sz="24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altLang="ru-RU" sz="24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M</m:t>
                    </m:r>
                  </m:oMath>
                </a14:m>
                <a: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O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K</a:t>
                </a:r>
                <a: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r>
                      <a:rPr lang="en-US" alt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altLang="ru-RU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L</m:t>
                    </m:r>
                  </m:oMath>
                </a14:m>
                <a: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ON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en-US" altLang="ru-RU" sz="2400" b="1" dirty="0" smtClean="0">
                    <a:solidFill>
                      <a:srgbClr val="160AB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y </a:t>
                </a:r>
                <a:r>
                  <a:rPr lang="en-US" altLang="ru-RU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bo‘lsin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en-US" altLang="ru-RU" sz="2800" dirty="0" smtClean="0"/>
                  <a:t>x + x = 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148</a:t>
                </a:r>
                <a: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⁰ </a:t>
                </a:r>
                <a:b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2x = 148⁰</a:t>
                </a:r>
              </a:p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x = 74⁰</a:t>
                </a:r>
                <a:endParaRPr lang="ru-RU" sz="24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389" y="2581153"/>
                <a:ext cx="4734273" cy="2400657"/>
              </a:xfrm>
              <a:prstGeom prst="rect">
                <a:avLst/>
              </a:prstGeom>
              <a:blipFill>
                <a:blip r:embed="rId3"/>
                <a:stretch>
                  <a:fillRect l="-257" b="-45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Прямоугольник 18"/>
          <p:cNvSpPr/>
          <p:nvPr/>
        </p:nvSpPr>
        <p:spPr>
          <a:xfrm>
            <a:off x="1183522" y="1131248"/>
            <a:ext cx="3738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7E39"/>
                </a:solidFill>
              </a:rPr>
              <a:t>x</a:t>
            </a:r>
            <a:endParaRPr lang="ru-RU" sz="3200" b="1" dirty="0">
              <a:solidFill>
                <a:srgbClr val="007E39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124694" y="146463"/>
            <a:ext cx="3786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7E39"/>
                </a:solidFill>
              </a:rPr>
              <a:t>y</a:t>
            </a:r>
            <a:endParaRPr lang="ru-RU" sz="3200" b="1" dirty="0">
              <a:solidFill>
                <a:srgbClr val="007E39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4649414" y="2630110"/>
                <a:ext cx="2901756" cy="16927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160AB2"/>
                    </a:solidFill>
                  </a:rPr>
                  <a:t>2) 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 + y = 180⁰</a:t>
                </a:r>
              </a:p>
              <a:p>
                <a:r>
                  <a:rPr lang="en-US" sz="2400" dirty="0" smtClean="0"/>
                  <a:t>   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74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⁰ + y = 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180⁰</a:t>
                </a:r>
                <a:endParaRPr lang="en-US" altLang="ru-RU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y =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180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⁰ - 74⁰</a:t>
                </a:r>
                <a:endParaRPr lang="en-US" altLang="ru-RU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y =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106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14:m>
                  <m:oMath xmlns:m="http://schemas.openxmlformats.org/officeDocument/2006/math">
                    <m:r>
                      <a:rPr lang="en-US" alt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MOK</a:t>
                </a:r>
                <a:r>
                  <a:rPr lang="en-US" alt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9414" y="2630110"/>
                <a:ext cx="2901756" cy="1692771"/>
              </a:xfrm>
              <a:prstGeom prst="rect">
                <a:avLst/>
              </a:prstGeom>
              <a:blipFill rotWithShape="1">
                <a:blip r:embed="rId4"/>
                <a:stretch>
                  <a:fillRect l="-5462" t="-4676" r="-210" b="-75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Прямоугольник 21"/>
          <p:cNvSpPr/>
          <p:nvPr/>
        </p:nvSpPr>
        <p:spPr>
          <a:xfrm>
            <a:off x="2985032" y="4631502"/>
            <a:ext cx="19639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400" b="1" dirty="0" err="1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altLang="ru-RU" sz="2400" b="1" dirty="0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106⁰ </a:t>
            </a:r>
            <a:endParaRPr lang="ru-RU" sz="2400" b="1" dirty="0">
              <a:solidFill>
                <a:srgbClr val="160AB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397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06585" y="566280"/>
            <a:ext cx="868589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4000" algn="just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o‘shni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burchaklarning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ayirmasi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4000" algn="just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60⁰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burchaklarning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kichigini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toping.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6447088" y="1990305"/>
                <a:ext cx="3036409" cy="14465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endParaRPr lang="en-US" sz="28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200" b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en-US" sz="32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3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14:m>
                  <m:oMath xmlns:m="http://schemas.openxmlformats.org/officeDocument/2006/math">
                    <m:r>
                      <a:rPr lang="en-US" sz="3200" b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oMath>
                </a14:m>
                <a:r>
                  <a:rPr lang="en-US" sz="3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60⁰    </a:t>
                </a:r>
                <a:endParaRPr lang="ru-RU" sz="3200" dirty="0">
                  <a:solidFill>
                    <a:schemeClr val="tx1"/>
                  </a:solidFill>
                </a:endParaRPr>
              </a:p>
              <a:p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7088" y="1990305"/>
                <a:ext cx="3036409" cy="1446550"/>
              </a:xfrm>
              <a:prstGeom prst="rect">
                <a:avLst/>
              </a:prstGeom>
              <a:blipFill>
                <a:blip r:embed="rId2"/>
                <a:stretch>
                  <a:fillRect r="-42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Прямая соединительная линия 28"/>
          <p:cNvCxnSpPr/>
          <p:nvPr/>
        </p:nvCxnSpPr>
        <p:spPr>
          <a:xfrm>
            <a:off x="1331640" y="4193503"/>
            <a:ext cx="5544616" cy="0"/>
          </a:xfrm>
          <a:prstGeom prst="line">
            <a:avLst/>
          </a:prstGeom>
          <a:ln w="57150">
            <a:solidFill>
              <a:srgbClr val="160A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Дуга 39"/>
          <p:cNvSpPr/>
          <p:nvPr/>
        </p:nvSpPr>
        <p:spPr>
          <a:xfrm rot="19116287">
            <a:off x="3482196" y="3970805"/>
            <a:ext cx="906690" cy="872663"/>
          </a:xfrm>
          <a:prstGeom prst="arc">
            <a:avLst>
              <a:gd name="adj1" fmla="val 14939580"/>
              <a:gd name="adj2" fmla="val 870397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V="1">
            <a:off x="3815916" y="2214568"/>
            <a:ext cx="1133135" cy="1978935"/>
          </a:xfrm>
          <a:prstGeom prst="line">
            <a:avLst/>
          </a:prstGeom>
          <a:ln w="57150">
            <a:solidFill>
              <a:srgbClr val="160A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Дуга 16"/>
          <p:cNvSpPr/>
          <p:nvPr/>
        </p:nvSpPr>
        <p:spPr>
          <a:xfrm>
            <a:off x="3711249" y="4083918"/>
            <a:ext cx="428704" cy="425724"/>
          </a:xfrm>
          <a:prstGeom prst="arc">
            <a:avLst>
              <a:gd name="adj1" fmla="val 15497060"/>
              <a:gd name="adj2" fmla="val 20379759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3203637" y="3352775"/>
            <a:ext cx="3699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1</a:t>
            </a:r>
            <a:endParaRPr lang="ru-RU" sz="28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4514454" y="3382338"/>
            <a:ext cx="2920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Волна 26"/>
          <p:cNvSpPr/>
          <p:nvPr/>
        </p:nvSpPr>
        <p:spPr>
          <a:xfrm>
            <a:off x="155575" y="264543"/>
            <a:ext cx="1871258" cy="864096"/>
          </a:xfrm>
          <a:prstGeom prst="wave">
            <a:avLst/>
          </a:prstGeom>
          <a:solidFill>
            <a:srgbClr val="0070C0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masala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98336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17" grpId="0" animBg="1"/>
      <p:bldP spid="20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4721710" y="160338"/>
                <a:ext cx="2678938" cy="13849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en-US" sz="2800" b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en-US" sz="2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14:m>
                  <m:oMath xmlns:m="http://schemas.openxmlformats.org/officeDocument/2006/math">
                    <m:r>
                      <a:rPr lang="en-US" sz="2800" b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60⁰    </a:t>
                </a:r>
                <a:endParaRPr lang="ru-RU" sz="2800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en-US" sz="2800" b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? </a:t>
                </a:r>
                <a:endParaRPr lang="en-US" sz="2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1710" y="160338"/>
                <a:ext cx="2678938" cy="1384995"/>
              </a:xfrm>
              <a:prstGeom prst="rect">
                <a:avLst/>
              </a:prstGeom>
              <a:blipFill>
                <a:blip r:embed="rId2"/>
                <a:stretch>
                  <a:fillRect l="-4784" t="-4405" r="-3645" b="-114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Прямая соединительная линия 28"/>
          <p:cNvCxnSpPr/>
          <p:nvPr/>
        </p:nvCxnSpPr>
        <p:spPr>
          <a:xfrm>
            <a:off x="107504" y="1856134"/>
            <a:ext cx="3888432" cy="0"/>
          </a:xfrm>
          <a:prstGeom prst="line">
            <a:avLst/>
          </a:prstGeom>
          <a:ln w="38100">
            <a:solidFill>
              <a:srgbClr val="160A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Дуга 39"/>
          <p:cNvSpPr/>
          <p:nvPr/>
        </p:nvSpPr>
        <p:spPr>
          <a:xfrm rot="19116287">
            <a:off x="1644031" y="1603726"/>
            <a:ext cx="906690" cy="872663"/>
          </a:xfrm>
          <a:prstGeom prst="arc">
            <a:avLst>
              <a:gd name="adj1" fmla="val 14939580"/>
              <a:gd name="adj2" fmla="val 870397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/>
              <p:cNvSpPr/>
              <p:nvPr/>
            </p:nvSpPr>
            <p:spPr>
              <a:xfrm>
                <a:off x="257592" y="2445787"/>
                <a:ext cx="3906839" cy="23083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Yechish</a:t>
                </a:r>
                <a:r>
                  <a:rPr lang="en-US" sz="28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: </a:t>
                </a:r>
              </a:p>
              <a:p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– x ,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oMath>
                </a14:m>
                <a:r>
                  <a:rPr lang="en-US" sz="28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– y </a:t>
                </a:r>
                <a:r>
                  <a:rPr lang="en-US" sz="2800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bo‘lsin</a:t>
                </a:r>
                <a:r>
                  <a:rPr lang="en-US" sz="28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.  </a:t>
                </a:r>
              </a:p>
              <a:p>
                <a:r>
                  <a:rPr lang="en-US" sz="2800" b="1" dirty="0" smtClean="0">
                    <a:solidFill>
                      <a:srgbClr val="160AB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x</m:t>
                    </m:r>
                    <m:r>
                      <a:rPr lang="en-US" sz="2800" b="1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−</m:t>
                    </m:r>
                    <m:r>
                      <m:rPr>
                        <m:sty m:val="p"/>
                      </m:rPr>
                      <a:rPr lang="en-US" sz="2800" b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y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60⁰</a:t>
                </a: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US" sz="2800" u="sng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y </a:t>
                </a:r>
                <a:r>
                  <a:rPr lang="en-US" sz="2800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en-US" sz="2800" u="sng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60⁰</a:t>
                </a:r>
                <a:endParaRPr lang="en-US" sz="2800" u="sng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592" y="2445787"/>
                <a:ext cx="3906839" cy="2308324"/>
              </a:xfrm>
              <a:prstGeom prst="rect">
                <a:avLst/>
              </a:prstGeom>
              <a:blipFill>
                <a:blip r:embed="rId3"/>
                <a:stretch>
                  <a:fillRect l="-624" t="-528" r="-23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/>
          <p:cNvCxnSpPr/>
          <p:nvPr/>
        </p:nvCxnSpPr>
        <p:spPr>
          <a:xfrm flipV="1">
            <a:off x="2015716" y="160338"/>
            <a:ext cx="839440" cy="1695796"/>
          </a:xfrm>
          <a:prstGeom prst="line">
            <a:avLst/>
          </a:prstGeom>
          <a:ln w="28575">
            <a:solidFill>
              <a:srgbClr val="160A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Дуга 16"/>
          <p:cNvSpPr/>
          <p:nvPr/>
        </p:nvSpPr>
        <p:spPr>
          <a:xfrm>
            <a:off x="1883180" y="1669047"/>
            <a:ext cx="448589" cy="405744"/>
          </a:xfrm>
          <a:prstGeom prst="arc">
            <a:avLst>
              <a:gd name="adj1" fmla="val 15880359"/>
              <a:gd name="adj2" fmla="val 210106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1548569" y="1301303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x</a:t>
            </a:r>
            <a:endParaRPr lang="ru-RU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2498296" y="1295108"/>
            <a:ext cx="292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4572000" y="2527308"/>
                <a:ext cx="5400600" cy="18158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y + 60</a:t>
                </a:r>
                <a:r>
                  <a:rPr lang="en-US" sz="28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⁰ +y = 180⁰ </a:t>
                </a:r>
                <a:endParaRPr lang="en-US" sz="2800" b="1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US" sz="28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</a:t>
                </a:r>
                <a:r>
                  <a:rPr lang="en-US" sz="28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2y = 180⁰ -60⁰</a:t>
                </a:r>
              </a:p>
              <a:p>
                <a:r>
                  <a:rPr lang="en-US" sz="28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2y = 120⁰</a:t>
                </a:r>
              </a:p>
              <a:p>
                <a:r>
                  <a:rPr lang="en-US" sz="28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  y = 60⁰ (</a:t>
                </a:r>
                <a14:m>
                  <m:oMath xmlns:m="http://schemas.openxmlformats.org/officeDocument/2006/math">
                    <m:r>
                      <a:rPr lang="en-US" sz="2800" b="1" smtClean="0">
                        <a:solidFill>
                          <a:srgbClr val="160AB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1">
                        <a:solidFill>
                          <a:srgbClr val="160AB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en-US" sz="2800" dirty="0" smtClean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527308"/>
                <a:ext cx="5400600" cy="1815882"/>
              </a:xfrm>
              <a:prstGeom prst="rect">
                <a:avLst/>
              </a:prstGeom>
              <a:blipFill>
                <a:blip r:embed="rId4"/>
                <a:stretch>
                  <a:fillRect l="-2257" t="-3704" b="-87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2538766" y="4166457"/>
            <a:ext cx="2209259" cy="7514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err="1">
                <a:solidFill>
                  <a:srgbClr val="160AB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Javob</a:t>
            </a:r>
            <a:r>
              <a:rPr lang="en-US" sz="3200" b="1" dirty="0">
                <a:solidFill>
                  <a:srgbClr val="160AB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3200" b="1" dirty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  <a:r>
              <a:rPr lang="en-US" sz="3200" b="1" dirty="0">
                <a:solidFill>
                  <a:srgbClr val="160AB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⁰</a:t>
            </a:r>
            <a:endParaRPr lang="ru-RU" sz="3200" dirty="0">
              <a:solidFill>
                <a:srgbClr val="160AB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4761651" y="1696725"/>
                <a:ext cx="220368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160AB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𝐱</m:t>
                    </m:r>
                    <m:r>
                      <a:rPr lang="en-US" sz="2800" b="1">
                        <a:solidFill>
                          <a:srgbClr val="160AB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2800" b="1">
                        <a:solidFill>
                          <a:srgbClr val="160AB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𝐲</m:t>
                    </m:r>
                    <m:r>
                      <a:rPr lang="en-US" sz="2800" b="1" i="1">
                        <a:solidFill>
                          <a:srgbClr val="160AB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800" b="1" dirty="0">
                    <a:solidFill>
                      <a:srgbClr val="160AB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180⁰ </a:t>
                </a:r>
                <a:endParaRPr lang="en-US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1651" y="1696725"/>
                <a:ext cx="2203680" cy="523220"/>
              </a:xfrm>
              <a:prstGeom prst="rect">
                <a:avLst/>
              </a:prstGeom>
              <a:blipFill>
                <a:blip r:embed="rId5"/>
                <a:stretch>
                  <a:fillRect t="-11628" r="-4696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265594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17" grpId="0" animBg="1"/>
      <p:bldP spid="20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51520" y="379597"/>
            <a:ext cx="856895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4000" algn="just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bissektrisasi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burchakning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66⁰ li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burchakka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qo‘shni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burchakni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776489" y="3720768"/>
            <a:ext cx="7152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66⁰ </a:t>
            </a:r>
            <a:endParaRPr lang="ru-RU" sz="2400" dirty="0">
              <a:solidFill>
                <a:schemeClr val="tx1"/>
              </a:solidFill>
            </a:endParaRPr>
          </a:p>
        </p:txBody>
      </p:sp>
      <p:cxnSp>
        <p:nvCxnSpPr>
          <p:cNvPr id="29" name="Прямая соединительная линия 28"/>
          <p:cNvCxnSpPr>
            <a:endCxn id="3" idx="0"/>
          </p:cNvCxnSpPr>
          <p:nvPr/>
        </p:nvCxnSpPr>
        <p:spPr>
          <a:xfrm>
            <a:off x="1331640" y="4193503"/>
            <a:ext cx="2489555" cy="11070"/>
          </a:xfrm>
          <a:prstGeom prst="line">
            <a:avLst/>
          </a:prstGeom>
          <a:ln w="57150">
            <a:solidFill>
              <a:srgbClr val="160A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3785484" y="2214568"/>
            <a:ext cx="1133135" cy="1978935"/>
          </a:xfrm>
          <a:prstGeom prst="line">
            <a:avLst/>
          </a:prstGeom>
          <a:ln w="57150">
            <a:solidFill>
              <a:srgbClr val="160A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Дуга 16"/>
          <p:cNvSpPr/>
          <p:nvPr/>
        </p:nvSpPr>
        <p:spPr>
          <a:xfrm rot="3213760">
            <a:off x="3855162" y="3844519"/>
            <a:ext cx="428704" cy="425724"/>
          </a:xfrm>
          <a:prstGeom prst="arc">
            <a:avLst>
              <a:gd name="adj1" fmla="val 11800976"/>
              <a:gd name="adj2" fmla="val 20379759"/>
            </a:avLst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4436850" y="3481423"/>
            <a:ext cx="503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Волна 26"/>
          <p:cNvSpPr/>
          <p:nvPr/>
        </p:nvSpPr>
        <p:spPr>
          <a:xfrm>
            <a:off x="293167" y="100593"/>
            <a:ext cx="1871258" cy="864096"/>
          </a:xfrm>
          <a:prstGeom prst="wave">
            <a:avLst/>
          </a:prstGeom>
          <a:solidFill>
            <a:srgbClr val="0070C0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3- masala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H="1" flipV="1">
            <a:off x="2267744" y="2409304"/>
            <a:ext cx="1517741" cy="1784199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66196" y="3973741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627071" y="4204573"/>
            <a:ext cx="3882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O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915988" y="1947639"/>
            <a:ext cx="3513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B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806063" y="2208771"/>
            <a:ext cx="3754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C</a:t>
            </a:r>
            <a:endParaRPr lang="ru-RU" sz="2800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3770952" y="4209500"/>
            <a:ext cx="2471120" cy="11070"/>
          </a:xfrm>
          <a:prstGeom prst="line">
            <a:avLst/>
          </a:prstGeom>
          <a:ln w="57150">
            <a:solidFill>
              <a:srgbClr val="160A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6319676" y="3953425"/>
            <a:ext cx="4058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D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3879775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7" grpId="0" animBg="1"/>
      <p:bldP spid="22" grpId="0"/>
      <p:bldP spid="2" grpId="0"/>
      <p:bldP spid="3" grpId="0"/>
      <p:bldP spid="5" grpId="0"/>
      <p:bldP spid="9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5015421" y="1968615"/>
            <a:ext cx="7152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66⁰ </a:t>
            </a:r>
            <a:endParaRPr lang="ru-RU" sz="2400" dirty="0">
              <a:solidFill>
                <a:schemeClr val="tx1"/>
              </a:solidFill>
            </a:endParaRPr>
          </a:p>
        </p:txBody>
      </p:sp>
      <p:cxnSp>
        <p:nvCxnSpPr>
          <p:cNvPr id="29" name="Прямая соединительная линия 28"/>
          <p:cNvCxnSpPr>
            <a:endCxn id="3" idx="0"/>
          </p:cNvCxnSpPr>
          <p:nvPr/>
        </p:nvCxnSpPr>
        <p:spPr>
          <a:xfrm>
            <a:off x="3570572" y="2441350"/>
            <a:ext cx="2489555" cy="11070"/>
          </a:xfrm>
          <a:prstGeom prst="line">
            <a:avLst/>
          </a:prstGeom>
          <a:ln w="57150">
            <a:solidFill>
              <a:srgbClr val="160A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6024416" y="462415"/>
            <a:ext cx="1133135" cy="1978935"/>
          </a:xfrm>
          <a:prstGeom prst="line">
            <a:avLst/>
          </a:prstGeom>
          <a:ln w="57150">
            <a:solidFill>
              <a:srgbClr val="160A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Дуга 16"/>
          <p:cNvSpPr/>
          <p:nvPr/>
        </p:nvSpPr>
        <p:spPr>
          <a:xfrm rot="3213760">
            <a:off x="6094094" y="2092366"/>
            <a:ext cx="428704" cy="425724"/>
          </a:xfrm>
          <a:prstGeom prst="arc">
            <a:avLst>
              <a:gd name="adj1" fmla="val 11800976"/>
              <a:gd name="adj2" fmla="val 20379759"/>
            </a:avLst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6675782" y="1729270"/>
            <a:ext cx="503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H="1" flipV="1">
            <a:off x="4506676" y="657151"/>
            <a:ext cx="1517741" cy="1784199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105128" y="2221588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866003" y="2452420"/>
            <a:ext cx="3882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O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154920" y="195486"/>
            <a:ext cx="3513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B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044995" y="456618"/>
            <a:ext cx="3754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C</a:t>
            </a:r>
            <a:endParaRPr lang="ru-RU" sz="2800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6009884" y="2457347"/>
            <a:ext cx="2471120" cy="11070"/>
          </a:xfrm>
          <a:prstGeom prst="line">
            <a:avLst/>
          </a:prstGeom>
          <a:ln w="57150">
            <a:solidFill>
              <a:srgbClr val="160A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8558608" y="2201272"/>
            <a:ext cx="4058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D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87498" y="596692"/>
                <a:ext cx="2821606" cy="2092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160AB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CO –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bissektrisa</a:t>
                </a:r>
                <a:endParaRPr lang="en-US" sz="28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AOC = 66⁰</a:t>
                </a:r>
              </a:p>
              <a:p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BOD - ?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498" y="596692"/>
                <a:ext cx="2821606" cy="2092881"/>
              </a:xfrm>
              <a:prstGeom prst="rect">
                <a:avLst/>
              </a:prstGeom>
              <a:blipFill>
                <a:blip r:embed="rId2"/>
                <a:stretch>
                  <a:fillRect l="-4545" t="-3207" r="-30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94866" y="2745413"/>
                <a:ext cx="4572000" cy="181588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2800" b="1" dirty="0" err="1" smtClean="0">
                    <a:solidFill>
                      <a:srgbClr val="160AB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2800" b="1" dirty="0" smtClean="0">
                    <a:solidFill>
                      <a:srgbClr val="160AB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endParaRPr lang="en-US" sz="2800" b="1" dirty="0">
                  <a:solidFill>
                    <a:srgbClr val="160AB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AOB  = 2 ∙ 66⁰ = 132⁰</a:t>
                </a:r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BOD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180⁰ - 132⁰ = 48⁰</a:t>
                </a:r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8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866" y="2745413"/>
                <a:ext cx="4572000" cy="1815882"/>
              </a:xfrm>
              <a:prstGeom prst="rect">
                <a:avLst/>
              </a:prstGeom>
              <a:blipFill>
                <a:blip r:embed="rId3"/>
                <a:stretch>
                  <a:fillRect l="-2800" t="-33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>
            <a:off x="4061097" y="3098651"/>
            <a:ext cx="50918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6826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bissektrisa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xossasiga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asosan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  <a:endParaRPr lang="en-U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437644" y="3614354"/>
            <a:ext cx="46730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xossasiga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asosan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U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979712" y="4282588"/>
            <a:ext cx="1965603" cy="6690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>
                <a:solidFill>
                  <a:srgbClr val="160AB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Javob</a:t>
            </a:r>
            <a:r>
              <a:rPr lang="en-US" sz="2800" b="1" dirty="0">
                <a:solidFill>
                  <a:srgbClr val="160AB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800" b="1" dirty="0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</a:t>
            </a:r>
            <a:r>
              <a:rPr lang="en-US" sz="2800" b="1" dirty="0" smtClean="0">
                <a:solidFill>
                  <a:srgbClr val="160AB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⁰</a:t>
            </a:r>
            <a:endParaRPr lang="ru-RU" sz="2800" dirty="0">
              <a:solidFill>
                <a:srgbClr val="160AB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5386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81256" y="379597"/>
            <a:ext cx="9045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4000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Прямая соединительная линия 28"/>
          <p:cNvCxnSpPr>
            <a:endCxn id="3" idx="0"/>
          </p:cNvCxnSpPr>
          <p:nvPr/>
        </p:nvCxnSpPr>
        <p:spPr>
          <a:xfrm>
            <a:off x="1331640" y="4193503"/>
            <a:ext cx="2489555" cy="11070"/>
          </a:xfrm>
          <a:prstGeom prst="line">
            <a:avLst/>
          </a:prstGeom>
          <a:ln w="57150">
            <a:solidFill>
              <a:srgbClr val="160A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3785484" y="2214568"/>
            <a:ext cx="1133135" cy="1978935"/>
          </a:xfrm>
          <a:prstGeom prst="line">
            <a:avLst/>
          </a:prstGeom>
          <a:ln w="57150">
            <a:solidFill>
              <a:srgbClr val="160A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Волна 26"/>
          <p:cNvSpPr/>
          <p:nvPr/>
        </p:nvSpPr>
        <p:spPr>
          <a:xfrm>
            <a:off x="250069" y="58912"/>
            <a:ext cx="1871258" cy="864096"/>
          </a:xfrm>
          <a:prstGeom prst="wave">
            <a:avLst/>
          </a:prstGeom>
          <a:solidFill>
            <a:srgbClr val="0070C0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masala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H="1" flipV="1">
            <a:off x="2607993" y="2355724"/>
            <a:ext cx="1209069" cy="1837778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320030" y="3962670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627071" y="4204573"/>
            <a:ext cx="3882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O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896724" y="1868649"/>
            <a:ext cx="3481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C</a:t>
            </a:r>
            <a:endParaRPr lang="ru-RU" sz="2400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3770952" y="4209500"/>
            <a:ext cx="2471120" cy="11070"/>
          </a:xfrm>
          <a:prstGeom prst="line">
            <a:avLst/>
          </a:prstGeom>
          <a:ln w="57150">
            <a:solidFill>
              <a:srgbClr val="160A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951408" y="3942963"/>
            <a:ext cx="3802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B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93167" y="384399"/>
            <a:ext cx="877959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Qo‘shni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bissektrisalari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ostida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kesishishini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isbotlang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cxnSp>
        <p:nvCxnSpPr>
          <p:cNvPr id="19" name="Прямая соединительная линия 18"/>
          <p:cNvCxnSpPr>
            <a:stCxn id="3" idx="0"/>
          </p:cNvCxnSpPr>
          <p:nvPr/>
        </p:nvCxnSpPr>
        <p:spPr>
          <a:xfrm flipV="1">
            <a:off x="3821195" y="3162255"/>
            <a:ext cx="1657681" cy="1042318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 rot="14207159">
            <a:off x="3775070" y="3687346"/>
            <a:ext cx="329315" cy="51738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5571174" y="2795179"/>
                <a:ext cx="62703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altLang="ru-RU" sz="2400" b="1" i="1" dirty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ru-RU" sz="24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𝑶</m:t>
                          </m:r>
                        </m:e>
                        <m:sub>
                          <m:r>
                            <a:rPr lang="en-US" altLang="ru-RU" sz="2400" b="1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1174" y="2795179"/>
                <a:ext cx="627031" cy="461665"/>
              </a:xfrm>
              <a:prstGeom prst="rect">
                <a:avLst/>
              </a:prstGeom>
              <a:blipFill>
                <a:blip r:embed="rId2"/>
                <a:stretch>
                  <a:fillRect b="-2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2059994" y="1968981"/>
                <a:ext cx="62703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altLang="ru-RU" sz="2400" b="1" i="1" dirty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ru-RU" sz="24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𝑶</m:t>
                          </m:r>
                        </m:e>
                        <m:sub>
                          <m:r>
                            <a:rPr lang="en-US" altLang="ru-RU" sz="24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9994" y="1968981"/>
                <a:ext cx="627031" cy="461665"/>
              </a:xfrm>
              <a:prstGeom prst="rect">
                <a:avLst/>
              </a:prstGeom>
              <a:blipFill>
                <a:blip r:embed="rId3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304900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11" grpId="0"/>
      <p:bldP spid="20" grpId="0" animBg="1"/>
      <p:bldP spid="23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14100" y="68471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5517569" y="1963868"/>
            <a:ext cx="3335608" cy="1039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058514" y="737941"/>
            <a:ext cx="1107980" cy="1217309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7176430" y="460923"/>
            <a:ext cx="517934" cy="155403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stCxn id="28" idx="0"/>
          </p:cNvCxnSpPr>
          <p:nvPr/>
        </p:nvCxnSpPr>
        <p:spPr>
          <a:xfrm flipH="1">
            <a:off x="7229229" y="960939"/>
            <a:ext cx="1522316" cy="1032986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Дуга 19"/>
          <p:cNvSpPr/>
          <p:nvPr/>
        </p:nvSpPr>
        <p:spPr>
          <a:xfrm rot="14875006">
            <a:off x="6851435" y="1703782"/>
            <a:ext cx="337604" cy="353291"/>
          </a:xfrm>
          <a:prstGeom prst="arc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1" name="Дуга 20"/>
          <p:cNvSpPr/>
          <p:nvPr/>
        </p:nvSpPr>
        <p:spPr>
          <a:xfrm rot="19606619">
            <a:off x="7028769" y="1691807"/>
            <a:ext cx="263953" cy="255324"/>
          </a:xfrm>
          <a:prstGeom prst="arc">
            <a:avLst>
              <a:gd name="adj1" fmla="val 13814016"/>
              <a:gd name="adj2" fmla="val 0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2" name="Дуга 21"/>
          <p:cNvSpPr/>
          <p:nvPr/>
        </p:nvSpPr>
        <p:spPr>
          <a:xfrm>
            <a:off x="7185372" y="1670488"/>
            <a:ext cx="266990" cy="276999"/>
          </a:xfrm>
          <a:prstGeom prst="arc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3" name="Дуга 22"/>
          <p:cNvSpPr/>
          <p:nvPr/>
        </p:nvSpPr>
        <p:spPr>
          <a:xfrm rot="617876">
            <a:off x="7328530" y="1779032"/>
            <a:ext cx="337604" cy="353291"/>
          </a:xfrm>
          <a:prstGeom prst="arc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4" name="Прямоугольник 23"/>
          <p:cNvSpPr/>
          <p:nvPr/>
        </p:nvSpPr>
        <p:spPr>
          <a:xfrm>
            <a:off x="6613553" y="1629405"/>
            <a:ext cx="284052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350" i="1" dirty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endParaRPr lang="ru-RU" sz="135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6999032" y="1393489"/>
            <a:ext cx="284052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350" i="1" dirty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endParaRPr lang="ru-RU" sz="135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7328266" y="1445385"/>
            <a:ext cx="332142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350" i="1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US" sz="13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35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7629000" y="1664288"/>
            <a:ext cx="641351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350" i="1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US" sz="13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350" dirty="0"/>
          </a:p>
        </p:txBody>
      </p:sp>
      <p:sp>
        <p:nvSpPr>
          <p:cNvPr id="30" name="TextBox 29"/>
          <p:cNvSpPr txBox="1"/>
          <p:nvPr/>
        </p:nvSpPr>
        <p:spPr>
          <a:xfrm>
            <a:off x="7037824" y="1979084"/>
            <a:ext cx="419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460873" y="1947487"/>
            <a:ext cx="241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</a:t>
            </a:r>
            <a:endParaRPr lang="ru-RU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8689365" y="1930131"/>
            <a:ext cx="2010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495889" y="39190"/>
            <a:ext cx="40765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018317" y="1540964"/>
            <a:ext cx="9551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6064309" y="722243"/>
            <a:ext cx="1130411" cy="1252015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>
            <a:stCxn id="28" idx="0"/>
          </p:cNvCxnSpPr>
          <p:nvPr/>
        </p:nvCxnSpPr>
        <p:spPr>
          <a:xfrm flipH="1">
            <a:off x="7215847" y="960939"/>
            <a:ext cx="1535698" cy="103844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2" name="TextBox 41"/>
              <p:cNvSpPr txBox="1"/>
              <p:nvPr/>
            </p:nvSpPr>
            <p:spPr>
              <a:xfrm>
                <a:off x="344454" y="196169"/>
                <a:ext cx="4947625" cy="1292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 err="1">
                    <a:solidFill>
                      <a:srgbClr val="3E18A8"/>
                    </a:solidFill>
                    <a:latin typeface="Arial" pitchFamily="34" charset="0"/>
                    <a:cs typeface="Arial" pitchFamily="34" charset="0"/>
                  </a:rPr>
                  <a:t>Berilgan</a:t>
                </a:r>
                <a:r>
                  <a:rPr lang="en-US" sz="3000" b="1" dirty="0">
                    <a:solidFill>
                      <a:srgbClr val="3E18A8"/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14:m>
                  <m:oMath xmlns:m="http://schemas.openxmlformats.org/officeDocument/2006/math">
                    <m:r>
                      <a:rPr lang="en-US" sz="21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en-US" sz="2100" dirty="0">
                    <a:latin typeface="Arial" pitchFamily="34" charset="0"/>
                    <a:cs typeface="Arial" pitchFamily="34" charset="0"/>
                  </a:rPr>
                  <a:t>AOC, </a:t>
                </a:r>
                <a14:m>
                  <m:oMath xmlns:m="http://schemas.openxmlformats.org/officeDocument/2006/math">
                    <m:r>
                      <a:rPr lang="en-US" sz="21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en-US" sz="2100" dirty="0">
                    <a:latin typeface="Arial" pitchFamily="34" charset="0"/>
                    <a:cs typeface="Arial" pitchFamily="34" charset="0"/>
                  </a:rPr>
                  <a:t> BOC-  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qo‘shni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burchaklar</a:t>
                </a:r>
                <a:endParaRPr lang="en-US" sz="2400" dirty="0"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2100" dirty="0">
                    <a:latin typeface="Arial" pitchFamily="34" charset="0"/>
                    <a:cs typeface="Arial" pitchFamily="34" charset="0"/>
                  </a:rPr>
                  <a:t>  OO</a:t>
                </a:r>
                <a:r>
                  <a:rPr lang="en-US" sz="1200" dirty="0">
                    <a:latin typeface="Arial" pitchFamily="34" charset="0"/>
                    <a:cs typeface="Arial" pitchFamily="34" charset="0"/>
                  </a:rPr>
                  <a:t>1 </a:t>
                </a:r>
                <a:r>
                  <a:rPr lang="en-US" sz="2100" dirty="0" err="1"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2100" dirty="0">
                    <a:latin typeface="Arial" pitchFamily="34" charset="0"/>
                    <a:cs typeface="Arial" pitchFamily="34" charset="0"/>
                  </a:rPr>
                  <a:t> OO</a:t>
                </a:r>
                <a:r>
                  <a:rPr lang="en-US" sz="1200" dirty="0">
                    <a:latin typeface="Arial" pitchFamily="34" charset="0"/>
                    <a:cs typeface="Arial" pitchFamily="34" charset="0"/>
                  </a:rPr>
                  <a:t>2    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-  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bissektrisalar</a:t>
                </a:r>
                <a:endParaRPr lang="en-US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454" y="196169"/>
                <a:ext cx="4947625" cy="1292662"/>
              </a:xfrm>
              <a:prstGeom prst="rect">
                <a:avLst/>
              </a:prstGeom>
              <a:blipFill rotWithShape="1">
                <a:blip r:embed="rId2"/>
                <a:stretch>
                  <a:fillRect l="-2959" t="-6132" b="-103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4" name="TextBox 43"/>
              <p:cNvSpPr txBox="1"/>
              <p:nvPr/>
            </p:nvSpPr>
            <p:spPr>
              <a:xfrm>
                <a:off x="174847" y="1527020"/>
                <a:ext cx="7519517" cy="2677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700" b="1" dirty="0" err="1" smtClean="0">
                    <a:solidFill>
                      <a:srgbClr val="3E18A8"/>
                    </a:solidFill>
                    <a:latin typeface="Arial" pitchFamily="34" charset="0"/>
                    <a:cs typeface="Arial" pitchFamily="34" charset="0"/>
                  </a:rPr>
                  <a:t>Isbot</a:t>
                </a:r>
                <a:r>
                  <a:rPr lang="en-US" sz="2700" b="1" dirty="0" smtClean="0">
                    <a:solidFill>
                      <a:srgbClr val="3E18A8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700" b="1" dirty="0" err="1" smtClean="0">
                    <a:solidFill>
                      <a:srgbClr val="3E18A8"/>
                    </a:solidFill>
                    <a:latin typeface="Arial" pitchFamily="34" charset="0"/>
                    <a:cs typeface="Arial" pitchFamily="34" charset="0"/>
                  </a:rPr>
                  <a:t>qilish</a:t>
                </a:r>
                <a:r>
                  <a:rPr lang="en-US" sz="2700" b="1" dirty="0" smtClean="0">
                    <a:solidFill>
                      <a:srgbClr val="3E18A8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700" b="1" dirty="0" err="1" smtClean="0">
                    <a:solidFill>
                      <a:srgbClr val="3E18A8"/>
                    </a:solidFill>
                    <a:latin typeface="Arial" pitchFamily="34" charset="0"/>
                    <a:cs typeface="Arial" pitchFamily="34" charset="0"/>
                  </a:rPr>
                  <a:t>kerak</a:t>
                </a:r>
                <a:r>
                  <a:rPr lang="en-US" sz="2700" b="1" dirty="0" smtClean="0">
                    <a:solidFill>
                      <a:srgbClr val="3E18A8"/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:r>
                  <a:rPr lang="en-US" sz="2700" dirty="0" smtClean="0">
                    <a:solidFill>
                      <a:srgbClr val="3E18A8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en-US" sz="2700" dirty="0">
                  <a:solidFill>
                    <a:srgbClr val="3E18A8"/>
                  </a:solidFill>
                  <a:latin typeface="Arial" pitchFamily="34" charset="0"/>
                  <a:cs typeface="Arial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7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2700" b="1" dirty="0">
                    <a:latin typeface="Arial" pitchFamily="34" charset="0"/>
                    <a:cs typeface="Arial" pitchFamily="34" charset="0"/>
                  </a:rPr>
                  <a:t>O</a:t>
                </a:r>
                <a:r>
                  <a:rPr lang="en-US" sz="1500" b="1" dirty="0"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en-US" sz="2700" b="1" dirty="0">
                    <a:latin typeface="Arial" pitchFamily="34" charset="0"/>
                    <a:cs typeface="Arial" pitchFamily="34" charset="0"/>
                  </a:rPr>
                  <a:t>OO</a:t>
                </a:r>
                <a:r>
                  <a:rPr lang="en-US" sz="1500" b="1" dirty="0">
                    <a:latin typeface="Arial" pitchFamily="34" charset="0"/>
                    <a:cs typeface="Arial" pitchFamily="34" charset="0"/>
                  </a:rPr>
                  <a:t>2 </a:t>
                </a:r>
                <a:r>
                  <a:rPr lang="en-US" sz="2700" dirty="0" smtClean="0">
                    <a:latin typeface="Arial" pitchFamily="34" charset="0"/>
                    <a:cs typeface="Arial" pitchFamily="34" charset="0"/>
                  </a:rPr>
                  <a:t>= 90⁰</a:t>
                </a:r>
                <a:endParaRPr lang="en-US" sz="1500" dirty="0"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Burchaklar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mos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ravishda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l-GR" sz="27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α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ru-RU" sz="3300" b="1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l-GR" sz="27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β</a:t>
                </a:r>
                <a:r>
                  <a:rPr lang="en-US" sz="3300" b="1" dirty="0"/>
                  <a:t> </a:t>
                </a:r>
                <a:r>
                  <a:rPr lang="en-US" sz="2700" dirty="0" err="1">
                    <a:latin typeface="Arial" pitchFamily="34" charset="0"/>
                    <a:cs typeface="Arial" pitchFamily="34" charset="0"/>
                  </a:rPr>
                  <a:t>bo‘lsin</a:t>
                </a:r>
                <a:r>
                  <a:rPr lang="en-US" sz="2700" dirty="0">
                    <a:latin typeface="Arial" pitchFamily="34" charset="0"/>
                    <a:cs typeface="Arial" pitchFamily="34" charset="0"/>
                  </a:rPr>
                  <a:t>.</a:t>
                </a:r>
                <a:endParaRPr lang="ru-RU" sz="2700" dirty="0">
                  <a:latin typeface="Arial" pitchFamily="34" charset="0"/>
                  <a:cs typeface="Arial" pitchFamily="34" charset="0"/>
                </a:endParaRPr>
              </a:p>
              <a:p>
                <a:r>
                  <a:rPr lang="ru-RU" sz="2700" dirty="0">
                    <a:latin typeface="Arial" pitchFamily="34" charset="0"/>
                    <a:cs typeface="Arial" pitchFamily="34" charset="0"/>
                  </a:rPr>
                  <a:t>              </a:t>
                </a:r>
                <a:r>
                  <a:rPr lang="en-US" sz="2700" dirty="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l-GR" sz="27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α</a:t>
                </a:r>
                <a:r>
                  <a:rPr lang="en-US" sz="2700" dirty="0">
                    <a:latin typeface="Arial" pitchFamily="34" charset="0"/>
                    <a:cs typeface="Arial" pitchFamily="34" charset="0"/>
                  </a:rPr>
                  <a:t>  +2 </a:t>
                </a:r>
                <a:r>
                  <a:rPr lang="el-GR" sz="27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β</a:t>
                </a:r>
                <a:r>
                  <a:rPr lang="en-US" sz="2700" dirty="0">
                    <a:latin typeface="Arial" pitchFamily="34" charset="0"/>
                    <a:cs typeface="Arial" pitchFamily="34" charset="0"/>
                  </a:rPr>
                  <a:t> =</a:t>
                </a:r>
                <a:r>
                  <a:rPr lang="en-US" sz="2700" dirty="0" smtClean="0">
                    <a:latin typeface="Arial" pitchFamily="34" charset="0"/>
                    <a:cs typeface="Arial" pitchFamily="34" charset="0"/>
                  </a:rPr>
                  <a:t>180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  <a:r>
                  <a:rPr lang="en-US" sz="2700" dirty="0" smtClean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ru-RU" sz="2700" dirty="0" smtClean="0">
                    <a:latin typeface="Arial" pitchFamily="34" charset="0"/>
                    <a:cs typeface="Arial" pitchFamily="34" charset="0"/>
                  </a:rPr>
                  <a:t>            </a:t>
                </a:r>
                <a:endParaRPr lang="en-US" sz="2700" dirty="0" smtClean="0"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27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700" dirty="0" smtClean="0">
                    <a:latin typeface="Arial" pitchFamily="34" charset="0"/>
                    <a:cs typeface="Arial" pitchFamily="34" charset="0"/>
                  </a:rPr>
                  <a:t>             </a:t>
                </a:r>
                <a:r>
                  <a:rPr lang="ru-RU" sz="2700" dirty="0" smtClean="0">
                    <a:latin typeface="Arial" pitchFamily="34" charset="0"/>
                    <a:cs typeface="Arial" pitchFamily="34" charset="0"/>
                  </a:rPr>
                  <a:t>2(</a:t>
                </a:r>
                <a:r>
                  <a:rPr lang="el-GR" sz="27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α</a:t>
                </a:r>
                <a:r>
                  <a:rPr lang="en-US" sz="2700" dirty="0" smtClean="0">
                    <a:latin typeface="Arial" pitchFamily="34" charset="0"/>
                    <a:cs typeface="Arial" pitchFamily="34" charset="0"/>
                  </a:rPr>
                  <a:t>  + </a:t>
                </a:r>
                <a:r>
                  <a:rPr lang="el-GR" sz="27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β</a:t>
                </a:r>
                <a:r>
                  <a:rPr lang="en-US" sz="27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2700" dirty="0" smtClean="0">
                    <a:latin typeface="Arial" pitchFamily="34" charset="0"/>
                    <a:cs typeface="Arial" pitchFamily="34" charset="0"/>
                  </a:rPr>
                  <a:t>)=</a:t>
                </a:r>
                <a:r>
                  <a:rPr lang="en-US" sz="2700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2700" dirty="0" smtClean="0">
                    <a:latin typeface="Arial" pitchFamily="34" charset="0"/>
                    <a:cs typeface="Arial" pitchFamily="34" charset="0"/>
                  </a:rPr>
                  <a:t>18</a:t>
                </a:r>
                <a:r>
                  <a:rPr lang="en-US" sz="2700" dirty="0" smtClean="0">
                    <a:latin typeface="Arial" pitchFamily="34" charset="0"/>
                    <a:cs typeface="Arial" pitchFamily="34" charset="0"/>
                  </a:rPr>
                  <a:t>0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  <a:endParaRPr lang="ru-RU" sz="2700" b="1" dirty="0" smtClean="0">
                  <a:latin typeface="Arial" pitchFamily="34" charset="0"/>
                  <a:cs typeface="Arial" pitchFamily="34" charset="0"/>
                </a:endParaRPr>
              </a:p>
              <a:p>
                <a:r>
                  <a:rPr lang="ru-RU" sz="27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</a:t>
                </a:r>
                <a:r>
                  <a:rPr lang="el-GR" sz="27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α</a:t>
                </a:r>
                <a:r>
                  <a:rPr lang="en-US" sz="2700" dirty="0">
                    <a:latin typeface="Arial" pitchFamily="34" charset="0"/>
                    <a:cs typeface="Arial" pitchFamily="34" charset="0"/>
                  </a:rPr>
                  <a:t>  + </a:t>
                </a:r>
                <a:r>
                  <a:rPr lang="el-GR" sz="27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β</a:t>
                </a:r>
                <a:r>
                  <a:rPr lang="en-US" sz="27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2700" dirty="0">
                    <a:latin typeface="Arial" pitchFamily="34" charset="0"/>
                    <a:cs typeface="Arial" pitchFamily="34" charset="0"/>
                  </a:rPr>
                  <a:t>=</a:t>
                </a:r>
                <a:r>
                  <a:rPr lang="en-US" sz="2700" b="1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700" b="1" dirty="0" smtClean="0">
                    <a:latin typeface="Arial" pitchFamily="34" charset="0"/>
                    <a:cs typeface="Arial" pitchFamily="34" charset="0"/>
                  </a:rPr>
                  <a:t>90⁰</a:t>
                </a:r>
                <a:r>
                  <a:rPr lang="en-US" sz="2700" b="1" dirty="0" smtClean="0"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:r>
                  <a:rPr lang="en-US" sz="2700" dirty="0">
                    <a:ea typeface="Cambria Math" panose="02040503050406030204" pitchFamily="18" charset="0"/>
                    <a:cs typeface="Arial" pitchFamily="34" charset="0"/>
                  </a:rPr>
                  <a:t>(</a:t>
                </a:r>
                <a14:m>
                  <m:oMath xmlns:m="http://schemas.openxmlformats.org/officeDocument/2006/math">
                    <m:r>
                      <a:rPr lang="en-US" sz="2700" b="1" i="1">
                        <a:solidFill>
                          <a:srgbClr val="3E18A8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en-US" sz="2700" b="1" dirty="0">
                    <a:solidFill>
                      <a:srgbClr val="3E18A8"/>
                    </a:solidFill>
                    <a:latin typeface="Arial" pitchFamily="34" charset="0"/>
                    <a:cs typeface="Arial" pitchFamily="34" charset="0"/>
                  </a:rPr>
                  <a:t>O</a:t>
                </a:r>
                <a:r>
                  <a:rPr lang="en-US" sz="1500" b="1" dirty="0">
                    <a:solidFill>
                      <a:srgbClr val="3E18A8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en-US" sz="2700" b="1" dirty="0">
                    <a:solidFill>
                      <a:srgbClr val="3E18A8"/>
                    </a:solidFill>
                    <a:latin typeface="Arial" pitchFamily="34" charset="0"/>
                    <a:cs typeface="Arial" pitchFamily="34" charset="0"/>
                  </a:rPr>
                  <a:t>OO</a:t>
                </a:r>
                <a:r>
                  <a:rPr lang="en-US" sz="1500" b="1" dirty="0">
                    <a:solidFill>
                      <a:srgbClr val="3E18A8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700" dirty="0">
                    <a:latin typeface="Arial" pitchFamily="34" charset="0"/>
                    <a:cs typeface="Arial" pitchFamily="34" charset="0"/>
                  </a:rPr>
                  <a:t>)</a:t>
                </a:r>
              </a:p>
            </p:txBody>
          </p:sp>
        </mc:Choice>
        <mc:Fallback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847" y="1527020"/>
                <a:ext cx="7519517" cy="2677656"/>
              </a:xfrm>
              <a:prstGeom prst="rect">
                <a:avLst/>
              </a:prstGeom>
              <a:blipFill rotWithShape="1">
                <a:blip r:embed="rId3"/>
                <a:stretch>
                  <a:fillRect l="-1541" t="-1818" b="-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Прямоугольник 47"/>
          <p:cNvSpPr/>
          <p:nvPr/>
        </p:nvSpPr>
        <p:spPr>
          <a:xfrm>
            <a:off x="2902955" y="3804850"/>
            <a:ext cx="232756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35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565803" y="4118315"/>
            <a:ext cx="712887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7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Demak</a:t>
            </a:r>
            <a:r>
              <a:rPr lang="en-US" sz="27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7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o‘shni</a:t>
            </a:r>
            <a:r>
              <a:rPr lang="en-US" sz="27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r>
              <a:rPr lang="en-US" sz="27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bissektrisalari</a:t>
            </a:r>
            <a:r>
              <a:rPr lang="en-US" sz="27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7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27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perpendikulyardir</a:t>
            </a:r>
            <a:r>
              <a:rPr lang="en-US" sz="27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7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8596237" y="599442"/>
                <a:ext cx="570926" cy="4154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altLang="ru-RU" sz="2100" b="1" i="1" dirty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ru-RU" sz="21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𝑶</m:t>
                          </m:r>
                        </m:e>
                        <m:sub>
                          <m:r>
                            <a:rPr lang="en-US" altLang="ru-RU" sz="21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6237" y="599442"/>
                <a:ext cx="570926" cy="415498"/>
              </a:xfrm>
              <a:prstGeom prst="rect">
                <a:avLst/>
              </a:prstGeom>
              <a:blipFill>
                <a:blip r:embed="rId4"/>
                <a:stretch>
                  <a:fillRect b="-14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5748595" y="301060"/>
                <a:ext cx="570926" cy="4154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altLang="ru-RU" sz="2100" b="1" i="1" dirty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ru-RU" sz="21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𝑶</m:t>
                          </m:r>
                        </m:e>
                        <m:sub>
                          <m:r>
                            <a:rPr lang="en-US" altLang="ru-RU" sz="21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21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8595" y="301060"/>
                <a:ext cx="570926" cy="4154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6058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/>
      <p:bldP spid="25" grpId="0"/>
      <p:bldP spid="26" grpId="0"/>
      <p:bldP spid="27" grpId="0"/>
      <p:bldP spid="30" grpId="0"/>
      <p:bldP spid="31" grpId="0"/>
      <p:bldP spid="32" grpId="0"/>
      <p:bldP spid="33" grpId="0"/>
      <p:bldP spid="34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3044</TotalTime>
  <Words>723</Words>
  <Application>Microsoft Office PowerPoint</Application>
  <PresentationFormat>Экран (16:9)</PresentationFormat>
  <Paragraphs>185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GEOMETRIYA</vt:lpstr>
      <vt:lpstr>                    MN va KL to‘g‘ri chiziqlarning kesishishidan hosil bo‘lgan ∠MOL va ∠KON vertikal burchaklarning yig‘indisi 148⁰ ga teng. ∠MOK burchakni toping.</vt:lpstr>
      <vt:lpstr>Berilgan:  ∠MOL + ∠KON = 148⁰   ∠MOK - 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Гость</dc:creator>
  <cp:lastModifiedBy>Admin</cp:lastModifiedBy>
  <cp:revision>385</cp:revision>
  <dcterms:created xsi:type="dcterms:W3CDTF">2020-07-28T06:40:32Z</dcterms:created>
  <dcterms:modified xsi:type="dcterms:W3CDTF">2020-10-11T16:36:47Z</dcterms:modified>
</cp:coreProperties>
</file>