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1" r:id="rId2"/>
    <p:sldId id="367" r:id="rId3"/>
    <p:sldId id="357" r:id="rId4"/>
    <p:sldId id="358" r:id="rId5"/>
    <p:sldId id="353" r:id="rId6"/>
    <p:sldId id="342" r:id="rId7"/>
    <p:sldId id="366" r:id="rId8"/>
    <p:sldId id="356" r:id="rId9"/>
    <p:sldId id="361" r:id="rId10"/>
    <p:sldId id="362" r:id="rId11"/>
    <p:sldId id="326" r:id="rId12"/>
    <p:sldId id="335" r:id="rId13"/>
    <p:sldId id="336" r:id="rId14"/>
    <p:sldId id="333" r:id="rId15"/>
    <p:sldId id="338" r:id="rId16"/>
    <p:sldId id="331" r:id="rId1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0000"/>
    <a:srgbClr val="160AB2"/>
    <a:srgbClr val="C86AC1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24" autoAdjust="0"/>
  </p:normalViewPr>
  <p:slideViewPr>
    <p:cSldViewPr>
      <p:cViewPr varScale="1">
        <p:scale>
          <a:sx n="94" d="100"/>
          <a:sy n="94" d="100"/>
        </p:scale>
        <p:origin x="24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7232F-1B7D-48C9-8C32-6F17E1E55F2E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D5AFC0-17C6-40A1-BCB8-6708F6916D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11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151336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204791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2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8" y="2434"/>
            <a:ext cx="9130468" cy="131637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6402" y="257079"/>
            <a:ext cx="4667985" cy="854373"/>
          </a:xfrm>
          <a:prstGeom prst="rect">
            <a:avLst/>
          </a:prstGeom>
        </p:spPr>
        <p:txBody>
          <a:bodyPr vert="horz" wrap="square" lIns="0" tIns="23150" rIns="0" bIns="0" rtlCol="0" anchor="ctr">
            <a:spAutoFit/>
          </a:bodyPr>
          <a:lstStyle/>
          <a:p>
            <a:pPr marL="20131">
              <a:spcBef>
                <a:spcPts val="181"/>
              </a:spcBef>
            </a:pPr>
            <a:r>
              <a:rPr lang="en-US" sz="5400" b="1" spc="8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98262" y="240636"/>
            <a:ext cx="7978195" cy="957234"/>
            <a:chOff x="439458" y="228104"/>
            <a:chExt cx="5033157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770618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85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770618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853"/>
            </a:p>
          </p:txBody>
        </p:sp>
      </p:grpSp>
      <p:sp>
        <p:nvSpPr>
          <p:cNvPr id="11" name="object 11"/>
          <p:cNvSpPr/>
          <p:nvPr/>
        </p:nvSpPr>
        <p:spPr>
          <a:xfrm>
            <a:off x="6876256" y="1917258"/>
            <a:ext cx="1878779" cy="1908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3"/>
          </a:p>
        </p:txBody>
      </p:sp>
      <p:sp>
        <p:nvSpPr>
          <p:cNvPr id="12" name="object 12"/>
          <p:cNvSpPr txBox="1"/>
          <p:nvPr/>
        </p:nvSpPr>
        <p:spPr>
          <a:xfrm>
            <a:off x="7524328" y="432177"/>
            <a:ext cx="685416" cy="574150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6" b="1" spc="16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3200" spc="16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3566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23964" y="505800"/>
            <a:ext cx="742911" cy="511753"/>
          </a:xfrm>
          <a:prstGeom prst="rect">
            <a:avLst/>
          </a:prstGeom>
        </p:spPr>
        <p:txBody>
          <a:bodyPr vert="horz" wrap="square" lIns="0" tIns="19124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3200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02521" y="1773781"/>
            <a:ext cx="63957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922" y="1696463"/>
            <a:ext cx="616771" cy="1152128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8922" y="3003798"/>
            <a:ext cx="616771" cy="11521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51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442229" y="4309279"/>
            <a:ext cx="3481699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rot="5400000" flipH="1" flipV="1">
            <a:off x="335073" y="2434044"/>
            <a:ext cx="1982391" cy="176807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2617045" y="4474530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3076816" y="3132876"/>
            <a:ext cx="1453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b="1" dirty="0" smtClean="0">
                <a:solidFill>
                  <a:srgbClr val="680000"/>
                </a:solidFill>
              </a:rPr>
              <a:t>С</a:t>
            </a:r>
            <a:r>
              <a:rPr lang="en-US" altLang="ru-RU" sz="2400" b="1" dirty="0" smtClean="0">
                <a:solidFill>
                  <a:srgbClr val="680000"/>
                </a:solidFill>
              </a:rPr>
              <a:t>&lt; 90⁰</a:t>
            </a:r>
            <a:endParaRPr lang="ru-RU" altLang="ru-RU" sz="2400" b="1" dirty="0">
              <a:solidFill>
                <a:srgbClr val="680000"/>
              </a:solidFill>
            </a:endParaRP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1111955" y="271040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07504" y="4168081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6" name="Овал 5"/>
          <p:cNvSpPr/>
          <p:nvPr/>
        </p:nvSpPr>
        <p:spPr>
          <a:xfrm>
            <a:off x="1973721" y="2475775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969462" y="421550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191" y="3121292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3041470" y="2867528"/>
            <a:ext cx="4200" cy="134545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1973721" y="2482705"/>
            <a:ext cx="1374143" cy="131318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95122">
            <a:off x="689507" y="1761527"/>
            <a:ext cx="2978665" cy="187851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5" name="Прямоугольник 14"/>
          <p:cNvSpPr/>
          <p:nvPr/>
        </p:nvSpPr>
        <p:spPr>
          <a:xfrm>
            <a:off x="6915164" y="2405863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C=90⁰</a:t>
            </a:r>
            <a:r>
              <a:rPr lang="en-US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4972917" y="4486349"/>
            <a:ext cx="3487515" cy="1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78761" y="4486349"/>
            <a:ext cx="3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80000"/>
                </a:solidFill>
              </a:rPr>
              <a:t>A</a:t>
            </a:r>
            <a:endParaRPr lang="ru-RU" sz="2400" b="1" dirty="0">
              <a:solidFill>
                <a:srgbClr val="680000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4972917" y="1916872"/>
            <a:ext cx="22890" cy="2590994"/>
          </a:xfrm>
          <a:prstGeom prst="line">
            <a:avLst/>
          </a:prstGeom>
          <a:ln w="38100">
            <a:solidFill>
              <a:srgbClr val="160A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680000"/>
                          </a:solidFill>
                          <a:latin typeface="Cambria Math" panose="02040503050406030204" pitchFamily="18" charset="0"/>
                        </a:rPr>
                        <m:t>𝐁</m:t>
                      </m:r>
                    </m:oMath>
                  </m:oMathPara>
                </a14:m>
                <a:endParaRPr lang="ru-RU" sz="2000" b="1" dirty="0">
                  <a:solidFill>
                    <a:srgbClr val="68000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327" y="2207130"/>
                <a:ext cx="557315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 rot="10800000">
            <a:off x="4842332" y="4175637"/>
            <a:ext cx="486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/>
                <a:cs typeface="Times New Roman"/>
              </a:rPr>
              <a:t>∟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grpSp>
        <p:nvGrpSpPr>
          <p:cNvPr id="32" name="Group 3"/>
          <p:cNvGrpSpPr>
            <a:grpSpLocks/>
          </p:cNvGrpSpPr>
          <p:nvPr/>
        </p:nvGrpSpPr>
        <p:grpSpPr bwMode="auto">
          <a:xfrm>
            <a:off x="6994243" y="3142804"/>
            <a:ext cx="961077" cy="1331303"/>
            <a:chOff x="1728" y="1536"/>
            <a:chExt cx="1104" cy="1968"/>
          </a:xfrm>
        </p:grpSpPr>
        <p:sp>
          <p:nvSpPr>
            <p:cNvPr id="3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35" name="Овал 34"/>
          <p:cNvSpPr/>
          <p:nvPr/>
        </p:nvSpPr>
        <p:spPr>
          <a:xfrm>
            <a:off x="4972916" y="2440097"/>
            <a:ext cx="83453" cy="82456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931496" y="4421808"/>
            <a:ext cx="62747" cy="104598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7" name="Group 3"/>
          <p:cNvGrpSpPr>
            <a:grpSpLocks/>
          </p:cNvGrpSpPr>
          <p:nvPr/>
        </p:nvGrpSpPr>
        <p:grpSpPr bwMode="auto">
          <a:xfrm rot="5400000">
            <a:off x="5182680" y="2277148"/>
            <a:ext cx="961077" cy="1331303"/>
            <a:chOff x="1764" y="1522"/>
            <a:chExt cx="1104" cy="1968"/>
          </a:xfrm>
        </p:grpSpPr>
        <p:sp>
          <p:nvSpPr>
            <p:cNvPr id="38" name="AutoShape 4"/>
            <p:cNvSpPr>
              <a:spLocks noChangeArrowheads="1"/>
            </p:cNvSpPr>
            <p:nvPr/>
          </p:nvSpPr>
          <p:spPr bwMode="auto">
            <a:xfrm>
              <a:off x="1764" y="1522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39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cxnSp>
        <p:nvCxnSpPr>
          <p:cNvPr id="40" name="Прямая соединительная линия 39"/>
          <p:cNvCxnSpPr>
            <a:endCxn id="36" idx="5"/>
          </p:cNvCxnSpPr>
          <p:nvPr/>
        </p:nvCxnSpPr>
        <p:spPr>
          <a:xfrm>
            <a:off x="6978780" y="1867710"/>
            <a:ext cx="6274" cy="264337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5" idx="0"/>
          </p:cNvCxnSpPr>
          <p:nvPr/>
        </p:nvCxnSpPr>
        <p:spPr>
          <a:xfrm flipV="1">
            <a:off x="5014643" y="2440096"/>
            <a:ext cx="2460138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3"/>
          <p:cNvGrpSpPr>
            <a:grpSpLocks/>
          </p:cNvGrpSpPr>
          <p:nvPr/>
        </p:nvGrpSpPr>
        <p:grpSpPr bwMode="auto">
          <a:xfrm>
            <a:off x="6994242" y="1086629"/>
            <a:ext cx="961077" cy="1331303"/>
            <a:chOff x="1728" y="1536"/>
            <a:chExt cx="1104" cy="1968"/>
          </a:xfrm>
        </p:grpSpPr>
        <p:sp>
          <p:nvSpPr>
            <p:cNvPr id="43" name="AutoShape 4"/>
            <p:cNvSpPr>
              <a:spLocks noChangeArrowheads="1"/>
            </p:cNvSpPr>
            <p:nvPr/>
          </p:nvSpPr>
          <p:spPr bwMode="auto">
            <a:xfrm>
              <a:off x="1728" y="1536"/>
              <a:ext cx="1104" cy="1968"/>
            </a:xfrm>
            <a:prstGeom prst="rtTriangle">
              <a:avLst/>
            </a:prstGeom>
            <a:solidFill>
              <a:schemeClr val="hlink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44" name="AutoShape 5"/>
            <p:cNvSpPr>
              <a:spLocks noChangeArrowheads="1"/>
            </p:cNvSpPr>
            <p:nvPr/>
          </p:nvSpPr>
          <p:spPr bwMode="auto">
            <a:xfrm>
              <a:off x="1920" y="2256"/>
              <a:ext cx="528" cy="100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135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251520" y="100146"/>
            <a:ext cx="83529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20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20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en-US" altLang="ru-RU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tomonlariga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perpendikulyar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o‘tkazing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nuqtasida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1281069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333730" y="1277786"/>
            <a:ext cx="548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6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dirty="0">
              <a:solidFill>
                <a:srgbClr val="68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0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1131590"/>
            <a:ext cx="559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-,8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(45 - bet).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63638"/>
            <a:ext cx="2940844" cy="211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0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8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6"/>
          <p:cNvGrpSpPr>
            <a:grpSpLocks/>
          </p:cNvGrpSpPr>
          <p:nvPr/>
        </p:nvGrpSpPr>
        <p:grpSpPr bwMode="auto">
          <a:xfrm>
            <a:off x="5620376" y="687812"/>
            <a:ext cx="907895" cy="726698"/>
            <a:chOff x="1248" y="240"/>
            <a:chExt cx="4176" cy="3600"/>
          </a:xfrm>
          <a:solidFill>
            <a:srgbClr val="00B050"/>
          </a:solidFill>
        </p:grpSpPr>
        <p:sp>
          <p:nvSpPr>
            <p:cNvPr id="18441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20 w 21600"/>
                <a:gd name="T1" fmla="*/ 0 h 21600"/>
                <a:gd name="T2" fmla="*/ 41 w 21600"/>
                <a:gd name="T3" fmla="*/ 29 h 21600"/>
                <a:gd name="T4" fmla="*/ 0 w 21600"/>
                <a:gd name="T5" fmla="*/ 29 h 21600"/>
                <a:gd name="T6" fmla="*/ 0 60000 65536"/>
                <a:gd name="T7" fmla="*/ 0 60000 65536"/>
                <a:gd name="T8" fmla="*/ 0 60000 65536"/>
                <a:gd name="T9" fmla="*/ 5400 w 21600"/>
                <a:gd name="T10" fmla="*/ 11802 h 21600"/>
                <a:gd name="T11" fmla="*/ 16200 w 21600"/>
                <a:gd name="T12" fmla="*/ 20598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2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0 w 21600"/>
                <a:gd name="T1" fmla="*/ 0 h 21600"/>
                <a:gd name="T2" fmla="*/ 138 w 21600"/>
                <a:gd name="T3" fmla="*/ 0 h 21600"/>
                <a:gd name="T4" fmla="*/ 188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789 w 21600"/>
                <a:gd name="T13" fmla="*/ 508 h 21600"/>
                <a:gd name="T14" fmla="*/ 15811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3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77 w 21600"/>
                <a:gd name="T1" fmla="*/ 0 h 21600"/>
                <a:gd name="T2" fmla="*/ 364 w 21600"/>
                <a:gd name="T3" fmla="*/ 0 h 21600"/>
                <a:gd name="T4" fmla="*/ 441 w 21600"/>
                <a:gd name="T5" fmla="*/ 40 h 21600"/>
                <a:gd name="T6" fmla="*/ 0 w 21600"/>
                <a:gd name="T7" fmla="*/ 4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290 w 21600"/>
                <a:gd name="T13" fmla="*/ 508 h 21600"/>
                <a:gd name="T14" fmla="*/ 16310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44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104 w 21600"/>
                <a:gd name="T1" fmla="*/ 0 h 21600"/>
                <a:gd name="T2" fmla="*/ 703 w 21600"/>
                <a:gd name="T3" fmla="*/ 0 h 21600"/>
                <a:gd name="T4" fmla="*/ 807 w 21600"/>
                <a:gd name="T5" fmla="*/ 41 h 21600"/>
                <a:gd name="T6" fmla="*/ 0 w 21600"/>
                <a:gd name="T7" fmla="*/ 41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84 w 21600"/>
                <a:gd name="T13" fmla="*/ 508 h 21600"/>
                <a:gd name="T14" fmla="*/ 17312 w 21600"/>
                <a:gd name="T15" fmla="*/ 2109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 sz="2858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437" name="Oval 13"/>
          <p:cNvSpPr>
            <a:spLocks noChangeArrowheads="1"/>
          </p:cNvSpPr>
          <p:nvPr/>
        </p:nvSpPr>
        <p:spPr bwMode="gray">
          <a:xfrm>
            <a:off x="5636463" y="1682193"/>
            <a:ext cx="792065" cy="702469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WordArt 15"/>
          <p:cNvSpPr>
            <a:spLocks noChangeArrowheads="1" noChangeShapeType="1" noTextEdit="1"/>
          </p:cNvSpPr>
          <p:nvPr/>
        </p:nvSpPr>
        <p:spPr bwMode="gray">
          <a:xfrm>
            <a:off x="6425438" y="956691"/>
            <a:ext cx="2538514" cy="41191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270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верно</a:t>
            </a:r>
          </a:p>
        </p:txBody>
      </p:sp>
      <p:sp>
        <p:nvSpPr>
          <p:cNvPr id="18439" name="WordArt 16"/>
          <p:cNvSpPr>
            <a:spLocks noChangeArrowheads="1" noChangeShapeType="1" noTextEdit="1"/>
          </p:cNvSpPr>
          <p:nvPr/>
        </p:nvSpPr>
        <p:spPr bwMode="gray">
          <a:xfrm>
            <a:off x="6515978" y="1854720"/>
            <a:ext cx="2447972" cy="428625"/>
          </a:xfrm>
          <a:prstGeom prst="rect">
            <a:avLst/>
          </a:prstGeom>
        </p:spPr>
        <p:txBody>
          <a:bodyPr wrap="none" lIns="81637" tIns="40818" rIns="81637" bIns="408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858" kern="1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неверно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51662" y="23199"/>
            <a:ext cx="5255940" cy="473309"/>
          </a:xfrm>
          <a:prstGeom prst="rect">
            <a:avLst/>
          </a:prstGeom>
        </p:spPr>
        <p:txBody>
          <a:bodyPr wrap="square" lIns="81637" tIns="40818" rIns="81637" bIns="40818">
            <a:spAutoFit/>
          </a:bodyPr>
          <a:lstStyle/>
          <a:p>
            <a:r>
              <a:rPr lang="ru-RU" sz="254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Графический диктант:</a:t>
            </a:r>
            <a:endParaRPr lang="ru-RU" sz="2858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0247" y="519734"/>
            <a:ext cx="5183941" cy="45153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1637" tIns="40818" rIns="81637" bIns="40818">
            <a:spAutoFit/>
          </a:bodyPr>
          <a:lstStyle/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Верно ли , что  2 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0 </a:t>
            </a: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=120 мин.</a:t>
            </a:r>
            <a:r>
              <a:rPr lang="ru-RU" sz="1746" b="1" baseline="30000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Теорема- это утверждение истинность, которого не требует доказательства.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Углы измеряются в градусах.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Каждый угол имеет определённую длину, большую нуля.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 смежный прямому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Вертикальные углы всегда равны.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Биссектриса это луч, исходящий из вершины угла.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06145" indent="-306145">
              <a:lnSpc>
                <a:spcPct val="150000"/>
              </a:lnSpc>
              <a:spcAft>
                <a:spcPts val="892"/>
              </a:spcAft>
              <a:buFont typeface="+mj-lt"/>
              <a:buAutoNum type="arabicPeriod"/>
              <a:tabLst>
                <a:tab pos="408192" algn="l"/>
              </a:tabLst>
            </a:pPr>
            <a:r>
              <a:rPr lang="ru-RU" sz="1746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Угол, смежный тупому – острый.</a:t>
            </a:r>
            <a:endParaRPr lang="ru-RU" sz="1429" b="1" dirty="0">
              <a:solidFill>
                <a:srgbClr val="002060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88220" y="4663709"/>
            <a:ext cx="719050" cy="323851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chemeClr val="accent1"/>
              </a:gs>
              <a:gs pos="100000">
                <a:schemeClr val="folHlink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7" tIns="40818" rIns="81637" bIns="40818" anchor="ctr"/>
          <a:lstStyle/>
          <a:p>
            <a:endParaRPr lang="ru-RU" sz="2858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491" y="558404"/>
            <a:ext cx="2303108" cy="2239565"/>
            <a:chOff x="703" y="1605"/>
            <a:chExt cx="1389" cy="1881"/>
          </a:xfrm>
        </p:grpSpPr>
        <p:sp>
          <p:nvSpPr>
            <p:cNvPr id="22592" name="Freeform 4"/>
            <p:cNvSpPr>
              <a:spLocks/>
            </p:cNvSpPr>
            <p:nvPr/>
          </p:nvSpPr>
          <p:spPr bwMode="auto">
            <a:xfrm rot="-598683">
              <a:off x="1158" y="1605"/>
              <a:ext cx="766" cy="1823"/>
            </a:xfrm>
            <a:custGeom>
              <a:avLst/>
              <a:gdLst>
                <a:gd name="T0" fmla="*/ 0 w 1252"/>
                <a:gd name="T1" fmla="*/ 1 h 3125"/>
                <a:gd name="T2" fmla="*/ 2 w 1252"/>
                <a:gd name="T3" fmla="*/ 0 h 3125"/>
                <a:gd name="T4" fmla="*/ 14 w 1252"/>
                <a:gd name="T5" fmla="*/ 20 h 3125"/>
                <a:gd name="T6" fmla="*/ 15 w 1252"/>
                <a:gd name="T7" fmla="*/ 25 h 3125"/>
                <a:gd name="T8" fmla="*/ 12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93" name="Group 5"/>
            <p:cNvGrpSpPr>
              <a:grpSpLocks/>
            </p:cNvGrpSpPr>
            <p:nvPr/>
          </p:nvGrpSpPr>
          <p:grpSpPr bwMode="auto">
            <a:xfrm>
              <a:off x="703" y="1616"/>
              <a:ext cx="1389" cy="1870"/>
              <a:chOff x="703" y="1616"/>
              <a:chExt cx="1389" cy="1870"/>
            </a:xfrm>
          </p:grpSpPr>
          <p:grpSp>
            <p:nvGrpSpPr>
              <p:cNvPr id="22594" name="Group 6"/>
              <p:cNvGrpSpPr>
                <a:grpSpLocks/>
              </p:cNvGrpSpPr>
              <p:nvPr/>
            </p:nvGrpSpPr>
            <p:grpSpPr bwMode="auto">
              <a:xfrm>
                <a:off x="1819" y="3017"/>
                <a:ext cx="273" cy="343"/>
                <a:chOff x="1819" y="3017"/>
                <a:chExt cx="273" cy="343"/>
              </a:xfrm>
            </p:grpSpPr>
            <p:sp>
              <p:nvSpPr>
                <p:cNvPr id="177159" name="Freeform 7"/>
                <p:cNvSpPr>
                  <a:spLocks/>
                </p:cNvSpPr>
                <p:nvPr/>
              </p:nvSpPr>
              <p:spPr bwMode="auto">
                <a:xfrm>
                  <a:off x="1819" y="3017"/>
                  <a:ext cx="245" cy="339"/>
                </a:xfrm>
                <a:custGeom>
                  <a:avLst/>
                  <a:gdLst/>
                  <a:ahLst/>
                  <a:cxnLst>
                    <a:cxn ang="0">
                      <a:pos x="245" y="339"/>
                    </a:cxn>
                    <a:cxn ang="0">
                      <a:pos x="129" y="0"/>
                    </a:cxn>
                    <a:cxn ang="0">
                      <a:pos x="0" y="83"/>
                    </a:cxn>
                    <a:cxn ang="0">
                      <a:pos x="245" y="339"/>
                    </a:cxn>
                  </a:cxnLst>
                  <a:rect l="0" t="0" r="r" b="b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FF9900"/>
                    </a:gs>
                    <a:gs pos="100000">
                      <a:schemeClr val="bg1"/>
                    </a:gs>
                  </a:gsLst>
                  <a:lin ang="2700000" scaled="1"/>
                </a:gradFill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 sz="2858"/>
                </a:p>
              </p:txBody>
            </p:sp>
            <p:sp>
              <p:nvSpPr>
                <p:cNvPr id="22601" name="Freeform 8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95" name="Group 9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96" name="Freeform 10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97" name="Group 11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98" name="Freeform 12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99" name="Oval 13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427557" y="303610"/>
            <a:ext cx="565079" cy="4512470"/>
            <a:chOff x="2789" y="346"/>
            <a:chExt cx="356" cy="3790"/>
          </a:xfrm>
        </p:grpSpPr>
        <p:sp>
          <p:nvSpPr>
            <p:cNvPr id="22590" name="Text Box 16"/>
            <p:cNvSpPr txBox="1">
              <a:spLocks noChangeArrowheads="1"/>
            </p:cNvSpPr>
            <p:nvPr/>
          </p:nvSpPr>
          <p:spPr bwMode="auto">
            <a:xfrm>
              <a:off x="2789" y="3566"/>
              <a:ext cx="356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Q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2591" name="Text Box 17"/>
            <p:cNvSpPr txBox="1">
              <a:spLocks noChangeArrowheads="1"/>
            </p:cNvSpPr>
            <p:nvPr/>
          </p:nvSpPr>
          <p:spPr bwMode="auto">
            <a:xfrm>
              <a:off x="2817" y="346"/>
              <a:ext cx="304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810" b="1">
                  <a:solidFill>
                    <a:srgbClr val="000066"/>
                  </a:solidFill>
                  <a:latin typeface="Times New Roman" pitchFamily="18" charset="0"/>
                </a:rPr>
                <a:t>P</a:t>
              </a:r>
              <a:endParaRPr lang="ru-RU" sz="3810" b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</p:grpSp>
      <p:sp>
        <p:nvSpPr>
          <p:cNvPr id="177171" name="Arc 19"/>
          <p:cNvSpPr>
            <a:spLocks/>
          </p:cNvSpPr>
          <p:nvPr/>
        </p:nvSpPr>
        <p:spPr bwMode="auto">
          <a:xfrm rot="-859367">
            <a:off x="3171997" y="417911"/>
            <a:ext cx="2746039" cy="4063603"/>
          </a:xfrm>
          <a:custGeom>
            <a:avLst/>
            <a:gdLst>
              <a:gd name="T0" fmla="*/ 2147483647 w 22069"/>
              <a:gd name="T1" fmla="*/ 0 h 41179"/>
              <a:gd name="T2" fmla="*/ 0 w 22069"/>
              <a:gd name="T3" fmla="*/ 2147483647 h 41179"/>
              <a:gd name="T4" fmla="*/ 2147483647 w 22069"/>
              <a:gd name="T5" fmla="*/ 2147483647 h 41179"/>
              <a:gd name="T6" fmla="*/ 0 60000 65536"/>
              <a:gd name="T7" fmla="*/ 0 60000 65536"/>
              <a:gd name="T8" fmla="*/ 0 60000 65536"/>
              <a:gd name="T9" fmla="*/ 0 w 22069"/>
              <a:gd name="T10" fmla="*/ 0 h 41179"/>
              <a:gd name="T11" fmla="*/ 22069 w 22069"/>
              <a:gd name="T12" fmla="*/ 41179 h 411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069" h="41179" fill="none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</a:path>
              <a:path w="22069" h="41179" stroke="0" extrusionOk="0">
                <a:moveTo>
                  <a:pt x="9591" y="-1"/>
                </a:moveTo>
                <a:cubicBezTo>
                  <a:pt x="17202" y="3545"/>
                  <a:pt x="22069" y="11181"/>
                  <a:pt x="22069" y="19579"/>
                </a:cubicBezTo>
                <a:cubicBezTo>
                  <a:pt x="22069" y="31508"/>
                  <a:pt x="12398" y="41179"/>
                  <a:pt x="469" y="41179"/>
                </a:cubicBezTo>
                <a:cubicBezTo>
                  <a:pt x="312" y="41179"/>
                  <a:pt x="156" y="41177"/>
                  <a:pt x="0" y="41173"/>
                </a:cubicBezTo>
                <a:lnTo>
                  <a:pt x="469" y="19579"/>
                </a:lnTo>
                <a:lnTo>
                  <a:pt x="9591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2" name="Arc 20"/>
          <p:cNvSpPr>
            <a:spLocks/>
          </p:cNvSpPr>
          <p:nvPr/>
        </p:nvSpPr>
        <p:spPr bwMode="auto">
          <a:xfrm rot="859367" flipH="1">
            <a:off x="3154538" y="375048"/>
            <a:ext cx="2807943" cy="4135042"/>
          </a:xfrm>
          <a:custGeom>
            <a:avLst/>
            <a:gdLst>
              <a:gd name="T0" fmla="*/ 2147483647 w 21600"/>
              <a:gd name="T1" fmla="*/ 0 h 40873"/>
              <a:gd name="T2" fmla="*/ 2147483647 w 21600"/>
              <a:gd name="T3" fmla="*/ 2147483647 h 40873"/>
              <a:gd name="T4" fmla="*/ 0 w 21600"/>
              <a:gd name="T5" fmla="*/ 2147483647 h 40873"/>
              <a:gd name="T6" fmla="*/ 0 60000 65536"/>
              <a:gd name="T7" fmla="*/ 0 60000 65536"/>
              <a:gd name="T8" fmla="*/ 0 60000 65536"/>
              <a:gd name="T9" fmla="*/ 0 w 21600"/>
              <a:gd name="T10" fmla="*/ 0 h 40873"/>
              <a:gd name="T11" fmla="*/ 21600 w 21600"/>
              <a:gd name="T12" fmla="*/ 40873 h 408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0873" fill="none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</a:path>
              <a:path w="21600" h="40873" stroke="0" extrusionOk="0">
                <a:moveTo>
                  <a:pt x="9570" y="0"/>
                </a:moveTo>
                <a:cubicBezTo>
                  <a:pt x="16937" y="3641"/>
                  <a:pt x="21600" y="11146"/>
                  <a:pt x="21600" y="19364"/>
                </a:cubicBezTo>
                <a:cubicBezTo>
                  <a:pt x="21600" y="30525"/>
                  <a:pt x="13095" y="39849"/>
                  <a:pt x="1980" y="40872"/>
                </a:cubicBezTo>
                <a:lnTo>
                  <a:pt x="0" y="19364"/>
                </a:lnTo>
                <a:lnTo>
                  <a:pt x="9570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4500573" y="4462463"/>
            <a:ext cx="71428" cy="5357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7174" name="Oval 22"/>
          <p:cNvSpPr>
            <a:spLocks noChangeArrowheads="1"/>
          </p:cNvSpPr>
          <p:nvPr/>
        </p:nvSpPr>
        <p:spPr bwMode="auto">
          <a:xfrm>
            <a:off x="4487875" y="720330"/>
            <a:ext cx="71428" cy="54769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CC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2556121" y="2409829"/>
            <a:ext cx="4082362" cy="694136"/>
            <a:chOff x="1655" y="2024"/>
            <a:chExt cx="2498" cy="583"/>
          </a:xfrm>
        </p:grpSpPr>
        <p:sp>
          <p:nvSpPr>
            <p:cNvPr id="22587" name="Text Box 24"/>
            <p:cNvSpPr txBox="1">
              <a:spLocks noChangeArrowheads="1"/>
            </p:cNvSpPr>
            <p:nvPr/>
          </p:nvSpPr>
          <p:spPr bwMode="auto">
            <a:xfrm>
              <a:off x="3878" y="2024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8" name="Text Box 25"/>
            <p:cNvSpPr txBox="1">
              <a:spLocks noChangeArrowheads="1"/>
            </p:cNvSpPr>
            <p:nvPr/>
          </p:nvSpPr>
          <p:spPr bwMode="auto">
            <a:xfrm>
              <a:off x="1655" y="2160"/>
              <a:ext cx="27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i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А</a:t>
              </a:r>
              <a:endParaRPr lang="ru-RU" sz="2858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89" name="Freeform 26"/>
            <p:cNvSpPr>
              <a:spLocks/>
            </p:cNvSpPr>
            <p:nvPr/>
          </p:nvSpPr>
          <p:spPr bwMode="auto">
            <a:xfrm>
              <a:off x="2000" y="2232"/>
              <a:ext cx="1720" cy="1"/>
            </a:xfrm>
            <a:custGeom>
              <a:avLst/>
              <a:gdLst>
                <a:gd name="T0" fmla="*/ 0 w 1720"/>
                <a:gd name="T1" fmla="*/ 0 h 1"/>
                <a:gd name="T2" fmla="*/ 1720 w 1720"/>
                <a:gd name="T3" fmla="*/ 0 h 1"/>
                <a:gd name="T4" fmla="*/ 0 60000 65536"/>
                <a:gd name="T5" fmla="*/ 0 60000 65536"/>
                <a:gd name="T6" fmla="*/ 0 w 1720"/>
                <a:gd name="T7" fmla="*/ 0 h 1"/>
                <a:gd name="T8" fmla="*/ 1720 w 172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20" h="1">
                  <a:moveTo>
                    <a:pt x="0" y="0"/>
                  </a:moveTo>
                  <a:lnTo>
                    <a:pt x="1720" y="0"/>
                  </a:lnTo>
                </a:path>
              </a:pathLst>
            </a:custGeom>
            <a:noFill/>
            <a:ln w="38100">
              <a:solidFill>
                <a:srgbClr val="CC0066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</p:grpSp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4068826" y="2571750"/>
            <a:ext cx="503175" cy="532211"/>
            <a:chOff x="2562" y="2160"/>
            <a:chExt cx="317" cy="447"/>
          </a:xfrm>
        </p:grpSpPr>
        <p:sp>
          <p:nvSpPr>
            <p:cNvPr id="22585" name="Text Box 28"/>
            <p:cNvSpPr txBox="1">
              <a:spLocks noChangeArrowheads="1"/>
            </p:cNvSpPr>
            <p:nvPr/>
          </p:nvSpPr>
          <p:spPr bwMode="auto">
            <a:xfrm>
              <a:off x="2562" y="2160"/>
              <a:ext cx="315" cy="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2858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22586" name="Oval 29"/>
            <p:cNvSpPr>
              <a:spLocks noChangeArrowheads="1"/>
            </p:cNvSpPr>
            <p:nvPr/>
          </p:nvSpPr>
          <p:spPr bwMode="auto">
            <a:xfrm>
              <a:off x="2835" y="2205"/>
              <a:ext cx="44" cy="45"/>
            </a:xfrm>
            <a:prstGeom prst="ellipse">
              <a:avLst/>
            </a:prstGeom>
            <a:solidFill>
              <a:srgbClr val="0000CC"/>
            </a:solidFill>
            <a:ln w="76200">
              <a:solidFill>
                <a:srgbClr val="0000CC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sz="2858"/>
            </a:p>
          </p:txBody>
        </p:sp>
      </p:grpSp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560" y="651271"/>
            <a:ext cx="6207954" cy="3994547"/>
            <a:chOff x="829" y="436"/>
            <a:chExt cx="3911" cy="3355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66" name="Group 41"/>
            <p:cNvGrpSpPr>
              <a:grpSpLocks/>
            </p:cNvGrpSpPr>
            <p:nvPr/>
          </p:nvGrpSpPr>
          <p:grpSpPr bwMode="auto">
            <a:xfrm rot="16795005" flipH="1">
              <a:off x="1068" y="2139"/>
              <a:ext cx="1413" cy="1892"/>
              <a:chOff x="782" y="1605"/>
              <a:chExt cx="1353" cy="1892"/>
            </a:xfrm>
          </p:grpSpPr>
          <p:sp>
            <p:nvSpPr>
              <p:cNvPr id="22567" name="Freeform 42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68" name="Group 43"/>
              <p:cNvGrpSpPr>
                <a:grpSpLocks/>
              </p:cNvGrpSpPr>
              <p:nvPr/>
            </p:nvGrpSpPr>
            <p:grpSpPr bwMode="auto">
              <a:xfrm>
                <a:off x="782" y="1616"/>
                <a:ext cx="1353" cy="1881"/>
                <a:chOff x="782" y="1616"/>
                <a:chExt cx="1353" cy="1881"/>
              </a:xfrm>
            </p:grpSpPr>
            <p:grpSp>
              <p:nvGrpSpPr>
                <p:cNvPr id="22569" name="Group 44"/>
                <p:cNvGrpSpPr>
                  <a:grpSpLocks/>
                </p:cNvGrpSpPr>
                <p:nvPr/>
              </p:nvGrpSpPr>
              <p:grpSpPr bwMode="auto">
                <a:xfrm>
                  <a:off x="1890" y="3032"/>
                  <a:ext cx="245" cy="339"/>
                  <a:chOff x="1890" y="3032"/>
                  <a:chExt cx="245" cy="339"/>
                </a:xfrm>
              </p:grpSpPr>
              <p:sp>
                <p:nvSpPr>
                  <p:cNvPr id="177197" name="Freeform 45"/>
                  <p:cNvSpPr>
                    <a:spLocks/>
                  </p:cNvSpPr>
                  <p:nvPr/>
                </p:nvSpPr>
                <p:spPr bwMode="auto">
                  <a:xfrm>
                    <a:off x="1890" y="3032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76" name="Freeform 46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70" name="Group 47"/>
                <p:cNvGrpSpPr>
                  <a:grpSpLocks/>
                </p:cNvGrpSpPr>
                <p:nvPr/>
              </p:nvGrpSpPr>
              <p:grpSpPr bwMode="auto">
                <a:xfrm>
                  <a:off x="782" y="1616"/>
                  <a:ext cx="1079" cy="1881"/>
                  <a:chOff x="2411" y="357"/>
                  <a:chExt cx="1079" cy="1881"/>
                </a:xfrm>
              </p:grpSpPr>
              <p:sp>
                <p:nvSpPr>
                  <p:cNvPr id="22571" name="Freeform 48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72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2411" y="507"/>
                    <a:ext cx="578" cy="1731"/>
                    <a:chOff x="2411" y="507"/>
                    <a:chExt cx="578" cy="1731"/>
                  </a:xfrm>
                </p:grpSpPr>
                <p:sp>
                  <p:nvSpPr>
                    <p:cNvPr id="22573" name="Freeform 50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411" y="507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74" name="Oval 51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grpSp>
        <p:nvGrpSpPr>
          <p:cNvPr id="20" name="Group 52"/>
          <p:cNvGrpSpPr>
            <a:grpSpLocks/>
          </p:cNvGrpSpPr>
          <p:nvPr/>
        </p:nvGrpSpPr>
        <p:grpSpPr bwMode="auto">
          <a:xfrm>
            <a:off x="2843427" y="682229"/>
            <a:ext cx="6192078" cy="3942159"/>
            <a:chOff x="839" y="436"/>
            <a:chExt cx="3901" cy="3311"/>
          </a:xfrm>
        </p:grpSpPr>
        <p:sp>
          <p:nvSpPr>
            <p:cNvPr id="22543" name="Freeform 53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2858"/>
            </a:p>
          </p:txBody>
        </p:sp>
        <p:grpSp>
          <p:nvGrpSpPr>
            <p:cNvPr id="22544" name="Group 54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56" name="Group 55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62" name="Freeform 56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sp>
              <p:nvSpPr>
                <p:cNvPr id="22563" name="Freeform 57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</p:grpSp>
          <p:grpSp>
            <p:nvGrpSpPr>
              <p:cNvPr id="22557" name="Group 58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58" name="Freeform 59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22559" name="Group 60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60" name="Freeform 61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22561" name="Oval 62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22545" name="Group 63"/>
            <p:cNvGrpSpPr>
              <a:grpSpLocks/>
            </p:cNvGrpSpPr>
            <p:nvPr/>
          </p:nvGrpSpPr>
          <p:grpSpPr bwMode="auto">
            <a:xfrm rot="16795005" flipH="1">
              <a:off x="1054" y="2081"/>
              <a:ext cx="1451" cy="1881"/>
              <a:chOff x="703" y="1605"/>
              <a:chExt cx="1390" cy="1881"/>
            </a:xfrm>
          </p:grpSpPr>
          <p:sp>
            <p:nvSpPr>
              <p:cNvPr id="22546" name="Freeform 64"/>
              <p:cNvSpPr>
                <a:spLocks/>
              </p:cNvSpPr>
              <p:nvPr/>
            </p:nvSpPr>
            <p:spPr bwMode="auto">
              <a:xfrm rot="-598683">
                <a:off x="1158" y="1605"/>
                <a:ext cx="766" cy="1823"/>
              </a:xfrm>
              <a:custGeom>
                <a:avLst/>
                <a:gdLst>
                  <a:gd name="T0" fmla="*/ 0 w 1252"/>
                  <a:gd name="T1" fmla="*/ 1 h 3125"/>
                  <a:gd name="T2" fmla="*/ 2 w 1252"/>
                  <a:gd name="T3" fmla="*/ 0 h 3125"/>
                  <a:gd name="T4" fmla="*/ 14 w 1252"/>
                  <a:gd name="T5" fmla="*/ 20 h 3125"/>
                  <a:gd name="T6" fmla="*/ 15 w 1252"/>
                  <a:gd name="T7" fmla="*/ 25 h 3125"/>
                  <a:gd name="T8" fmla="*/ 12 w 1252"/>
                  <a:gd name="T9" fmla="*/ 2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22547" name="Group 65"/>
              <p:cNvGrpSpPr>
                <a:grpSpLocks/>
              </p:cNvGrpSpPr>
              <p:nvPr/>
            </p:nvGrpSpPr>
            <p:grpSpPr bwMode="auto">
              <a:xfrm>
                <a:off x="703" y="1616"/>
                <a:ext cx="1390" cy="1870"/>
                <a:chOff x="703" y="1616"/>
                <a:chExt cx="1390" cy="1870"/>
              </a:xfrm>
            </p:grpSpPr>
            <p:grpSp>
              <p:nvGrpSpPr>
                <p:cNvPr id="22548" name="Group 66"/>
                <p:cNvGrpSpPr>
                  <a:grpSpLocks/>
                </p:cNvGrpSpPr>
                <p:nvPr/>
              </p:nvGrpSpPr>
              <p:grpSpPr bwMode="auto">
                <a:xfrm>
                  <a:off x="1848" y="3017"/>
                  <a:ext cx="245" cy="343"/>
                  <a:chOff x="1848" y="3017"/>
                  <a:chExt cx="245" cy="343"/>
                </a:xfrm>
              </p:grpSpPr>
              <p:sp>
                <p:nvSpPr>
                  <p:cNvPr id="177219" name="Freeform 67"/>
                  <p:cNvSpPr>
                    <a:spLocks/>
                  </p:cNvSpPr>
                  <p:nvPr/>
                </p:nvSpPr>
                <p:spPr bwMode="auto">
                  <a:xfrm>
                    <a:off x="1838" y="2995"/>
                    <a:ext cx="245" cy="339"/>
                  </a:xfrm>
                  <a:custGeom>
                    <a:avLst/>
                    <a:gdLst/>
                    <a:ahLst/>
                    <a:cxnLst>
                      <a:cxn ang="0">
                        <a:pos x="245" y="339"/>
                      </a:cxn>
                      <a:cxn ang="0">
                        <a:pos x="129" y="0"/>
                      </a:cxn>
                      <a:cxn ang="0">
                        <a:pos x="0" y="83"/>
                      </a:cxn>
                      <a:cxn ang="0">
                        <a:pos x="245" y="339"/>
                      </a:cxn>
                    </a:cxnLst>
                    <a:rect l="0" t="0" r="r" b="b"/>
                    <a:pathLst>
                      <a:path w="245" h="339">
                        <a:moveTo>
                          <a:pt x="245" y="339"/>
                        </a:moveTo>
                        <a:lnTo>
                          <a:pt x="129" y="0"/>
                        </a:lnTo>
                        <a:lnTo>
                          <a:pt x="0" y="83"/>
                        </a:lnTo>
                        <a:lnTo>
                          <a:pt x="245" y="339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bg1"/>
                      </a:gs>
                      <a:gs pos="50000">
                        <a:srgbClr val="FF9900"/>
                      </a:gs>
                      <a:gs pos="100000">
                        <a:schemeClr val="bg1"/>
                      </a:gs>
                    </a:gsLst>
                    <a:lin ang="2700000" scaled="1"/>
                  </a:gradFill>
                  <a:ln w="9525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ru-RU" sz="2858"/>
                  </a:p>
                </p:txBody>
              </p:sp>
              <p:sp>
                <p:nvSpPr>
                  <p:cNvPr id="22555" name="Freeform 68"/>
                  <p:cNvSpPr>
                    <a:spLocks/>
                  </p:cNvSpPr>
                  <p:nvPr/>
                </p:nvSpPr>
                <p:spPr bwMode="auto">
                  <a:xfrm>
                    <a:off x="1980" y="3204"/>
                    <a:ext cx="112" cy="156"/>
                  </a:xfrm>
                  <a:custGeom>
                    <a:avLst/>
                    <a:gdLst>
                      <a:gd name="T0" fmla="*/ 56 w 112"/>
                      <a:gd name="T1" fmla="*/ 0 h 156"/>
                      <a:gd name="T2" fmla="*/ 0 w 112"/>
                      <a:gd name="T3" fmla="*/ 36 h 156"/>
                      <a:gd name="T4" fmla="*/ 112 w 112"/>
                      <a:gd name="T5" fmla="*/ 156 h 156"/>
                      <a:gd name="T6" fmla="*/ 56 w 112"/>
                      <a:gd name="T7" fmla="*/ 0 h 15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2"/>
                      <a:gd name="T13" fmla="*/ 0 h 156"/>
                      <a:gd name="T14" fmla="*/ 112 w 112"/>
                      <a:gd name="T15" fmla="*/ 156 h 15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2" h="156">
                        <a:moveTo>
                          <a:pt x="56" y="0"/>
                        </a:moveTo>
                        <a:lnTo>
                          <a:pt x="0" y="36"/>
                        </a:lnTo>
                        <a:lnTo>
                          <a:pt x="112" y="156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</p:grpSp>
            <p:grpSp>
              <p:nvGrpSpPr>
                <p:cNvPr id="22549" name="Group 69"/>
                <p:cNvGrpSpPr>
                  <a:grpSpLocks/>
                </p:cNvGrpSpPr>
                <p:nvPr/>
              </p:nvGrpSpPr>
              <p:grpSpPr bwMode="auto">
                <a:xfrm>
                  <a:off x="703" y="1616"/>
                  <a:ext cx="1158" cy="1870"/>
                  <a:chOff x="2332" y="357"/>
                  <a:chExt cx="1158" cy="1870"/>
                </a:xfrm>
              </p:grpSpPr>
              <p:sp>
                <p:nvSpPr>
                  <p:cNvPr id="22550" name="Freeform 70"/>
                  <p:cNvSpPr>
                    <a:spLocks/>
                  </p:cNvSpPr>
                  <p:nvPr/>
                </p:nvSpPr>
                <p:spPr bwMode="auto">
                  <a:xfrm rot="-598683">
                    <a:off x="2820" y="357"/>
                    <a:ext cx="670" cy="1523"/>
                  </a:xfrm>
                  <a:custGeom>
                    <a:avLst/>
                    <a:gdLst>
                      <a:gd name="T0" fmla="*/ 10 w 1094"/>
                      <a:gd name="T1" fmla="*/ 20 h 2612"/>
                      <a:gd name="T2" fmla="*/ 13 w 1094"/>
                      <a:gd name="T3" fmla="*/ 20 h 2612"/>
                      <a:gd name="T4" fmla="*/ 12 w 1094"/>
                      <a:gd name="T5" fmla="*/ 20 h 2612"/>
                      <a:gd name="T6" fmla="*/ 1 w 1094"/>
                      <a:gd name="T7" fmla="*/ 0 h 2612"/>
                      <a:gd name="T8" fmla="*/ 0 w 1094"/>
                      <a:gd name="T9" fmla="*/ 1 h 2612"/>
                      <a:gd name="T10" fmla="*/ 12 w 1094"/>
                      <a:gd name="T11" fmla="*/ 20 h 261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94"/>
                      <a:gd name="T19" fmla="*/ 0 h 2612"/>
                      <a:gd name="T20" fmla="*/ 1094 w 1094"/>
                      <a:gd name="T21" fmla="*/ 2612 h 261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94" h="2612">
                        <a:moveTo>
                          <a:pt x="867" y="2612"/>
                        </a:moveTo>
                        <a:lnTo>
                          <a:pt x="1094" y="2522"/>
                        </a:lnTo>
                        <a:lnTo>
                          <a:pt x="1016" y="2554"/>
                        </a:lnTo>
                        <a:lnTo>
                          <a:pt x="84" y="0"/>
                        </a:lnTo>
                        <a:lnTo>
                          <a:pt x="0" y="30"/>
                        </a:lnTo>
                        <a:lnTo>
                          <a:pt x="940" y="2584"/>
                        </a:ln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grpSp>
                <p:nvGrpSpPr>
                  <p:cNvPr id="22551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2332" y="496"/>
                    <a:ext cx="657" cy="1731"/>
                    <a:chOff x="2332" y="496"/>
                    <a:chExt cx="657" cy="1731"/>
                  </a:xfrm>
                </p:grpSpPr>
                <p:sp>
                  <p:nvSpPr>
                    <p:cNvPr id="22552" name="Freeform 72"/>
                    <p:cNvSpPr>
                      <a:spLocks/>
                    </p:cNvSpPr>
                    <p:nvPr/>
                  </p:nvSpPr>
                  <p:spPr bwMode="auto">
                    <a:xfrm rot="1453774">
                      <a:off x="2332" y="496"/>
                      <a:ext cx="216" cy="1731"/>
                    </a:xfrm>
                    <a:custGeom>
                      <a:avLst/>
                      <a:gdLst>
                        <a:gd name="T0" fmla="*/ 146 w 227"/>
                        <a:gd name="T1" fmla="*/ 71 h 1859"/>
                        <a:gd name="T2" fmla="*/ 0 w 227"/>
                        <a:gd name="T3" fmla="*/ 979 h 1859"/>
                        <a:gd name="T4" fmla="*/ 0 w 227"/>
                        <a:gd name="T5" fmla="*/ 859 h 1859"/>
                        <a:gd name="T6" fmla="*/ 88 w 227"/>
                        <a:gd name="T7" fmla="*/ 0 h 185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27"/>
                        <a:gd name="T13" fmla="*/ 0 h 1859"/>
                        <a:gd name="T14" fmla="*/ 227 w 227"/>
                        <a:gd name="T15" fmla="*/ 1859 h 1859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27" h="1859">
                          <a:moveTo>
                            <a:pt x="227" y="136"/>
                          </a:moveTo>
                          <a:lnTo>
                            <a:pt x="0" y="1859"/>
                          </a:lnTo>
                          <a:lnTo>
                            <a:pt x="0" y="1633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sz="2858"/>
                    </a:p>
                  </p:txBody>
                </p:sp>
                <p:sp>
                  <p:nvSpPr>
                    <p:cNvPr id="22553" name="Oval 73"/>
                    <p:cNvSpPr>
                      <a:spLocks noChangeArrowheads="1"/>
                    </p:cNvSpPr>
                    <p:nvPr/>
                  </p:nvSpPr>
                  <p:spPr bwMode="auto">
                    <a:xfrm rot="1453774">
                      <a:off x="2730" y="566"/>
                      <a:ext cx="259" cy="253"/>
                    </a:xfrm>
                    <a:prstGeom prst="ellipse">
                      <a:avLst/>
                    </a:prstGeom>
                    <a:solidFill>
                      <a:schemeClr val="bg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ru-RU" sz="2858"/>
                    </a:p>
                  </p:txBody>
                </p:sp>
              </p:grpSp>
            </p:grpSp>
          </p:grpSp>
        </p:grpSp>
      </p:grpSp>
      <p:sp>
        <p:nvSpPr>
          <p:cNvPr id="177226" name="Freeform 74"/>
          <p:cNvSpPr>
            <a:spLocks/>
          </p:cNvSpPr>
          <p:nvPr/>
        </p:nvSpPr>
        <p:spPr bwMode="auto">
          <a:xfrm>
            <a:off x="4533905" y="495301"/>
            <a:ext cx="12698" cy="4105275"/>
          </a:xfrm>
          <a:custGeom>
            <a:avLst/>
            <a:gdLst>
              <a:gd name="T0" fmla="*/ 0 w 8"/>
              <a:gd name="T1" fmla="*/ 0 h 3448"/>
              <a:gd name="T2" fmla="*/ 2147483647 w 8"/>
              <a:gd name="T3" fmla="*/ 2147483647 h 3448"/>
              <a:gd name="T4" fmla="*/ 0 60000 65536"/>
              <a:gd name="T5" fmla="*/ 0 60000 65536"/>
              <a:gd name="T6" fmla="*/ 0 w 8"/>
              <a:gd name="T7" fmla="*/ 0 h 3448"/>
              <a:gd name="T8" fmla="*/ 8 w 8"/>
              <a:gd name="T9" fmla="*/ 3448 h 3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" h="3448">
                <a:moveTo>
                  <a:pt x="0" y="0"/>
                </a:moveTo>
                <a:lnTo>
                  <a:pt x="8" y="344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/>
          <a:lstStyle/>
          <a:p>
            <a:endParaRPr lang="ru-RU" sz="2858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251355" y="241697"/>
            <a:ext cx="3600008" cy="86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Построение </a:t>
            </a:r>
          </a:p>
          <a:p>
            <a:pPr eaLnBrk="1" hangingPunct="1"/>
            <a:r>
              <a:rPr lang="ru-RU" sz="2540" b="1" dirty="0">
                <a:solidFill>
                  <a:srgbClr val="002060"/>
                </a:solidFill>
                <a:latin typeface="Arial" pitchFamily="34" charset="0"/>
              </a:rPr>
              <a:t>середины отрезка</a:t>
            </a:r>
          </a:p>
        </p:txBody>
      </p:sp>
    </p:spTree>
    <p:extLst>
      <p:ext uri="{BB962C8B-B14F-4D97-AF65-F5344CB8AC3E}">
        <p14:creationId xmlns:p14="http://schemas.microsoft.com/office/powerpoint/2010/main" val="282769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7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000000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7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0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71" grpId="0" animBg="1"/>
      <p:bldP spid="177172" grpId="0" animBg="1"/>
      <p:bldP spid="177173" grpId="0" animBg="1"/>
      <p:bldP spid="177174" grpId="0" animBg="1"/>
      <p:bldP spid="1772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47" y="2499742"/>
            <a:ext cx="8136904" cy="1296144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4915" y="1032317"/>
            <a:ext cx="86741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ifatida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959" y="1393825"/>
            <a:ext cx="1609725" cy="1312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61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778794" y="4083843"/>
            <a:ext cx="2877083" cy="1950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778794" y="3679013"/>
            <a:ext cx="2794482" cy="430727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190182" y="3267835"/>
            <a:ext cx="3145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C00000"/>
                </a:solidFill>
              </a:rPr>
              <a:t>L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418007" y="4116871"/>
            <a:ext cx="4619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3200" b="1" dirty="0" smtClean="0"/>
              <a:t>O</a:t>
            </a:r>
            <a:endParaRPr lang="ru-RU" altLang="ru-RU" sz="3200" b="1" dirty="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5536" y="4071377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A</a:t>
            </a:r>
            <a:endParaRPr lang="ru-RU" altLang="ru-RU" sz="2400" b="1" dirty="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251370" y="1424243"/>
            <a:ext cx="3802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 dirty="0">
                <a:latin typeface="Verdana" panose="020B0604030504040204" pitchFamily="34" charset="0"/>
              </a:rPr>
              <a:t>N</a:t>
            </a:r>
            <a:endParaRPr lang="ru-RU" altLang="ru-RU" b="1" dirty="0">
              <a:latin typeface="Verdana" panose="020B0604030504040204" pitchFamily="34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496099" y="3993939"/>
            <a:ext cx="182760" cy="179809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pic>
        <p:nvPicPr>
          <p:cNvPr id="7181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706" y="2905513"/>
            <a:ext cx="2932509" cy="189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596543" y="1381562"/>
                <a:ext cx="2021707" cy="2677656"/>
              </a:xfrm>
              <a:prstGeom prst="rect">
                <a:avLst/>
              </a:prstGeom>
              <a:ln w="19050"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OB = 10⁰ </a:t>
                </a: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OC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20⁰</a:t>
                </a: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OD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40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⁰ </a:t>
                </a:r>
                <a:endParaRPr lang="ru-RU" sz="2400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OE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60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⁰ </a:t>
                </a:r>
                <a:endParaRPr lang="ru-RU" sz="2400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OF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= 90⁰ </a:t>
                </a:r>
                <a:endParaRPr lang="ru-RU" sz="2400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ON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</a:rPr>
                  <a:t>130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⁰ </a:t>
                </a:r>
                <a:endParaRPr lang="ru-RU" sz="2400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400" b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</a:rPr>
                  <a:t>OL  = 170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⁰ </a:t>
                </a:r>
                <a:endParaRPr lang="ru-RU" sz="2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543" y="1381562"/>
                <a:ext cx="2021707" cy="2677656"/>
              </a:xfrm>
              <a:prstGeom prst="rect">
                <a:avLst/>
              </a:prstGeom>
              <a:blipFill>
                <a:blip r:embed="rId3"/>
                <a:stretch>
                  <a:fillRect l="-299" t="-1584" b="-3846"/>
                </a:stretch>
              </a:blipFill>
              <a:ln w="1905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165272" y="170247"/>
            <a:ext cx="8655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10⁰, 20⁰, 40⁰, 60⁰, 90⁰, 130⁰, 170⁰ li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ru-RU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altLang="ru-RU" b="1" dirty="0">
              <a:solidFill>
                <a:srgbClr val="160AB2"/>
              </a:solidFill>
            </a:endParaRP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2285281" y="3871539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2340033" y="3632979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2579902" y="3242595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19" name="Oval 12"/>
          <p:cNvSpPr>
            <a:spLocks noChangeArrowheads="1"/>
          </p:cNvSpPr>
          <p:nvPr/>
        </p:nvSpPr>
        <p:spPr bwMode="auto">
          <a:xfrm>
            <a:off x="2951137" y="2971383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20" name="Oval 12"/>
          <p:cNvSpPr>
            <a:spLocks noChangeArrowheads="1"/>
          </p:cNvSpPr>
          <p:nvPr/>
        </p:nvSpPr>
        <p:spPr bwMode="auto">
          <a:xfrm>
            <a:off x="3525772" y="2809932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21" name="Oval 12"/>
          <p:cNvSpPr>
            <a:spLocks noChangeArrowheads="1"/>
          </p:cNvSpPr>
          <p:nvPr/>
        </p:nvSpPr>
        <p:spPr bwMode="auto">
          <a:xfrm>
            <a:off x="4305507" y="3109547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4807350" y="3855037"/>
            <a:ext cx="95008" cy="96521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sp>
        <p:nvSpPr>
          <p:cNvPr id="23" name="Line 4"/>
          <p:cNvSpPr>
            <a:spLocks noChangeShapeType="1"/>
          </p:cNvSpPr>
          <p:nvPr/>
        </p:nvSpPr>
        <p:spPr bwMode="auto">
          <a:xfrm>
            <a:off x="900774" y="3109548"/>
            <a:ext cx="2595325" cy="96183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4" name="Line 4"/>
          <p:cNvSpPr>
            <a:spLocks noChangeShapeType="1"/>
          </p:cNvSpPr>
          <p:nvPr/>
        </p:nvSpPr>
        <p:spPr bwMode="auto">
          <a:xfrm>
            <a:off x="1481855" y="2342204"/>
            <a:ext cx="2135334" cy="1787283"/>
          </a:xfrm>
          <a:prstGeom prst="line">
            <a:avLst/>
          </a:prstGeom>
          <a:noFill/>
          <a:ln w="3810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5" name="Line 4"/>
          <p:cNvSpPr>
            <a:spLocks noChangeShapeType="1"/>
          </p:cNvSpPr>
          <p:nvPr/>
        </p:nvSpPr>
        <p:spPr bwMode="auto">
          <a:xfrm>
            <a:off x="2316490" y="1683044"/>
            <a:ext cx="1259822" cy="2406251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6" name="Line 4"/>
          <p:cNvSpPr>
            <a:spLocks noChangeShapeType="1"/>
          </p:cNvSpPr>
          <p:nvPr/>
        </p:nvSpPr>
        <p:spPr bwMode="auto">
          <a:xfrm flipH="1">
            <a:off x="3573276" y="1424243"/>
            <a:ext cx="15680" cy="2665051"/>
          </a:xfrm>
          <a:prstGeom prst="line">
            <a:avLst/>
          </a:prstGeom>
          <a:noFill/>
          <a:ln w="38100">
            <a:solidFill>
              <a:srgbClr val="160A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7" name="Line 4"/>
          <p:cNvSpPr>
            <a:spLocks noChangeShapeType="1"/>
          </p:cNvSpPr>
          <p:nvPr/>
        </p:nvSpPr>
        <p:spPr bwMode="auto">
          <a:xfrm flipH="1">
            <a:off x="3615608" y="1841552"/>
            <a:ext cx="1795195" cy="2261801"/>
          </a:xfrm>
          <a:prstGeom prst="line">
            <a:avLst/>
          </a:prstGeom>
          <a:noFill/>
          <a:ln w="38100">
            <a:solidFill>
              <a:srgbClr val="007E3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flipH="1">
            <a:off x="3599227" y="3729500"/>
            <a:ext cx="2499104" cy="352659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3" name="Прямоугольник 2"/>
          <p:cNvSpPr/>
          <p:nvPr/>
        </p:nvSpPr>
        <p:spPr>
          <a:xfrm>
            <a:off x="422122" y="3360168"/>
            <a:ext cx="357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endParaRPr lang="ru-RU" alt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8952" y="2788475"/>
            <a:ext cx="348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endParaRPr lang="ru-RU" alt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66178" y="1853113"/>
            <a:ext cx="378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7030A0"/>
                </a:solidFill>
              </a:rPr>
              <a:t>D</a:t>
            </a:r>
            <a:endParaRPr lang="ru-RU" altLang="ru-RU" sz="2400" b="1" dirty="0">
              <a:solidFill>
                <a:srgbClr val="7030A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59940" y="1258890"/>
            <a:ext cx="335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00B050"/>
                </a:solidFill>
              </a:rPr>
              <a:t>E</a:t>
            </a:r>
            <a:endParaRPr lang="ru-RU" altLang="ru-RU" sz="24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74112" y="925960"/>
            <a:ext cx="349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160AB2"/>
                </a:solidFill>
              </a:rPr>
              <a:t>F</a:t>
            </a:r>
            <a:endParaRPr lang="ru-RU" sz="2800" b="1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1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/>
      <p:bldP spid="7174" grpId="0"/>
      <p:bldP spid="7175" grpId="0"/>
      <p:bldP spid="7176" grpId="0"/>
      <p:bldP spid="7" grpId="0" build="p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" grpId="0"/>
      <p:bldP spid="5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>
            <a:off x="1763317" y="4245769"/>
            <a:ext cx="2952699" cy="0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rot="5400000" flipH="1" flipV="1">
            <a:off x="1659818" y="2375208"/>
            <a:ext cx="1982391" cy="1768078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3393281" y="183499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4771593" y="4083918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4587702" y="2795245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320492" y="402497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9552" y="188813"/>
            <a:ext cx="7992888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28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bissektrisasi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30⁰ li  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burchakning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gradus</a:t>
            </a:r>
            <a:r>
              <a:rPr lang="en-US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cxnSpLocks noChangeShapeType="1"/>
          </p:cNvCxnSpPr>
          <p:nvPr/>
        </p:nvCxnSpPr>
        <p:spPr bwMode="auto">
          <a:xfrm flipV="1">
            <a:off x="1797996" y="3110122"/>
            <a:ext cx="2701996" cy="1135648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3024555" y="3671414"/>
            <a:ext cx="6174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00B050"/>
                </a:solidFill>
              </a:rPr>
              <a:t>30⁰</a:t>
            </a:r>
            <a:endParaRPr lang="ru-RU" altLang="ru-RU" sz="2400" b="1" dirty="0">
              <a:solidFill>
                <a:srgbClr val="00B05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41057" y="3085482"/>
            <a:ext cx="615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00B050"/>
                </a:solidFill>
              </a:rPr>
              <a:t>30⁰</a:t>
            </a:r>
            <a:endParaRPr lang="ru-RU" altLang="ru-RU" sz="24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6228184" y="1892138"/>
                <a:ext cx="14462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ru-RU" sz="2400" b="0" i="1" smtClean="0">
                        <a:solidFill>
                          <a:srgbClr val="68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b="1" dirty="0" smtClean="0">
                    <a:solidFill>
                      <a:srgbClr val="68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AOC -?</a:t>
                </a:r>
                <a:endParaRPr lang="ru-RU" sz="2400" b="1" dirty="0">
                  <a:solidFill>
                    <a:srgbClr val="680000"/>
                  </a:solidFill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1892138"/>
                <a:ext cx="1446230" cy="461665"/>
              </a:xfrm>
              <a:prstGeom prst="rect">
                <a:avLst/>
              </a:prstGeom>
              <a:blipFill>
                <a:blip r:embed="rId2"/>
                <a:stretch>
                  <a:fillRect t="-11842" r="-5907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Овал 14"/>
          <p:cNvSpPr/>
          <p:nvPr/>
        </p:nvSpPr>
        <p:spPr>
          <a:xfrm>
            <a:off x="6042701" y="2689087"/>
            <a:ext cx="1368152" cy="988859"/>
          </a:xfrm>
          <a:prstGeom prst="ellipse">
            <a:avLst/>
          </a:prstGeom>
          <a:gradFill flip="none" rotWithShape="1">
            <a:gsLst>
              <a:gs pos="0">
                <a:srgbClr val="C86AC1">
                  <a:tint val="66000"/>
                  <a:satMod val="160000"/>
                </a:srgbClr>
              </a:gs>
              <a:gs pos="50000">
                <a:srgbClr val="C86AC1">
                  <a:tint val="44500"/>
                  <a:satMod val="160000"/>
                </a:srgbClr>
              </a:gs>
              <a:gs pos="100000">
                <a:srgbClr val="C86AC1">
                  <a:tint val="23500"/>
                  <a:satMod val="160000"/>
                </a:srgbClr>
              </a:gs>
            </a:gsLst>
            <a:lin ang="16200000" scaled="1"/>
            <a:tileRect/>
          </a:gra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60⁰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55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 flipV="1">
            <a:off x="1538611" y="3478099"/>
            <a:ext cx="2182743" cy="117857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flipH="1" flipV="1">
            <a:off x="458862" y="2137959"/>
            <a:ext cx="1079749" cy="1457997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35496" y="1819052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3631091" y="3434777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С</a:t>
            </a: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1830891" y="1512899"/>
            <a:ext cx="516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229535" y="3643909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5" name="Text Box 9"/>
              <p:cNvSpPr txBox="1">
                <a:spLocks noChangeArrowheads="1"/>
              </p:cNvSpPr>
              <p:nvPr/>
            </p:nvSpPr>
            <p:spPr bwMode="auto">
              <a:xfrm>
                <a:off x="575048" y="117782"/>
                <a:ext cx="8568952" cy="12003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</a:t>
                </a:r>
                <a:r>
                  <a:rPr lang="en-US" altLang="ru-RU" sz="2400" b="1" dirty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14:m>
                  <m:oMath xmlns:m="http://schemas.openxmlformats.org/officeDocument/2006/math">
                    <m:r>
                      <a:rPr lang="en-US" altLang="ru-RU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AOB=50⁰, </a:t>
                </a:r>
                <a14:m>
                  <m:oMath xmlns:m="http://schemas.openxmlformats.org/officeDocument/2006/math"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ru-RU" alt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alt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OB=80⁰ </a:t>
                </a:r>
                <a:r>
                  <a:rPr lang="en-US" altLang="ru-RU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AOB </a:t>
                </a:r>
                <a:r>
                  <a:rPr lang="en-US" altLang="ru-RU" sz="2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 </a:t>
                </a:r>
                <a:r>
                  <a:rPr lang="en-US" alt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altLang="ru-RU" sz="2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burchaklarning</a:t>
                </a:r>
                <a:r>
                  <a:rPr lang="en-US" altLang="ru-RU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bissektrisalari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altLang="ru-RU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 </a:t>
                </a:r>
                <a:endParaRPr lang="en-US" altLang="ru-RU" sz="2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45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5048" y="117782"/>
                <a:ext cx="8568952" cy="1200329"/>
              </a:xfrm>
              <a:prstGeom prst="rect">
                <a:avLst/>
              </a:prstGeom>
              <a:blipFill>
                <a:blip r:embed="rId2"/>
                <a:stretch>
                  <a:fillRect l="-1067" t="-3553" b="-1116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 flipV="1">
            <a:off x="1573861" y="2049884"/>
            <a:ext cx="388116" cy="154607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4402547" y="1020298"/>
                <a:ext cx="3355214" cy="18466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14:m>
                  <m:oMath xmlns:m="http://schemas.openxmlformats.org/officeDocument/2006/math">
                    <m:r>
                      <a:rPr lang="en-US" altLang="ru-RU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AOB=50⁰, </a:t>
                </a:r>
                <a14:m>
                  <m:oMath xmlns:m="http://schemas.openxmlformats.org/officeDocument/2006/math">
                    <m:r>
                      <a:rPr lang="en-US" altLang="ru-RU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ru-RU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OB=80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ON, OL –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endParaRPr lang="en-US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ru-RU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b="1" dirty="0" smtClean="0">
                    <a:solidFill>
                      <a:srgbClr val="C00000"/>
                    </a:solidFill>
                  </a:rPr>
                  <a:t>NOL -?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547" y="1020298"/>
                <a:ext cx="3355214" cy="1846659"/>
              </a:xfrm>
              <a:prstGeom prst="rect">
                <a:avLst/>
              </a:prstGeom>
              <a:blipFill>
                <a:blip r:embed="rId3"/>
                <a:stretch>
                  <a:fillRect l="-2722" t="-2310" r="-2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Прямая соединительная линия 26"/>
          <p:cNvCxnSpPr>
            <a:cxnSpLocks noChangeShapeType="1"/>
          </p:cNvCxnSpPr>
          <p:nvPr/>
        </p:nvCxnSpPr>
        <p:spPr bwMode="auto">
          <a:xfrm flipH="1" flipV="1">
            <a:off x="1229535" y="1953295"/>
            <a:ext cx="314336" cy="1621394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Прямая соединительная линия 27"/>
          <p:cNvCxnSpPr>
            <a:cxnSpLocks noChangeShapeType="1"/>
          </p:cNvCxnSpPr>
          <p:nvPr/>
        </p:nvCxnSpPr>
        <p:spPr bwMode="auto">
          <a:xfrm flipV="1">
            <a:off x="1585694" y="2612307"/>
            <a:ext cx="1326703" cy="936105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Прямоугольник 29"/>
          <p:cNvSpPr/>
          <p:nvPr/>
        </p:nvSpPr>
        <p:spPr>
          <a:xfrm>
            <a:off x="993827" y="149163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alt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36396" y="2239702"/>
            <a:ext cx="335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 smtClean="0">
                <a:solidFill>
                  <a:srgbClr val="C00000"/>
                </a:solidFill>
              </a:rPr>
              <a:t>L</a:t>
            </a:r>
            <a:endParaRPr lang="ru-RU" altLang="ru-RU" sz="28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36" name="Прямоугольник 14335"/>
              <p:cNvSpPr/>
              <p:nvPr/>
            </p:nvSpPr>
            <p:spPr>
              <a:xfrm>
                <a:off x="4402547" y="2580675"/>
                <a:ext cx="4572000" cy="227754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14:m>
                  <m:oMath xmlns:m="http://schemas.openxmlformats.org/officeDocument/2006/math">
                    <m:r>
                      <a:rPr lang="en-US" altLang="ru-RU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400" b="1" dirty="0" smtClean="0">
                    <a:solidFill>
                      <a:srgbClr val="C00000"/>
                    </a:solidFill>
                  </a:rPr>
                  <a:t>NOL = </a:t>
                </a:r>
                <a14:m>
                  <m:oMath xmlns:m="http://schemas.openxmlformats.org/officeDocument/2006/math">
                    <m:r>
                      <a:rPr lang="en-US" altLang="ru-RU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NOB+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alt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OL</a:t>
                </a:r>
                <a:endParaRPr lang="en-US" sz="2400" b="1" dirty="0">
                  <a:solidFill>
                    <a:srgbClr val="C0000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altLang="ru-RU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NOB = 50⁰:2 = 25⁰, </a:t>
                </a:r>
                <a:endParaRPr lang="en-US" altLang="ru-RU" sz="240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ru-RU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BOL = 80⁰:2 = 40⁰</a:t>
                </a:r>
                <a:endParaRPr lang="en-US" alt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ru-RU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dirty="0"/>
                  <a:t>NOL </a:t>
                </a:r>
                <a:r>
                  <a:rPr lang="en-US" sz="2800" dirty="0" smtClean="0"/>
                  <a:t>= 25⁰ +40⁰ = 65⁰</a:t>
                </a:r>
                <a:endParaRPr lang="en-US" sz="2800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14336" name="Прямоугольник 143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547" y="2580675"/>
                <a:ext cx="4572000" cy="2277547"/>
              </a:xfrm>
              <a:prstGeom prst="rect">
                <a:avLst/>
              </a:prstGeom>
              <a:blipFill>
                <a:blip r:embed="rId4"/>
                <a:stretch>
                  <a:fillRect l="-2000" t="-18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7" name="Прямоугольник 14336"/>
          <p:cNvSpPr/>
          <p:nvPr/>
        </p:nvSpPr>
        <p:spPr>
          <a:xfrm>
            <a:off x="1798406" y="4308707"/>
            <a:ext cx="22092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65⁰</a:t>
            </a:r>
            <a:endParaRPr lang="en-US" sz="32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41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43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3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43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3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1259632" y="4092205"/>
            <a:ext cx="3312369" cy="22298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4572001" y="1113235"/>
            <a:ext cx="3572" cy="3060513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082792" y="1046215"/>
            <a:ext cx="3577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B</a:t>
            </a:r>
            <a:endParaRPr lang="ru-RU" altLang="ru-RU" sz="2400" b="1" dirty="0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825229" y="3652838"/>
            <a:ext cx="37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/>
              <a:t>A</a:t>
            </a:r>
            <a:endParaRPr lang="ru-RU" altLang="ru-RU" sz="2400" b="1" dirty="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39634" y="2050380"/>
            <a:ext cx="2709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b="1" dirty="0">
                <a:latin typeface="Verdana" panose="020B0604030504040204" pitchFamily="34" charset="0"/>
              </a:rPr>
              <a:t>N</a:t>
            </a:r>
            <a:endParaRPr lang="ru-RU" altLang="ru-RU" b="1" dirty="0">
              <a:latin typeface="Verdana" panose="020B0604030504040204" pitchFamily="34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161716" y="3703243"/>
            <a:ext cx="3834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4480621" y="3993939"/>
            <a:ext cx="182760" cy="179809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p:pic>
        <p:nvPicPr>
          <p:cNvPr id="7181" name="Picture 13" descr="tran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44" y="2934146"/>
            <a:ext cx="2932509" cy="1899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8986" y="72480"/>
            <a:ext cx="88569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8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altLang="ru-RU" sz="28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ru-RU" sz="28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a) 90⁰;  b) 60⁰;  c) 50⁰; </a:t>
            </a:r>
          </a:p>
          <a:p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d) 20⁰ li  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bissektrisasini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  <a:p>
            <a:r>
              <a:rPr lang="en-US" sz="28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6037551" y="992709"/>
                <a:ext cx="2010359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sz="2800" b="1" dirty="0" smtClean="0"/>
              </a:p>
              <a:p>
                <a:r>
                  <a:rPr lang="en-US" sz="2800" b="1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dirty="0" smtClean="0"/>
                  <a:t>AOB = 90</a:t>
                </a:r>
                <a:r>
                  <a:rPr lang="en-US" sz="2800" b="1" dirty="0" smtClean="0"/>
                  <a:t>⁰</a:t>
                </a:r>
                <a:endParaRPr lang="en-US" sz="2800" b="1" dirty="0" smtClean="0"/>
              </a:p>
              <a:p>
                <a:r>
                  <a:rPr lang="en-US" sz="2800" b="1" dirty="0" smtClean="0"/>
                  <a:t> </a:t>
                </a:r>
                <a:endParaRPr lang="ru-RU" sz="2800" b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7551" y="992709"/>
                <a:ext cx="2010359" cy="1384995"/>
              </a:xfrm>
              <a:prstGeom prst="rect">
                <a:avLst/>
              </a:prstGeom>
              <a:blipFill>
                <a:blip r:embed="rId3"/>
                <a:stretch>
                  <a:fillRect r="-4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Line 4"/>
          <p:cNvSpPr>
            <a:spLocks noChangeShapeType="1"/>
          </p:cNvSpPr>
          <p:nvPr/>
        </p:nvSpPr>
        <p:spPr bwMode="auto">
          <a:xfrm>
            <a:off x="2604270" y="2130518"/>
            <a:ext cx="1917380" cy="1961686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1350"/>
          </a:p>
        </p:txBody>
      </p:sp>
      <p:sp>
        <p:nvSpPr>
          <p:cNvPr id="17" name="Овал 16"/>
          <p:cNvSpPr/>
          <p:nvPr/>
        </p:nvSpPr>
        <p:spPr>
          <a:xfrm>
            <a:off x="4283962" y="62757"/>
            <a:ext cx="1065502" cy="5295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625236" y="3171878"/>
            <a:ext cx="182760" cy="179809"/>
          </a:xfrm>
          <a:prstGeom prst="ellipse">
            <a:avLst/>
          </a:prstGeom>
          <a:solidFill>
            <a:schemeClr val="tx1"/>
          </a:solidFill>
          <a:ln w="9525">
            <a:solidFill>
              <a:srgbClr val="160A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35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133020" y="2184998"/>
                <a:ext cx="19638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dirty="0"/>
                  <a:t>AON = 45⁰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020" y="2184998"/>
                <a:ext cx="1963871" cy="523220"/>
              </a:xfrm>
              <a:prstGeom prst="rect">
                <a:avLst/>
              </a:prstGeom>
              <a:blipFill>
                <a:blip r:embed="rId4"/>
                <a:stretch>
                  <a:fillRect t="-10465" r="-4969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611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176" grpId="0"/>
      <p:bldP spid="7177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>
            <a:off x="2218679" y="3868626"/>
            <a:ext cx="2016660" cy="445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1026908" y="2172546"/>
            <a:ext cx="1427560" cy="1484710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>
            <a:off x="2174496" y="3902076"/>
            <a:ext cx="4664869" cy="420291"/>
            <a:chOff x="274" y="3792"/>
            <a:chExt cx="3918" cy="35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 sz="1350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 sz="1350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274" y="3920"/>
              <a:ext cx="390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00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r>
                <a:rPr lang="en-US" sz="675" dirty="0">
                  <a:solidFill>
                    <a:srgbClr val="000000"/>
                  </a:solidFill>
                </a:rPr>
                <a:t>IIII</a:t>
              </a:r>
              <a:r>
                <a:rPr lang="en-US" sz="1050" dirty="0">
                  <a:solidFill>
                    <a:srgbClr val="000000"/>
                  </a:solidFill>
                </a:rPr>
                <a:t>I</a:t>
              </a:r>
              <a:endParaRPr lang="ru-RU" sz="675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289" y="3831"/>
              <a:ext cx="3903" cy="1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675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675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675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211795" y="3255608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8215" y="1141022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В</a:t>
            </a:r>
          </a:p>
        </p:txBody>
      </p:sp>
      <p:sp>
        <p:nvSpPr>
          <p:cNvPr id="30" name="Прямоугольный треугольник 29"/>
          <p:cNvSpPr/>
          <p:nvPr/>
        </p:nvSpPr>
        <p:spPr>
          <a:xfrm>
            <a:off x="4396894" y="2292046"/>
            <a:ext cx="2268315" cy="1512210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2602159" y="-488175"/>
            <a:ext cx="1427560" cy="1484710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1350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4269371" y="1243717"/>
            <a:ext cx="7350" cy="261129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 rot="20931788">
            <a:off x="4165901" y="3745547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680000"/>
                </a:solidFill>
              </a:rPr>
              <a:t>О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485900" y="205979"/>
            <a:ext cx="6172200" cy="857250"/>
          </a:xfrm>
          <a:prstGeom prst="rect">
            <a:avLst/>
          </a:prstGeom>
        </p:spPr>
        <p:txBody>
          <a:bodyPr>
            <a:normAutofit fontScale="9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685800">
              <a:spcBef>
                <a:spcPct val="0"/>
              </a:spcBef>
              <a:defRPr/>
            </a:pPr>
            <a:r>
              <a:rPr lang="ru-RU" sz="3300" b="1" i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3300" b="1" i="1" spc="38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3300" b="1" i="1" spc="38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1469" y="418950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90⁰ li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bissektrisa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8" name="Таблиц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084221"/>
              </p:ext>
            </p:extLst>
          </p:nvPr>
        </p:nvGraphicFramePr>
        <p:xfrm>
          <a:off x="1402087" y="1311276"/>
          <a:ext cx="6190635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709">
                  <a:extLst>
                    <a:ext uri="{9D8B030D-6E8A-4147-A177-3AD203B41FA5}">
                      <a16:colId xmlns:a16="http://schemas.microsoft.com/office/drawing/2014/main" val="1493415921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1407041977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098649174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636394272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893489467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3572585943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340619863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799833244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1514277885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533902145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3868146302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780231850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3463312445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2733062157"/>
                    </a:ext>
                  </a:extLst>
                </a:gridCol>
                <a:gridCol w="412709">
                  <a:extLst>
                    <a:ext uri="{9D8B030D-6E8A-4147-A177-3AD203B41FA5}">
                      <a16:colId xmlns:a16="http://schemas.microsoft.com/office/drawing/2014/main" val="3718873323"/>
                    </a:ext>
                  </a:extLst>
                </a:gridCol>
              </a:tblGrid>
              <a:tr h="3069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023882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051463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20583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209803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768240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344258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384832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817237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204753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12434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99864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928372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080459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763949"/>
                  </a:ext>
                </a:extLst>
              </a:tr>
              <a:tr h="3069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293663"/>
                  </a:ext>
                </a:extLst>
              </a:tr>
            </a:tbl>
          </a:graphicData>
        </a:graphic>
      </p:graphicFrame>
      <p:sp>
        <p:nvSpPr>
          <p:cNvPr id="39" name="Овал 38"/>
          <p:cNvSpPr/>
          <p:nvPr/>
        </p:nvSpPr>
        <p:spPr>
          <a:xfrm>
            <a:off x="3421145" y="3048151"/>
            <a:ext cx="72009" cy="14401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3821577" y="3463306"/>
            <a:ext cx="72009" cy="14401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3012191" y="2719364"/>
            <a:ext cx="72009" cy="144017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218679" y="2061586"/>
            <a:ext cx="2050692" cy="182242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45964" y="167952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C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0783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0.21528 0.01234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6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71605E-6 L 0.04063 0.4506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2253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 animBg="1"/>
      <p:bldP spid="30" grpId="1" animBg="1"/>
      <p:bldP spid="42" grpId="0"/>
      <p:bldP spid="39" grpId="0" animBg="1"/>
      <p:bldP spid="40" grpId="0" animBg="1"/>
      <p:bldP spid="41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Транспортир 1328085 - Канцелярские товары | Shop"/>
          <p:cNvSpPr>
            <a:spLocks noChangeAspect="1" noChangeArrowheads="1"/>
          </p:cNvSpPr>
          <p:nvPr/>
        </p:nvSpPr>
        <p:spPr bwMode="auto">
          <a:xfrm flipV="1">
            <a:off x="3995936" y="3147814"/>
            <a:ext cx="2520280" cy="290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030" name="Picture 6" descr="Транспортир 1328085 - Канцелярские товары | Sh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907" y="1593291"/>
            <a:ext cx="2880320" cy="167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634433" y="3888653"/>
            <a:ext cx="1106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.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32752" y="1938144"/>
                <a:ext cx="2592376" cy="2308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𝐀𝐎𝐂</m:t>
                    </m:r>
                  </m:oMath>
                </a14:m>
                <a:r>
                  <a:rPr lang="en-US" sz="3600" b="1" dirty="0" smtClean="0">
                    <a:solidFill>
                      <a:schemeClr val="accent4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50⁰</a:t>
                </a:r>
              </a:p>
              <a:p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752" y="1938144"/>
                <a:ext cx="2592376" cy="2308324"/>
              </a:xfrm>
              <a:prstGeom prst="rect">
                <a:avLst/>
              </a:prstGeom>
              <a:blipFill>
                <a:blip r:embed="rId3"/>
                <a:stretch>
                  <a:fillRect r="-6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200120" y="3780507"/>
            <a:ext cx="692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5</a:t>
            </a:r>
            <a:r>
              <a:rPr lang="en-US" sz="2800" b="1" dirty="0" smtClean="0"/>
              <a:t>0⁰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108" y="4291231"/>
            <a:ext cx="336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O</a:t>
            </a:r>
            <a:endParaRPr lang="ru-RU" sz="3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4809055" y="2764687"/>
            <a:ext cx="1308155" cy="157035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4788024" y="4335043"/>
            <a:ext cx="2520280" cy="1880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539443">
            <a:off x="5638530" y="2916981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I</a:t>
            </a:r>
            <a:endParaRPr lang="ru-RU" sz="24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39954" y="4231260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95034" y="214536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5575" y="235584"/>
            <a:ext cx="88809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№7</a:t>
            </a:r>
            <a:r>
              <a:rPr lang="en-US" altLang="ru-RU" sz="24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Transportir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a) 90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    b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) 60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    c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) 50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⁰ 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) 20⁰ li  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burchakni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bissektrisasini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17210" y="3277333"/>
            <a:ext cx="3367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4814498" y="3409423"/>
            <a:ext cx="2094890" cy="9254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6376637" y="160338"/>
            <a:ext cx="1065502" cy="52953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921206" y="3008436"/>
            <a:ext cx="2686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8547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93827E-7 L 1.66667E-6 0.125 C 1.66667E-6 0.18086 0.06892 0.25 0.125 0.25 L 0.25 0.2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rc 2"/>
          <p:cNvSpPr>
            <a:spLocks/>
          </p:cNvSpPr>
          <p:nvPr/>
        </p:nvSpPr>
        <p:spPr bwMode="auto">
          <a:xfrm>
            <a:off x="2233900" y="2743201"/>
            <a:ext cx="1333337" cy="1457325"/>
          </a:xfrm>
          <a:custGeom>
            <a:avLst/>
            <a:gdLst>
              <a:gd name="T0" fmla="*/ 2147483647 w 21600"/>
              <a:gd name="T1" fmla="*/ 0 h 29894"/>
              <a:gd name="T2" fmla="*/ 2147483647 w 21600"/>
              <a:gd name="T3" fmla="*/ 2147483647 h 29894"/>
              <a:gd name="T4" fmla="*/ 0 w 21600"/>
              <a:gd name="T5" fmla="*/ 2147483647 h 29894"/>
              <a:gd name="T6" fmla="*/ 0 60000 65536"/>
              <a:gd name="T7" fmla="*/ 0 60000 65536"/>
              <a:gd name="T8" fmla="*/ 0 60000 65536"/>
              <a:gd name="T9" fmla="*/ 0 w 21600"/>
              <a:gd name="T10" fmla="*/ 0 h 29894"/>
              <a:gd name="T11" fmla="*/ 21600 w 21600"/>
              <a:gd name="T12" fmla="*/ 29894 h 298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894" fill="none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</a:path>
              <a:path w="21600" h="29894" stroke="0" extrusionOk="0">
                <a:moveTo>
                  <a:pt x="9899" y="0"/>
                </a:moveTo>
                <a:cubicBezTo>
                  <a:pt x="17085" y="3705"/>
                  <a:pt x="21600" y="11113"/>
                  <a:pt x="21600" y="19198"/>
                </a:cubicBezTo>
                <a:cubicBezTo>
                  <a:pt x="21600" y="22948"/>
                  <a:pt x="20623" y="26635"/>
                  <a:pt x="18765" y="29893"/>
                </a:cubicBezTo>
                <a:lnTo>
                  <a:pt x="0" y="19198"/>
                </a:lnTo>
                <a:lnTo>
                  <a:pt x="9899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H="1">
            <a:off x="2124375" y="2235993"/>
            <a:ext cx="2734928" cy="1404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124376" y="3640932"/>
            <a:ext cx="4823822" cy="32385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1013" name="Arc 5"/>
          <p:cNvSpPr>
            <a:spLocks/>
          </p:cNvSpPr>
          <p:nvPr/>
        </p:nvSpPr>
        <p:spPr bwMode="auto">
          <a:xfrm>
            <a:off x="3246601" y="2725341"/>
            <a:ext cx="1333337" cy="842962"/>
          </a:xfrm>
          <a:custGeom>
            <a:avLst/>
            <a:gdLst>
              <a:gd name="T0" fmla="*/ 2147483647 w 21600"/>
              <a:gd name="T1" fmla="*/ 0 h 19253"/>
              <a:gd name="T2" fmla="*/ 2147483647 w 21600"/>
              <a:gd name="T3" fmla="*/ 2147483647 h 19253"/>
              <a:gd name="T4" fmla="*/ 0 w 21600"/>
              <a:gd name="T5" fmla="*/ 2147483647 h 19253"/>
              <a:gd name="T6" fmla="*/ 0 60000 65536"/>
              <a:gd name="T7" fmla="*/ 0 60000 65536"/>
              <a:gd name="T8" fmla="*/ 0 60000 65536"/>
              <a:gd name="T9" fmla="*/ 0 w 21600"/>
              <a:gd name="T10" fmla="*/ 0 h 19253"/>
              <a:gd name="T11" fmla="*/ 21600 w 21600"/>
              <a:gd name="T12" fmla="*/ 19253 h 192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253" fill="none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</a:path>
              <a:path w="21600" h="19253" stroke="0" extrusionOk="0">
                <a:moveTo>
                  <a:pt x="20059" y="-1"/>
                </a:moveTo>
                <a:cubicBezTo>
                  <a:pt x="21077" y="2548"/>
                  <a:pt x="21600" y="5267"/>
                  <a:pt x="21600" y="8012"/>
                </a:cubicBezTo>
                <a:cubicBezTo>
                  <a:pt x="21600" y="11977"/>
                  <a:pt x="20508" y="15866"/>
                  <a:pt x="18444" y="19253"/>
                </a:cubicBezTo>
                <a:lnTo>
                  <a:pt x="0" y="8012"/>
                </a:lnTo>
                <a:lnTo>
                  <a:pt x="20059" y="-1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14" name="Arc 6"/>
          <p:cNvSpPr>
            <a:spLocks/>
          </p:cNvSpPr>
          <p:nvPr/>
        </p:nvSpPr>
        <p:spPr bwMode="auto">
          <a:xfrm rot="201043">
            <a:off x="3513269" y="2784873"/>
            <a:ext cx="1309527" cy="954881"/>
          </a:xfrm>
          <a:custGeom>
            <a:avLst/>
            <a:gdLst>
              <a:gd name="T0" fmla="*/ 2147483647 w 21209"/>
              <a:gd name="T1" fmla="*/ 0 h 20213"/>
              <a:gd name="T2" fmla="*/ 2147483647 w 21209"/>
              <a:gd name="T3" fmla="*/ 2147483647 h 20213"/>
              <a:gd name="T4" fmla="*/ 0 w 21209"/>
              <a:gd name="T5" fmla="*/ 2147483647 h 20213"/>
              <a:gd name="T6" fmla="*/ 0 60000 65536"/>
              <a:gd name="T7" fmla="*/ 0 60000 65536"/>
              <a:gd name="T8" fmla="*/ 0 60000 65536"/>
              <a:gd name="T9" fmla="*/ 0 w 21209"/>
              <a:gd name="T10" fmla="*/ 0 h 20213"/>
              <a:gd name="T11" fmla="*/ 21209 w 21209"/>
              <a:gd name="T12" fmla="*/ 20213 h 202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09" h="20213" fill="none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</a:path>
              <a:path w="21209" h="20213" stroke="0" extrusionOk="0">
                <a:moveTo>
                  <a:pt x="7615" y="0"/>
                </a:moveTo>
                <a:cubicBezTo>
                  <a:pt x="14640" y="2647"/>
                  <a:pt x="19787" y="8751"/>
                  <a:pt x="21209" y="16122"/>
                </a:cubicBezTo>
                <a:lnTo>
                  <a:pt x="0" y="20213"/>
                </a:lnTo>
                <a:lnTo>
                  <a:pt x="7615" y="0"/>
                </a:lnTo>
                <a:close/>
              </a:path>
            </a:pathLst>
          </a:cu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 rot="20873377">
            <a:off x="4957939" y="2184558"/>
            <a:ext cx="2344952" cy="63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600" i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bissektrisa</a:t>
            </a:r>
            <a:endParaRPr lang="ru-RU" sz="3600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V="1">
            <a:off x="2124376" y="2559845"/>
            <a:ext cx="5184140" cy="10810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1637" tIns="40818" rIns="81637" bIns="40818"/>
          <a:lstStyle/>
          <a:p>
            <a:endParaRPr lang="ru-RU" sz="2858"/>
          </a:p>
        </p:txBody>
      </p:sp>
      <p:sp>
        <p:nvSpPr>
          <p:cNvPr id="171017" name="Oval 9"/>
          <p:cNvSpPr>
            <a:spLocks noChangeArrowheads="1"/>
          </p:cNvSpPr>
          <p:nvPr/>
        </p:nvSpPr>
        <p:spPr bwMode="auto">
          <a:xfrm>
            <a:off x="4543429" y="3101578"/>
            <a:ext cx="71429" cy="5357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524873" y="210780"/>
            <a:ext cx="8697654" cy="51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637" tIns="40818" rIns="81637" bIns="40818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bissektrisasini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sirkul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yasash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 rot="3964599">
            <a:off x="1171834" y="157513"/>
            <a:ext cx="1620441" cy="6628588"/>
            <a:chOff x="657" y="981"/>
            <a:chExt cx="1361" cy="4176"/>
          </a:xfrm>
        </p:grpSpPr>
        <p:grpSp>
          <p:nvGrpSpPr>
            <p:cNvPr id="17462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72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22" name="Freeform 14"/>
              <p:cNvSpPr>
                <a:spLocks/>
              </p:cNvSpPr>
              <p:nvPr/>
            </p:nvSpPr>
            <p:spPr bwMode="auto">
              <a:xfrm rot="78698">
                <a:off x="1409" y="2362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74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75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76" name="Freeform 17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77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78" name="Freeform 1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79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63" name="Group 21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7464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65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66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67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68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69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70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7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9" name="Group 30"/>
          <p:cNvGrpSpPr>
            <a:grpSpLocks/>
          </p:cNvGrpSpPr>
          <p:nvPr/>
        </p:nvGrpSpPr>
        <p:grpSpPr bwMode="auto">
          <a:xfrm rot="4633883">
            <a:off x="2422853" y="-391153"/>
            <a:ext cx="1459100" cy="6493265"/>
            <a:chOff x="657" y="981"/>
            <a:chExt cx="1329" cy="4187"/>
          </a:xfrm>
        </p:grpSpPr>
        <p:grpSp>
          <p:nvGrpSpPr>
            <p:cNvPr id="17444" name="Group 31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54" name="Freeform 3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41" name="Freeform 33"/>
              <p:cNvSpPr>
                <a:spLocks/>
              </p:cNvSpPr>
              <p:nvPr/>
            </p:nvSpPr>
            <p:spPr bwMode="auto">
              <a:xfrm rot="78698">
                <a:off x="1411" y="2357"/>
                <a:ext cx="215" cy="374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56" name="Freeform 3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57" name="Group 3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58" name="Freeform 3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59" name="Group 3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60" name="Freeform 3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61" name="Oval 3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45" name="Group 40"/>
            <p:cNvGrpSpPr>
              <a:grpSpLocks/>
            </p:cNvGrpSpPr>
            <p:nvPr/>
          </p:nvGrpSpPr>
          <p:grpSpPr bwMode="auto">
            <a:xfrm rot="8565677">
              <a:off x="1104" y="3140"/>
              <a:ext cx="882" cy="2028"/>
              <a:chOff x="771" y="796"/>
              <a:chExt cx="878" cy="2028"/>
            </a:xfrm>
          </p:grpSpPr>
          <p:sp>
            <p:nvSpPr>
              <p:cNvPr id="17446" name="Freeform 4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47" name="Freeform 4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48" name="Freeform 4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49" name="Group 44"/>
              <p:cNvGrpSpPr>
                <a:grpSpLocks/>
              </p:cNvGrpSpPr>
              <p:nvPr/>
            </p:nvGrpSpPr>
            <p:grpSpPr bwMode="auto">
              <a:xfrm>
                <a:off x="771" y="807"/>
                <a:ext cx="839" cy="2017"/>
                <a:chOff x="763" y="806"/>
                <a:chExt cx="839" cy="2017"/>
              </a:xfrm>
            </p:grpSpPr>
            <p:sp>
              <p:nvSpPr>
                <p:cNvPr id="17450" name="Freeform 4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51" name="Group 46"/>
                <p:cNvGrpSpPr>
                  <a:grpSpLocks/>
                </p:cNvGrpSpPr>
                <p:nvPr/>
              </p:nvGrpSpPr>
              <p:grpSpPr bwMode="auto">
                <a:xfrm rot="78698">
                  <a:off x="763" y="936"/>
                  <a:ext cx="362" cy="1887"/>
                  <a:chOff x="1312" y="1570"/>
                  <a:chExt cx="343" cy="1935"/>
                </a:xfrm>
              </p:grpSpPr>
              <p:sp>
                <p:nvSpPr>
                  <p:cNvPr id="17452" name="Freeform 47"/>
                  <p:cNvSpPr>
                    <a:spLocks/>
                  </p:cNvSpPr>
                  <p:nvPr/>
                </p:nvSpPr>
                <p:spPr bwMode="auto">
                  <a:xfrm>
                    <a:off x="1312" y="164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53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grpSp>
        <p:nvGrpSpPr>
          <p:cNvPr id="16" name="Group 49"/>
          <p:cNvGrpSpPr>
            <a:grpSpLocks/>
          </p:cNvGrpSpPr>
          <p:nvPr/>
        </p:nvGrpSpPr>
        <p:grpSpPr bwMode="auto">
          <a:xfrm rot="2593342">
            <a:off x="2843107" y="1546674"/>
            <a:ext cx="1892068" cy="4536283"/>
            <a:chOff x="657" y="981"/>
            <a:chExt cx="1361" cy="4176"/>
          </a:xfrm>
        </p:grpSpPr>
        <p:grpSp>
          <p:nvGrpSpPr>
            <p:cNvPr id="17426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7436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1060" name="Freeform 52"/>
              <p:cNvSpPr>
                <a:spLocks/>
              </p:cNvSpPr>
              <p:nvPr/>
            </p:nvSpPr>
            <p:spPr bwMode="auto">
              <a:xfrm rot="78698">
                <a:off x="1429" y="2355"/>
                <a:ext cx="214" cy="372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 sz="2858"/>
              </a:p>
            </p:txBody>
          </p:sp>
          <p:sp>
            <p:nvSpPr>
              <p:cNvPr id="17438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39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40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41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42" name="Freeform 5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43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  <p:grpSp>
          <p:nvGrpSpPr>
            <p:cNvPr id="17427" name="Group 59"/>
            <p:cNvGrpSpPr>
              <a:grpSpLocks/>
            </p:cNvGrpSpPr>
            <p:nvPr/>
          </p:nvGrpSpPr>
          <p:grpSpPr bwMode="auto">
            <a:xfrm rot="8565677">
              <a:off x="1111" y="3158"/>
              <a:ext cx="907" cy="1999"/>
              <a:chOff x="746" y="796"/>
              <a:chExt cx="903" cy="1999"/>
            </a:xfrm>
          </p:grpSpPr>
          <p:sp>
            <p:nvSpPr>
              <p:cNvPr id="17428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>
                  <a:gd name="T0" fmla="*/ 0 w 1252"/>
                  <a:gd name="T1" fmla="*/ 1 h 3125"/>
                  <a:gd name="T2" fmla="*/ 7 w 1252"/>
                  <a:gd name="T3" fmla="*/ 0 h 3125"/>
                  <a:gd name="T4" fmla="*/ 35 w 1252"/>
                  <a:gd name="T5" fmla="*/ 30 h 3125"/>
                  <a:gd name="T6" fmla="*/ 38 w 1252"/>
                  <a:gd name="T7" fmla="*/ 37 h 3125"/>
                  <a:gd name="T8" fmla="*/ 28 w 1252"/>
                  <a:gd name="T9" fmla="*/ 31 h 3125"/>
                  <a:gd name="T10" fmla="*/ 0 w 1252"/>
                  <a:gd name="T11" fmla="*/ 1 h 31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252"/>
                  <a:gd name="T19" fmla="*/ 0 h 3125"/>
                  <a:gd name="T20" fmla="*/ 1252 w 1252"/>
                  <a:gd name="T21" fmla="*/ 3125 h 31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29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>
                  <a:gd name="T0" fmla="*/ 9 w 316"/>
                  <a:gd name="T1" fmla="*/ 7 h 608"/>
                  <a:gd name="T2" fmla="*/ 7 w 316"/>
                  <a:gd name="T3" fmla="*/ 0 h 608"/>
                  <a:gd name="T4" fmla="*/ 0 w 316"/>
                  <a:gd name="T5" fmla="*/ 1 h 608"/>
                  <a:gd name="T6" fmla="*/ 9 w 316"/>
                  <a:gd name="T7" fmla="*/ 7 h 60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6"/>
                  <a:gd name="T13" fmla="*/ 0 h 608"/>
                  <a:gd name="T14" fmla="*/ 316 w 316"/>
                  <a:gd name="T15" fmla="*/ 608 h 60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sp>
            <p:nvSpPr>
              <p:cNvPr id="17430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>
                  <a:gd name="T0" fmla="*/ 2 w 121"/>
                  <a:gd name="T1" fmla="*/ 0 h 230"/>
                  <a:gd name="T2" fmla="*/ 0 w 121"/>
                  <a:gd name="T3" fmla="*/ 1 h 230"/>
                  <a:gd name="T4" fmla="*/ 3 w 121"/>
                  <a:gd name="T5" fmla="*/ 2 h 230"/>
                  <a:gd name="T6" fmla="*/ 2 w 121"/>
                  <a:gd name="T7" fmla="*/ 0 h 2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21"/>
                  <a:gd name="T13" fmla="*/ 0 h 230"/>
                  <a:gd name="T14" fmla="*/ 121 w 121"/>
                  <a:gd name="T15" fmla="*/ 230 h 2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sz="2858"/>
              </a:p>
            </p:txBody>
          </p:sp>
          <p:grpSp>
            <p:nvGrpSpPr>
              <p:cNvPr id="17431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432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>
                    <a:gd name="T0" fmla="*/ 26 w 1094"/>
                    <a:gd name="T1" fmla="*/ 31 h 2612"/>
                    <a:gd name="T2" fmla="*/ 33 w 1094"/>
                    <a:gd name="T3" fmla="*/ 30 h 2612"/>
                    <a:gd name="T4" fmla="*/ 30 w 1094"/>
                    <a:gd name="T5" fmla="*/ 30 h 2612"/>
                    <a:gd name="T6" fmla="*/ 2 w 1094"/>
                    <a:gd name="T7" fmla="*/ 0 h 2612"/>
                    <a:gd name="T8" fmla="*/ 0 w 1094"/>
                    <a:gd name="T9" fmla="*/ 1 h 2612"/>
                    <a:gd name="T10" fmla="*/ 28 w 1094"/>
                    <a:gd name="T11" fmla="*/ 31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 sz="2858"/>
                </a:p>
              </p:txBody>
            </p:sp>
            <p:grpSp>
              <p:nvGrpSpPr>
                <p:cNvPr id="17433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7434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>
                      <a:gd name="T0" fmla="*/ 227 w 227"/>
                      <a:gd name="T1" fmla="*/ 136 h 1859"/>
                      <a:gd name="T2" fmla="*/ 0 w 227"/>
                      <a:gd name="T3" fmla="*/ 1859 h 1859"/>
                      <a:gd name="T4" fmla="*/ 0 w 227"/>
                      <a:gd name="T5" fmla="*/ 1633 h 1859"/>
                      <a:gd name="T6" fmla="*/ 137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 sz="2858"/>
                  </a:p>
                </p:txBody>
              </p:sp>
              <p:sp>
                <p:nvSpPr>
                  <p:cNvPr id="17435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ru-RU" sz="2858"/>
                  </a:p>
                </p:txBody>
              </p:sp>
            </p:grpSp>
          </p:grpSp>
        </p:grpSp>
      </p:grpSp>
      <p:sp>
        <p:nvSpPr>
          <p:cNvPr id="171076" name="Oval 68"/>
          <p:cNvSpPr>
            <a:spLocks noChangeArrowheads="1"/>
          </p:cNvSpPr>
          <p:nvPr/>
        </p:nvSpPr>
        <p:spPr bwMode="auto">
          <a:xfrm flipV="1">
            <a:off x="3545016" y="3706417"/>
            <a:ext cx="71428" cy="52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1077" name="Oval 69"/>
          <p:cNvSpPr>
            <a:spLocks noChangeArrowheads="1"/>
          </p:cNvSpPr>
          <p:nvPr/>
        </p:nvSpPr>
        <p:spPr bwMode="auto">
          <a:xfrm flipV="1">
            <a:off x="3260886" y="3005137"/>
            <a:ext cx="73017" cy="52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  <p:sp>
        <p:nvSpPr>
          <p:cNvPr id="17424" name="Oval 70"/>
          <p:cNvSpPr>
            <a:spLocks noChangeArrowheads="1"/>
          </p:cNvSpPr>
          <p:nvPr/>
        </p:nvSpPr>
        <p:spPr bwMode="auto">
          <a:xfrm>
            <a:off x="2051360" y="3598070"/>
            <a:ext cx="144446" cy="10834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1637" tIns="40818" rIns="81637" bIns="40818" anchor="ctr"/>
          <a:lstStyle/>
          <a:p>
            <a:endParaRPr lang="ru-RU" sz="2858"/>
          </a:p>
        </p:txBody>
      </p:sp>
    </p:spTree>
    <p:extLst>
      <p:ext uri="{BB962C8B-B14F-4D97-AF65-F5344CB8AC3E}">
        <p14:creationId xmlns:p14="http://schemas.microsoft.com/office/powerpoint/2010/main" val="90694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5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20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171013" grpId="0" animBg="1"/>
      <p:bldP spid="171014" grpId="0" animBg="1"/>
      <p:bldP spid="171015" grpId="0"/>
      <p:bldP spid="171016" grpId="0" animBg="1"/>
      <p:bldP spid="171017" grpId="0" animBg="1"/>
      <p:bldP spid="171076" grpId="0" animBg="1"/>
      <p:bldP spid="1710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 noChangeShapeType="1"/>
          </p:cNvCxnSpPr>
          <p:nvPr/>
        </p:nvCxnSpPr>
        <p:spPr bwMode="auto">
          <a:xfrm flipV="1">
            <a:off x="485957" y="3053013"/>
            <a:ext cx="2957756" cy="13512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flipV="1">
            <a:off x="1797902" y="1987687"/>
            <a:ext cx="745505" cy="1092313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1" name="TextBox 9"/>
          <p:cNvSpPr txBox="1">
            <a:spLocks noChangeArrowheads="1"/>
          </p:cNvSpPr>
          <p:nvPr/>
        </p:nvSpPr>
        <p:spPr bwMode="auto">
          <a:xfrm>
            <a:off x="282049" y="2503432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14343" name="TextBox 11"/>
          <p:cNvSpPr txBox="1">
            <a:spLocks noChangeArrowheads="1"/>
          </p:cNvSpPr>
          <p:nvPr/>
        </p:nvSpPr>
        <p:spPr bwMode="auto">
          <a:xfrm>
            <a:off x="2569082" y="1779662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1583589" y="2989782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5" name="Text Box 9"/>
              <p:cNvSpPr txBox="1">
                <a:spLocks noChangeArrowheads="1"/>
              </p:cNvSpPr>
              <p:nvPr/>
            </p:nvSpPr>
            <p:spPr bwMode="auto">
              <a:xfrm>
                <a:off x="246488" y="65043"/>
                <a:ext cx="8352928" cy="19389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</a:t>
                </a:r>
                <a:r>
                  <a:rPr lang="en-US" altLang="ru-RU" sz="2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11.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va BOC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qo‘shni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burchaklar ekanligi </a:t>
                </a:r>
                <a:r>
                  <a:rPr lang="en-US" alt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ma’lum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Agar: 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AOB burchak BOC </a:t>
                </a:r>
                <a:r>
                  <a:rPr lang="en-US" alt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burchakdan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b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AOB burchak BOC burchakdan 4 </a:t>
                </a:r>
                <a:r>
                  <a:rPr lang="en-US" alt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c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altLang="ru-RU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ru-RU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44⁰  </a:t>
                </a:r>
              </a:p>
              <a:p>
                <a:pPr algn="just"/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d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AOB=5</a:t>
                </a:r>
                <a:r>
                  <a:rPr lang="en-US" altLang="ru-RU" sz="2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r>
                      <a:rPr lang="en-US" altLang="ru-RU" sz="24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</a:t>
                </a:r>
                <a:r>
                  <a:rPr lang="en-US" altLang="ru-RU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bu </a:t>
                </a:r>
                <a:r>
                  <a:rPr lang="en-US" altLang="ru-RU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alt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toping </a:t>
                </a:r>
                <a:endParaRPr lang="en-US" altLang="ru-RU" sz="2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345" name="Text 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488" y="65043"/>
                <a:ext cx="8352928" cy="1938992"/>
              </a:xfrm>
              <a:prstGeom prst="rect">
                <a:avLst/>
              </a:prstGeom>
              <a:blipFill rotWithShape="0">
                <a:blip r:embed="rId2"/>
                <a:stretch>
                  <a:fillRect l="-1094" t="-2201" b="-660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304379" y="2637067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dirty="0" smtClean="0">
                <a:solidFill>
                  <a:srgbClr val="0000CC"/>
                </a:solidFill>
              </a:rPr>
              <a:t>C</a:t>
            </a:r>
            <a:endParaRPr lang="ru-RU" altLang="ru-RU" sz="2800" dirty="0">
              <a:solidFill>
                <a:srgbClr val="0000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-40676" y="3460301"/>
                <a:ext cx="5294132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x+x+40⁰=180⁰</a:t>
                </a:r>
              </a:p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x=70⁰</a:t>
                </a:r>
                <a:r>
                  <a:rPr lang="en-US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</a:t>
                </a:r>
                <a:r>
                  <a:rPr lang="en-US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); </a:t>
                </a:r>
                <a14:m>
                  <m:oMath xmlns:m="http://schemas.openxmlformats.org/officeDocument/2006/math">
                    <m:r>
                      <a:rPr lang="en-US" altLang="ru-RU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𝟏𝟏𝟎</m:t>
                    </m:r>
                    <m:r>
                      <a:rPr lang="en-US" altLang="ru-RU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⁰(∠</m:t>
                    </m:r>
                  </m:oMath>
                </a14:m>
                <a:r>
                  <a:rPr lang="en-US" altLang="ru-RU" sz="2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altLang="ru-RU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0676" y="3460301"/>
                <a:ext cx="5294132" cy="1600438"/>
              </a:xfrm>
              <a:prstGeom prst="rect">
                <a:avLst/>
              </a:prstGeom>
              <a:blipFill>
                <a:blip r:embed="rId3"/>
                <a:stretch>
                  <a:fillRect l="-1726" t="-26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 flipH="1">
            <a:off x="2606390" y="2496759"/>
            <a:ext cx="252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2400" b="1" dirty="0">
                <a:solidFill>
                  <a:srgbClr val="C00000"/>
                </a:solidFill>
              </a:rPr>
              <a:t>x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92484" y="2496758"/>
            <a:ext cx="10502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C00000"/>
                </a:solidFill>
              </a:rPr>
              <a:t>x + 40⁰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027416" y="3495072"/>
                <a:ext cx="4572000" cy="89255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x+4x =180</a:t>
                </a:r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</a:t>
                </a:r>
              </a:p>
              <a:p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x=36</a:t>
                </a:r>
                <a:r>
                  <a:rPr lang="en-US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⁰(</a:t>
                </a:r>
                <a14:m>
                  <m:oMath xmlns:m="http://schemas.openxmlformats.org/officeDocument/2006/math">
                    <m:r>
                      <a:rPr lang="en-US" altLang="ru-RU" sz="2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altLang="ru-RU" sz="2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); </a:t>
                </a:r>
                <a14:m>
                  <m:oMath xmlns:m="http://schemas.openxmlformats.org/officeDocument/2006/math"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altLang="ru-RU" sz="2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𝟒𝟒</m:t>
                    </m:r>
                    <m:r>
                      <a:rPr lang="en-US" altLang="ru-RU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⁰(∠</m:t>
                    </m:r>
                  </m:oMath>
                </a14:m>
                <a:r>
                  <a:rPr lang="en-US" altLang="ru-RU" sz="2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BOC</a:t>
                </a:r>
                <a:r>
                  <a:rPr lang="en-US" altLang="ru-RU" sz="2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7416" y="3495072"/>
                <a:ext cx="4572000" cy="892552"/>
              </a:xfrm>
              <a:prstGeom prst="rect">
                <a:avLst/>
              </a:prstGeom>
              <a:blipFill>
                <a:blip r:embed="rId4"/>
                <a:stretch>
                  <a:fillRect l="-2133" t="-4762" b="-13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>
            <a:cxnSpLocks noChangeShapeType="1"/>
          </p:cNvCxnSpPr>
          <p:nvPr/>
        </p:nvCxnSpPr>
        <p:spPr bwMode="auto">
          <a:xfrm flipV="1">
            <a:off x="4834538" y="3061638"/>
            <a:ext cx="2957756" cy="13512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Прямая соединительная линия 19"/>
          <p:cNvCxnSpPr>
            <a:cxnSpLocks noChangeShapeType="1"/>
          </p:cNvCxnSpPr>
          <p:nvPr/>
        </p:nvCxnSpPr>
        <p:spPr bwMode="auto">
          <a:xfrm flipH="1" flipV="1">
            <a:off x="5846318" y="1949276"/>
            <a:ext cx="647108" cy="1112362"/>
          </a:xfrm>
          <a:prstGeom prst="lin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9"/>
          <p:cNvSpPr txBox="1">
            <a:spLocks noChangeArrowheads="1"/>
          </p:cNvSpPr>
          <p:nvPr/>
        </p:nvSpPr>
        <p:spPr bwMode="auto">
          <a:xfrm>
            <a:off x="4500307" y="2827492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А</a:t>
            </a:r>
          </a:p>
        </p:txBody>
      </p:sp>
      <p:sp>
        <p:nvSpPr>
          <p:cNvPr id="22" name="TextBox 11"/>
          <p:cNvSpPr txBox="1">
            <a:spLocks noChangeArrowheads="1"/>
          </p:cNvSpPr>
          <p:nvPr/>
        </p:nvSpPr>
        <p:spPr bwMode="auto">
          <a:xfrm>
            <a:off x="5438031" y="1707654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В</a:t>
            </a:r>
          </a:p>
        </p:txBody>
      </p:sp>
      <p:sp>
        <p:nvSpPr>
          <p:cNvPr id="23" name="TextBox 12"/>
          <p:cNvSpPr txBox="1">
            <a:spLocks noChangeArrowheads="1"/>
          </p:cNvSpPr>
          <p:nvPr/>
        </p:nvSpPr>
        <p:spPr bwMode="auto">
          <a:xfrm>
            <a:off x="6231802" y="3033640"/>
            <a:ext cx="42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400" dirty="0">
                <a:solidFill>
                  <a:srgbClr val="0000CC"/>
                </a:solidFill>
              </a:rPr>
              <a:t>О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809614" y="2625323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dirty="0" smtClean="0">
                <a:solidFill>
                  <a:srgbClr val="0000CC"/>
                </a:solidFill>
              </a:rPr>
              <a:t>C</a:t>
            </a:r>
            <a:endParaRPr lang="ru-RU" altLang="ru-RU" sz="2800" dirty="0">
              <a:solidFill>
                <a:srgbClr val="0000CC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H="1">
            <a:off x="6446492" y="2494362"/>
            <a:ext cx="483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2400" b="1" dirty="0">
                <a:solidFill>
                  <a:srgbClr val="C00000"/>
                </a:solidFill>
              </a:rPr>
              <a:t>4</a:t>
            </a:r>
            <a:r>
              <a:rPr lang="en-US" altLang="ru-RU" sz="2400" b="1" dirty="0" smtClean="0">
                <a:solidFill>
                  <a:srgbClr val="C00000"/>
                </a:solidFill>
              </a:rPr>
              <a:t>x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736312" y="2505457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400" b="1" dirty="0" smtClean="0">
                <a:solidFill>
                  <a:srgbClr val="C00000"/>
                </a:solidFill>
              </a:rPr>
              <a:t>x </a:t>
            </a:r>
            <a:endParaRPr lang="ru-RU" alt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89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3" grpId="0"/>
      <p:bldP spid="14344" grpId="0"/>
      <p:bldP spid="4" grpId="0"/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613</Words>
  <Application>Microsoft Office PowerPoint</Application>
  <PresentationFormat>Экран (16:9)</PresentationFormat>
  <Paragraphs>140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Tahoma</vt:lpstr>
      <vt:lpstr>Times New Roman</vt:lpstr>
      <vt:lpstr>Verdana</vt:lpstr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Гость</dc:creator>
  <cp:lastModifiedBy>Пользователь</cp:lastModifiedBy>
  <cp:revision>367</cp:revision>
  <dcterms:created xsi:type="dcterms:W3CDTF">2020-07-28T06:40:32Z</dcterms:created>
  <dcterms:modified xsi:type="dcterms:W3CDTF">2020-10-09T06:06:10Z</dcterms:modified>
</cp:coreProperties>
</file>