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1" r:id="rId2"/>
    <p:sldId id="367" r:id="rId3"/>
    <p:sldId id="357" r:id="rId4"/>
    <p:sldId id="358" r:id="rId5"/>
    <p:sldId id="353" r:id="rId6"/>
    <p:sldId id="342" r:id="rId7"/>
    <p:sldId id="366" r:id="rId8"/>
    <p:sldId id="356" r:id="rId9"/>
    <p:sldId id="361" r:id="rId10"/>
    <p:sldId id="362" r:id="rId11"/>
    <p:sldId id="326" r:id="rId12"/>
    <p:sldId id="335" r:id="rId13"/>
    <p:sldId id="336" r:id="rId14"/>
    <p:sldId id="333" r:id="rId15"/>
    <p:sldId id="338" r:id="rId16"/>
    <p:sldId id="331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00"/>
    <a:srgbClr val="160AB2"/>
    <a:srgbClr val="C86AC1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94" d="100"/>
          <a:sy n="94" d="100"/>
        </p:scale>
        <p:origin x="24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1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6402" y="257079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62" y="240636"/>
            <a:ext cx="7978195" cy="957234"/>
            <a:chOff x="439458" y="228104"/>
            <a:chExt cx="5033157" cy="60388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770618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770618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6876256" y="1917258"/>
            <a:ext cx="1878779" cy="1908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23964" y="505800"/>
            <a:ext cx="742911" cy="511753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3200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02521" y="1773781"/>
            <a:ext cx="639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22" y="1696463"/>
            <a:ext cx="616771" cy="115212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8922" y="3003798"/>
            <a:ext cx="616771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442229" y="4309279"/>
            <a:ext cx="3481699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335073" y="2434044"/>
            <a:ext cx="1982391" cy="1768078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2617045" y="4474530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3076816" y="3132876"/>
            <a:ext cx="1453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 dirty="0" smtClean="0">
                <a:solidFill>
                  <a:srgbClr val="680000"/>
                </a:solidFill>
              </a:rPr>
              <a:t>С</a:t>
            </a:r>
            <a:r>
              <a:rPr lang="en-US" altLang="ru-RU" sz="2400" b="1" dirty="0" smtClean="0">
                <a:solidFill>
                  <a:srgbClr val="680000"/>
                </a:solidFill>
              </a:rPr>
              <a:t>&lt; 90⁰</a:t>
            </a:r>
            <a:endParaRPr lang="ru-RU" altLang="ru-RU" sz="2400" b="1" dirty="0">
              <a:solidFill>
                <a:srgbClr val="680000"/>
              </a:solidFill>
            </a:endParaRP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1111955" y="271040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07504" y="4168081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6" name="Овал 5"/>
          <p:cNvSpPr/>
          <p:nvPr/>
        </p:nvSpPr>
        <p:spPr>
          <a:xfrm>
            <a:off x="1973721" y="247577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69462" y="421550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191" y="3121292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3041470" y="2867528"/>
            <a:ext cx="4200" cy="134545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1973721" y="2482705"/>
            <a:ext cx="1374143" cy="131318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5122">
            <a:off x="689507" y="1761527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5" name="Прямоугольник 14"/>
          <p:cNvSpPr/>
          <p:nvPr/>
        </p:nvSpPr>
        <p:spPr>
          <a:xfrm>
            <a:off x="6915164" y="2405863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C=90⁰</a:t>
            </a:r>
            <a:r>
              <a:rPr lang="en-US" sz="24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972917" y="4486349"/>
            <a:ext cx="3487515" cy="1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78761" y="4486349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</a:rPr>
              <a:t>A</a:t>
            </a:r>
            <a:endParaRPr lang="ru-RU" sz="2400" b="1" dirty="0">
              <a:solidFill>
                <a:srgbClr val="68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4972917" y="1916872"/>
            <a:ext cx="22890" cy="2590994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457327" y="2207130"/>
                <a:ext cx="5573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68000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</m:oMath>
                  </m:oMathPara>
                </a14:m>
                <a:endParaRPr lang="ru-RU" sz="2000" b="1" dirty="0">
                  <a:solidFill>
                    <a:srgbClr val="68000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327" y="2207130"/>
                <a:ext cx="55731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 rot="10800000">
            <a:off x="4842332" y="4175637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/>
                <a:cs typeface="Times New Roman"/>
              </a:rPr>
              <a:t>∟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pSp>
        <p:nvGrpSpPr>
          <p:cNvPr id="32" name="Group 3"/>
          <p:cNvGrpSpPr>
            <a:grpSpLocks/>
          </p:cNvGrpSpPr>
          <p:nvPr/>
        </p:nvGrpSpPr>
        <p:grpSpPr bwMode="auto">
          <a:xfrm>
            <a:off x="6994243" y="3142804"/>
            <a:ext cx="961077" cy="1331303"/>
            <a:chOff x="1728" y="1536"/>
            <a:chExt cx="1104" cy="1968"/>
          </a:xfrm>
        </p:grpSpPr>
        <p:sp>
          <p:nvSpPr>
            <p:cNvPr id="33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sp>
        <p:nvSpPr>
          <p:cNvPr id="35" name="Овал 34"/>
          <p:cNvSpPr/>
          <p:nvPr/>
        </p:nvSpPr>
        <p:spPr>
          <a:xfrm>
            <a:off x="4972916" y="2440097"/>
            <a:ext cx="83453" cy="8245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931496" y="4421808"/>
            <a:ext cx="62747" cy="104598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Group 3"/>
          <p:cNvGrpSpPr>
            <a:grpSpLocks/>
          </p:cNvGrpSpPr>
          <p:nvPr/>
        </p:nvGrpSpPr>
        <p:grpSpPr bwMode="auto">
          <a:xfrm rot="5400000">
            <a:off x="5182680" y="2277148"/>
            <a:ext cx="961077" cy="1331303"/>
            <a:chOff x="1764" y="1522"/>
            <a:chExt cx="1104" cy="1968"/>
          </a:xfrm>
        </p:grpSpPr>
        <p:sp>
          <p:nvSpPr>
            <p:cNvPr id="38" name="AutoShape 4"/>
            <p:cNvSpPr>
              <a:spLocks noChangeArrowheads="1"/>
            </p:cNvSpPr>
            <p:nvPr/>
          </p:nvSpPr>
          <p:spPr bwMode="auto">
            <a:xfrm>
              <a:off x="1764" y="1522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cxnSp>
        <p:nvCxnSpPr>
          <p:cNvPr id="40" name="Прямая соединительная линия 39"/>
          <p:cNvCxnSpPr>
            <a:endCxn id="36" idx="5"/>
          </p:cNvCxnSpPr>
          <p:nvPr/>
        </p:nvCxnSpPr>
        <p:spPr>
          <a:xfrm>
            <a:off x="6978780" y="1867710"/>
            <a:ext cx="6274" cy="26433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5" idx="0"/>
          </p:cNvCxnSpPr>
          <p:nvPr/>
        </p:nvCxnSpPr>
        <p:spPr>
          <a:xfrm flipV="1">
            <a:off x="5014643" y="2440096"/>
            <a:ext cx="2460138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6994242" y="1086629"/>
            <a:ext cx="961077" cy="1331303"/>
            <a:chOff x="1728" y="1536"/>
            <a:chExt cx="1104" cy="1968"/>
          </a:xfrm>
        </p:grpSpPr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51520" y="100146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sz="20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en-US" alt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tomonlariga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nuqtasida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1281069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ru-RU" sz="320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33730" y="1277786"/>
            <a:ext cx="548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ru-RU" sz="320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0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131590"/>
            <a:ext cx="559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-,8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(45 - bet).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63638"/>
            <a:ext cx="2940844" cy="211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30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8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6"/>
          <p:cNvGrpSpPr>
            <a:grpSpLocks/>
          </p:cNvGrpSpPr>
          <p:nvPr/>
        </p:nvGrpSpPr>
        <p:grpSpPr bwMode="auto">
          <a:xfrm>
            <a:off x="5620376" y="687812"/>
            <a:ext cx="907895" cy="726698"/>
            <a:chOff x="1248" y="240"/>
            <a:chExt cx="4176" cy="3600"/>
          </a:xfrm>
          <a:solidFill>
            <a:srgbClr val="00B050"/>
          </a:solidFill>
        </p:grpSpPr>
        <p:sp>
          <p:nvSpPr>
            <p:cNvPr id="18441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4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37" name="Oval 13"/>
          <p:cNvSpPr>
            <a:spLocks noChangeArrowheads="1"/>
          </p:cNvSpPr>
          <p:nvPr/>
        </p:nvSpPr>
        <p:spPr bwMode="gray">
          <a:xfrm>
            <a:off x="5636463" y="1682193"/>
            <a:ext cx="792065" cy="702469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WordArt 15"/>
          <p:cNvSpPr>
            <a:spLocks noChangeArrowheads="1" noChangeShapeType="1" noTextEdit="1"/>
          </p:cNvSpPr>
          <p:nvPr/>
        </p:nvSpPr>
        <p:spPr bwMode="gray">
          <a:xfrm>
            <a:off x="6425438" y="956691"/>
            <a:ext cx="2538514" cy="41191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270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верно</a:t>
            </a:r>
          </a:p>
        </p:txBody>
      </p:sp>
      <p:sp>
        <p:nvSpPr>
          <p:cNvPr id="18439" name="WordArt 16"/>
          <p:cNvSpPr>
            <a:spLocks noChangeArrowheads="1" noChangeShapeType="1" noTextEdit="1"/>
          </p:cNvSpPr>
          <p:nvPr/>
        </p:nvSpPr>
        <p:spPr bwMode="gray">
          <a:xfrm>
            <a:off x="6515978" y="1854720"/>
            <a:ext cx="2447972" cy="42862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58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неверно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1662" y="23199"/>
            <a:ext cx="5255940" cy="473309"/>
          </a:xfrm>
          <a:prstGeom prst="rect">
            <a:avLst/>
          </a:prstGeom>
        </p:spPr>
        <p:txBody>
          <a:bodyPr wrap="square" lIns="81637" tIns="40818" rIns="81637" bIns="40818">
            <a:spAutoFit/>
          </a:bodyPr>
          <a:lstStyle/>
          <a:p>
            <a:r>
              <a:rPr lang="ru-RU" sz="254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Графический диктант:</a:t>
            </a:r>
            <a:endParaRPr lang="ru-RU" sz="2858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0247" y="519734"/>
            <a:ext cx="5183941" cy="45153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1637" tIns="40818" rIns="81637" bIns="40818">
            <a:spAutoFit/>
          </a:bodyPr>
          <a:lstStyle/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Верно ли , что  2 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0 </a:t>
            </a: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=120 мин.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Теорема- это утверждение истинность, которого не требует доказательства.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Углы измеряются в градусах.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Каждый угол имеет определённую длину, большую нуля.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 смежный прямому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Вертикальные углы всегда равны.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Биссектриса это луч, исходящий из вершины угла.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spcAft>
                <a:spcPts val="892"/>
              </a:spcAft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Угол, смежный тупому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8220" y="4663709"/>
            <a:ext cx="719050" cy="323851"/>
          </a:xfrm>
          <a:prstGeom prst="actionButtonForwardNext">
            <a:avLst/>
          </a:prstGeom>
          <a:gradFill rotWithShape="1">
            <a:gsLst>
              <a:gs pos="0">
                <a:schemeClr val="folHlink"/>
              </a:gs>
              <a:gs pos="5000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491" y="558404"/>
            <a:ext cx="2303108" cy="2239565"/>
            <a:chOff x="703" y="1605"/>
            <a:chExt cx="1389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389" cy="1870"/>
              <a:chOff x="703" y="1616"/>
              <a:chExt cx="1389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19" y="3017"/>
                <a:ext cx="273" cy="343"/>
                <a:chOff x="1819" y="3017"/>
                <a:chExt cx="273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19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2858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427557" y="303610"/>
            <a:ext cx="565079" cy="4512470"/>
            <a:chOff x="2789" y="346"/>
            <a:chExt cx="356" cy="3790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2789" y="3566"/>
              <a:ext cx="35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2817" y="346"/>
              <a:ext cx="30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P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77171" name="Arc 19"/>
          <p:cNvSpPr>
            <a:spLocks/>
          </p:cNvSpPr>
          <p:nvPr/>
        </p:nvSpPr>
        <p:spPr bwMode="auto">
          <a:xfrm rot="-859367">
            <a:off x="3171997" y="417911"/>
            <a:ext cx="2746039" cy="4063603"/>
          </a:xfrm>
          <a:custGeom>
            <a:avLst/>
            <a:gdLst>
              <a:gd name="T0" fmla="*/ 2147483647 w 22069"/>
              <a:gd name="T1" fmla="*/ 0 h 41179"/>
              <a:gd name="T2" fmla="*/ 0 w 22069"/>
              <a:gd name="T3" fmla="*/ 2147483647 h 41179"/>
              <a:gd name="T4" fmla="*/ 2147483647 w 22069"/>
              <a:gd name="T5" fmla="*/ 2147483647 h 41179"/>
              <a:gd name="T6" fmla="*/ 0 60000 65536"/>
              <a:gd name="T7" fmla="*/ 0 60000 65536"/>
              <a:gd name="T8" fmla="*/ 0 60000 65536"/>
              <a:gd name="T9" fmla="*/ 0 w 22069"/>
              <a:gd name="T10" fmla="*/ 0 h 41179"/>
              <a:gd name="T11" fmla="*/ 22069 w 22069"/>
              <a:gd name="T12" fmla="*/ 41179 h 4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9" h="41179" fill="none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</a:path>
              <a:path w="22069" h="41179" stroke="0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  <a:lnTo>
                  <a:pt x="469" y="19579"/>
                </a:lnTo>
                <a:lnTo>
                  <a:pt x="9591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2" name="Arc 20"/>
          <p:cNvSpPr>
            <a:spLocks/>
          </p:cNvSpPr>
          <p:nvPr/>
        </p:nvSpPr>
        <p:spPr bwMode="auto">
          <a:xfrm rot="859367" flipH="1">
            <a:off x="3154538" y="375048"/>
            <a:ext cx="2807943" cy="4135042"/>
          </a:xfrm>
          <a:custGeom>
            <a:avLst/>
            <a:gdLst>
              <a:gd name="T0" fmla="*/ 2147483647 w 21600"/>
              <a:gd name="T1" fmla="*/ 0 h 40873"/>
              <a:gd name="T2" fmla="*/ 2147483647 w 21600"/>
              <a:gd name="T3" fmla="*/ 2147483647 h 40873"/>
              <a:gd name="T4" fmla="*/ 0 w 21600"/>
              <a:gd name="T5" fmla="*/ 2147483647 h 40873"/>
              <a:gd name="T6" fmla="*/ 0 60000 65536"/>
              <a:gd name="T7" fmla="*/ 0 60000 65536"/>
              <a:gd name="T8" fmla="*/ 0 60000 65536"/>
              <a:gd name="T9" fmla="*/ 0 w 21600"/>
              <a:gd name="T10" fmla="*/ 0 h 40873"/>
              <a:gd name="T11" fmla="*/ 21600 w 21600"/>
              <a:gd name="T12" fmla="*/ 40873 h 40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73" fill="none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</a:path>
              <a:path w="21600" h="40873" stroke="0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  <a:lnTo>
                  <a:pt x="0" y="19364"/>
                </a:lnTo>
                <a:lnTo>
                  <a:pt x="9570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4500573" y="4462463"/>
            <a:ext cx="71428" cy="5357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4487875" y="720330"/>
            <a:ext cx="71428" cy="54769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2556121" y="2409829"/>
            <a:ext cx="4082362" cy="694136"/>
            <a:chOff x="1655" y="2024"/>
            <a:chExt cx="2498" cy="583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878" y="2024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5" y="2160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068826" y="2571750"/>
            <a:ext cx="503175" cy="532211"/>
            <a:chOff x="2562" y="2160"/>
            <a:chExt cx="317" cy="447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562" y="2160"/>
              <a:ext cx="31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835" y="2205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858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560" y="651271"/>
            <a:ext cx="6207954" cy="3994547"/>
            <a:chOff x="829" y="436"/>
            <a:chExt cx="3911" cy="3355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66" name="Group 41"/>
            <p:cNvGrpSpPr>
              <a:grpSpLocks/>
            </p:cNvGrpSpPr>
            <p:nvPr/>
          </p:nvGrpSpPr>
          <p:grpSpPr bwMode="auto">
            <a:xfrm rot="16795005" flipH="1">
              <a:off x="1068" y="2139"/>
              <a:ext cx="1413" cy="1892"/>
              <a:chOff x="782" y="1605"/>
              <a:chExt cx="1353" cy="1892"/>
            </a:xfrm>
          </p:grpSpPr>
          <p:sp>
            <p:nvSpPr>
              <p:cNvPr id="225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6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53" cy="1881"/>
                <a:chOff x="782" y="1616"/>
                <a:chExt cx="1353" cy="1881"/>
              </a:xfrm>
            </p:grpSpPr>
            <p:grpSp>
              <p:nvGrpSpPr>
                <p:cNvPr id="22569" name="Group 44"/>
                <p:cNvGrpSpPr>
                  <a:grpSpLocks/>
                </p:cNvGrpSpPr>
                <p:nvPr/>
              </p:nvGrpSpPr>
              <p:grpSpPr bwMode="auto">
                <a:xfrm>
                  <a:off x="1890" y="3032"/>
                  <a:ext cx="245" cy="339"/>
                  <a:chOff x="1890" y="3032"/>
                  <a:chExt cx="245" cy="339"/>
                </a:xfrm>
              </p:grpSpPr>
              <p:sp>
                <p:nvSpPr>
                  <p:cNvPr id="177197" name="Freeform 45"/>
                  <p:cNvSpPr>
                    <a:spLocks/>
                  </p:cNvSpPr>
                  <p:nvPr/>
                </p:nvSpPr>
                <p:spPr bwMode="auto">
                  <a:xfrm>
                    <a:off x="1890" y="3032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7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1881"/>
                  <a:chOff x="2411" y="357"/>
                  <a:chExt cx="1079" cy="1881"/>
                </a:xfrm>
              </p:grpSpPr>
              <p:sp>
                <p:nvSpPr>
                  <p:cNvPr id="225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07"/>
                    <a:ext cx="578" cy="1731"/>
                    <a:chOff x="2411" y="507"/>
                    <a:chExt cx="578" cy="1731"/>
                  </a:xfrm>
                </p:grpSpPr>
                <p:sp>
                  <p:nvSpPr>
                    <p:cNvPr id="22573" name="Freeform 50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411" y="507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2843427" y="682229"/>
            <a:ext cx="6192078" cy="3942159"/>
            <a:chOff x="839" y="436"/>
            <a:chExt cx="3901" cy="3311"/>
          </a:xfrm>
        </p:grpSpPr>
        <p:sp>
          <p:nvSpPr>
            <p:cNvPr id="22543" name="Freeform 53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44" name="Group 54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56" name="Group 55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62" name="Freeform 56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63" name="Freeform 57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57" name="Group 58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58" name="Freeform 59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59" name="Group 60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60" name="Freeform 61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61" name="Oval 62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45" name="Group 63"/>
            <p:cNvGrpSpPr>
              <a:grpSpLocks/>
            </p:cNvGrpSpPr>
            <p:nvPr/>
          </p:nvGrpSpPr>
          <p:grpSpPr bwMode="auto">
            <a:xfrm rot="16795005" flipH="1">
              <a:off x="1054" y="2081"/>
              <a:ext cx="1451" cy="1881"/>
              <a:chOff x="703" y="1605"/>
              <a:chExt cx="1390" cy="1881"/>
            </a:xfrm>
          </p:grpSpPr>
          <p:sp>
            <p:nvSpPr>
              <p:cNvPr id="22546" name="Freeform 64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47" name="Group 65"/>
              <p:cNvGrpSpPr>
                <a:grpSpLocks/>
              </p:cNvGrpSpPr>
              <p:nvPr/>
            </p:nvGrpSpPr>
            <p:grpSpPr bwMode="auto">
              <a:xfrm>
                <a:off x="703" y="1616"/>
                <a:ext cx="1390" cy="1870"/>
                <a:chOff x="703" y="1616"/>
                <a:chExt cx="1390" cy="1870"/>
              </a:xfrm>
            </p:grpSpPr>
            <p:grpSp>
              <p:nvGrpSpPr>
                <p:cNvPr id="22548" name="Group 66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177219" name="Freeform 67"/>
                  <p:cNvSpPr>
                    <a:spLocks/>
                  </p:cNvSpPr>
                  <p:nvPr/>
                </p:nvSpPr>
                <p:spPr bwMode="auto">
                  <a:xfrm>
                    <a:off x="1838" y="2995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55" name="Freeform 68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49" name="Group 69"/>
                <p:cNvGrpSpPr>
                  <a:grpSpLocks/>
                </p:cNvGrpSpPr>
                <p:nvPr/>
              </p:nvGrpSpPr>
              <p:grpSpPr bwMode="auto">
                <a:xfrm>
                  <a:off x="703" y="1616"/>
                  <a:ext cx="1158" cy="1870"/>
                  <a:chOff x="2332" y="357"/>
                  <a:chExt cx="1158" cy="1870"/>
                </a:xfrm>
              </p:grpSpPr>
              <p:sp>
                <p:nvSpPr>
                  <p:cNvPr id="22550" name="Freeform 70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5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332" y="496"/>
                    <a:ext cx="657" cy="1731"/>
                    <a:chOff x="2332" y="496"/>
                    <a:chExt cx="657" cy="1731"/>
                  </a:xfrm>
                </p:grpSpPr>
                <p:sp>
                  <p:nvSpPr>
                    <p:cNvPr id="22552" name="Freeform 72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332" y="496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53" name="Oval 73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sp>
        <p:nvSpPr>
          <p:cNvPr id="177226" name="Freeform 74"/>
          <p:cNvSpPr>
            <a:spLocks/>
          </p:cNvSpPr>
          <p:nvPr/>
        </p:nvSpPr>
        <p:spPr bwMode="auto">
          <a:xfrm>
            <a:off x="4533905" y="495301"/>
            <a:ext cx="12698" cy="4105275"/>
          </a:xfrm>
          <a:custGeom>
            <a:avLst/>
            <a:gdLst>
              <a:gd name="T0" fmla="*/ 0 w 8"/>
              <a:gd name="T1" fmla="*/ 0 h 3448"/>
              <a:gd name="T2" fmla="*/ 2147483647 w 8"/>
              <a:gd name="T3" fmla="*/ 2147483647 h 3448"/>
              <a:gd name="T4" fmla="*/ 0 60000 65536"/>
              <a:gd name="T5" fmla="*/ 0 60000 65536"/>
              <a:gd name="T6" fmla="*/ 0 w 8"/>
              <a:gd name="T7" fmla="*/ 0 h 3448"/>
              <a:gd name="T8" fmla="*/ 8 w 8"/>
              <a:gd name="T9" fmla="*/ 3448 h 3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448">
                <a:moveTo>
                  <a:pt x="0" y="0"/>
                </a:moveTo>
                <a:lnTo>
                  <a:pt x="8" y="34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/>
          <a:lstStyle/>
          <a:p>
            <a:endParaRPr lang="ru-RU" sz="2858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51355" y="241697"/>
            <a:ext cx="3600008" cy="8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540" b="1" dirty="0">
                <a:solidFill>
                  <a:srgbClr val="002060"/>
                </a:solidFill>
                <a:latin typeface="Arial" pitchFamily="34" charset="0"/>
              </a:rPr>
              <a:t>Построение </a:t>
            </a:r>
          </a:p>
          <a:p>
            <a:pPr eaLnBrk="1" hangingPunct="1"/>
            <a:r>
              <a:rPr lang="ru-RU" sz="2540" b="1" dirty="0">
                <a:solidFill>
                  <a:srgbClr val="002060"/>
                </a:solidFill>
                <a:latin typeface="Arial" pitchFamily="34" charset="0"/>
              </a:rPr>
              <a:t>середины отрезка</a:t>
            </a:r>
          </a:p>
        </p:txBody>
      </p:sp>
    </p:spTree>
    <p:extLst>
      <p:ext uri="{BB962C8B-B14F-4D97-AF65-F5344CB8AC3E}">
        <p14:creationId xmlns:p14="http://schemas.microsoft.com/office/powerpoint/2010/main" val="28276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animBg="1"/>
      <p:bldP spid="177172" grpId="0" animBg="1"/>
      <p:bldP spid="177173" grpId="0" animBg="1"/>
      <p:bldP spid="177174" grpId="0" animBg="1"/>
      <p:bldP spid="1772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7" y="2499742"/>
            <a:ext cx="8136904" cy="129614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915" y="1032317"/>
            <a:ext cx="8674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ifatida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959" y="1393825"/>
            <a:ext cx="1609725" cy="13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6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778794" y="4083843"/>
            <a:ext cx="2877083" cy="195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778794" y="3679013"/>
            <a:ext cx="2794482" cy="430727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90182" y="3267835"/>
            <a:ext cx="3145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C00000"/>
                </a:solidFill>
              </a:rPr>
              <a:t>L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18007" y="4116871"/>
            <a:ext cx="4619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200" b="1" dirty="0" smtClean="0"/>
              <a:t>O</a:t>
            </a:r>
            <a:endParaRPr lang="ru-RU" altLang="ru-RU" sz="3200" b="1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5536" y="4071377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A</a:t>
            </a:r>
            <a:endParaRPr lang="ru-RU" altLang="ru-RU" sz="2400" b="1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251370" y="1424243"/>
            <a:ext cx="3802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 dirty="0">
                <a:latin typeface="Verdana" panose="020B0604030504040204" pitchFamily="34" charset="0"/>
              </a:rPr>
              <a:t>N</a:t>
            </a:r>
            <a:endParaRPr lang="ru-RU" altLang="ru-RU" b="1" dirty="0">
              <a:latin typeface="Verdana" panose="020B0604030504040204" pitchFamily="34" charset="0"/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496099" y="3993939"/>
            <a:ext cx="182760" cy="179809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pic>
        <p:nvPicPr>
          <p:cNvPr id="7181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706" y="2905513"/>
            <a:ext cx="2932509" cy="189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596543" y="1381562"/>
                <a:ext cx="2021707" cy="2677656"/>
              </a:xfrm>
              <a:prstGeom prst="rect">
                <a:avLst/>
              </a:prstGeom>
              <a:ln w="19050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OB = 10⁰ </a:t>
                </a:r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OC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20⁰</a:t>
                </a:r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OD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40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⁰ </a:t>
                </a:r>
                <a:endParaRPr lang="ru-RU" sz="2400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OE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60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⁰ </a:t>
                </a:r>
                <a:endParaRPr lang="ru-RU" sz="2400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OF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= 90⁰ </a:t>
                </a:r>
                <a:endParaRPr lang="ru-RU" sz="2400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ON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130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⁰ </a:t>
                </a:r>
                <a:endParaRPr lang="ru-RU" sz="2400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OL  = 170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⁰ 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543" y="1381562"/>
                <a:ext cx="2021707" cy="2677656"/>
              </a:xfrm>
              <a:prstGeom prst="rect">
                <a:avLst/>
              </a:prstGeom>
              <a:blipFill>
                <a:blip r:embed="rId3"/>
                <a:stretch>
                  <a:fillRect l="-299" t="-1584" b="-3846"/>
                </a:stretch>
              </a:blipFill>
              <a:ln w="1905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165272" y="170247"/>
            <a:ext cx="865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10⁰, 20⁰, 40⁰, 60⁰, 90⁰, 130⁰, 170⁰ li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altLang="ru-RU" b="1" dirty="0">
              <a:solidFill>
                <a:srgbClr val="160AB2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285281" y="3871539"/>
            <a:ext cx="95008" cy="96521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2340033" y="3632979"/>
            <a:ext cx="95008" cy="96521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2579902" y="3242595"/>
            <a:ext cx="95008" cy="96521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2951137" y="2971383"/>
            <a:ext cx="95008" cy="96521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25772" y="2809932"/>
            <a:ext cx="95008" cy="96521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21" name="Oval 12"/>
          <p:cNvSpPr>
            <a:spLocks noChangeArrowheads="1"/>
          </p:cNvSpPr>
          <p:nvPr/>
        </p:nvSpPr>
        <p:spPr bwMode="auto">
          <a:xfrm>
            <a:off x="4305507" y="3109547"/>
            <a:ext cx="95008" cy="96521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22" name="Oval 12"/>
          <p:cNvSpPr>
            <a:spLocks noChangeArrowheads="1"/>
          </p:cNvSpPr>
          <p:nvPr/>
        </p:nvSpPr>
        <p:spPr bwMode="auto">
          <a:xfrm>
            <a:off x="4807350" y="3855037"/>
            <a:ext cx="95008" cy="96521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900774" y="3109548"/>
            <a:ext cx="2595325" cy="96183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1481855" y="2342204"/>
            <a:ext cx="2135334" cy="1787283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2316490" y="1683044"/>
            <a:ext cx="1259822" cy="2406251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H="1">
            <a:off x="3573276" y="1424243"/>
            <a:ext cx="15680" cy="2665051"/>
          </a:xfrm>
          <a:prstGeom prst="line">
            <a:avLst/>
          </a:prstGeom>
          <a:noFill/>
          <a:ln w="38100">
            <a:solidFill>
              <a:srgbClr val="160A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flipH="1">
            <a:off x="3615608" y="1841552"/>
            <a:ext cx="1795195" cy="2261801"/>
          </a:xfrm>
          <a:prstGeom prst="line">
            <a:avLst/>
          </a:prstGeom>
          <a:noFill/>
          <a:ln w="38100">
            <a:solidFill>
              <a:srgbClr val="007E3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H="1">
            <a:off x="3599227" y="3729500"/>
            <a:ext cx="2499104" cy="35265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3" name="Прямоугольник 2"/>
          <p:cNvSpPr/>
          <p:nvPr/>
        </p:nvSpPr>
        <p:spPr>
          <a:xfrm>
            <a:off x="422122" y="336016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ru-RU" alt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8952" y="2788475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6178" y="185311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rgbClr val="7030A0"/>
                </a:solidFill>
              </a:rPr>
              <a:t>D</a:t>
            </a:r>
            <a:endParaRPr lang="ru-RU" alt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9940" y="1258890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rgbClr val="00B050"/>
                </a:solidFill>
              </a:rPr>
              <a:t>E</a:t>
            </a:r>
            <a:endParaRPr lang="ru-RU" altLang="ru-RU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4112" y="92596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60AB2"/>
                </a:solidFill>
              </a:rPr>
              <a:t>F</a:t>
            </a:r>
            <a:endParaRPr lang="ru-RU" sz="2800" b="1" dirty="0">
              <a:solidFill>
                <a:srgbClr val="160A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4" grpId="0"/>
      <p:bldP spid="7175" grpId="0"/>
      <p:bldP spid="7176" grpId="0"/>
      <p:bldP spid="7" grpId="0" build="p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" grpId="0"/>
      <p:bldP spid="5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1763317" y="4245769"/>
            <a:ext cx="2952699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1659818" y="2375208"/>
            <a:ext cx="1982391" cy="1768078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3393281" y="1834994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4771593" y="4083918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4587702" y="2795245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320492" y="4024974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9552" y="188813"/>
            <a:ext cx="7992888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30⁰ li  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cxnSpLocks noChangeShapeType="1"/>
          </p:cNvCxnSpPr>
          <p:nvPr/>
        </p:nvCxnSpPr>
        <p:spPr bwMode="auto">
          <a:xfrm flipV="1">
            <a:off x="1797996" y="3110122"/>
            <a:ext cx="2701996" cy="1135648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Прямоугольник 11"/>
          <p:cNvSpPr/>
          <p:nvPr/>
        </p:nvSpPr>
        <p:spPr>
          <a:xfrm>
            <a:off x="3024555" y="3671414"/>
            <a:ext cx="617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rgbClr val="00B050"/>
                </a:solidFill>
              </a:rPr>
              <a:t>30⁰</a:t>
            </a:r>
            <a:endParaRPr lang="ru-RU" altLang="ru-RU" sz="2400" b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1057" y="3085482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rgbClr val="00B050"/>
                </a:solidFill>
              </a:rPr>
              <a:t>30⁰</a:t>
            </a:r>
            <a:endParaRPr lang="ru-RU" altLang="ru-RU" sz="24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6228184" y="1892138"/>
                <a:ext cx="14462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ru-RU" sz="2400" b="0" i="1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AOC -?</a:t>
                </a:r>
                <a:endParaRPr lang="ru-RU" sz="2400" b="1" dirty="0">
                  <a:solidFill>
                    <a:srgbClr val="680000"/>
                  </a:solidFill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892138"/>
                <a:ext cx="1446230" cy="461665"/>
              </a:xfrm>
              <a:prstGeom prst="rect">
                <a:avLst/>
              </a:prstGeom>
              <a:blipFill>
                <a:blip r:embed="rId2"/>
                <a:stretch>
                  <a:fillRect t="-11842" r="-5907" b="-27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6042701" y="2689087"/>
            <a:ext cx="1368152" cy="988859"/>
          </a:xfrm>
          <a:prstGeom prst="ellipse">
            <a:avLst/>
          </a:prstGeom>
          <a:gradFill flip="none" rotWithShape="1">
            <a:gsLst>
              <a:gs pos="0">
                <a:srgbClr val="C86AC1">
                  <a:tint val="66000"/>
                  <a:satMod val="160000"/>
                </a:srgbClr>
              </a:gs>
              <a:gs pos="50000">
                <a:srgbClr val="C86AC1">
                  <a:tint val="44500"/>
                  <a:satMod val="160000"/>
                </a:srgbClr>
              </a:gs>
              <a:gs pos="100000">
                <a:srgbClr val="C86AC1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1538611" y="3478099"/>
            <a:ext cx="2182743" cy="117857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flipH="1" flipV="1">
            <a:off x="458862" y="2137959"/>
            <a:ext cx="1079749" cy="1457997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35496" y="1819052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3631091" y="343477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1830891" y="1512899"/>
            <a:ext cx="516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229535" y="3643909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5" name="Text Box 9"/>
              <p:cNvSpPr txBox="1">
                <a:spLocks noChangeArrowheads="1"/>
              </p:cNvSpPr>
              <p:nvPr/>
            </p:nvSpPr>
            <p:spPr bwMode="auto">
              <a:xfrm>
                <a:off x="575048" y="117782"/>
                <a:ext cx="8568952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altLang="ru-RU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</a:t>
                </a:r>
                <a:r>
                  <a:rPr lang="en-US" altLang="ru-RU" sz="2400" b="1" dirty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US" altLang="ru-RU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AOB=50⁰, </a:t>
                </a:r>
                <a14:m>
                  <m:oMath xmlns:m="http://schemas.openxmlformats.org/officeDocument/2006/math"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ru-RU" altLang="ru-RU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altLang="ru-RU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OB=80⁰ </a:t>
                </a:r>
                <a:r>
                  <a:rPr lang="en-US" altLang="ru-RU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alt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AOB </a:t>
                </a:r>
                <a:r>
                  <a:rPr lang="en-US" altLang="ru-RU" sz="2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alt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alt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alt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 </a:t>
                </a:r>
                <a:r>
                  <a:rPr lang="en-US" altLang="ru-RU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altLang="ru-RU" sz="2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burchaklarning</a:t>
                </a:r>
                <a:r>
                  <a:rPr lang="en-US" altLang="ru-RU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bissektrisalari</a:t>
                </a:r>
                <a:r>
                  <a:rPr lang="en-US" alt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alt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alt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 </a:t>
                </a:r>
                <a:endParaRPr lang="en-US" alt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34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048" y="117782"/>
                <a:ext cx="8568952" cy="1200329"/>
              </a:xfrm>
              <a:prstGeom prst="rect">
                <a:avLst/>
              </a:prstGeom>
              <a:blipFill>
                <a:blip r:embed="rId2"/>
                <a:stretch>
                  <a:fillRect l="-1067" t="-3553" b="-111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flipV="1">
            <a:off x="1573861" y="2049884"/>
            <a:ext cx="388116" cy="1546073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402547" y="1020298"/>
                <a:ext cx="3355214" cy="1846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altLang="ru-RU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AOB=50⁰, </a:t>
                </a:r>
                <a14:m>
                  <m:oMath xmlns:m="http://schemas.openxmlformats.org/officeDocument/2006/math">
                    <m:r>
                      <a:rPr lang="en-US" altLang="ru-RU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ru-RU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OB=80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ON, OL –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bissektrisalar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ru-RU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NOL -?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547" y="1020298"/>
                <a:ext cx="3355214" cy="1846659"/>
              </a:xfrm>
              <a:prstGeom prst="rect">
                <a:avLst/>
              </a:prstGeom>
              <a:blipFill>
                <a:blip r:embed="rId3"/>
                <a:stretch>
                  <a:fillRect l="-2722" t="-2310" r="-2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 flipH="1" flipV="1">
            <a:off x="1229535" y="1953295"/>
            <a:ext cx="314336" cy="1621394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 flipV="1">
            <a:off x="1585694" y="2612307"/>
            <a:ext cx="1326703" cy="93610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Прямоугольник 29"/>
          <p:cNvSpPr/>
          <p:nvPr/>
        </p:nvSpPr>
        <p:spPr>
          <a:xfrm>
            <a:off x="993827" y="149163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alt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36396" y="2239702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 smtClean="0">
                <a:solidFill>
                  <a:srgbClr val="C00000"/>
                </a:solidFill>
              </a:rPr>
              <a:t>L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6" name="Прямоугольник 14335"/>
              <p:cNvSpPr/>
              <p:nvPr/>
            </p:nvSpPr>
            <p:spPr>
              <a:xfrm>
                <a:off x="4402547" y="2580675"/>
                <a:ext cx="4572000" cy="22775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14:m>
                  <m:oMath xmlns:m="http://schemas.openxmlformats.org/officeDocument/2006/math">
                    <m:r>
                      <a:rPr lang="en-US" altLang="ru-RU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NOL = </a:t>
                </a:r>
                <a14:m>
                  <m:oMath xmlns:m="http://schemas.openxmlformats.org/officeDocument/2006/math">
                    <m:r>
                      <a:rPr lang="en-US" altLang="ru-RU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NOB+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OL</a:t>
                </a:r>
                <a:endParaRPr lang="en-US" sz="2400" b="1" dirty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altLang="ru-R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NOB = 50⁰:2 = 25⁰, </a:t>
                </a:r>
                <a:endParaRPr lang="en-US" altLang="ru-RU" sz="24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BOL = 80⁰:2 = 40⁰</a:t>
                </a:r>
                <a:endParaRPr lang="en-US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ru-RU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/>
                  <a:t>NOL </a:t>
                </a:r>
                <a:r>
                  <a:rPr lang="en-US" sz="2800" dirty="0" smtClean="0"/>
                  <a:t>= 25⁰ +40⁰ = 65⁰</a:t>
                </a:r>
                <a:endParaRPr lang="en-US" sz="28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4336" name="Прямоугольник 143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547" y="2580675"/>
                <a:ext cx="4572000" cy="2277547"/>
              </a:xfrm>
              <a:prstGeom prst="rect">
                <a:avLst/>
              </a:prstGeom>
              <a:blipFill>
                <a:blip r:embed="rId4"/>
                <a:stretch>
                  <a:fillRect l="-2000" t="-18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7" name="Прямоугольник 14336"/>
          <p:cNvSpPr/>
          <p:nvPr/>
        </p:nvSpPr>
        <p:spPr>
          <a:xfrm>
            <a:off x="1798406" y="4308707"/>
            <a:ext cx="2209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65⁰</a:t>
            </a:r>
            <a:endParaRPr lang="en-US" sz="32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1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259632" y="4092205"/>
            <a:ext cx="3312369" cy="22298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4572001" y="1113235"/>
            <a:ext cx="3572" cy="3060513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082792" y="1046215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B</a:t>
            </a:r>
            <a:endParaRPr lang="ru-RU" altLang="ru-RU" sz="2400" b="1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825229" y="3652838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/>
              <a:t>A</a:t>
            </a:r>
            <a:endParaRPr lang="ru-RU" altLang="ru-RU" sz="2400" b="1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39634" y="2050380"/>
            <a:ext cx="2709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b="1" dirty="0">
                <a:latin typeface="Verdana" panose="020B0604030504040204" pitchFamily="34" charset="0"/>
              </a:rPr>
              <a:t>N</a:t>
            </a:r>
            <a:endParaRPr lang="ru-RU" altLang="ru-RU" b="1" dirty="0">
              <a:latin typeface="Verdana" panose="020B0604030504040204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61716" y="3703243"/>
            <a:ext cx="3834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4480621" y="3993939"/>
            <a:ext cx="182760" cy="179809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pic>
        <p:nvPicPr>
          <p:cNvPr id="7181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44" y="2934146"/>
            <a:ext cx="2932509" cy="189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8986" y="72480"/>
            <a:ext cx="88569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altLang="ru-RU" sz="28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ru-RU" sz="28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a) 90⁰;  b) 60⁰;  c) 50⁰; </a:t>
            </a:r>
          </a:p>
          <a:p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d) 20⁰ li  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bissektrisasini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r>
              <a:rPr lang="en-US" sz="28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037551" y="992709"/>
                <a:ext cx="2010359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2800" b="1" dirty="0" smtClean="0"/>
              </a:p>
              <a:p>
                <a:r>
                  <a:rPr lang="en-US" sz="28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b="1" dirty="0" smtClean="0"/>
                  <a:t>AOB = 90</a:t>
                </a:r>
                <a:r>
                  <a:rPr lang="en-US" sz="2800" b="1" dirty="0" smtClean="0"/>
                  <a:t>⁰</a:t>
                </a:r>
                <a:endParaRPr lang="en-US" sz="2800" b="1" dirty="0" smtClean="0"/>
              </a:p>
              <a:p>
                <a:r>
                  <a:rPr lang="en-US" sz="2800" b="1" dirty="0" smtClean="0"/>
                  <a:t> </a:t>
                </a:r>
                <a:endParaRPr lang="ru-RU" sz="2800" b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551" y="992709"/>
                <a:ext cx="2010359" cy="1384995"/>
              </a:xfrm>
              <a:prstGeom prst="rect">
                <a:avLst/>
              </a:prstGeom>
              <a:blipFill>
                <a:blip r:embed="rId3"/>
                <a:stretch>
                  <a:fillRect r="-4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604270" y="2130518"/>
            <a:ext cx="1917380" cy="1961686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17" name="Овал 16"/>
          <p:cNvSpPr/>
          <p:nvPr/>
        </p:nvSpPr>
        <p:spPr>
          <a:xfrm>
            <a:off x="4283962" y="62757"/>
            <a:ext cx="1065502" cy="5295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625236" y="3171878"/>
            <a:ext cx="182760" cy="179809"/>
          </a:xfrm>
          <a:prstGeom prst="ellipse">
            <a:avLst/>
          </a:prstGeom>
          <a:solidFill>
            <a:schemeClr val="tx1"/>
          </a:solidFill>
          <a:ln w="9525">
            <a:solidFill>
              <a:srgbClr val="160A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6133020" y="2184998"/>
                <a:ext cx="19638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b="1" dirty="0"/>
                  <a:t>AON = 45⁰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020" y="2184998"/>
                <a:ext cx="1963871" cy="523220"/>
              </a:xfrm>
              <a:prstGeom prst="rect">
                <a:avLst/>
              </a:prstGeom>
              <a:blipFill>
                <a:blip r:embed="rId4"/>
                <a:stretch>
                  <a:fillRect t="-10465" r="-4969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11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  <p:bldP spid="7177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2218679" y="3868626"/>
            <a:ext cx="2016660" cy="4451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1026908" y="2172546"/>
            <a:ext cx="1427560" cy="1484710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>
            <a:off x="2174496" y="3902076"/>
            <a:ext cx="4664869" cy="420291"/>
            <a:chOff x="274" y="3792"/>
            <a:chExt cx="3918" cy="353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274" y="3920"/>
              <a:ext cx="39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00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r>
                <a:rPr lang="en-US" sz="675" dirty="0">
                  <a:solidFill>
                    <a:srgbClr val="000000"/>
                  </a:solidFill>
                </a:rPr>
                <a:t>IIII</a:t>
              </a:r>
              <a:r>
                <a:rPr lang="en-US" sz="1050" dirty="0">
                  <a:solidFill>
                    <a:srgbClr val="000000"/>
                  </a:solidFill>
                </a:rPr>
                <a:t>I</a:t>
              </a:r>
              <a:endParaRPr lang="ru-RU" sz="675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289" y="3831"/>
              <a:ext cx="3903" cy="1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675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675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675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11795" y="3255608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680000"/>
                </a:solidFill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88215" y="1141022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680000"/>
                </a:solidFill>
              </a:rPr>
              <a:t>В</a:t>
            </a:r>
          </a:p>
        </p:txBody>
      </p:sp>
      <p:sp>
        <p:nvSpPr>
          <p:cNvPr id="30" name="Прямоугольный треугольник 29"/>
          <p:cNvSpPr/>
          <p:nvPr/>
        </p:nvSpPr>
        <p:spPr>
          <a:xfrm>
            <a:off x="4396894" y="2292046"/>
            <a:ext cx="2268315" cy="1512210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2602159" y="-488175"/>
            <a:ext cx="1427560" cy="1484710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4269371" y="1243717"/>
            <a:ext cx="7350" cy="261129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20931788">
            <a:off x="4165901" y="3745547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680000"/>
                </a:solidFill>
              </a:rPr>
              <a:t>О</a:t>
            </a: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485900" y="205979"/>
            <a:ext cx="6172200" cy="857250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ru-RU" sz="3300" b="1" i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300" b="1" i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3300" b="1" i="1" spc="3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9" y="41895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 li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84221"/>
              </p:ext>
            </p:extLst>
          </p:nvPr>
        </p:nvGraphicFramePr>
        <p:xfrm>
          <a:off x="1402087" y="1311276"/>
          <a:ext cx="6190635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709">
                  <a:extLst>
                    <a:ext uri="{9D8B030D-6E8A-4147-A177-3AD203B41FA5}">
                      <a16:colId xmlns:a16="http://schemas.microsoft.com/office/drawing/2014/main" val="1493415921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1407041977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2098649174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2636394272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2893489467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3572585943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2340619863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799833244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1514277885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2533902145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3868146302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780231850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3463312445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2733062157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3718873323"/>
                    </a:ext>
                  </a:extLst>
                </a:gridCol>
              </a:tblGrid>
              <a:tr h="306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02388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05146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2058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20980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6824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44258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8483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817237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20475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412434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599864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92837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080459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63949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93663"/>
                  </a:ext>
                </a:extLst>
              </a:tr>
            </a:tbl>
          </a:graphicData>
        </a:graphic>
      </p:graphicFrame>
      <p:sp>
        <p:nvSpPr>
          <p:cNvPr id="39" name="Овал 38"/>
          <p:cNvSpPr/>
          <p:nvPr/>
        </p:nvSpPr>
        <p:spPr>
          <a:xfrm>
            <a:off x="3421145" y="3048151"/>
            <a:ext cx="72009" cy="14401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821577" y="3463306"/>
            <a:ext cx="72009" cy="14401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012191" y="2719364"/>
            <a:ext cx="72009" cy="14401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218679" y="2061586"/>
            <a:ext cx="2050692" cy="18224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45964" y="167952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078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21528 0.01234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71605E-6 L 0.04063 0.4506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2253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 animBg="1"/>
      <p:bldP spid="30" grpId="1" animBg="1"/>
      <p:bldP spid="42" grpId="0"/>
      <p:bldP spid="39" grpId="0" animBg="1"/>
      <p:bldP spid="40" grpId="0" animBg="1"/>
      <p:bldP spid="41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07" y="1593291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4634433" y="3888653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32752" y="1938144"/>
                <a:ext cx="2592376" cy="2308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𝐀𝐎𝐂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50⁰</a:t>
                </a:r>
              </a:p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52" y="1938144"/>
                <a:ext cx="2592376" cy="2308324"/>
              </a:xfrm>
              <a:prstGeom prst="rect">
                <a:avLst/>
              </a:prstGeom>
              <a:blipFill>
                <a:blip r:embed="rId3"/>
                <a:stretch>
                  <a:fillRect r="-6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200120" y="3780507"/>
            <a:ext cx="692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5</a:t>
            </a:r>
            <a:r>
              <a:rPr lang="en-US" sz="2800" b="1" dirty="0" smtClean="0"/>
              <a:t>0⁰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9108" y="4291231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809055" y="2764687"/>
            <a:ext cx="1308155" cy="157035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788024" y="4335043"/>
            <a:ext cx="2520280" cy="18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539443">
            <a:off x="5638530" y="291698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</a:t>
            </a:r>
            <a:endParaRPr lang="ru-RU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39954" y="423126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95034" y="214536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5575" y="235584"/>
            <a:ext cx="88809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№7</a:t>
            </a:r>
            <a:r>
              <a:rPr lang="en-US" altLang="ru-RU" sz="24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a) 90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    b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) 60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    c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) 50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 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) 20⁰ li  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bissektrisasini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17210" y="3277333"/>
            <a:ext cx="336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814498" y="3409423"/>
            <a:ext cx="2094890" cy="9254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376637" y="160338"/>
            <a:ext cx="1065502" cy="5295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921206" y="3008436"/>
            <a:ext cx="268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547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93827E-7 L 1.66667E-6 0.125 C 1.66667E-6 0.18086 0.06892 0.25 0.125 0.25 L 0.25 0.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rc 2"/>
          <p:cNvSpPr>
            <a:spLocks/>
          </p:cNvSpPr>
          <p:nvPr/>
        </p:nvSpPr>
        <p:spPr bwMode="auto">
          <a:xfrm>
            <a:off x="2233900" y="2743201"/>
            <a:ext cx="1333337" cy="1457325"/>
          </a:xfrm>
          <a:custGeom>
            <a:avLst/>
            <a:gdLst>
              <a:gd name="T0" fmla="*/ 2147483647 w 21600"/>
              <a:gd name="T1" fmla="*/ 0 h 29894"/>
              <a:gd name="T2" fmla="*/ 2147483647 w 21600"/>
              <a:gd name="T3" fmla="*/ 2147483647 h 29894"/>
              <a:gd name="T4" fmla="*/ 0 w 21600"/>
              <a:gd name="T5" fmla="*/ 2147483647 h 29894"/>
              <a:gd name="T6" fmla="*/ 0 60000 65536"/>
              <a:gd name="T7" fmla="*/ 0 60000 65536"/>
              <a:gd name="T8" fmla="*/ 0 60000 65536"/>
              <a:gd name="T9" fmla="*/ 0 w 21600"/>
              <a:gd name="T10" fmla="*/ 0 h 29894"/>
              <a:gd name="T11" fmla="*/ 21600 w 21600"/>
              <a:gd name="T12" fmla="*/ 29894 h 298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894" fill="none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</a:path>
              <a:path w="21600" h="29894" stroke="0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  <a:lnTo>
                  <a:pt x="0" y="19198"/>
                </a:lnTo>
                <a:lnTo>
                  <a:pt x="9899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H="1">
            <a:off x="2124375" y="2235993"/>
            <a:ext cx="2734928" cy="140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37" tIns="40818" rIns="81637" bIns="40818"/>
          <a:lstStyle/>
          <a:p>
            <a:endParaRPr lang="ru-RU" sz="2858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124376" y="3640932"/>
            <a:ext cx="4823822" cy="32385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37" tIns="40818" rIns="81637" bIns="40818"/>
          <a:lstStyle/>
          <a:p>
            <a:endParaRPr lang="ru-RU" sz="2858"/>
          </a:p>
        </p:txBody>
      </p:sp>
      <p:sp>
        <p:nvSpPr>
          <p:cNvPr id="171013" name="Arc 5"/>
          <p:cNvSpPr>
            <a:spLocks/>
          </p:cNvSpPr>
          <p:nvPr/>
        </p:nvSpPr>
        <p:spPr bwMode="auto">
          <a:xfrm>
            <a:off x="3246601" y="2725341"/>
            <a:ext cx="1333337" cy="842962"/>
          </a:xfrm>
          <a:custGeom>
            <a:avLst/>
            <a:gdLst>
              <a:gd name="T0" fmla="*/ 2147483647 w 21600"/>
              <a:gd name="T1" fmla="*/ 0 h 19253"/>
              <a:gd name="T2" fmla="*/ 2147483647 w 21600"/>
              <a:gd name="T3" fmla="*/ 2147483647 h 19253"/>
              <a:gd name="T4" fmla="*/ 0 w 21600"/>
              <a:gd name="T5" fmla="*/ 2147483647 h 19253"/>
              <a:gd name="T6" fmla="*/ 0 60000 65536"/>
              <a:gd name="T7" fmla="*/ 0 60000 65536"/>
              <a:gd name="T8" fmla="*/ 0 60000 65536"/>
              <a:gd name="T9" fmla="*/ 0 w 21600"/>
              <a:gd name="T10" fmla="*/ 0 h 19253"/>
              <a:gd name="T11" fmla="*/ 21600 w 21600"/>
              <a:gd name="T12" fmla="*/ 19253 h 19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53" fill="none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</a:path>
              <a:path w="21600" h="19253" stroke="0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  <a:lnTo>
                  <a:pt x="0" y="8012"/>
                </a:lnTo>
                <a:lnTo>
                  <a:pt x="20059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1014" name="Arc 6"/>
          <p:cNvSpPr>
            <a:spLocks/>
          </p:cNvSpPr>
          <p:nvPr/>
        </p:nvSpPr>
        <p:spPr bwMode="auto">
          <a:xfrm rot="201043">
            <a:off x="3513269" y="2784873"/>
            <a:ext cx="1309527" cy="954881"/>
          </a:xfrm>
          <a:custGeom>
            <a:avLst/>
            <a:gdLst>
              <a:gd name="T0" fmla="*/ 2147483647 w 21209"/>
              <a:gd name="T1" fmla="*/ 0 h 20213"/>
              <a:gd name="T2" fmla="*/ 2147483647 w 21209"/>
              <a:gd name="T3" fmla="*/ 2147483647 h 20213"/>
              <a:gd name="T4" fmla="*/ 0 w 21209"/>
              <a:gd name="T5" fmla="*/ 2147483647 h 20213"/>
              <a:gd name="T6" fmla="*/ 0 60000 65536"/>
              <a:gd name="T7" fmla="*/ 0 60000 65536"/>
              <a:gd name="T8" fmla="*/ 0 60000 65536"/>
              <a:gd name="T9" fmla="*/ 0 w 21209"/>
              <a:gd name="T10" fmla="*/ 0 h 20213"/>
              <a:gd name="T11" fmla="*/ 21209 w 21209"/>
              <a:gd name="T12" fmla="*/ 20213 h 20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09" h="20213" fill="none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</a:path>
              <a:path w="21209" h="20213" stroke="0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  <a:lnTo>
                  <a:pt x="0" y="20213"/>
                </a:lnTo>
                <a:lnTo>
                  <a:pt x="7615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 rot="20873377">
            <a:off x="4957939" y="2184558"/>
            <a:ext cx="2344952" cy="6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600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bissektrisa</a:t>
            </a:r>
            <a:endParaRPr lang="ru-RU" sz="3600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V="1">
            <a:off x="2124376" y="2559845"/>
            <a:ext cx="5184140" cy="1081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37" tIns="40818" rIns="81637" bIns="40818"/>
          <a:lstStyle/>
          <a:p>
            <a:endParaRPr lang="ru-RU" sz="2858"/>
          </a:p>
        </p:txBody>
      </p:sp>
      <p:sp>
        <p:nvSpPr>
          <p:cNvPr id="171017" name="Oval 9"/>
          <p:cNvSpPr>
            <a:spLocks noChangeArrowheads="1"/>
          </p:cNvSpPr>
          <p:nvPr/>
        </p:nvSpPr>
        <p:spPr bwMode="auto">
          <a:xfrm>
            <a:off x="4543429" y="3101578"/>
            <a:ext cx="71429" cy="5357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24873" y="210780"/>
            <a:ext cx="8697654" cy="51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bissektrisasini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sirkul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yasash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3964599">
            <a:off x="1171834" y="157513"/>
            <a:ext cx="1620441" cy="6628588"/>
            <a:chOff x="657" y="981"/>
            <a:chExt cx="1361" cy="4176"/>
          </a:xfrm>
        </p:grpSpPr>
        <p:grpSp>
          <p:nvGrpSpPr>
            <p:cNvPr id="17462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7472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auto">
              <a:xfrm rot="78698">
                <a:off x="1409" y="2362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2858"/>
              </a:p>
            </p:txBody>
          </p:sp>
          <p:sp>
            <p:nvSpPr>
              <p:cNvPr id="17474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75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76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77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78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7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17463" name="Group 21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7464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65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9 w 316"/>
                  <a:gd name="T1" fmla="*/ 7 h 608"/>
                  <a:gd name="T2" fmla="*/ 7 w 316"/>
                  <a:gd name="T3" fmla="*/ 0 h 608"/>
                  <a:gd name="T4" fmla="*/ 0 w 316"/>
                  <a:gd name="T5" fmla="*/ 1 h 608"/>
                  <a:gd name="T6" fmla="*/ 9 w 316"/>
                  <a:gd name="T7" fmla="*/ 7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66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67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68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69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70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7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9" name="Group 30"/>
          <p:cNvGrpSpPr>
            <a:grpSpLocks/>
          </p:cNvGrpSpPr>
          <p:nvPr/>
        </p:nvGrpSpPr>
        <p:grpSpPr bwMode="auto">
          <a:xfrm rot="4633883">
            <a:off x="2422853" y="-391153"/>
            <a:ext cx="1459100" cy="6493265"/>
            <a:chOff x="657" y="981"/>
            <a:chExt cx="1329" cy="4187"/>
          </a:xfrm>
        </p:grpSpPr>
        <p:grpSp>
          <p:nvGrpSpPr>
            <p:cNvPr id="17444" name="Group 31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7454" name="Freeform 3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auto">
              <a:xfrm rot="78698">
                <a:off x="1411" y="2357"/>
                <a:ext cx="215" cy="374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2858"/>
              </a:p>
            </p:txBody>
          </p:sp>
          <p:sp>
            <p:nvSpPr>
              <p:cNvPr id="17456" name="Freeform 3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57" name="Group 3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58" name="Freeform 3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59" name="Group 3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60" name="Freeform 3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6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17445" name="Group 40"/>
            <p:cNvGrpSpPr>
              <a:grpSpLocks/>
            </p:cNvGrpSpPr>
            <p:nvPr/>
          </p:nvGrpSpPr>
          <p:grpSpPr bwMode="auto">
            <a:xfrm rot="8565677">
              <a:off x="1104" y="3140"/>
              <a:ext cx="882" cy="2028"/>
              <a:chOff x="771" y="796"/>
              <a:chExt cx="878" cy="2028"/>
            </a:xfrm>
          </p:grpSpPr>
          <p:sp>
            <p:nvSpPr>
              <p:cNvPr id="17446" name="Freeform 4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47" name="Freeform 4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9 w 316"/>
                  <a:gd name="T1" fmla="*/ 7 h 608"/>
                  <a:gd name="T2" fmla="*/ 7 w 316"/>
                  <a:gd name="T3" fmla="*/ 0 h 608"/>
                  <a:gd name="T4" fmla="*/ 0 w 316"/>
                  <a:gd name="T5" fmla="*/ 1 h 608"/>
                  <a:gd name="T6" fmla="*/ 9 w 316"/>
                  <a:gd name="T7" fmla="*/ 7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48" name="Freeform 4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49" name="Group 44"/>
              <p:cNvGrpSpPr>
                <a:grpSpLocks/>
              </p:cNvGrpSpPr>
              <p:nvPr/>
            </p:nvGrpSpPr>
            <p:grpSpPr bwMode="auto">
              <a:xfrm>
                <a:off x="771" y="807"/>
                <a:ext cx="839" cy="2017"/>
                <a:chOff x="763" y="806"/>
                <a:chExt cx="839" cy="2017"/>
              </a:xfrm>
            </p:grpSpPr>
            <p:sp>
              <p:nvSpPr>
                <p:cNvPr id="17450" name="Freeform 4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51" name="Group 46"/>
                <p:cNvGrpSpPr>
                  <a:grpSpLocks/>
                </p:cNvGrpSpPr>
                <p:nvPr/>
              </p:nvGrpSpPr>
              <p:grpSpPr bwMode="auto">
                <a:xfrm rot="78698">
                  <a:off x="763" y="936"/>
                  <a:ext cx="362" cy="1887"/>
                  <a:chOff x="1312" y="1570"/>
                  <a:chExt cx="343" cy="1935"/>
                </a:xfrm>
              </p:grpSpPr>
              <p:sp>
                <p:nvSpPr>
                  <p:cNvPr id="17452" name="Freeform 47"/>
                  <p:cNvSpPr>
                    <a:spLocks/>
                  </p:cNvSpPr>
                  <p:nvPr/>
                </p:nvSpPr>
                <p:spPr bwMode="auto">
                  <a:xfrm>
                    <a:off x="1312" y="164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53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16" name="Group 49"/>
          <p:cNvGrpSpPr>
            <a:grpSpLocks/>
          </p:cNvGrpSpPr>
          <p:nvPr/>
        </p:nvGrpSpPr>
        <p:grpSpPr bwMode="auto">
          <a:xfrm rot="2593342">
            <a:off x="2843107" y="1546674"/>
            <a:ext cx="1892068" cy="4536283"/>
            <a:chOff x="657" y="981"/>
            <a:chExt cx="1361" cy="4176"/>
          </a:xfrm>
        </p:grpSpPr>
        <p:grpSp>
          <p:nvGrpSpPr>
            <p:cNvPr id="17426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7436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1060" name="Freeform 52"/>
              <p:cNvSpPr>
                <a:spLocks/>
              </p:cNvSpPr>
              <p:nvPr/>
            </p:nvSpPr>
            <p:spPr bwMode="auto">
              <a:xfrm rot="78698">
                <a:off x="1429" y="2355"/>
                <a:ext cx="214" cy="372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2858"/>
              </a:p>
            </p:txBody>
          </p:sp>
          <p:sp>
            <p:nvSpPr>
              <p:cNvPr id="17438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39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40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41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42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43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17427" name="Group 59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7428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1 h 3125"/>
                  <a:gd name="T2" fmla="*/ 7 w 1252"/>
                  <a:gd name="T3" fmla="*/ 0 h 3125"/>
                  <a:gd name="T4" fmla="*/ 35 w 1252"/>
                  <a:gd name="T5" fmla="*/ 30 h 3125"/>
                  <a:gd name="T6" fmla="*/ 38 w 1252"/>
                  <a:gd name="T7" fmla="*/ 37 h 3125"/>
                  <a:gd name="T8" fmla="*/ 28 w 1252"/>
                  <a:gd name="T9" fmla="*/ 3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29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9 w 316"/>
                  <a:gd name="T1" fmla="*/ 7 h 608"/>
                  <a:gd name="T2" fmla="*/ 7 w 316"/>
                  <a:gd name="T3" fmla="*/ 0 h 608"/>
                  <a:gd name="T4" fmla="*/ 0 w 316"/>
                  <a:gd name="T5" fmla="*/ 1 h 608"/>
                  <a:gd name="T6" fmla="*/ 9 w 316"/>
                  <a:gd name="T7" fmla="*/ 7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sp>
            <p:nvSpPr>
              <p:cNvPr id="17430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2 w 121"/>
                  <a:gd name="T1" fmla="*/ 0 h 230"/>
                  <a:gd name="T2" fmla="*/ 0 w 121"/>
                  <a:gd name="T3" fmla="*/ 1 h 230"/>
                  <a:gd name="T4" fmla="*/ 3 w 121"/>
                  <a:gd name="T5" fmla="*/ 2 h 230"/>
                  <a:gd name="T6" fmla="*/ 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17431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7432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26 w 1094"/>
                    <a:gd name="T1" fmla="*/ 31 h 2612"/>
                    <a:gd name="T2" fmla="*/ 33 w 1094"/>
                    <a:gd name="T3" fmla="*/ 30 h 2612"/>
                    <a:gd name="T4" fmla="*/ 30 w 1094"/>
                    <a:gd name="T5" fmla="*/ 30 h 2612"/>
                    <a:gd name="T6" fmla="*/ 2 w 1094"/>
                    <a:gd name="T7" fmla="*/ 0 h 2612"/>
                    <a:gd name="T8" fmla="*/ 0 w 1094"/>
                    <a:gd name="T9" fmla="*/ 1 h 2612"/>
                    <a:gd name="T10" fmla="*/ 28 w 1094"/>
                    <a:gd name="T11" fmla="*/ 31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17433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7434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17435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sp>
        <p:nvSpPr>
          <p:cNvPr id="171076" name="Oval 68"/>
          <p:cNvSpPr>
            <a:spLocks noChangeArrowheads="1"/>
          </p:cNvSpPr>
          <p:nvPr/>
        </p:nvSpPr>
        <p:spPr bwMode="auto">
          <a:xfrm flipV="1">
            <a:off x="3545016" y="3706417"/>
            <a:ext cx="71428" cy="52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1077" name="Oval 69"/>
          <p:cNvSpPr>
            <a:spLocks noChangeArrowheads="1"/>
          </p:cNvSpPr>
          <p:nvPr/>
        </p:nvSpPr>
        <p:spPr bwMode="auto">
          <a:xfrm flipV="1">
            <a:off x="3260886" y="3005137"/>
            <a:ext cx="73017" cy="52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424" name="Oval 70"/>
          <p:cNvSpPr>
            <a:spLocks noChangeArrowheads="1"/>
          </p:cNvSpPr>
          <p:nvPr/>
        </p:nvSpPr>
        <p:spPr bwMode="auto">
          <a:xfrm>
            <a:off x="2051360" y="3598070"/>
            <a:ext cx="144446" cy="10834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</p:spTree>
    <p:extLst>
      <p:ext uri="{BB962C8B-B14F-4D97-AF65-F5344CB8AC3E}">
        <p14:creationId xmlns:p14="http://schemas.microsoft.com/office/powerpoint/2010/main" val="90694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nimBg="1"/>
      <p:bldP spid="171013" grpId="0" animBg="1"/>
      <p:bldP spid="171014" grpId="0" animBg="1"/>
      <p:bldP spid="171015" grpId="0"/>
      <p:bldP spid="171016" grpId="0" animBg="1"/>
      <p:bldP spid="171017" grpId="0" animBg="1"/>
      <p:bldP spid="171076" grpId="0" animBg="1"/>
      <p:bldP spid="1710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485957" y="3053013"/>
            <a:ext cx="2957756" cy="13512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flipV="1">
            <a:off x="1797902" y="1987687"/>
            <a:ext cx="745505" cy="1092313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282049" y="2503432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2569082" y="1779662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583589" y="2989782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5" name="Text Box 9"/>
              <p:cNvSpPr txBox="1">
                <a:spLocks noChangeArrowheads="1"/>
              </p:cNvSpPr>
              <p:nvPr/>
            </p:nvSpPr>
            <p:spPr bwMode="auto">
              <a:xfrm>
                <a:off x="246488" y="65043"/>
                <a:ext cx="8352928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</a:t>
                </a:r>
                <a:r>
                  <a:rPr lang="en-US" altLang="ru-RU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11.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va BOC </a:t>
                </a:r>
                <a:r>
                  <a:rPr lang="en-US" altLang="ru-RU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burchaklar ekanligi </a:t>
                </a:r>
                <a:r>
                  <a:rPr lang="en-US" altLang="ru-RU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Agar: 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AOB burchak BOC </a:t>
                </a:r>
                <a:r>
                  <a:rPr lang="en-US" altLang="ru-RU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burchakdan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just"/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b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AOB burchak BOC burchakdan 4 </a:t>
                </a:r>
                <a:r>
                  <a:rPr lang="en-US" altLang="ru-RU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just"/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c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ru-RU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ru-RU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 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44⁰  </a:t>
                </a:r>
              </a:p>
              <a:p>
                <a:pPr algn="just"/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d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AOB=5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r>
                      <a:rPr lang="en-US" altLang="ru-RU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 </a:t>
                </a:r>
                <a:r>
                  <a:rPr lang="en-US" altLang="ru-RU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bu </a:t>
                </a:r>
                <a:r>
                  <a:rPr lang="en-US" altLang="ru-RU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toping </a:t>
                </a:r>
                <a:endParaRPr lang="en-US" altLang="ru-RU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34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488" y="65043"/>
                <a:ext cx="8352928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1094" t="-2201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304379" y="2637067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dirty="0" smtClean="0">
                <a:solidFill>
                  <a:srgbClr val="0000CC"/>
                </a:solidFill>
              </a:rPr>
              <a:t>C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40676" y="3460301"/>
                <a:ext cx="5294132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x+x+40⁰=180⁰</a:t>
                </a:r>
              </a:p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x=70⁰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BOC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); </a:t>
                </a:r>
                <a14:m>
                  <m:oMath xmlns:m="http://schemas.openxmlformats.org/officeDocument/2006/math">
                    <m:r>
                      <a:rPr lang="en-US" altLang="ru-RU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𝟏𝟏𝟎</m:t>
                    </m:r>
                    <m:r>
                      <a:rPr lang="en-US" altLang="ru-RU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⁰(∠</m:t>
                    </m:r>
                  </m:oMath>
                </a14:m>
                <a:r>
                  <a:rPr lang="en-US" alt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altLang="ru-RU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676" y="3460301"/>
                <a:ext cx="5294132" cy="1600438"/>
              </a:xfrm>
              <a:prstGeom prst="rect">
                <a:avLst/>
              </a:prstGeom>
              <a:blipFill>
                <a:blip r:embed="rId3"/>
                <a:stretch>
                  <a:fillRect l="-1726" t="-2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 flipH="1">
            <a:off x="2606390" y="2496759"/>
            <a:ext cx="252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2400" b="1" dirty="0">
                <a:solidFill>
                  <a:srgbClr val="C00000"/>
                </a:solidFill>
              </a:rPr>
              <a:t>x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92484" y="2496758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rgbClr val="C00000"/>
                </a:solidFill>
              </a:rPr>
              <a:t>x + 40⁰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027416" y="3495072"/>
                <a:ext cx="4572000" cy="89255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x+4x =180</a:t>
                </a:r>
                <a:r>
                  <a:rPr lang="en-US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x=36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⁰(</a:t>
                </a:r>
                <a14:m>
                  <m:oMath xmlns:m="http://schemas.openxmlformats.org/officeDocument/2006/math">
                    <m:r>
                      <a:rPr lang="en-US" alt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); </a:t>
                </a:r>
                <a14:m>
                  <m:oMath xmlns:m="http://schemas.openxmlformats.org/officeDocument/2006/math"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altLang="ru-RU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𝟒𝟒</m:t>
                    </m:r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⁰(∠</m:t>
                    </m:r>
                  </m:oMath>
                </a14:m>
                <a:r>
                  <a:rPr lang="en-US" altLang="ru-RU" sz="2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BOC</a:t>
                </a:r>
                <a:r>
                  <a:rPr lang="en-US" altLang="ru-RU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416" y="3495072"/>
                <a:ext cx="4572000" cy="892552"/>
              </a:xfrm>
              <a:prstGeom prst="rect">
                <a:avLst/>
              </a:prstGeom>
              <a:blipFill>
                <a:blip r:embed="rId4"/>
                <a:stretch>
                  <a:fillRect l="-2133" t="-4762" b="-13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flipV="1">
            <a:off x="4834538" y="3061638"/>
            <a:ext cx="2957756" cy="13512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flipH="1" flipV="1">
            <a:off x="5846318" y="1949276"/>
            <a:ext cx="647108" cy="1112362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4500307" y="2827492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438031" y="1707654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231802" y="3033640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09614" y="2625323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dirty="0" smtClean="0">
                <a:solidFill>
                  <a:srgbClr val="0000CC"/>
                </a:solidFill>
              </a:rPr>
              <a:t>C</a:t>
            </a:r>
            <a:endParaRPr lang="ru-RU" altLang="ru-RU" sz="2800" dirty="0">
              <a:solidFill>
                <a:srgbClr val="0000CC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6446492" y="2494362"/>
            <a:ext cx="483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2400" b="1" dirty="0">
                <a:solidFill>
                  <a:srgbClr val="C00000"/>
                </a:solidFill>
              </a:rPr>
              <a:t>4</a:t>
            </a:r>
            <a:r>
              <a:rPr lang="en-US" altLang="ru-RU" sz="2400" b="1" dirty="0" smtClean="0">
                <a:solidFill>
                  <a:srgbClr val="C00000"/>
                </a:solidFill>
              </a:rPr>
              <a:t>x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36312" y="2505457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rgbClr val="C00000"/>
                </a:solidFill>
              </a:rPr>
              <a:t>x 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9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/>
      <p:bldP spid="14344" grpId="0"/>
      <p:bldP spid="4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613</Words>
  <Application>Microsoft Office PowerPoint</Application>
  <PresentationFormat>Экран (16:9)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Tahoma</vt:lpstr>
      <vt:lpstr>Times New Roman</vt:lpstr>
      <vt:lpstr>Verdana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Пользователь</cp:lastModifiedBy>
  <cp:revision>367</cp:revision>
  <dcterms:created xsi:type="dcterms:W3CDTF">2020-07-28T06:40:32Z</dcterms:created>
  <dcterms:modified xsi:type="dcterms:W3CDTF">2020-10-09T06:06:10Z</dcterms:modified>
</cp:coreProperties>
</file>