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7" r:id="rId3"/>
    <p:sldId id="281" r:id="rId4"/>
    <p:sldId id="279" r:id="rId5"/>
    <p:sldId id="280" r:id="rId6"/>
    <p:sldId id="283" r:id="rId7"/>
    <p:sldId id="287" r:id="rId8"/>
    <p:sldId id="288" r:id="rId9"/>
    <p:sldId id="284" r:id="rId10"/>
    <p:sldId id="285" r:id="rId11"/>
    <p:sldId id="286" r:id="rId12"/>
    <p:sldId id="259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18A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8C2F9-2316-4FD1-80A9-7C2EAB40800B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19829-8F13-416E-8EE5-21D0AFB7AC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149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90866-ED04-4109-9122-535097799DCC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C221-4946-466D-8293-DF4C42C5B5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799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90866-ED04-4109-9122-535097799DCC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C221-4946-466D-8293-DF4C42C5B5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958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90866-ED04-4109-9122-535097799DCC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C221-4946-466D-8293-DF4C42C5B5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591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25233" y="3183000"/>
            <a:ext cx="4848800" cy="30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06" b="1">
                <a:solidFill>
                  <a:srgbClr val="F6703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06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06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06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06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06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06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06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06" b="1"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6065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90866-ED04-4109-9122-535097799DCC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C221-4946-466D-8293-DF4C42C5B5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461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90866-ED04-4109-9122-535097799DCC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C221-4946-466D-8293-DF4C42C5B5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544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90866-ED04-4109-9122-535097799DCC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C221-4946-466D-8293-DF4C42C5B5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762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90866-ED04-4109-9122-535097799DCC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C221-4946-466D-8293-DF4C42C5B5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261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90866-ED04-4109-9122-535097799DCC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C221-4946-466D-8293-DF4C42C5B5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656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90866-ED04-4109-9122-535097799DCC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C221-4946-466D-8293-DF4C42C5B5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747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90866-ED04-4109-9122-535097799DCC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C221-4946-466D-8293-DF4C42C5B5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327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90866-ED04-4109-9122-535097799DCC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C221-4946-466D-8293-DF4C42C5B5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911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90866-ED04-4109-9122-535097799DCC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CC221-4946-466D-8293-DF4C42C5B5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828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619" y="-11307"/>
            <a:ext cx="12199619" cy="136144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54527" y="0"/>
            <a:ext cx="6415731" cy="1250768"/>
          </a:xfrm>
          <a:prstGeom prst="rect">
            <a:avLst/>
          </a:prstGeom>
        </p:spPr>
        <p:txBody>
          <a:bodyPr vert="horz" wrap="square" lIns="0" tIns="19472" rIns="0" bIns="0" rtlCol="0" anchor="ctr">
            <a:spAutoFit/>
          </a:bodyPr>
          <a:lstStyle/>
          <a:p>
            <a:pPr marL="16933" algn="ctr">
              <a:lnSpc>
                <a:spcPct val="100000"/>
              </a:lnSpc>
              <a:spcBef>
                <a:spcPts val="152"/>
              </a:spcBef>
            </a:pPr>
            <a:r>
              <a:rPr lang="en-US" sz="8000" b="1" dirty="0" err="1" smtClean="0">
                <a:solidFill>
                  <a:schemeClr val="bg1"/>
                </a:solidFill>
                <a:effectLst>
                  <a:outerShdw blurRad="25400" dist="12700" dir="2700000" sx="101000" sy="101000" algn="tl" rotWithShape="0">
                    <a:schemeClr val="bg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Geometriya</a:t>
            </a:r>
            <a:endParaRPr sz="8000" b="1" dirty="0">
              <a:solidFill>
                <a:schemeClr val="bg1"/>
              </a:solidFill>
              <a:effectLst>
                <a:outerShdw blurRad="25400" dist="12700" dir="2700000" sx="101000" sy="101000" algn="tl" rotWithShape="0">
                  <a:schemeClr val="bg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616227" y="68743"/>
            <a:ext cx="1395664" cy="1219200"/>
            <a:chOff x="4698979" y="198156"/>
            <a:chExt cx="622592" cy="613387"/>
          </a:xfrm>
        </p:grpSpPr>
        <p:sp>
          <p:nvSpPr>
            <p:cNvPr id="9" name="object 9"/>
            <p:cNvSpPr/>
            <p:nvPr/>
          </p:nvSpPr>
          <p:spPr>
            <a:xfrm>
              <a:off x="4717686" y="20765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5" y="0"/>
                  </a:moveTo>
                  <a:lnTo>
                    <a:pt x="0" y="0"/>
                  </a:lnTo>
                  <a:lnTo>
                    <a:pt x="0" y="603618"/>
                  </a:lnTo>
                  <a:lnTo>
                    <a:pt x="603605" y="603618"/>
                  </a:lnTo>
                  <a:lnTo>
                    <a:pt x="603605" y="0"/>
                  </a:lnTo>
                  <a:close/>
                </a:path>
              </a:pathLst>
            </a:custGeom>
            <a:solidFill>
              <a:srgbClr val="00A85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" name="object 10"/>
            <p:cNvSpPr/>
            <p:nvPr/>
          </p:nvSpPr>
          <p:spPr>
            <a:xfrm>
              <a:off x="4698979" y="198156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0753184" y="314424"/>
            <a:ext cx="132740" cy="595826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>
              <a:spcBef>
                <a:spcPts val="167"/>
              </a:spcBef>
            </a:pPr>
            <a:r>
              <a:rPr lang="en-US" sz="3733" b="1" spc="13" dirty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sz="37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861489" y="357994"/>
            <a:ext cx="1108467" cy="50868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algn="ctr">
              <a:spcBef>
                <a:spcPts val="127"/>
              </a:spcBef>
            </a:pPr>
            <a:r>
              <a:rPr lang="ru-RU" sz="3200" spc="-7" dirty="0" smtClean="0">
                <a:solidFill>
                  <a:srgbClr val="FEFEFE"/>
                </a:solidFill>
                <a:latin typeface="Arial"/>
                <a:cs typeface="Arial"/>
              </a:rPr>
              <a:t>- </a:t>
            </a:r>
            <a:r>
              <a:rPr sz="2800" b="1" spc="-7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15" name="object 11"/>
          <p:cNvSpPr/>
          <p:nvPr/>
        </p:nvSpPr>
        <p:spPr>
          <a:xfrm>
            <a:off x="9247015" y="2138767"/>
            <a:ext cx="2492002" cy="2720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1302327" y="2344861"/>
            <a:ext cx="77429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MAVZU: TESKARIDAN FARAZ QILIB ISBOTLASH USULI</a:t>
            </a:r>
            <a:endParaRPr lang="en-US" sz="6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055" y="1870364"/>
            <a:ext cx="831272" cy="171796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71055" y="4000298"/>
            <a:ext cx="831272" cy="17179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30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2132" y="91294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7356758" y="2618490"/>
            <a:ext cx="4447477" cy="1385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078019" y="983922"/>
            <a:ext cx="1477306" cy="162307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9568573" y="614563"/>
            <a:ext cx="690579" cy="207204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28" idx="0"/>
          </p:cNvCxnSpPr>
          <p:nvPr/>
        </p:nvCxnSpPr>
        <p:spPr>
          <a:xfrm flipH="1">
            <a:off x="9638972" y="1281252"/>
            <a:ext cx="2029754" cy="137731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Дуга 19"/>
          <p:cNvSpPr/>
          <p:nvPr/>
        </p:nvSpPr>
        <p:spPr>
          <a:xfrm rot="14875006">
            <a:off x="9135247" y="2271709"/>
            <a:ext cx="450138" cy="471054"/>
          </a:xfrm>
          <a:prstGeom prst="arc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уга 20"/>
          <p:cNvSpPr/>
          <p:nvPr/>
        </p:nvSpPr>
        <p:spPr>
          <a:xfrm rot="19606619">
            <a:off x="9371692" y="2255742"/>
            <a:ext cx="351937" cy="340432"/>
          </a:xfrm>
          <a:prstGeom prst="arc">
            <a:avLst>
              <a:gd name="adj1" fmla="val 13814016"/>
              <a:gd name="adj2" fmla="val 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уга 21"/>
          <p:cNvSpPr/>
          <p:nvPr/>
        </p:nvSpPr>
        <p:spPr>
          <a:xfrm>
            <a:off x="9580495" y="2227317"/>
            <a:ext cx="355987" cy="369332"/>
          </a:xfrm>
          <a:prstGeom prst="arc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уга 22"/>
          <p:cNvSpPr/>
          <p:nvPr/>
        </p:nvSpPr>
        <p:spPr>
          <a:xfrm rot="617876">
            <a:off x="9771373" y="2372043"/>
            <a:ext cx="450138" cy="471054"/>
          </a:xfrm>
          <a:prstGeom prst="arc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8818071" y="2172540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9332043" y="1857985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9771022" y="1927180"/>
            <a:ext cx="380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0172000" y="2219051"/>
            <a:ext cx="8551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9383765" y="2638778"/>
            <a:ext cx="558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81163" y="2596649"/>
            <a:ext cx="322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</a:t>
            </a:r>
            <a:endParaRPr lang="ru-RU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11585820" y="2573508"/>
            <a:ext cx="268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994519" y="52253"/>
            <a:ext cx="5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357756" y="2054619"/>
            <a:ext cx="1273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endParaRPr lang="ru-RU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8085745" y="962990"/>
            <a:ext cx="1507214" cy="1669353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28" idx="0"/>
          </p:cNvCxnSpPr>
          <p:nvPr/>
        </p:nvCxnSpPr>
        <p:spPr>
          <a:xfrm flipH="1">
            <a:off x="9621129" y="1281252"/>
            <a:ext cx="2047597" cy="1384592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459274" y="261558"/>
                <a:ext cx="6002594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err="1" smtClean="0">
                    <a:solidFill>
                      <a:srgbClr val="3E18A8"/>
                    </a:solidFill>
                    <a:latin typeface="Arial" pitchFamily="34" charset="0"/>
                    <a:cs typeface="Arial" pitchFamily="34" charset="0"/>
                  </a:rPr>
                  <a:t>Berilgan</a:t>
                </a:r>
                <a:r>
                  <a:rPr lang="en-US" sz="4000" b="1" dirty="0" smtClean="0">
                    <a:solidFill>
                      <a:srgbClr val="3E18A8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∠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AOC,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∠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BOC- 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qo‘shni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burchaklar</a:t>
                </a:r>
                <a:endParaRPr lang="en-US" sz="2800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 OO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1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OO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2    </a:t>
                </a:r>
                <a:r>
                  <a:rPr lang="en-US" sz="3200" dirty="0" smtClean="0">
                    <a:latin typeface="Arial" pitchFamily="34" charset="0"/>
                    <a:cs typeface="Arial" pitchFamily="34" charset="0"/>
                  </a:rPr>
                  <a:t>-  </a:t>
                </a:r>
                <a:r>
                  <a:rPr lang="en-US" sz="3200" dirty="0" err="1" smtClean="0">
                    <a:latin typeface="Arial" pitchFamily="34" charset="0"/>
                    <a:cs typeface="Arial" pitchFamily="34" charset="0"/>
                  </a:rPr>
                  <a:t>bissektrisalar</a:t>
                </a:r>
                <a:endParaRPr lang="en-US" sz="320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74" y="261558"/>
                <a:ext cx="6002594" cy="1631216"/>
              </a:xfrm>
              <a:prstGeom prst="rect">
                <a:avLst/>
              </a:prstGeom>
              <a:blipFill>
                <a:blip r:embed="rId2"/>
                <a:stretch>
                  <a:fillRect l="-3553" t="-6742" b="-116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233130" y="2036027"/>
                <a:ext cx="10026022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3E18A8"/>
                    </a:solidFill>
                    <a:latin typeface="Arial" pitchFamily="34" charset="0"/>
                    <a:cs typeface="Arial" pitchFamily="34" charset="0"/>
                  </a:rPr>
                  <a:t>Topish </a:t>
                </a:r>
                <a:r>
                  <a:rPr lang="en-US" sz="3600" b="1" dirty="0" err="1" smtClean="0">
                    <a:solidFill>
                      <a:srgbClr val="3E18A8"/>
                    </a:solidFill>
                    <a:latin typeface="Arial" pitchFamily="34" charset="0"/>
                    <a:cs typeface="Arial" pitchFamily="34" charset="0"/>
                  </a:rPr>
                  <a:t>kerak</a:t>
                </a:r>
                <a:r>
                  <a:rPr lang="en-US" sz="3600" b="1" dirty="0" smtClean="0">
                    <a:solidFill>
                      <a:srgbClr val="3E18A8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:r>
                  <a:rPr lang="en-US" sz="3600" dirty="0" smtClean="0">
                    <a:solidFill>
                      <a:srgbClr val="3E18A8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∠</m:t>
                    </m:r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3600" b="1" dirty="0" smtClean="0">
                    <a:latin typeface="Arial" pitchFamily="34" charset="0"/>
                    <a:cs typeface="Arial" pitchFamily="34" charset="0"/>
                  </a:rPr>
                  <a:t>O</a:t>
                </a:r>
                <a:r>
                  <a:rPr lang="en-US" sz="2000" b="1" dirty="0" smtClean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en-US" sz="3600" b="1" dirty="0" smtClean="0">
                    <a:latin typeface="Arial" pitchFamily="34" charset="0"/>
                    <a:cs typeface="Arial" pitchFamily="34" charset="0"/>
                  </a:rPr>
                  <a:t>OO</a:t>
                </a:r>
                <a:r>
                  <a:rPr lang="en-US" sz="2000" b="1" dirty="0" smtClean="0">
                    <a:latin typeface="Arial" pitchFamily="34" charset="0"/>
                    <a:cs typeface="Arial" pitchFamily="34" charset="0"/>
                  </a:rPr>
                  <a:t>2 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- ?</a:t>
                </a:r>
                <a:r>
                  <a:rPr lang="en-US" sz="3200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en-US" sz="2000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3200" dirty="0" err="1" smtClean="0">
                    <a:latin typeface="Arial" pitchFamily="34" charset="0"/>
                    <a:cs typeface="Arial" pitchFamily="34" charset="0"/>
                  </a:rPr>
                  <a:t>Burchaklar</a:t>
                </a:r>
                <a:r>
                  <a:rPr lang="en-US" sz="3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dirty="0" err="1" smtClean="0">
                    <a:latin typeface="Arial" pitchFamily="34" charset="0"/>
                    <a:cs typeface="Arial" pitchFamily="34" charset="0"/>
                  </a:rPr>
                  <a:t>mos</a:t>
                </a:r>
                <a:r>
                  <a:rPr lang="en-US" sz="32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dirty="0" err="1" smtClean="0">
                    <a:latin typeface="Arial" pitchFamily="34" charset="0"/>
                    <a:cs typeface="Arial" pitchFamily="34" charset="0"/>
                  </a:rPr>
                  <a:t>ravishda</a:t>
                </a:r>
                <a:r>
                  <a:rPr lang="en-US" sz="32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l-GR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α</a:t>
                </a:r>
                <a:r>
                  <a:rPr lang="en-US" sz="32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dirty="0" err="1" smtClean="0"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ru-RU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l-GR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β</a:t>
                </a:r>
                <a:r>
                  <a:rPr lang="en-US" sz="4400" b="1" dirty="0"/>
                  <a:t> </a:t>
                </a:r>
                <a:r>
                  <a:rPr lang="en-US" sz="3600" dirty="0" err="1" smtClean="0">
                    <a:latin typeface="Arial" pitchFamily="34" charset="0"/>
                    <a:cs typeface="Arial" pitchFamily="34" charset="0"/>
                  </a:rPr>
                  <a:t>bo‘lsin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3600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ru-RU" sz="3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600" dirty="0" smtClean="0">
                    <a:latin typeface="Arial" pitchFamily="34" charset="0"/>
                    <a:cs typeface="Arial" pitchFamily="34" charset="0"/>
                  </a:rPr>
                  <a:t>             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l-GR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α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 +2 </a:t>
                </a:r>
                <a:r>
                  <a:rPr lang="el-GR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β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=180º</a:t>
                </a:r>
                <a:endParaRPr lang="ru-RU" sz="3600" dirty="0"/>
              </a:p>
              <a:p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ru-RU" sz="3600" dirty="0" smtClean="0">
                    <a:latin typeface="Arial" pitchFamily="34" charset="0"/>
                    <a:cs typeface="Arial" pitchFamily="34" charset="0"/>
                  </a:rPr>
                  <a:t>            2(</a:t>
                </a:r>
                <a:r>
                  <a:rPr lang="el-GR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α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+ </a:t>
                </a:r>
                <a:r>
                  <a:rPr lang="el-GR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β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600" dirty="0" smtClean="0">
                    <a:latin typeface="Arial" pitchFamily="34" charset="0"/>
                    <a:cs typeface="Arial" pitchFamily="34" charset="0"/>
                  </a:rPr>
                  <a:t>)=</a:t>
                </a:r>
                <a:r>
                  <a:rPr lang="en-US" sz="3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600" dirty="0" smtClean="0">
                    <a:latin typeface="Arial" pitchFamily="34" charset="0"/>
                    <a:cs typeface="Arial" pitchFamily="34" charset="0"/>
                  </a:rPr>
                  <a:t>18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0</a:t>
                </a:r>
                <a:r>
                  <a:rPr lang="en-US" sz="3600" b="1" dirty="0" smtClean="0">
                    <a:latin typeface="Arial" pitchFamily="34" charset="0"/>
                    <a:cs typeface="Arial" pitchFamily="34" charset="0"/>
                  </a:rPr>
                  <a:t> ̊</a:t>
                </a:r>
                <a:endParaRPr lang="ru-RU" sz="3600" b="1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ru-RU" sz="36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</a:t>
                </a:r>
                <a:r>
                  <a:rPr lang="el-GR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α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+ </a:t>
                </a:r>
                <a:r>
                  <a:rPr lang="el-GR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β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600" dirty="0" smtClean="0">
                    <a:latin typeface="Arial" pitchFamily="34" charset="0"/>
                    <a:cs typeface="Arial" pitchFamily="34" charset="0"/>
                  </a:rPr>
                  <a:t>=</a:t>
                </a:r>
                <a:r>
                  <a:rPr lang="en-US" sz="3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b="1" dirty="0">
                    <a:latin typeface="Arial" pitchFamily="34" charset="0"/>
                    <a:cs typeface="Arial" pitchFamily="34" charset="0"/>
                  </a:rPr>
                  <a:t>90</a:t>
                </a:r>
                <a:r>
                  <a:rPr lang="en-US" sz="3600" b="1" dirty="0">
                    <a:ea typeface="Cambria Math" panose="02040503050406030204" pitchFamily="18" charset="0"/>
                    <a:cs typeface="Arial" pitchFamily="34" charset="0"/>
                  </a:rPr>
                  <a:t> </a:t>
                </a:r>
                <a:r>
                  <a:rPr lang="en-US" sz="3600" dirty="0" smtClean="0">
                    <a:ea typeface="Cambria Math" panose="02040503050406030204" pitchFamily="18" charset="0"/>
                    <a:cs typeface="Arial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3E18A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∠</m:t>
                    </m:r>
                  </m:oMath>
                </a14:m>
                <a:r>
                  <a:rPr lang="en-US" sz="3600" b="1" dirty="0" smtClean="0">
                    <a:solidFill>
                      <a:srgbClr val="3E18A8"/>
                    </a:solidFill>
                    <a:latin typeface="Arial" pitchFamily="34" charset="0"/>
                    <a:cs typeface="Arial" pitchFamily="34" charset="0"/>
                  </a:rPr>
                  <a:t>O</a:t>
                </a:r>
                <a:r>
                  <a:rPr lang="en-US" sz="2000" b="1" dirty="0" smtClean="0">
                    <a:solidFill>
                      <a:srgbClr val="3E18A8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en-US" sz="3600" b="1" dirty="0" smtClean="0">
                    <a:solidFill>
                      <a:srgbClr val="3E18A8"/>
                    </a:solidFill>
                    <a:latin typeface="Arial" pitchFamily="34" charset="0"/>
                    <a:cs typeface="Arial" pitchFamily="34" charset="0"/>
                  </a:rPr>
                  <a:t>OO</a:t>
                </a:r>
                <a:r>
                  <a:rPr lang="en-US" sz="2000" b="1" dirty="0" smtClean="0">
                    <a:solidFill>
                      <a:srgbClr val="3E18A8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30" y="2036027"/>
                <a:ext cx="10026022" cy="3539430"/>
              </a:xfrm>
              <a:prstGeom prst="rect">
                <a:avLst/>
              </a:prstGeom>
              <a:blipFill>
                <a:blip r:embed="rId3"/>
                <a:stretch>
                  <a:fillRect l="-1824" t="-2754" b="-56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Прямоугольник 47"/>
          <p:cNvSpPr/>
          <p:nvPr/>
        </p:nvSpPr>
        <p:spPr>
          <a:xfrm>
            <a:off x="3870606" y="50731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25175" y="5366465"/>
            <a:ext cx="775084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Qo‘shni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burchaklar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bissektrisalari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perpendikulyardir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1461650" y="799256"/>
                <a:ext cx="70128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altLang="ru-RU" sz="28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ru-RU" sz="28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altLang="ru-RU" sz="28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1650" y="799256"/>
                <a:ext cx="70128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7664793" y="401413"/>
                <a:ext cx="70128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altLang="ru-RU" sz="28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ru-RU" sz="28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altLang="ru-RU" sz="28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793" y="401413"/>
                <a:ext cx="70128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47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30" grpId="0"/>
      <p:bldP spid="31" grpId="0"/>
      <p:bldP spid="32" grpId="0"/>
      <p:bldP spid="33" grpId="0"/>
      <p:bldP spid="34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-13524"/>
            <a:ext cx="12192000" cy="103876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asala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>
            <a:cxnSpLocks noChangeShapeType="1"/>
          </p:cNvCxnSpPr>
          <p:nvPr/>
        </p:nvCxnSpPr>
        <p:spPr bwMode="auto">
          <a:xfrm>
            <a:off x="2036605" y="6052168"/>
            <a:ext cx="6040582" cy="0"/>
          </a:xfrm>
          <a:prstGeom prst="line">
            <a:avLst/>
          </a:prstGeom>
          <a:noFill/>
          <a:ln w="38100" algn="ctr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Прямая соединительная линия 5"/>
          <p:cNvCxnSpPr>
            <a:cxnSpLocks noChangeShapeType="1"/>
          </p:cNvCxnSpPr>
          <p:nvPr/>
        </p:nvCxnSpPr>
        <p:spPr bwMode="auto">
          <a:xfrm flipV="1">
            <a:off x="4932205" y="3811235"/>
            <a:ext cx="1128855" cy="2240933"/>
          </a:xfrm>
          <a:prstGeom prst="line">
            <a:avLst/>
          </a:prstGeom>
          <a:noFill/>
          <a:ln w="38100" algn="ctr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043609" y="5964820"/>
            <a:ext cx="571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61060" y="3306083"/>
            <a:ext cx="5043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</a:t>
            </a: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4679360" y="6060917"/>
            <a:ext cx="571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83136" y="5964820"/>
            <a:ext cx="4716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ru-RU" altLang="ru-RU" sz="4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Прямая соединительная линия 15"/>
          <p:cNvCxnSpPr>
            <a:cxnSpLocks noChangeShapeType="1"/>
          </p:cNvCxnSpPr>
          <p:nvPr/>
        </p:nvCxnSpPr>
        <p:spPr bwMode="auto">
          <a:xfrm flipV="1">
            <a:off x="4959914" y="4572000"/>
            <a:ext cx="2337472" cy="1480168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Прямая соединительная линия 18"/>
          <p:cNvCxnSpPr>
            <a:cxnSpLocks noChangeShapeType="1"/>
          </p:cNvCxnSpPr>
          <p:nvPr/>
        </p:nvCxnSpPr>
        <p:spPr bwMode="auto">
          <a:xfrm flipH="1" flipV="1">
            <a:off x="3458433" y="3942341"/>
            <a:ext cx="1473772" cy="2109827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7364753" y="3978104"/>
                <a:ext cx="56003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ru-RU" altLang="ru-RU" sz="32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ru-RU" sz="32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𝑶</m:t>
                          </m:r>
                        </m:e>
                        <m:sub>
                          <m:r>
                            <a:rPr kumimoji="0" lang="en-US" altLang="ru-RU" sz="32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0" lang="ru-RU" altLang="ru-RU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4753" y="3978104"/>
                <a:ext cx="560034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2627417" y="3504069"/>
                <a:ext cx="77559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ru-RU" altLang="ru-RU" sz="32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ru-RU" sz="32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𝑶</m:t>
                          </m:r>
                        </m:e>
                        <m:sub>
                          <m:r>
                            <a:rPr kumimoji="0" lang="en-US" altLang="ru-RU" sz="32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0" lang="ru-R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417" y="3504069"/>
                <a:ext cx="77559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8329359" y="4429987"/>
                <a:ext cx="374173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∠</m:t>
                    </m:r>
                  </m:oMath>
                </a14:m>
                <a:r>
                  <a:rPr lang="en-US" sz="3200" b="1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BOC -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∠</m:t>
                    </m:r>
                  </m:oMath>
                </a14:m>
                <a:r>
                  <a:rPr lang="en-US" sz="3200" b="1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AOC </a:t>
                </a:r>
                <a:r>
                  <a:rPr kumimoji="0" lang="en-US" sz="3200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- ?</a:t>
                </a:r>
                <a:r>
                  <a:rPr kumimoji="0" lang="en-US" sz="2800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9359" y="4429987"/>
                <a:ext cx="3741730" cy="584775"/>
              </a:xfrm>
              <a:prstGeom prst="rect">
                <a:avLst/>
              </a:prstGeom>
              <a:blipFill>
                <a:blip r:embed="rId4"/>
                <a:stretch>
                  <a:fillRect t="-13542" r="-651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336343" y="1104565"/>
            <a:ext cx="106530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Qo‘shni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burchaklarning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bissektrisalari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ajratgan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burchaklar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4:5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nisbatda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qo‘shni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burchak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ayirmasini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toping.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56679" y="5441600"/>
            <a:ext cx="6174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i="1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36270" y="4904560"/>
            <a:ext cx="553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i="1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459243" y="5014762"/>
            <a:ext cx="5886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800" i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87840" y="5423719"/>
            <a:ext cx="6174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800" i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1416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4" grpId="0"/>
      <p:bldP spid="23" grpId="0"/>
      <p:bldP spid="24" grpId="0"/>
      <p:bldP spid="3" grpId="0"/>
      <p:bldP spid="7" grpId="0"/>
      <p:bldP spid="9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2132" y="91294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27005" y="202166"/>
                <a:ext cx="7759443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3E18A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3600" b="1" dirty="0" err="1" smtClean="0">
                    <a:solidFill>
                      <a:srgbClr val="3E18A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3600" b="1" dirty="0" smtClean="0">
                    <a:solidFill>
                      <a:srgbClr val="3E18A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AOC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200" dirty="0">
                    <a:ea typeface="Cambria Math" panose="02040503050406030204" pitchFamily="18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BOC –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qo‘shni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burchaklar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O</m:t>
                        </m:r>
                      </m:e>
                      <m:sub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va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OO</m:t>
                        </m:r>
                      </m:e>
                      <m:sub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bissektrisalar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l-GR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α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: </a:t>
                </a:r>
                <a:r>
                  <a:rPr lang="el-GR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β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= 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4 : 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5 </a:t>
                </a:r>
              </a:p>
              <a:p>
                <a:endParaRPr lang="ru-RU" sz="28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005" y="202166"/>
                <a:ext cx="7759443" cy="2677656"/>
              </a:xfrm>
              <a:prstGeom prst="rect">
                <a:avLst/>
              </a:prstGeom>
              <a:blipFill rotWithShape="1">
                <a:blip r:embed="rId2"/>
                <a:stretch>
                  <a:fillRect l="-2828" t="-34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единительная линия 15"/>
          <p:cNvCxnSpPr/>
          <p:nvPr/>
        </p:nvCxnSpPr>
        <p:spPr>
          <a:xfrm>
            <a:off x="7051947" y="2369064"/>
            <a:ext cx="4447477" cy="1385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773208" y="734496"/>
            <a:ext cx="1477306" cy="162307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9263762" y="365137"/>
            <a:ext cx="690579" cy="2072043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9297323" y="972564"/>
            <a:ext cx="2029754" cy="137731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Дуга 19"/>
          <p:cNvSpPr/>
          <p:nvPr/>
        </p:nvSpPr>
        <p:spPr>
          <a:xfrm rot="14875006">
            <a:off x="8830436" y="2022283"/>
            <a:ext cx="450138" cy="471054"/>
          </a:xfrm>
          <a:prstGeom prst="arc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уга 20"/>
          <p:cNvSpPr/>
          <p:nvPr/>
        </p:nvSpPr>
        <p:spPr>
          <a:xfrm rot="19606619">
            <a:off x="9066881" y="2006316"/>
            <a:ext cx="351937" cy="340432"/>
          </a:xfrm>
          <a:prstGeom prst="arc">
            <a:avLst>
              <a:gd name="adj1" fmla="val 13814016"/>
              <a:gd name="adj2" fmla="val 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уга 21"/>
          <p:cNvSpPr/>
          <p:nvPr/>
        </p:nvSpPr>
        <p:spPr>
          <a:xfrm>
            <a:off x="9275685" y="1990979"/>
            <a:ext cx="295968" cy="356244"/>
          </a:xfrm>
          <a:prstGeom prst="arc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уга 22"/>
          <p:cNvSpPr/>
          <p:nvPr/>
        </p:nvSpPr>
        <p:spPr>
          <a:xfrm rot="617876">
            <a:off x="9443056" y="2043641"/>
            <a:ext cx="450138" cy="471054"/>
          </a:xfrm>
          <a:prstGeom prst="arc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8513260" y="1923114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9027232" y="1608559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5x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9466211" y="1677754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4x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9867189" y="1969625"/>
            <a:ext cx="8551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11121445" y="1031826"/>
                <a:ext cx="4849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𝑂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1445" y="1031826"/>
                <a:ext cx="48494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7523339" y="745986"/>
                <a:ext cx="4902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3339" y="745986"/>
                <a:ext cx="49026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9078954" y="2389352"/>
            <a:ext cx="558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76352" y="2347223"/>
            <a:ext cx="322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endParaRPr lang="ru-RU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11281009" y="2324082"/>
            <a:ext cx="268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598672" y="202166"/>
            <a:ext cx="237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7780934" y="713564"/>
            <a:ext cx="1507214" cy="1669353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9302384" y="946485"/>
            <a:ext cx="2047597" cy="1384592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9940848" y="1954750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591572" y="3970161"/>
                <a:ext cx="7130751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BOC = 50°</a:t>
                </a:r>
                <a:r>
                  <a:rPr lang="en-US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·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2=100°</a:t>
                </a: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AOC = 40°</a:t>
                </a:r>
                <a:r>
                  <a:rPr lang="en-US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·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2=80°</a:t>
                </a:r>
              </a:p>
              <a:p>
                <a:r>
                  <a:rPr lang="en-US" sz="3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∠</m:t>
                    </m:r>
                    <m:r>
                      <a:rPr lang="en-US" sz="3200" b="1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BOC - </a:t>
                </a:r>
                <a14:m>
                  <m:oMath xmlns:m="http://schemas.openxmlformats.org/officeDocument/2006/math">
                    <m:r>
                      <a:rPr lang="en-US" sz="3200" b="1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∠</m:t>
                    </m:r>
                    <m:r>
                      <a:rPr lang="en-US" sz="3200" b="1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AOC = 100°- 80° = 20° </a:t>
                </a:r>
              </a:p>
              <a:p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1572" y="3970161"/>
                <a:ext cx="7130751" cy="2062103"/>
              </a:xfrm>
              <a:prstGeom prst="rect">
                <a:avLst/>
              </a:prstGeom>
              <a:blipFill rotWithShape="1">
                <a:blip r:embed="rId5"/>
                <a:stretch>
                  <a:fillRect t="-38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/>
          <p:cNvSpPr txBox="1"/>
          <p:nvPr/>
        </p:nvSpPr>
        <p:spPr>
          <a:xfrm>
            <a:off x="1731817" y="5739291"/>
            <a:ext cx="441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3E1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400" b="1" dirty="0" smtClean="0">
                <a:solidFill>
                  <a:srgbClr val="3E1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20°</a:t>
            </a:r>
            <a:endParaRPr lang="ru-RU" sz="4400" b="1" dirty="0">
              <a:solidFill>
                <a:srgbClr val="3E18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5117" y="248500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89294" y="2312117"/>
                <a:ext cx="6096000" cy="341632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36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</a:t>
                </a:r>
                <a:r>
                  <a:rPr lang="en-US" sz="3600" b="1" dirty="0" err="1" smtClean="0">
                    <a:solidFill>
                      <a:srgbClr val="3E18A8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Topish</a:t>
                </a:r>
                <a:r>
                  <a:rPr lang="en-US" sz="3600" b="1" dirty="0" smtClean="0">
                    <a:solidFill>
                      <a:srgbClr val="3E18A8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rgbClr val="3E18A8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kerak</a:t>
                </a:r>
                <a:r>
                  <a:rPr lang="en-US" sz="3600" b="1" dirty="0" smtClean="0">
                    <a:solidFill>
                      <a:srgbClr val="3E18A8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</a:t>
                </a:r>
                <a:endParaRPr lang="en-US" sz="3600" b="1" dirty="0">
                  <a:solidFill>
                    <a:srgbClr val="3E18A8"/>
                  </a:solidFill>
                  <a:latin typeface="Arial" pitchFamily="34" charset="0"/>
                  <a:cs typeface="Arial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∠</m:t>
                    </m:r>
                  </m:oMath>
                </a14:m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BOC -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∠</m:t>
                    </m:r>
                  </m:oMath>
                </a14:m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AOC = ?</a:t>
                </a:r>
              </a:p>
              <a:p>
                <a:r>
                  <a:rPr lang="en-US" sz="36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 </a:t>
                </a:r>
                <a:r>
                  <a:rPr lang="en-US" sz="3600" b="1" dirty="0" err="1" smtClean="0">
                    <a:solidFill>
                      <a:srgbClr val="3E18A8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Yechish</a:t>
                </a:r>
                <a:r>
                  <a:rPr lang="en-US" sz="3600" b="1" dirty="0" smtClean="0">
                    <a:solidFill>
                      <a:srgbClr val="3E18A8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r>
                  <a:rPr lang="en-US" sz="36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5x + 4x= 90⁰</a:t>
                </a:r>
              </a:p>
              <a:p>
                <a:r>
                  <a:rPr lang="en-US" sz="36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x = 90⁰: 9</a:t>
                </a:r>
              </a:p>
              <a:p>
                <a:r>
                  <a:rPr lang="en-US" sz="3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x</a:t>
                </a:r>
                <a:r>
                  <a:rPr lang="en-US" sz="36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= 10⁰</a:t>
                </a: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94" y="2312117"/>
                <a:ext cx="6096000" cy="3416320"/>
              </a:xfrm>
              <a:prstGeom prst="rect">
                <a:avLst/>
              </a:prstGeom>
              <a:blipFill rotWithShape="1">
                <a:blip r:embed="rId6"/>
                <a:stretch>
                  <a:fillRect l="-3000" t="-2674" b="-57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486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 animBg="1"/>
      <p:bldP spid="29" grpId="0" animBg="1"/>
      <p:bldP spid="30" grpId="0"/>
      <p:bldP spid="31" grpId="0"/>
      <p:bldP spid="32" grpId="0"/>
      <p:bldP spid="33" grpId="0"/>
      <p:bldP spid="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-7619" y="0"/>
            <a:ext cx="12199619" cy="136144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>
              <a:lnSpc>
                <a:spcPct val="150000"/>
              </a:lnSpc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2478" y="1956620"/>
            <a:ext cx="102058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3E18A8"/>
                </a:solidFill>
                <a:latin typeface="Arial" pitchFamily="34" charset="0"/>
                <a:cs typeface="Arial" pitchFamily="34" charset="0"/>
              </a:rPr>
              <a:t>Darslikda</a:t>
            </a:r>
            <a:r>
              <a:rPr lang="en-US" sz="6000" b="1" dirty="0" smtClean="0">
                <a:solidFill>
                  <a:srgbClr val="3E18A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3E18A8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6000" b="1" dirty="0" smtClean="0">
                <a:solidFill>
                  <a:srgbClr val="3E18A8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 algn="ctr"/>
            <a:r>
              <a:rPr lang="en-US" sz="6000" b="1" dirty="0" smtClean="0">
                <a:solidFill>
                  <a:srgbClr val="3E18A8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6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5-,6-,7 </a:t>
            </a:r>
            <a:r>
              <a:rPr lang="en-US" sz="6000" b="1" dirty="0" smtClean="0">
                <a:solidFill>
                  <a:srgbClr val="3E18A8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6000" b="1" dirty="0" err="1" smtClean="0">
                <a:solidFill>
                  <a:srgbClr val="3E18A8"/>
                </a:solidFill>
                <a:latin typeface="Arial" pitchFamily="34" charset="0"/>
                <a:cs typeface="Arial" pitchFamily="34" charset="0"/>
              </a:rPr>
              <a:t>masalalarni</a:t>
            </a:r>
            <a:r>
              <a:rPr lang="en-US" sz="6000" b="1" dirty="0" smtClean="0">
                <a:solidFill>
                  <a:srgbClr val="3E18A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3E18A8"/>
                </a:solidFill>
                <a:latin typeface="Arial" pitchFamily="34" charset="0"/>
                <a:cs typeface="Arial" pitchFamily="34" charset="0"/>
              </a:rPr>
              <a:t>yeching</a:t>
            </a:r>
            <a:r>
              <a:rPr lang="en-US" sz="6000" b="1" dirty="0" smtClean="0">
                <a:solidFill>
                  <a:srgbClr val="3E18A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smtClean="0">
                <a:solidFill>
                  <a:srgbClr val="3E18A8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4800" dirty="0" smtClean="0">
                <a:solidFill>
                  <a:srgbClr val="3E18A8"/>
                </a:solidFill>
                <a:latin typeface="Arial" pitchFamily="34" charset="0"/>
                <a:cs typeface="Arial" pitchFamily="34" charset="0"/>
              </a:rPr>
              <a:t>41- </a:t>
            </a:r>
            <a:r>
              <a:rPr lang="en-US" sz="4800" dirty="0" err="1" smtClean="0">
                <a:solidFill>
                  <a:srgbClr val="3E18A8"/>
                </a:solidFill>
                <a:latin typeface="Arial" pitchFamily="34" charset="0"/>
                <a:cs typeface="Arial" pitchFamily="34" charset="0"/>
              </a:rPr>
              <a:t>sahifa</a:t>
            </a:r>
            <a:r>
              <a:rPr lang="en-US" sz="5400" dirty="0" smtClean="0">
                <a:solidFill>
                  <a:srgbClr val="3E18A8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ru-RU" sz="6000" dirty="0">
              <a:solidFill>
                <a:srgbClr val="3E18A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11387">
            <a:off x="809440" y="2582502"/>
            <a:ext cx="2574056" cy="260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04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232228"/>
            <a:ext cx="12199619" cy="136144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object 7"/>
          <p:cNvGrpSpPr/>
          <p:nvPr/>
        </p:nvGrpSpPr>
        <p:grpSpPr>
          <a:xfrm>
            <a:off x="11364686" y="461554"/>
            <a:ext cx="653143" cy="670561"/>
            <a:chOff x="4698979" y="198156"/>
            <a:chExt cx="622592" cy="613387"/>
          </a:xfrm>
        </p:grpSpPr>
        <p:sp>
          <p:nvSpPr>
            <p:cNvPr id="6" name="object 9"/>
            <p:cNvSpPr/>
            <p:nvPr/>
          </p:nvSpPr>
          <p:spPr>
            <a:xfrm>
              <a:off x="4717686" y="20765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5" y="0"/>
                  </a:moveTo>
                  <a:lnTo>
                    <a:pt x="0" y="0"/>
                  </a:lnTo>
                  <a:lnTo>
                    <a:pt x="0" y="603618"/>
                  </a:lnTo>
                  <a:lnTo>
                    <a:pt x="603605" y="603618"/>
                  </a:lnTo>
                  <a:lnTo>
                    <a:pt x="603605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bject 10"/>
            <p:cNvSpPr/>
            <p:nvPr/>
          </p:nvSpPr>
          <p:spPr>
            <a:xfrm>
              <a:off x="4698979" y="198156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942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232228"/>
            <a:ext cx="12199619" cy="136144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object 7"/>
          <p:cNvGrpSpPr/>
          <p:nvPr/>
        </p:nvGrpSpPr>
        <p:grpSpPr>
          <a:xfrm>
            <a:off x="11364686" y="461554"/>
            <a:ext cx="653143" cy="670561"/>
            <a:chOff x="4698979" y="198156"/>
            <a:chExt cx="622592" cy="613387"/>
          </a:xfrm>
        </p:grpSpPr>
        <p:sp>
          <p:nvSpPr>
            <p:cNvPr id="6" name="object 9"/>
            <p:cNvSpPr/>
            <p:nvPr/>
          </p:nvSpPr>
          <p:spPr>
            <a:xfrm>
              <a:off x="4717686" y="20765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5" y="0"/>
                  </a:moveTo>
                  <a:lnTo>
                    <a:pt x="0" y="0"/>
                  </a:lnTo>
                  <a:lnTo>
                    <a:pt x="0" y="603618"/>
                  </a:lnTo>
                  <a:lnTo>
                    <a:pt x="603605" y="603618"/>
                  </a:lnTo>
                  <a:lnTo>
                    <a:pt x="603605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bject 10"/>
            <p:cNvSpPr/>
            <p:nvPr/>
          </p:nvSpPr>
          <p:spPr>
            <a:xfrm>
              <a:off x="4698979" y="198156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332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232228"/>
            <a:ext cx="12199619" cy="136144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object 7"/>
          <p:cNvGrpSpPr/>
          <p:nvPr/>
        </p:nvGrpSpPr>
        <p:grpSpPr>
          <a:xfrm>
            <a:off x="11364686" y="461554"/>
            <a:ext cx="653143" cy="670561"/>
            <a:chOff x="4698979" y="198156"/>
            <a:chExt cx="622592" cy="613387"/>
          </a:xfrm>
        </p:grpSpPr>
        <p:sp>
          <p:nvSpPr>
            <p:cNvPr id="6" name="object 9"/>
            <p:cNvSpPr/>
            <p:nvPr/>
          </p:nvSpPr>
          <p:spPr>
            <a:xfrm>
              <a:off x="4717686" y="20765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5" y="0"/>
                  </a:moveTo>
                  <a:lnTo>
                    <a:pt x="0" y="0"/>
                  </a:lnTo>
                  <a:lnTo>
                    <a:pt x="0" y="603618"/>
                  </a:lnTo>
                  <a:lnTo>
                    <a:pt x="603605" y="603618"/>
                  </a:lnTo>
                  <a:lnTo>
                    <a:pt x="603605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bject 10"/>
            <p:cNvSpPr/>
            <p:nvPr/>
          </p:nvSpPr>
          <p:spPr>
            <a:xfrm>
              <a:off x="4698979" y="198156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625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232228"/>
            <a:ext cx="12199619" cy="136144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object 7"/>
          <p:cNvGrpSpPr/>
          <p:nvPr/>
        </p:nvGrpSpPr>
        <p:grpSpPr>
          <a:xfrm>
            <a:off x="11364686" y="461554"/>
            <a:ext cx="653143" cy="670561"/>
            <a:chOff x="4698979" y="198156"/>
            <a:chExt cx="622592" cy="613387"/>
          </a:xfrm>
        </p:grpSpPr>
        <p:sp>
          <p:nvSpPr>
            <p:cNvPr id="6" name="object 9"/>
            <p:cNvSpPr/>
            <p:nvPr/>
          </p:nvSpPr>
          <p:spPr>
            <a:xfrm>
              <a:off x="4717686" y="20765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5" y="0"/>
                  </a:moveTo>
                  <a:lnTo>
                    <a:pt x="0" y="0"/>
                  </a:lnTo>
                  <a:lnTo>
                    <a:pt x="0" y="603618"/>
                  </a:lnTo>
                  <a:lnTo>
                    <a:pt x="603605" y="603618"/>
                  </a:lnTo>
                  <a:lnTo>
                    <a:pt x="603605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bject 10"/>
            <p:cNvSpPr/>
            <p:nvPr/>
          </p:nvSpPr>
          <p:spPr>
            <a:xfrm>
              <a:off x="4698979" y="198156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852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232228"/>
            <a:ext cx="12199619" cy="136144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object 7"/>
          <p:cNvGrpSpPr/>
          <p:nvPr/>
        </p:nvGrpSpPr>
        <p:grpSpPr>
          <a:xfrm>
            <a:off x="11364686" y="461554"/>
            <a:ext cx="653143" cy="670561"/>
            <a:chOff x="4698979" y="198156"/>
            <a:chExt cx="622592" cy="613387"/>
          </a:xfrm>
        </p:grpSpPr>
        <p:sp>
          <p:nvSpPr>
            <p:cNvPr id="6" name="object 9"/>
            <p:cNvSpPr/>
            <p:nvPr/>
          </p:nvSpPr>
          <p:spPr>
            <a:xfrm>
              <a:off x="4717686" y="20765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5" y="0"/>
                  </a:moveTo>
                  <a:lnTo>
                    <a:pt x="0" y="0"/>
                  </a:lnTo>
                  <a:lnTo>
                    <a:pt x="0" y="603618"/>
                  </a:lnTo>
                  <a:lnTo>
                    <a:pt x="603605" y="603618"/>
                  </a:lnTo>
                  <a:lnTo>
                    <a:pt x="603605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bject 10"/>
            <p:cNvSpPr/>
            <p:nvPr/>
          </p:nvSpPr>
          <p:spPr>
            <a:xfrm>
              <a:off x="4698979" y="198156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752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232228"/>
            <a:ext cx="12199619" cy="136144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object 7"/>
          <p:cNvGrpSpPr/>
          <p:nvPr/>
        </p:nvGrpSpPr>
        <p:grpSpPr>
          <a:xfrm>
            <a:off x="11364686" y="461554"/>
            <a:ext cx="653143" cy="670561"/>
            <a:chOff x="4698979" y="198156"/>
            <a:chExt cx="622592" cy="613387"/>
          </a:xfrm>
        </p:grpSpPr>
        <p:sp>
          <p:nvSpPr>
            <p:cNvPr id="6" name="object 9"/>
            <p:cNvSpPr/>
            <p:nvPr/>
          </p:nvSpPr>
          <p:spPr>
            <a:xfrm>
              <a:off x="4717686" y="20765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5" y="0"/>
                  </a:moveTo>
                  <a:lnTo>
                    <a:pt x="0" y="0"/>
                  </a:lnTo>
                  <a:lnTo>
                    <a:pt x="0" y="603618"/>
                  </a:lnTo>
                  <a:lnTo>
                    <a:pt x="603605" y="603618"/>
                  </a:lnTo>
                  <a:lnTo>
                    <a:pt x="603605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bject 10"/>
            <p:cNvSpPr/>
            <p:nvPr/>
          </p:nvSpPr>
          <p:spPr>
            <a:xfrm>
              <a:off x="4698979" y="198156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310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23262"/>
            <a:ext cx="12192000" cy="139247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5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68815" y="142762"/>
            <a:ext cx="10267691" cy="910466"/>
          </a:xfrm>
          <a:prstGeom prst="rect">
            <a:avLst/>
          </a:prstGeom>
        </p:spPr>
        <p:txBody>
          <a:bodyPr spcFirstLastPara="1" vert="horz" wrap="square" lIns="89316" tIns="89316" rIns="89316" bIns="89316" rtlCol="0" anchor="t" anchorCtr="0">
            <a:noAutofit/>
          </a:bodyPr>
          <a:lstStyle>
            <a:lvl1pPr lvl="0" algn="l" defTabSz="91394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 kern="1200">
                <a:solidFill>
                  <a:srgbClr val="F6703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9pPr>
          </a:lstStyle>
          <a:p>
            <a:pPr algn="ctr"/>
            <a:r>
              <a:rPr lang="en-US" sz="527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Tarixiy</a:t>
            </a:r>
            <a:r>
              <a:rPr lang="en-US" sz="52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75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ma’lumot</a:t>
            </a:r>
            <a:endParaRPr lang="ru-RU" sz="527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61084" y="6022640"/>
            <a:ext cx="56800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Miloddan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avvalgi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625-547-yillar)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15" y="1576448"/>
            <a:ext cx="3320057" cy="396418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829754" y="1677691"/>
            <a:ext cx="6580235" cy="4419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95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89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MILETLIK FALES </a:t>
            </a:r>
            <a:r>
              <a:rPr lang="en-US" sz="4689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en-US" sz="4689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yunon</a:t>
            </a:r>
            <a:r>
              <a:rPr lang="en-US" sz="4689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89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faylasufi</a:t>
            </a:r>
            <a:r>
              <a:rPr lang="en-US" sz="4689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689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astronom</a:t>
            </a:r>
            <a:r>
              <a:rPr lang="en-US" sz="4689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689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geograf</a:t>
            </a:r>
            <a:r>
              <a:rPr lang="en-US" sz="4689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689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matematik</a:t>
            </a:r>
            <a:r>
              <a:rPr lang="en-US" sz="4689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sz="4689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689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falsafa</a:t>
            </a:r>
            <a:r>
              <a:rPr lang="en-US" sz="4689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689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fanining</a:t>
            </a:r>
            <a:r>
              <a:rPr lang="en-US" sz="4689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689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689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ilk</a:t>
            </a:r>
            <a:r>
              <a:rPr lang="ru-RU" sz="4689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89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namoyandasi</a:t>
            </a:r>
            <a:r>
              <a:rPr lang="en-US" sz="4689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298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2127" y="5574426"/>
            <a:ext cx="30967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MILETLIK FALES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09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232228"/>
            <a:ext cx="12199619" cy="136144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object 7"/>
          <p:cNvGrpSpPr/>
          <p:nvPr/>
        </p:nvGrpSpPr>
        <p:grpSpPr>
          <a:xfrm>
            <a:off x="11364686" y="461554"/>
            <a:ext cx="653143" cy="670561"/>
            <a:chOff x="4698979" y="198156"/>
            <a:chExt cx="622592" cy="613387"/>
          </a:xfrm>
        </p:grpSpPr>
        <p:sp>
          <p:nvSpPr>
            <p:cNvPr id="6" name="object 9"/>
            <p:cNvSpPr/>
            <p:nvPr/>
          </p:nvSpPr>
          <p:spPr>
            <a:xfrm>
              <a:off x="4717686" y="20765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5" y="0"/>
                  </a:moveTo>
                  <a:lnTo>
                    <a:pt x="0" y="0"/>
                  </a:lnTo>
                  <a:lnTo>
                    <a:pt x="0" y="603618"/>
                  </a:lnTo>
                  <a:lnTo>
                    <a:pt x="603605" y="603618"/>
                  </a:lnTo>
                  <a:lnTo>
                    <a:pt x="603605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bject 10"/>
            <p:cNvSpPr/>
            <p:nvPr/>
          </p:nvSpPr>
          <p:spPr>
            <a:xfrm>
              <a:off x="4698979" y="198156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840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4642"/>
            <a:ext cx="12192000" cy="12010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48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Teoremalar</a:t>
            </a:r>
            <a:endParaRPr lang="ru-RU" sz="644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68815" y="142762"/>
            <a:ext cx="10267691" cy="910466"/>
          </a:xfrm>
          <a:prstGeom prst="rect">
            <a:avLst/>
          </a:prstGeom>
        </p:spPr>
        <p:txBody>
          <a:bodyPr spcFirstLastPara="1" vert="horz" wrap="square" lIns="89316" tIns="89316" rIns="89316" bIns="89316" rtlCol="0" anchor="t" anchorCtr="0">
            <a:noAutofit/>
          </a:bodyPr>
          <a:lstStyle>
            <a:lvl1pPr lvl="0" algn="l" defTabSz="91394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 kern="1200">
                <a:solidFill>
                  <a:srgbClr val="F6703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9pPr>
          </a:lstStyle>
          <a:p>
            <a:pPr algn="ctr"/>
            <a:endParaRPr lang="ru-RU" sz="527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00327" y="1682468"/>
            <a:ext cx="7868460" cy="4421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689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689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diametr</a:t>
            </a:r>
            <a:r>
              <a:rPr lang="en-US" sz="4689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89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aylanani</a:t>
            </a:r>
            <a:r>
              <a:rPr lang="en-US" sz="4689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89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689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89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4689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ikkiga</a:t>
            </a:r>
            <a:r>
              <a:rPr lang="en-US" sz="4689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89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689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sz="468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689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vertikal</a:t>
            </a:r>
            <a:r>
              <a:rPr lang="en-US" sz="4689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89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burchaklar</a:t>
            </a:r>
            <a:r>
              <a:rPr lang="en-US" sz="468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89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468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689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68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4689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689" dirty="0">
                <a:solidFill>
                  <a:srgbClr val="3E1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689" dirty="0" err="1">
                <a:solidFill>
                  <a:srgbClr val="3E1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689" dirty="0">
                <a:solidFill>
                  <a:srgbClr val="3E1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89" dirty="0" err="1">
                <a:solidFill>
                  <a:srgbClr val="3E1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yonli</a:t>
            </a:r>
            <a:r>
              <a:rPr lang="en-US" sz="4689" dirty="0">
                <a:solidFill>
                  <a:srgbClr val="3E1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89" dirty="0" err="1">
                <a:solidFill>
                  <a:srgbClr val="3E1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uchburchakning</a:t>
            </a:r>
            <a:r>
              <a:rPr lang="en-US" sz="4689" dirty="0">
                <a:solidFill>
                  <a:srgbClr val="3E1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89" dirty="0" err="1" smtClean="0">
                <a:solidFill>
                  <a:srgbClr val="3E1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asosidagi</a:t>
            </a:r>
            <a:r>
              <a:rPr lang="en-US" sz="4689" dirty="0" smtClean="0">
                <a:solidFill>
                  <a:srgbClr val="3E1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89" dirty="0" err="1" smtClean="0">
                <a:solidFill>
                  <a:srgbClr val="3E1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burchaklari</a:t>
            </a:r>
            <a:r>
              <a:rPr lang="en-US" sz="4689" dirty="0" smtClean="0">
                <a:solidFill>
                  <a:srgbClr val="3E1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89" dirty="0" err="1" smtClean="0">
                <a:solidFill>
                  <a:srgbClr val="3E1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689" dirty="0" smtClean="0">
                <a:solidFill>
                  <a:srgbClr val="3E1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689" b="1" dirty="0">
              <a:solidFill>
                <a:srgbClr val="3E18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1423984" y="1599977"/>
            <a:ext cx="1814545" cy="1674964"/>
          </a:xfrm>
          <a:prstGeom prst="flowChartConnector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58" dirty="0"/>
              <a:t>O</a:t>
            </a:r>
            <a:endParaRPr lang="ru-RU" sz="1758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1582404" y="2034208"/>
            <a:ext cx="1513930" cy="846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11306" y="1977854"/>
            <a:ext cx="395239" cy="451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45" b="1" dirty="0"/>
              <a:t>O</a:t>
            </a:r>
            <a:endParaRPr lang="ru-RU" sz="2345" b="1" dirty="0"/>
          </a:p>
        </p:txBody>
      </p:sp>
      <p:sp>
        <p:nvSpPr>
          <p:cNvPr id="11" name="Овал 10"/>
          <p:cNvSpPr/>
          <p:nvPr/>
        </p:nvSpPr>
        <p:spPr>
          <a:xfrm flipH="1">
            <a:off x="2308926" y="2447603"/>
            <a:ext cx="44664" cy="4466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58"/>
          </a:p>
        </p:txBody>
      </p:sp>
      <p:sp>
        <p:nvSpPr>
          <p:cNvPr id="12" name="TextBox 11"/>
          <p:cNvSpPr txBox="1"/>
          <p:nvPr/>
        </p:nvSpPr>
        <p:spPr>
          <a:xfrm>
            <a:off x="1171708" y="2823926"/>
            <a:ext cx="367408" cy="4532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45" b="1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endParaRPr lang="ru-RU" sz="2345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93700" y="1599977"/>
            <a:ext cx="381836" cy="513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35" b="1" dirty="0">
                <a:solidFill>
                  <a:schemeClr val="accent2">
                    <a:lumMod val="75000"/>
                  </a:schemeClr>
                </a:solidFill>
              </a:rPr>
              <a:t>B</a:t>
            </a:r>
            <a:endParaRPr lang="ru-RU" sz="2735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Равнобедренный треугольник 1"/>
          <p:cNvSpPr/>
          <p:nvPr/>
        </p:nvSpPr>
        <p:spPr>
          <a:xfrm>
            <a:off x="1131457" y="5035399"/>
            <a:ext cx="2251105" cy="1055205"/>
          </a:xfrm>
          <a:prstGeom prst="triangl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58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582405" y="5412355"/>
            <a:ext cx="222427" cy="1506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2618900" y="5412355"/>
            <a:ext cx="241137" cy="1506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658204" y="5847840"/>
            <a:ext cx="184731" cy="513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735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84844" y="5711975"/>
            <a:ext cx="282450" cy="3628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58" dirty="0"/>
              <a:t>x</a:t>
            </a:r>
            <a:endParaRPr lang="ru-RU" sz="1758" dirty="0"/>
          </a:p>
        </p:txBody>
      </p:sp>
      <p:sp>
        <p:nvSpPr>
          <p:cNvPr id="30" name="TextBox 29"/>
          <p:cNvSpPr txBox="1"/>
          <p:nvPr/>
        </p:nvSpPr>
        <p:spPr>
          <a:xfrm>
            <a:off x="2860037" y="5743075"/>
            <a:ext cx="287258" cy="3628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58" dirty="0"/>
              <a:t>y</a:t>
            </a:r>
            <a:endParaRPr lang="ru-RU" sz="1758" dirty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1199318" y="3359958"/>
            <a:ext cx="2033747" cy="119589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968815" y="3475562"/>
            <a:ext cx="2602610" cy="93960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582404" y="3771331"/>
            <a:ext cx="298480" cy="3628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58" dirty="0"/>
              <a:t>1</a:t>
            </a:r>
            <a:endParaRPr lang="ru-RU" sz="1758" dirty="0"/>
          </a:p>
        </p:txBody>
      </p:sp>
      <p:sp>
        <p:nvSpPr>
          <p:cNvPr id="37" name="TextBox 36"/>
          <p:cNvSpPr txBox="1"/>
          <p:nvPr/>
        </p:nvSpPr>
        <p:spPr>
          <a:xfrm>
            <a:off x="2548084" y="3834703"/>
            <a:ext cx="298480" cy="3628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58" dirty="0"/>
              <a:t>2</a:t>
            </a:r>
            <a:endParaRPr lang="ru-RU" sz="1758" dirty="0"/>
          </a:p>
        </p:txBody>
      </p:sp>
    </p:spTree>
    <p:extLst>
      <p:ext uri="{BB962C8B-B14F-4D97-AF65-F5344CB8AC3E}">
        <p14:creationId xmlns:p14="http://schemas.microsoft.com/office/powerpoint/2010/main" val="192686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 animBg="1"/>
      <p:bldP spid="12" grpId="0"/>
      <p:bldP spid="14" grpId="0"/>
      <p:bldP spid="2" grpId="0" animBg="1"/>
      <p:bldP spid="28" grpId="0"/>
      <p:bldP spid="29" grpId="0"/>
      <p:bldP spid="30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3677" y="4410659"/>
            <a:ext cx="5412657" cy="142821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1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ISBOT</a:t>
            </a:r>
            <a:endParaRPr lang="en-US" sz="5400" b="1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2657" y="4155270"/>
            <a:ext cx="68347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Tasdiqning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to‘g‘riligini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mantiqiy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mulohazalar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keltirib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chiqarish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2657" y="2169096"/>
            <a:ext cx="66546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To‘g‘riligini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isbotlash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yo‘li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asoslanadigan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tasdiq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678" y="2368685"/>
            <a:ext cx="5412657" cy="15580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1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Teorema</a:t>
            </a:r>
            <a:endParaRPr lang="en-US" sz="6000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12349"/>
            <a:ext cx="5412657" cy="142821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1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Aksioma</a:t>
            </a:r>
            <a:endParaRPr lang="en-US" sz="5400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15792" y="471918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Isbot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talab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qilinmaydigan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asdiq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72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2932" y="382465"/>
            <a:ext cx="11863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3E1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TEOREMA: 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qo‘shni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burchaklar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ikkisi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burchak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Скругленный прямоугольник 1"/>
              <p:cNvSpPr/>
              <p:nvPr/>
            </p:nvSpPr>
            <p:spPr>
              <a:xfrm>
                <a:off x="328258" y="1923802"/>
                <a:ext cx="5453969" cy="149629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:r>
                  <a:rPr lang="en-US" sz="3200" b="1" i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3200" b="1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32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32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en-US" sz="3200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2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 </a:t>
                </a:r>
                <a:r>
                  <a:rPr lang="en-US" sz="3200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qo‘shni</a:t>
                </a:r>
                <a:r>
                  <a:rPr lang="en-US" sz="32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burchaklar</a:t>
                </a:r>
                <a:endParaRPr lang="en-US" sz="3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2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        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</m:oMath>
                </a14:m>
                <a:r>
                  <a:rPr lang="en-US" sz="32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=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𝑩</m:t>
                    </m:r>
                  </m:oMath>
                </a14:m>
                <a:r>
                  <a:rPr lang="en-US" sz="32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ru-RU" sz="32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Скругленный 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58" y="1923802"/>
                <a:ext cx="5453969" cy="1496291"/>
              </a:xfrm>
              <a:prstGeom prst="roundRect">
                <a:avLst/>
              </a:prstGeom>
              <a:blipFill>
                <a:blip r:embed="rId2"/>
                <a:stretch>
                  <a:fillRect l="-1449" t="-6883" b="-141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Стрелка вправо 2"/>
          <p:cNvSpPr/>
          <p:nvPr/>
        </p:nvSpPr>
        <p:spPr>
          <a:xfrm>
            <a:off x="5943601" y="2199383"/>
            <a:ext cx="789707" cy="762000"/>
          </a:xfrm>
          <a:prstGeom prst="rightArrow">
            <a:avLst>
              <a:gd name="adj1" fmla="val 50000"/>
              <a:gd name="adj2" fmla="val 45885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Скругленный прямоугольник 3"/>
              <p:cNvSpPr/>
              <p:nvPr/>
            </p:nvSpPr>
            <p:spPr>
              <a:xfrm>
                <a:off x="6894682" y="1891094"/>
                <a:ext cx="5063837" cy="149629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b="1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sz="2800" b="1" i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Isbot</a:t>
                </a:r>
                <a:r>
                  <a:rPr lang="en-US" sz="2800" b="1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qilish</a:t>
                </a:r>
                <a:r>
                  <a:rPr lang="en-US" sz="2800" b="1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en-US" sz="2800" b="1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r>
                  <a:rPr 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2800" b="1" dirty="0" smtClean="0">
                    <a:solidFill>
                      <a:schemeClr val="tx1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</m:oMath>
                </a14:m>
                <a:r>
                  <a:rPr 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=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𝑩</m:t>
                    </m:r>
                  </m:oMath>
                </a14:m>
                <a:r>
                  <a:rPr lang="en-US" sz="2800" b="1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90⁰  </a:t>
                </a:r>
                <a:endParaRPr lang="ru-RU" sz="28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Скругленный 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4682" y="1891094"/>
                <a:ext cx="5063837" cy="149629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Овал 10"/>
          <p:cNvSpPr/>
          <p:nvPr/>
        </p:nvSpPr>
        <p:spPr>
          <a:xfrm>
            <a:off x="473415" y="3828762"/>
            <a:ext cx="5066040" cy="881784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Teoremaning</a:t>
            </a:r>
            <a:r>
              <a:rPr 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sharti</a:t>
            </a:r>
            <a:endParaRPr lang="ru-RU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733308" y="3828761"/>
            <a:ext cx="5066040" cy="88178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Teoremaning</a:t>
            </a:r>
            <a:r>
              <a:rPr 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xulosasi</a:t>
            </a:r>
            <a:endParaRPr lang="ru-RU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трелка вверх 12"/>
          <p:cNvSpPr/>
          <p:nvPr/>
        </p:nvSpPr>
        <p:spPr>
          <a:xfrm>
            <a:off x="2854035" y="3420093"/>
            <a:ext cx="180109" cy="40183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9171709" y="3387385"/>
            <a:ext cx="193964" cy="43453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87460" y="5306001"/>
            <a:ext cx="3550542" cy="85201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 </a:t>
            </a:r>
            <a:r>
              <a:rPr lang="en-US" sz="28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jumla</a:t>
            </a:r>
            <a:r>
              <a:rPr 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o‘rinli</a:t>
            </a:r>
            <a:endParaRPr lang="en-US" sz="2800" b="1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097876" y="5378065"/>
            <a:ext cx="3181821" cy="72196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28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jumla</a:t>
            </a:r>
            <a:r>
              <a:rPr 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o‘rinli</a:t>
            </a:r>
            <a:endParaRPr lang="en-US" sz="2800" b="1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433296" y="5439621"/>
            <a:ext cx="13692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32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73415" y="5439621"/>
            <a:ext cx="10502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Agar</a:t>
            </a:r>
            <a:endParaRPr lang="ru-RU" sz="32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0460993" y="5378065"/>
            <a:ext cx="1497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7730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3" grpId="0" animBg="1"/>
      <p:bldP spid="4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>
            <a:cxnSpLocks noChangeShapeType="1"/>
          </p:cNvCxnSpPr>
          <p:nvPr/>
        </p:nvCxnSpPr>
        <p:spPr bwMode="auto">
          <a:xfrm>
            <a:off x="9014761" y="3198133"/>
            <a:ext cx="3020291" cy="14597"/>
          </a:xfrm>
          <a:prstGeom prst="line">
            <a:avLst/>
          </a:prstGeom>
          <a:noFill/>
          <a:ln w="38100" algn="ctr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Прямая соединительная линия 6"/>
          <p:cNvCxnSpPr>
            <a:cxnSpLocks noChangeShapeType="1"/>
          </p:cNvCxnSpPr>
          <p:nvPr/>
        </p:nvCxnSpPr>
        <p:spPr bwMode="auto">
          <a:xfrm flipH="1" flipV="1">
            <a:off x="10565429" y="1287345"/>
            <a:ext cx="5589" cy="1924363"/>
          </a:xfrm>
          <a:prstGeom prst="line">
            <a:avLst/>
          </a:prstGeom>
          <a:noFill/>
          <a:ln w="38100" algn="ctr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1" name="TextBox 9"/>
          <p:cNvSpPr txBox="1">
            <a:spLocks noChangeArrowheads="1"/>
          </p:cNvSpPr>
          <p:nvPr/>
        </p:nvSpPr>
        <p:spPr bwMode="auto">
          <a:xfrm>
            <a:off x="8760477" y="3168856"/>
            <a:ext cx="571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3200" dirty="0">
                <a:solidFill>
                  <a:srgbClr val="0000CC"/>
                </a:solidFill>
              </a:rPr>
              <a:t>А</a:t>
            </a:r>
          </a:p>
        </p:txBody>
      </p:sp>
      <p:sp>
        <p:nvSpPr>
          <p:cNvPr id="14342" name="TextBox 10"/>
          <p:cNvSpPr txBox="1">
            <a:spLocks noChangeArrowheads="1"/>
          </p:cNvSpPr>
          <p:nvPr/>
        </p:nvSpPr>
        <p:spPr bwMode="auto">
          <a:xfrm>
            <a:off x="10565429" y="930070"/>
            <a:ext cx="571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3200" dirty="0">
                <a:solidFill>
                  <a:srgbClr val="0000CC"/>
                </a:solidFill>
              </a:rPr>
              <a:t>С</a:t>
            </a:r>
          </a:p>
        </p:txBody>
      </p:sp>
      <p:sp>
        <p:nvSpPr>
          <p:cNvPr id="14343" name="TextBox 11"/>
          <p:cNvSpPr txBox="1">
            <a:spLocks noChangeArrowheads="1"/>
          </p:cNvSpPr>
          <p:nvPr/>
        </p:nvSpPr>
        <p:spPr bwMode="auto">
          <a:xfrm>
            <a:off x="11738123" y="3238872"/>
            <a:ext cx="571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3200" dirty="0">
                <a:solidFill>
                  <a:srgbClr val="0000CC"/>
                </a:solidFill>
              </a:rPr>
              <a:t>В</a:t>
            </a:r>
          </a:p>
        </p:txBody>
      </p:sp>
      <p:sp>
        <p:nvSpPr>
          <p:cNvPr id="14344" name="TextBox 12"/>
          <p:cNvSpPr txBox="1">
            <a:spLocks noChangeArrowheads="1"/>
          </p:cNvSpPr>
          <p:nvPr/>
        </p:nvSpPr>
        <p:spPr bwMode="auto">
          <a:xfrm>
            <a:off x="10279679" y="3198133"/>
            <a:ext cx="571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3200" dirty="0">
                <a:solidFill>
                  <a:srgbClr val="0000CC"/>
                </a:solidFill>
              </a:rPr>
              <a:t>О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345" name="Text Box 9"/>
              <p:cNvSpPr txBox="1">
                <a:spLocks noChangeArrowheads="1"/>
              </p:cNvSpPr>
              <p:nvPr/>
            </p:nvSpPr>
            <p:spPr bwMode="auto">
              <a:xfrm>
                <a:off x="219004" y="3808842"/>
                <a:ext cx="11519118" cy="32932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ru-RU" sz="36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Isbot</a:t>
                </a:r>
                <a:r>
                  <a:rPr lang="en-US" altLang="ru-RU" sz="36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ru-RU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altLang="ru-RU" sz="32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Teskarisini</a:t>
                </a:r>
                <a:r>
                  <a:rPr lang="en-US" altLang="ru-RU" sz="3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ru-RU" sz="32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faraz</a:t>
                </a:r>
                <a:r>
                  <a:rPr lang="en-US" altLang="ru-RU" sz="3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ru-RU" sz="32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qilamiz</a:t>
                </a:r>
                <a:r>
                  <a:rPr lang="en-US" altLang="ru-RU" sz="3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4000" b="1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</m:oMath>
                </a14:m>
                <a:r>
                  <a:rPr lang="en-US" sz="32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AOC =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𝑩𝑶𝑪</m:t>
                    </m:r>
                  </m:oMath>
                </a14:m>
                <a:r>
                  <a:rPr lang="en-US" sz="3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≠ 90⁰, </a:t>
                </a:r>
                <a:endParaRPr lang="en-US" sz="3200" b="1" i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2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x </a:t>
                </a:r>
                <a:r>
                  <a:rPr lang="en-US" sz="32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burchaklar</a:t>
                </a:r>
                <a:r>
                  <a:rPr lang="en-US" sz="3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bo‘lsin</a:t>
                </a:r>
                <a:r>
                  <a:rPr lang="en-US" sz="3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deb </a:t>
                </a:r>
                <a:r>
                  <a:rPr lang="en-US" sz="32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belgilaymiz</a:t>
                </a:r>
                <a:r>
                  <a:rPr lang="en-US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r>
                  <a:rPr lang="en-US" sz="3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</m:oMath>
                </a14:m>
                <a:r>
                  <a:rPr lang="en-US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AOC </a:t>
                </a:r>
                <a:r>
                  <a:rPr lang="en-US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3200" b="1" dirty="0" smtClean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𝑩𝑶𝑪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≠ </a:t>
                </a:r>
                <a:r>
                  <a:rPr lang="en-US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180</a:t>
                </a:r>
                <a:r>
                  <a:rPr lang="en-US" sz="3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⁰       </a:t>
                </a:r>
                <a:r>
                  <a:rPr lang="en-US" sz="3600" b="1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x+x</a:t>
                </a:r>
                <a:r>
                  <a:rPr lang="en-US" sz="36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≠</a:t>
                </a:r>
                <a:r>
                  <a:rPr lang="en-US" sz="36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180⁰ → x </a:t>
                </a:r>
                <a:r>
                  <a:rPr lang="en-US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≠</a:t>
                </a:r>
                <a:r>
                  <a:rPr lang="en-US" sz="36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90⁰ </a:t>
                </a:r>
                <a:r>
                  <a:rPr lang="en-US" sz="36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6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“</a:t>
                </a:r>
                <a:r>
                  <a:rPr lang="en-US" sz="3200" b="1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Qo‘shni</a:t>
                </a:r>
                <a:r>
                  <a:rPr lang="en-US" sz="32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burchaklar</a:t>
                </a:r>
                <a:r>
                  <a:rPr lang="en-US" sz="32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yig‘indisi</a:t>
                </a:r>
                <a:r>
                  <a:rPr lang="en-US" sz="32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180⁰ </a:t>
                </a:r>
                <a:r>
                  <a:rPr lang="en-US" sz="3200" b="1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32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3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2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xossaga</a:t>
                </a:r>
                <a:r>
                  <a:rPr lang="en-US" sz="3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zid</a:t>
                </a:r>
                <a:r>
                  <a:rPr lang="en-US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bo‘lgani</a:t>
                </a:r>
                <a:r>
                  <a:rPr lang="en-US" sz="3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3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faraz</a:t>
                </a:r>
                <a:r>
                  <a:rPr lang="en-US" sz="3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no‘to‘g‘ri</a:t>
                </a:r>
                <a:r>
                  <a:rPr lang="en-US" sz="3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2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Demak</a:t>
                </a:r>
                <a:r>
                  <a:rPr lang="en-US" sz="3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200" b="1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teorema</a:t>
                </a:r>
                <a:r>
                  <a:rPr lang="en-US" sz="32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isbotlandi</a:t>
                </a:r>
                <a:r>
                  <a:rPr lang="en-US" sz="32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ru-RU" altLang="ru-RU" sz="32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345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004" y="3808842"/>
                <a:ext cx="11519118" cy="3293209"/>
              </a:xfrm>
              <a:prstGeom prst="rect">
                <a:avLst/>
              </a:prstGeom>
              <a:blipFill>
                <a:blip r:embed="rId2"/>
                <a:stretch>
                  <a:fillRect l="-1640" t="-203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46" name="Text Box 10"/>
              <p:cNvSpPr txBox="1">
                <a:spLocks noChangeArrowheads="1"/>
              </p:cNvSpPr>
              <p:nvPr/>
            </p:nvSpPr>
            <p:spPr bwMode="auto">
              <a:xfrm>
                <a:off x="219004" y="1196769"/>
                <a:ext cx="9112972" cy="13234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i="1" dirty="0" err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3200" b="1" i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3200" i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B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qo‘shni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burchaklar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</m:oMath>
                </a14:m>
                <a:r>
                  <a:rPr lang="en-US" sz="36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AOC </a:t>
                </a:r>
                <a:r>
                  <a:rPr lang="en-US" sz="36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𝑩𝑶𝑪</m:t>
                    </m:r>
                  </m:oMath>
                </a14:m>
                <a:r>
                  <a:rPr lang="en-US" sz="36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ru-RU" alt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346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004" y="1196769"/>
                <a:ext cx="9112972" cy="1323439"/>
              </a:xfrm>
              <a:prstGeom prst="rect">
                <a:avLst/>
              </a:prstGeom>
              <a:blipFill>
                <a:blip r:embed="rId3"/>
                <a:stretch>
                  <a:fillRect l="-2074" b="-1659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219005" y="157750"/>
            <a:ext cx="109254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3E1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TEOREMA: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qo‘shni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burchaklar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ikkisi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burchak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19004" y="2592541"/>
                <a:ext cx="826131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i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Isbot </a:t>
                </a:r>
                <a:r>
                  <a:rPr lang="en-US" sz="3200" b="1" i="1" dirty="0" err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qilish</a:t>
                </a:r>
                <a:r>
                  <a:rPr lang="en-US" sz="3200" b="1" i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i="1" dirty="0" err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en-US" sz="3200" b="1" i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</m:oMath>
                </a14:m>
                <a:r>
                  <a:rPr lang="en-US" sz="32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AOC </a:t>
                </a:r>
                <a:r>
                  <a:rPr lang="en-US" sz="3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𝑩</m:t>
                    </m:r>
                  </m:oMath>
                </a14:m>
                <a:r>
                  <a:rPr lang="en-US" sz="32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OC </a:t>
                </a:r>
                <a:r>
                  <a:rPr lang="en-US" sz="3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= 90⁰  </a:t>
                </a:r>
                <a:endParaRPr lang="ru-RU" sz="36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04" y="2592541"/>
                <a:ext cx="8261311" cy="584775"/>
              </a:xfrm>
              <a:prstGeom prst="rect">
                <a:avLst/>
              </a:prstGeom>
              <a:blipFill>
                <a:blip r:embed="rId4"/>
                <a:stretch>
                  <a:fillRect l="-1919" t="-13542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790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2" grpId="0"/>
      <p:bldP spid="14343" grpId="0"/>
      <p:bldP spid="143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72211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2- </a:t>
            </a:r>
            <a:r>
              <a:rPr lang="en-US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masala(</a:t>
            </a:r>
            <a:r>
              <a:rPr lang="en-US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41- bet</a:t>
            </a:r>
            <a:r>
              <a:rPr lang="en-US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742" y="970895"/>
            <a:ext cx="11859491" cy="34609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>
                <a:latin typeface="Arial" pitchFamily="34" charset="0"/>
                <a:cs typeface="Arial" pitchFamily="34" charset="0"/>
                <a:sym typeface="Wingdings"/>
              </a:rPr>
              <a:t>      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/>
              </a:rPr>
              <a:t>A</a:t>
            </a:r>
            <a:r>
              <a:rPr lang="en-US" sz="4000" dirty="0">
                <a:latin typeface="Arial" pitchFamily="34" charset="0"/>
                <a:cs typeface="Arial" pitchFamily="34" charset="0"/>
                <a:sym typeface="Wingdings"/>
              </a:rPr>
              <a:t>, B, C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/>
              </a:rPr>
              <a:t>nuqtalar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/>
              </a:rPr>
              <a:t>bir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/>
              </a:rPr>
              <a:t>to‘g‘ri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/>
              </a:rPr>
              <a:t>chiziqda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/>
              </a:rPr>
              <a:t>yotsa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/>
              </a:rPr>
              <a:t>, </a:t>
            </a:r>
          </a:p>
          <a:p>
            <a:pPr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  <a:sym typeface="Wingdings"/>
              </a:rPr>
              <a:t>  </a:t>
            </a:r>
            <a:r>
              <a:rPr lang="en-US" sz="4000" b="1" dirty="0" smtClean="0">
                <a:latin typeface="Arial" pitchFamily="34" charset="0"/>
                <a:cs typeface="Arial" pitchFamily="34" charset="0"/>
                <a:sym typeface="Wingdings"/>
              </a:rPr>
              <a:t>AB = 3,6;  BC = 5,4;  AC =9  </a:t>
            </a:r>
            <a:r>
              <a:rPr lang="en-US" sz="4000" dirty="0" err="1">
                <a:latin typeface="Arial" pitchFamily="34" charset="0"/>
                <a:cs typeface="Arial" pitchFamily="34" charset="0"/>
                <a:sym typeface="Wingdings"/>
              </a:rPr>
              <a:t>bo‘lsa</a:t>
            </a:r>
            <a:r>
              <a:rPr lang="en-US" sz="4000" dirty="0">
                <a:latin typeface="Arial" pitchFamily="34" charset="0"/>
                <a:cs typeface="Arial" pitchFamily="34" charset="0"/>
                <a:sym typeface="Wingdings"/>
              </a:rPr>
              <a:t>, 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/>
              </a:rPr>
              <a:t>C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/>
              </a:rPr>
              <a:t>nuqtaning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/>
              </a:rPr>
              <a:t> </a:t>
            </a:r>
          </a:p>
          <a:p>
            <a:pPr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  <a:sym typeface="Wingdings"/>
              </a:rPr>
              <a:t>  A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/>
              </a:rPr>
              <a:t>va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/>
              </a:rPr>
              <a:t> B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/>
              </a:rPr>
              <a:t>nuqtalar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/>
              </a:rPr>
              <a:t>orasida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/>
              </a:rPr>
              <a:t>yotmasligini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/>
              </a:rPr>
              <a:t>isbotlang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/>
              </a:rPr>
              <a:t>. </a:t>
            </a:r>
          </a:p>
          <a:p>
            <a:pPr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  <a:sym typeface="Wingdings"/>
              </a:rPr>
              <a:t> Bu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/>
              </a:rPr>
              <a:t>nuqtalardan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/>
              </a:rPr>
              <a:t>qaysi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/>
              </a:rPr>
              <a:t>biri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/>
              </a:rPr>
              <a:t>qolgan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/>
              </a:rPr>
              <a:t>ikkitasi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/>
              </a:rPr>
              <a:t>orasida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/>
              </a:rPr>
              <a:t>   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/>
              </a:rPr>
              <a:t>yotadi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/>
              </a:rPr>
              <a:t>?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2660073" y="4715579"/>
            <a:ext cx="8078250" cy="746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0738323" y="4577723"/>
            <a:ext cx="1059" cy="342863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2470630" y="4724561"/>
            <a:ext cx="381003" cy="211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982488" y="4535118"/>
            <a:ext cx="0" cy="31933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825412" y="3948446"/>
            <a:ext cx="1383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3,6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418024" y="3999402"/>
            <a:ext cx="753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5,4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86945" y="492953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авая круглая скобка 4"/>
          <p:cNvSpPr/>
          <p:nvPr/>
        </p:nvSpPr>
        <p:spPr>
          <a:xfrm rot="5400000">
            <a:off x="6512992" y="1336134"/>
            <a:ext cx="372412" cy="7897090"/>
          </a:xfrm>
          <a:prstGeom prst="rightBracket">
            <a:avLst>
              <a:gd name="adj" fmla="val 94379"/>
            </a:avLst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25794" y="4735855"/>
            <a:ext cx="518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46147" y="4715579"/>
            <a:ext cx="3471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809444" y="4638634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3417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4" grpId="0"/>
      <p:bldP spid="5" grpId="0" animBg="1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/>
              <p:cNvSpPr/>
              <p:nvPr/>
            </p:nvSpPr>
            <p:spPr>
              <a:xfrm>
                <a:off x="351752" y="151952"/>
                <a:ext cx="9104442" cy="5980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3E18A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3200" b="1" dirty="0">
                    <a:solidFill>
                      <a:srgbClr val="3E18A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endParaRPr lang="ru-RU" sz="3200" b="1" dirty="0">
                  <a:solidFill>
                    <a:srgbClr val="3E18A8"/>
                  </a:solidFill>
                </a:endParaRPr>
              </a:p>
              <a:p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AB =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3,6 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BC =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5,4 </a:t>
                </a:r>
              </a:p>
              <a:p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AC =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600" b="1" dirty="0" err="1" smtClean="0">
                    <a:solidFill>
                      <a:srgbClr val="3E18A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Isbot</a:t>
                </a:r>
                <a:r>
                  <a:rPr lang="en-US" sz="3600" b="1" dirty="0" smtClean="0">
                    <a:solidFill>
                      <a:srgbClr val="3E18A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rgbClr val="3E18A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qilish</a:t>
                </a:r>
                <a:r>
                  <a:rPr lang="en-US" sz="3600" b="1" dirty="0" smtClean="0">
                    <a:solidFill>
                      <a:srgbClr val="3E18A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rgbClr val="3E18A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en-US" sz="3200" dirty="0" smtClean="0">
                    <a:solidFill>
                      <a:srgbClr val="3E18A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C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AB.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600" b="1" dirty="0" err="1" smtClean="0">
                    <a:solidFill>
                      <a:srgbClr val="3E18A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Isbot</a:t>
                </a:r>
                <a:r>
                  <a:rPr lang="en-US" sz="3600" b="1" dirty="0" smtClean="0">
                    <a:solidFill>
                      <a:srgbClr val="3E18A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en-US" sz="3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Faraz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qilaylik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sz="3600" dirty="0">
                    <a:solidFill>
                      <a:srgbClr val="002060"/>
                    </a:solidFill>
                  </a:rPr>
                  <a:t> </a:t>
                </a:r>
                <a:r>
                  <a:rPr lang="en-US" sz="3600" b="1" dirty="0" smtClean="0">
                    <a:solidFill>
                      <a:srgbClr val="002060"/>
                    </a:solidFill>
                  </a:rPr>
                  <a:t>C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</m:oMath>
                </a14:m>
                <a:r>
                  <a:rPr lang="en-US" sz="3600" b="1" dirty="0" smtClean="0">
                    <a:solidFill>
                      <a:srgbClr val="002060"/>
                    </a:solidFill>
                  </a:rPr>
                  <a:t>AB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bo‘lsin</a:t>
                </a:r>
                <a:r>
                  <a:rPr lang="en-US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holda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AC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= AB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– BC</a:t>
                </a:r>
              </a:p>
              <a:p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9 = 3,6 - 5,4</a:t>
                </a:r>
              </a:p>
              <a:p>
                <a:r>
                  <a:rPr lang="en-US" sz="3733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733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9 ≠ -1,8 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733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AC = AB + BC;      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9 = 3,6+ 5,4 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752" y="151952"/>
                <a:ext cx="9104442" cy="5980996"/>
              </a:xfrm>
              <a:prstGeom prst="rect">
                <a:avLst/>
              </a:prstGeom>
              <a:blipFill>
                <a:blip r:embed="rId2"/>
                <a:stretch>
                  <a:fillRect l="-2076" t="-1529" b="-28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51752" y="5959489"/>
            <a:ext cx="9921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Demak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>
                <a:solidFill>
                  <a:srgbClr val="3E1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b="1" dirty="0" smtClean="0">
                <a:solidFill>
                  <a:srgbClr val="3E1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3E1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nuqta</a:t>
            </a:r>
            <a:r>
              <a:rPr lang="en-US" sz="3200" b="1" dirty="0" smtClean="0">
                <a:solidFill>
                  <a:srgbClr val="3E1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200" b="1" dirty="0" err="1" smtClean="0">
                <a:solidFill>
                  <a:srgbClr val="3E1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b="1" dirty="0" smtClean="0">
                <a:solidFill>
                  <a:srgbClr val="3E1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200" b="1" dirty="0" err="1" smtClean="0">
                <a:solidFill>
                  <a:srgbClr val="3E1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nuqtalar</a:t>
            </a:r>
            <a:r>
              <a:rPr lang="en-US" sz="3200" b="1" dirty="0" smtClean="0">
                <a:solidFill>
                  <a:srgbClr val="3E1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3E1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orasida</a:t>
            </a:r>
            <a:r>
              <a:rPr lang="en-US" sz="3200" b="1" dirty="0" smtClean="0">
                <a:solidFill>
                  <a:srgbClr val="3E1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3E1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yotmaydi</a:t>
            </a:r>
            <a:r>
              <a:rPr lang="en-US" sz="3200" b="1" dirty="0" smtClean="0">
                <a:solidFill>
                  <a:srgbClr val="3E1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solidFill>
                <a:srgbClr val="3E18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784890" y="628075"/>
            <a:ext cx="3714776" cy="2117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10309165" y="628075"/>
            <a:ext cx="381003" cy="2117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6594389" y="628075"/>
            <a:ext cx="381003" cy="2117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049491" y="481441"/>
            <a:ext cx="10325" cy="31307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233433" y="481441"/>
            <a:ext cx="721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591921" y="531552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828017" y="720144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79886" y="4792723"/>
            <a:ext cx="33650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faraz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no‘to‘g‘ri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4903973" y="2254892"/>
            <a:ext cx="110837" cy="4361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065112" y="2926189"/>
            <a:ext cx="3714776" cy="2117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10779888" y="2790450"/>
            <a:ext cx="1059" cy="342863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6874610" y="2979893"/>
            <a:ext cx="381003" cy="2117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8540022" y="2778292"/>
            <a:ext cx="1" cy="295793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623369" y="2913323"/>
            <a:ext cx="721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0823318" y="2800949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167021" y="3001692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Прямоугольник 36"/>
              <p:cNvSpPr/>
              <p:nvPr/>
            </p:nvSpPr>
            <p:spPr>
              <a:xfrm>
                <a:off x="8642278" y="4230496"/>
                <a:ext cx="173778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C00000"/>
                    </a:solidFill>
                  </a:rPr>
                  <a:t>B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</m:oMath>
                </a14:m>
                <a:r>
                  <a:rPr lang="en-US" sz="4400" b="1" dirty="0">
                    <a:solidFill>
                      <a:srgbClr val="C00000"/>
                    </a:solidFill>
                  </a:rPr>
                  <a:t>AC</a:t>
                </a:r>
                <a:endParaRPr lang="ru-RU" sz="44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2278" y="4230496"/>
                <a:ext cx="1737783" cy="769441"/>
              </a:xfrm>
              <a:prstGeom prst="rect">
                <a:avLst/>
              </a:prstGeom>
              <a:blipFill>
                <a:blip r:embed="rId3"/>
                <a:stretch>
                  <a:fillRect l="-14386" t="-16667" r="-13333" b="-37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10" descr="D:\rabochiy stol 03.09.2020\рисунки\hotpng.com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5428" y="2697093"/>
            <a:ext cx="1091584" cy="94871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41" name="Прямоугольник 40"/>
          <p:cNvSpPr/>
          <p:nvPr/>
        </p:nvSpPr>
        <p:spPr>
          <a:xfrm>
            <a:off x="11164339" y="192997"/>
            <a:ext cx="6078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5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9192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5" grpId="0"/>
      <p:bldP spid="26" grpId="0"/>
      <p:bldP spid="2" grpId="0"/>
      <p:bldP spid="33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7972" y="1283315"/>
            <a:ext cx="119703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2313"/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Qo‘shni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burchaklar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bissektrisalari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burchakni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-13524"/>
            <a:ext cx="12192000" cy="13161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masala 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(41- bet)</a:t>
            </a:r>
            <a:endParaRPr lang="ru-RU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>
            <a:cxnSpLocks noChangeShapeType="1"/>
          </p:cNvCxnSpPr>
          <p:nvPr/>
        </p:nvCxnSpPr>
        <p:spPr bwMode="auto">
          <a:xfrm>
            <a:off x="2036605" y="6052168"/>
            <a:ext cx="6040582" cy="0"/>
          </a:xfrm>
          <a:prstGeom prst="line">
            <a:avLst/>
          </a:prstGeom>
          <a:noFill/>
          <a:ln w="38100" algn="ctr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Прямая соединительная линия 5"/>
          <p:cNvCxnSpPr>
            <a:cxnSpLocks noChangeShapeType="1"/>
          </p:cNvCxnSpPr>
          <p:nvPr/>
        </p:nvCxnSpPr>
        <p:spPr bwMode="auto">
          <a:xfrm flipV="1">
            <a:off x="4932205" y="3811235"/>
            <a:ext cx="1128855" cy="2240933"/>
          </a:xfrm>
          <a:prstGeom prst="line">
            <a:avLst/>
          </a:prstGeom>
          <a:noFill/>
          <a:ln w="38100" algn="ctr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043609" y="5964820"/>
            <a:ext cx="571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3200" b="1" dirty="0">
                <a:solidFill>
                  <a:srgbClr val="0000CC"/>
                </a:solidFill>
              </a:rPr>
              <a:t>А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61060" y="3306083"/>
            <a:ext cx="5043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3200" b="1" dirty="0">
                <a:solidFill>
                  <a:srgbClr val="0000CC"/>
                </a:solidFill>
              </a:rPr>
              <a:t>С</a:t>
            </a: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4679360" y="6060917"/>
            <a:ext cx="571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3200" b="1" dirty="0">
                <a:solidFill>
                  <a:srgbClr val="0000CC"/>
                </a:solidFill>
              </a:rPr>
              <a:t>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83136" y="5964820"/>
            <a:ext cx="4716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4000" b="1" dirty="0" smtClean="0">
                <a:solidFill>
                  <a:srgbClr val="0000CC"/>
                </a:solidFill>
              </a:rPr>
              <a:t>B</a:t>
            </a:r>
            <a:endParaRPr lang="ru-RU" altLang="ru-RU" sz="4000" b="1" dirty="0">
              <a:solidFill>
                <a:srgbClr val="0000CC"/>
              </a:solidFill>
            </a:endParaRPr>
          </a:p>
        </p:txBody>
      </p:sp>
      <p:cxnSp>
        <p:nvCxnSpPr>
          <p:cNvPr id="16" name="Прямая соединительная линия 15"/>
          <p:cNvCxnSpPr>
            <a:cxnSpLocks noChangeShapeType="1"/>
          </p:cNvCxnSpPr>
          <p:nvPr/>
        </p:nvCxnSpPr>
        <p:spPr bwMode="auto">
          <a:xfrm flipV="1">
            <a:off x="4959914" y="4572000"/>
            <a:ext cx="2337472" cy="1480168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Прямая соединительная линия 18"/>
          <p:cNvCxnSpPr>
            <a:cxnSpLocks noChangeShapeType="1"/>
          </p:cNvCxnSpPr>
          <p:nvPr/>
        </p:nvCxnSpPr>
        <p:spPr bwMode="auto">
          <a:xfrm flipH="1" flipV="1">
            <a:off x="3458433" y="3942341"/>
            <a:ext cx="1473772" cy="2109827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7364753" y="3978104"/>
                <a:ext cx="56003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altLang="ru-RU" sz="32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ru-RU" sz="32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altLang="ru-RU" sz="32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altLang="ru-RU" sz="40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4753" y="3978104"/>
                <a:ext cx="560034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2627417" y="3504069"/>
                <a:ext cx="77559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altLang="ru-RU" sz="32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ru-RU" sz="32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altLang="ru-RU" sz="32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417" y="3504069"/>
                <a:ext cx="77559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8601079" y="3980537"/>
                <a:ext cx="297389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∠ </m:t>
                    </m:r>
                  </m:oMath>
                </a14:m>
                <a:r>
                  <a:rPr lang="en-US" sz="4000" b="1" i="1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O</a:t>
                </a:r>
                <a:r>
                  <a:rPr lang="en-US" sz="2400" b="1" i="1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en-US" sz="4000" b="1" i="1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OO</a:t>
                </a:r>
                <a:r>
                  <a:rPr lang="en-US" sz="2400" b="1" i="1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2 </a:t>
                </a:r>
                <a:r>
                  <a:rPr lang="en-US" sz="4000" i="1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- ?</a:t>
                </a:r>
                <a:r>
                  <a:rPr lang="en-US" sz="3600" i="1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en-US" sz="2400" i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079" y="3980537"/>
                <a:ext cx="2973891" cy="707886"/>
              </a:xfrm>
              <a:prstGeom prst="rect">
                <a:avLst/>
              </a:prstGeom>
              <a:blipFill>
                <a:blip r:embed="rId4"/>
                <a:stretch>
                  <a:fillRect t="-15517" r="-2254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118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blipFill>
          <a:blip xmlns:r="http://schemas.openxmlformats.org/officeDocument/2006/relationships" r:embed="rId1"/>
          <a:stretch>
            <a:fillRect l="-2827" t="-1400" b="-3800"/>
          </a:stretch>
        </a:blipFill>
      </a:spPr>
      <a:bodyPr/>
      <a:lstStyle>
        <a:defPPr>
          <a:defRPr dirty="0">
            <a:noFill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1012</TotalTime>
  <Words>636</Words>
  <Application>Microsoft Office PowerPoint</Application>
  <PresentationFormat>Широкоэкранный</PresentationFormat>
  <Paragraphs>161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Wingdings</vt:lpstr>
      <vt:lpstr>Тема Office</vt:lpstr>
      <vt:lpstr>Geometriya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2- masala(41- bet)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</dc:title>
  <dc:creator>USER</dc:creator>
  <cp:lastModifiedBy>Пользователь</cp:lastModifiedBy>
  <cp:revision>98</cp:revision>
  <dcterms:created xsi:type="dcterms:W3CDTF">2020-04-17T01:39:56Z</dcterms:created>
  <dcterms:modified xsi:type="dcterms:W3CDTF">2020-10-07T02:23:46Z</dcterms:modified>
</cp:coreProperties>
</file>