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48" r:id="rId3"/>
    <p:sldId id="350" r:id="rId4"/>
    <p:sldId id="339" r:id="rId5"/>
    <p:sldId id="342" r:id="rId6"/>
    <p:sldId id="355" r:id="rId7"/>
    <p:sldId id="353" r:id="rId8"/>
    <p:sldId id="345" r:id="rId9"/>
    <p:sldId id="334" r:id="rId10"/>
    <p:sldId id="354" r:id="rId11"/>
    <p:sldId id="326" r:id="rId12"/>
    <p:sldId id="337" r:id="rId13"/>
    <p:sldId id="335" r:id="rId14"/>
    <p:sldId id="338" r:id="rId15"/>
    <p:sldId id="336" r:id="rId16"/>
    <p:sldId id="333" r:id="rId17"/>
    <p:sldId id="331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AB2"/>
    <a:srgbClr val="680000"/>
    <a:srgbClr val="007E39"/>
    <a:srgbClr val="C8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3" d="100"/>
          <a:sy n="93" d="100"/>
        </p:scale>
        <p:origin x="66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3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7E46DFC-49FE-43C4-A425-789067CCAB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04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6979037" y="1917258"/>
            <a:ext cx="1775998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7320" y="1534556"/>
            <a:ext cx="63957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22" y="1696463"/>
            <a:ext cx="616771" cy="115212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8922" y="3003798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144503" y="167055"/>
            <a:ext cx="4293356" cy="857250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ru-RU" alt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3363472">
            <a:off x="3266480" y="2365177"/>
            <a:ext cx="2493169" cy="150137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81039" y="4591922"/>
            <a:ext cx="373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dirty="0">
                <a:solidFill>
                  <a:srgbClr val="C00000"/>
                </a:solidFill>
              </a:rPr>
              <a:t>D</a:t>
            </a:r>
            <a:endParaRPr lang="ru-RU" altLang="ru-RU" sz="2400" dirty="0">
              <a:solidFill>
                <a:srgbClr val="C0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01728" y="1059657"/>
            <a:ext cx="37221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700" dirty="0">
                <a:solidFill>
                  <a:srgbClr val="C00000"/>
                </a:solidFill>
              </a:rPr>
              <a:t>B</a:t>
            </a:r>
            <a:endParaRPr lang="ru-RU" altLang="ru-RU" sz="2700" dirty="0">
              <a:solidFill>
                <a:srgbClr val="C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773518" y="2146980"/>
            <a:ext cx="2428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700" dirty="0">
                <a:solidFill>
                  <a:srgbClr val="C00000"/>
                </a:solidFill>
              </a:rPr>
              <a:t>A</a:t>
            </a:r>
            <a:endParaRPr lang="ru-RU" altLang="ru-RU" sz="2700" dirty="0">
              <a:solidFill>
                <a:srgbClr val="C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922169" y="3489723"/>
            <a:ext cx="36901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700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952942" y="1059657"/>
            <a:ext cx="3391774" cy="2304181"/>
          </a:xfrm>
          <a:prstGeom prst="line">
            <a:avLst/>
          </a:prstGeom>
          <a:noFill/>
          <a:ln w="57150">
            <a:solidFill>
              <a:srgbClr val="160A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3707607" y="3024056"/>
            <a:ext cx="3273570" cy="2119444"/>
          </a:xfrm>
          <a:prstGeom prst="line">
            <a:avLst/>
          </a:prstGeom>
          <a:noFill/>
          <a:ln w="57150">
            <a:solidFill>
              <a:srgbClr val="160A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275160" y="3055144"/>
            <a:ext cx="362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700" dirty="0"/>
              <a:t>а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451854" y="4554453"/>
            <a:ext cx="362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700" i="1" dirty="0"/>
              <a:t>b</a:t>
            </a:r>
            <a:endParaRPr lang="ru-RU" altLang="ru-RU" sz="2700" i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93131" y="952422"/>
            <a:ext cx="2769394" cy="4191078"/>
          </a:xfrm>
          <a:prstGeom prst="line">
            <a:avLst/>
          </a:prstGeom>
          <a:noFill/>
          <a:ln w="57150">
            <a:solidFill>
              <a:srgbClr val="160A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925241" y="1168004"/>
            <a:ext cx="362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700" i="1" dirty="0"/>
              <a:t>d</a:t>
            </a:r>
            <a:endParaRPr lang="ru-RU" altLang="ru-RU" sz="2700" i="1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437141" y="205978"/>
            <a:ext cx="3395857" cy="4937521"/>
          </a:xfrm>
          <a:prstGeom prst="line">
            <a:avLst/>
          </a:prstGeom>
          <a:noFill/>
          <a:ln w="57150">
            <a:solidFill>
              <a:srgbClr val="160A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30516" y="4300538"/>
            <a:ext cx="3289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700" i="1" dirty="0"/>
              <a:t>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924985" y="952422"/>
                <a:ext cx="1143262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985" y="952422"/>
                <a:ext cx="1143262" cy="633571"/>
              </a:xfrm>
              <a:prstGeom prst="rect">
                <a:avLst/>
              </a:prstGeom>
              <a:blipFill>
                <a:blip r:embed="rId2"/>
                <a:stretch>
                  <a:fillRect l="-13830" t="-6731" r="-12234" b="-28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965158" y="1585993"/>
                <a:ext cx="1165704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158" y="1585993"/>
                <a:ext cx="1165704" cy="633571"/>
              </a:xfrm>
              <a:prstGeom prst="rect">
                <a:avLst/>
              </a:prstGeom>
              <a:blipFill>
                <a:blip r:embed="rId3"/>
                <a:stretch>
                  <a:fillRect l="-13613" t="-6731" r="-12565" b="-28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05549" y="952422"/>
                <a:ext cx="1120820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49" y="952422"/>
                <a:ext cx="1120820" cy="633571"/>
              </a:xfrm>
              <a:prstGeom prst="rect">
                <a:avLst/>
              </a:prstGeom>
              <a:blipFill>
                <a:blip r:embed="rId4"/>
                <a:stretch>
                  <a:fillRect l="-13587" t="-6731" r="-13043" b="-28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89969" y="1607265"/>
                <a:ext cx="1164101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69" y="1607265"/>
                <a:ext cx="1164101" cy="633571"/>
              </a:xfrm>
              <a:prstGeom prst="rect">
                <a:avLst/>
              </a:prstGeom>
              <a:blipFill>
                <a:blip r:embed="rId5"/>
                <a:stretch>
                  <a:fillRect l="-13613" t="-6731" r="-12042" b="-28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5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2" grpId="0"/>
      <p:bldP spid="8203" grpId="0"/>
      <p:bldP spid="8205" grpId="0"/>
      <p:bldP spid="8209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167" y="1131590"/>
            <a:ext cx="81636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38" indent="-642938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38-, 39-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sahifalarini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5-,6-,9-,10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7694"/>
            <a:ext cx="1340427" cy="11251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rc 2"/>
          <p:cNvSpPr>
            <a:spLocks/>
          </p:cNvSpPr>
          <p:nvPr/>
        </p:nvSpPr>
        <p:spPr bwMode="auto">
          <a:xfrm>
            <a:off x="2233900" y="2743201"/>
            <a:ext cx="1333337" cy="1457325"/>
          </a:xfrm>
          <a:custGeom>
            <a:avLst/>
            <a:gdLst>
              <a:gd name="T0" fmla="*/ 2147483647 w 21600"/>
              <a:gd name="T1" fmla="*/ 0 h 29894"/>
              <a:gd name="T2" fmla="*/ 2147483647 w 21600"/>
              <a:gd name="T3" fmla="*/ 2147483647 h 29894"/>
              <a:gd name="T4" fmla="*/ 0 w 21600"/>
              <a:gd name="T5" fmla="*/ 2147483647 h 29894"/>
              <a:gd name="T6" fmla="*/ 0 60000 65536"/>
              <a:gd name="T7" fmla="*/ 0 60000 65536"/>
              <a:gd name="T8" fmla="*/ 0 60000 65536"/>
              <a:gd name="T9" fmla="*/ 0 w 21600"/>
              <a:gd name="T10" fmla="*/ 0 h 29894"/>
              <a:gd name="T11" fmla="*/ 21600 w 21600"/>
              <a:gd name="T12" fmla="*/ 29894 h 29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894" fill="none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</a:path>
              <a:path w="21600" h="29894" stroke="0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  <a:lnTo>
                  <a:pt x="0" y="19198"/>
                </a:lnTo>
                <a:lnTo>
                  <a:pt x="9899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H="1">
            <a:off x="2124375" y="2235993"/>
            <a:ext cx="2734928" cy="140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24376" y="3640932"/>
            <a:ext cx="4823822" cy="32385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1013" name="Arc 5"/>
          <p:cNvSpPr>
            <a:spLocks/>
          </p:cNvSpPr>
          <p:nvPr/>
        </p:nvSpPr>
        <p:spPr bwMode="auto">
          <a:xfrm>
            <a:off x="3246601" y="2725341"/>
            <a:ext cx="1333337" cy="842962"/>
          </a:xfrm>
          <a:custGeom>
            <a:avLst/>
            <a:gdLst>
              <a:gd name="T0" fmla="*/ 2147483647 w 21600"/>
              <a:gd name="T1" fmla="*/ 0 h 19253"/>
              <a:gd name="T2" fmla="*/ 2147483647 w 21600"/>
              <a:gd name="T3" fmla="*/ 2147483647 h 19253"/>
              <a:gd name="T4" fmla="*/ 0 w 21600"/>
              <a:gd name="T5" fmla="*/ 2147483647 h 19253"/>
              <a:gd name="T6" fmla="*/ 0 60000 65536"/>
              <a:gd name="T7" fmla="*/ 0 60000 65536"/>
              <a:gd name="T8" fmla="*/ 0 60000 65536"/>
              <a:gd name="T9" fmla="*/ 0 w 21600"/>
              <a:gd name="T10" fmla="*/ 0 h 19253"/>
              <a:gd name="T11" fmla="*/ 21600 w 21600"/>
              <a:gd name="T12" fmla="*/ 19253 h 19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lnTo>
                  <a:pt x="20059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14" name="Arc 6"/>
          <p:cNvSpPr>
            <a:spLocks/>
          </p:cNvSpPr>
          <p:nvPr/>
        </p:nvSpPr>
        <p:spPr bwMode="auto">
          <a:xfrm rot="201043">
            <a:off x="3513269" y="2784873"/>
            <a:ext cx="1309527" cy="954881"/>
          </a:xfrm>
          <a:custGeom>
            <a:avLst/>
            <a:gdLst>
              <a:gd name="T0" fmla="*/ 2147483647 w 21209"/>
              <a:gd name="T1" fmla="*/ 0 h 20213"/>
              <a:gd name="T2" fmla="*/ 2147483647 w 21209"/>
              <a:gd name="T3" fmla="*/ 2147483647 h 20213"/>
              <a:gd name="T4" fmla="*/ 0 w 21209"/>
              <a:gd name="T5" fmla="*/ 2147483647 h 20213"/>
              <a:gd name="T6" fmla="*/ 0 60000 65536"/>
              <a:gd name="T7" fmla="*/ 0 60000 65536"/>
              <a:gd name="T8" fmla="*/ 0 60000 65536"/>
              <a:gd name="T9" fmla="*/ 0 w 21209"/>
              <a:gd name="T10" fmla="*/ 0 h 20213"/>
              <a:gd name="T11" fmla="*/ 21209 w 21209"/>
              <a:gd name="T12" fmla="*/ 20213 h 20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09" h="20213" fill="none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</a:path>
              <a:path w="21209" h="20213" stroke="0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  <a:lnTo>
                  <a:pt x="0" y="20213"/>
                </a:lnTo>
                <a:lnTo>
                  <a:pt x="7615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 rot="-961164">
            <a:off x="4581990" y="2336201"/>
            <a:ext cx="3216538" cy="66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81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биссектриса</a:t>
            </a:r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2124376" y="2559845"/>
            <a:ext cx="5184140" cy="1081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1017" name="Oval 9"/>
          <p:cNvSpPr>
            <a:spLocks noChangeArrowheads="1"/>
          </p:cNvSpPr>
          <p:nvPr/>
        </p:nvSpPr>
        <p:spPr bwMode="auto">
          <a:xfrm>
            <a:off x="4543429" y="3101578"/>
            <a:ext cx="71429" cy="5357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09136" y="170921"/>
            <a:ext cx="5277230" cy="47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/>
          <a:p>
            <a:r>
              <a: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 биссектрисы угла.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964599">
            <a:off x="1232949" y="198968"/>
            <a:ext cx="1620441" cy="6628588"/>
            <a:chOff x="657" y="981"/>
            <a:chExt cx="1361" cy="4176"/>
          </a:xfrm>
        </p:grpSpPr>
        <p:grpSp>
          <p:nvGrpSpPr>
            <p:cNvPr id="17462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72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auto">
              <a:xfrm rot="78698">
                <a:off x="1409" y="2362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74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75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76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77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78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63" name="Group 21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7464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65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66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67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68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69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70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7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4214656">
            <a:off x="2495150" y="-211688"/>
            <a:ext cx="1459100" cy="6493265"/>
            <a:chOff x="657" y="981"/>
            <a:chExt cx="1329" cy="4187"/>
          </a:xfrm>
        </p:grpSpPr>
        <p:grpSp>
          <p:nvGrpSpPr>
            <p:cNvPr id="17444" name="Group 31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54" name="Freeform 3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auto">
              <a:xfrm rot="78698">
                <a:off x="1411" y="2357"/>
                <a:ext cx="215" cy="374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56" name="Freeform 3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57" name="Group 3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58" name="Freeform 3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59" name="Group 3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60" name="Freeform 3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6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45" name="Group 40"/>
            <p:cNvGrpSpPr>
              <a:grpSpLocks/>
            </p:cNvGrpSpPr>
            <p:nvPr/>
          </p:nvGrpSpPr>
          <p:grpSpPr bwMode="auto">
            <a:xfrm rot="8565677">
              <a:off x="1104" y="3140"/>
              <a:ext cx="882" cy="2028"/>
              <a:chOff x="771" y="796"/>
              <a:chExt cx="878" cy="2028"/>
            </a:xfrm>
          </p:grpSpPr>
          <p:sp>
            <p:nvSpPr>
              <p:cNvPr id="17446" name="Freeform 4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47" name="Freeform 4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48" name="Freeform 4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49" name="Group 44"/>
              <p:cNvGrpSpPr>
                <a:grpSpLocks/>
              </p:cNvGrpSpPr>
              <p:nvPr/>
            </p:nvGrpSpPr>
            <p:grpSpPr bwMode="auto">
              <a:xfrm>
                <a:off x="771" y="807"/>
                <a:ext cx="839" cy="2017"/>
                <a:chOff x="763" y="806"/>
                <a:chExt cx="839" cy="2017"/>
              </a:xfrm>
            </p:grpSpPr>
            <p:sp>
              <p:nvSpPr>
                <p:cNvPr id="17450" name="Freeform 4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51" name="Group 46"/>
                <p:cNvGrpSpPr>
                  <a:grpSpLocks/>
                </p:cNvGrpSpPr>
                <p:nvPr/>
              </p:nvGrpSpPr>
              <p:grpSpPr bwMode="auto">
                <a:xfrm rot="78698">
                  <a:off x="763" y="936"/>
                  <a:ext cx="362" cy="1887"/>
                  <a:chOff x="1312" y="1570"/>
                  <a:chExt cx="343" cy="1935"/>
                </a:xfrm>
              </p:grpSpPr>
              <p:sp>
                <p:nvSpPr>
                  <p:cNvPr id="17452" name="Freeform 47"/>
                  <p:cNvSpPr>
                    <a:spLocks/>
                  </p:cNvSpPr>
                  <p:nvPr/>
                </p:nvSpPr>
                <p:spPr bwMode="auto">
                  <a:xfrm>
                    <a:off x="1312" y="164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53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16" name="Group 49"/>
          <p:cNvGrpSpPr>
            <a:grpSpLocks/>
          </p:cNvGrpSpPr>
          <p:nvPr/>
        </p:nvGrpSpPr>
        <p:grpSpPr bwMode="auto">
          <a:xfrm rot="2593342">
            <a:off x="2610091" y="1507332"/>
            <a:ext cx="1892068" cy="4536283"/>
            <a:chOff x="657" y="981"/>
            <a:chExt cx="1361" cy="4176"/>
          </a:xfrm>
        </p:grpSpPr>
        <p:grpSp>
          <p:nvGrpSpPr>
            <p:cNvPr id="17426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36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60" name="Freeform 52"/>
              <p:cNvSpPr>
                <a:spLocks/>
              </p:cNvSpPr>
              <p:nvPr/>
            </p:nvSpPr>
            <p:spPr bwMode="auto">
              <a:xfrm rot="78698">
                <a:off x="1429" y="2355"/>
                <a:ext cx="214" cy="372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38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39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40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41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42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27" name="Group 59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7428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29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30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31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32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33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34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3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sp>
        <p:nvSpPr>
          <p:cNvPr id="171076" name="Oval 68"/>
          <p:cNvSpPr>
            <a:spLocks noChangeArrowheads="1"/>
          </p:cNvSpPr>
          <p:nvPr/>
        </p:nvSpPr>
        <p:spPr bwMode="auto">
          <a:xfrm flipV="1">
            <a:off x="3545016" y="3706417"/>
            <a:ext cx="71428" cy="52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77" name="Oval 69"/>
          <p:cNvSpPr>
            <a:spLocks noChangeArrowheads="1"/>
          </p:cNvSpPr>
          <p:nvPr/>
        </p:nvSpPr>
        <p:spPr bwMode="auto">
          <a:xfrm flipV="1">
            <a:off x="3260886" y="3005137"/>
            <a:ext cx="73017" cy="52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24" name="Oval 70"/>
          <p:cNvSpPr>
            <a:spLocks noChangeArrowheads="1"/>
          </p:cNvSpPr>
          <p:nvPr/>
        </p:nvSpPr>
        <p:spPr bwMode="auto">
          <a:xfrm>
            <a:off x="2051360" y="3598070"/>
            <a:ext cx="144446" cy="1083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</p:spTree>
    <p:extLst>
      <p:ext uri="{BB962C8B-B14F-4D97-AF65-F5344CB8AC3E}">
        <p14:creationId xmlns:p14="http://schemas.microsoft.com/office/powerpoint/2010/main" val="235647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/>
      <p:bldP spid="171013" grpId="0" animBg="1"/>
      <p:bldP spid="171014" grpId="0" animBg="1"/>
      <p:bldP spid="171015" grpId="0"/>
      <p:bldP spid="171016" grpId="0" animBg="1"/>
      <p:bldP spid="171017" grpId="0" animBg="1"/>
      <p:bldP spid="171076" grpId="0" animBg="1"/>
      <p:bldP spid="1710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491" y="558404"/>
            <a:ext cx="2303108" cy="2239565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2858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427557" y="303610"/>
            <a:ext cx="565079" cy="4512470"/>
            <a:chOff x="2789" y="346"/>
            <a:chExt cx="356" cy="3790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5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3171997" y="417911"/>
            <a:ext cx="2746039" cy="4063603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3154538" y="375048"/>
            <a:ext cx="2807943" cy="4135042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4500573" y="4462463"/>
            <a:ext cx="71428" cy="5357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4487875" y="720330"/>
            <a:ext cx="71428" cy="5476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2556121" y="2409829"/>
            <a:ext cx="4082362" cy="694136"/>
            <a:chOff x="1655" y="2024"/>
            <a:chExt cx="2498" cy="583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068826" y="2571750"/>
            <a:ext cx="503175" cy="532211"/>
            <a:chOff x="2562" y="2160"/>
            <a:chExt cx="317" cy="447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858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560" y="651271"/>
            <a:ext cx="6207954" cy="3994547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843427" y="682229"/>
            <a:ext cx="6192078" cy="3942159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4533905" y="495301"/>
            <a:ext cx="12698" cy="4105275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/>
          <a:lstStyle/>
          <a:p>
            <a:endParaRPr lang="ru-RU" sz="2858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51355" y="241697"/>
            <a:ext cx="3600008" cy="8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Построение </a:t>
            </a:r>
          </a:p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середины отрезка</a:t>
            </a:r>
          </a:p>
        </p:txBody>
      </p:sp>
    </p:spTree>
    <p:extLst>
      <p:ext uri="{BB962C8B-B14F-4D97-AF65-F5344CB8AC3E}">
        <p14:creationId xmlns:p14="http://schemas.microsoft.com/office/powerpoint/2010/main" val="28276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5620376" y="687812"/>
            <a:ext cx="907895" cy="726698"/>
            <a:chOff x="1248" y="240"/>
            <a:chExt cx="4176" cy="3600"/>
          </a:xfrm>
          <a:solidFill>
            <a:srgbClr val="00B050"/>
          </a:solidFill>
        </p:grpSpPr>
        <p:sp>
          <p:nvSpPr>
            <p:cNvPr id="1844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7" name="Oval 13"/>
          <p:cNvSpPr>
            <a:spLocks noChangeArrowheads="1"/>
          </p:cNvSpPr>
          <p:nvPr/>
        </p:nvSpPr>
        <p:spPr bwMode="gray">
          <a:xfrm>
            <a:off x="5636463" y="1682193"/>
            <a:ext cx="792065" cy="702469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WordArt 15"/>
          <p:cNvSpPr>
            <a:spLocks noChangeArrowheads="1" noChangeShapeType="1" noTextEdit="1"/>
          </p:cNvSpPr>
          <p:nvPr/>
        </p:nvSpPr>
        <p:spPr bwMode="gray">
          <a:xfrm>
            <a:off x="6425438" y="956691"/>
            <a:ext cx="2538514" cy="41191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270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верно</a:t>
            </a:r>
          </a:p>
        </p:txBody>
      </p:sp>
      <p:sp>
        <p:nvSpPr>
          <p:cNvPr id="18439" name="WordArt 16"/>
          <p:cNvSpPr>
            <a:spLocks noChangeArrowheads="1" noChangeShapeType="1" noTextEdit="1"/>
          </p:cNvSpPr>
          <p:nvPr/>
        </p:nvSpPr>
        <p:spPr bwMode="gray">
          <a:xfrm>
            <a:off x="6515978" y="1854720"/>
            <a:ext cx="2447972" cy="42862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58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неверно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1662" y="23199"/>
            <a:ext cx="5255940" cy="473309"/>
          </a:xfrm>
          <a:prstGeom prst="rect">
            <a:avLst/>
          </a:prstGeom>
        </p:spPr>
        <p:txBody>
          <a:bodyPr wrap="square" lIns="81637" tIns="40818" rIns="81637" bIns="40818">
            <a:spAutoFit/>
          </a:bodyPr>
          <a:lstStyle/>
          <a:p>
            <a:r>
              <a: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Графический диктант:</a:t>
            </a:r>
            <a:endParaRPr lang="ru-RU" sz="2858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0247" y="519734"/>
            <a:ext cx="5183941" cy="45153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1637" tIns="40818" rIns="81637" bIns="40818">
            <a:spAutoFit/>
          </a:bodyPr>
          <a:lstStyle/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Верно ли , что  2 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0 </a:t>
            </a: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=120 мин.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Теорема- это утверждение истинность, которого не требует доказательства.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Углы измеряются в градусах.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Каждый угол имеет определённую длину, большую нуля.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 смежный прямому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Вертикальные углы всегда равны.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Биссектриса это луч, исходящий из вершины угла.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spcAft>
                <a:spcPts val="892"/>
              </a:spcAft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Угол, смежный тупому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8220" y="4663709"/>
            <a:ext cx="719050" cy="32385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7" y="2499742"/>
            <a:ext cx="8136904" cy="129614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15" y="1032317"/>
            <a:ext cx="8674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959" y="1393825"/>
            <a:ext cx="1609725" cy="13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140619"/>
            <a:ext cx="6172200" cy="795338"/>
          </a:xfrm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ru-RU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 </a:t>
            </a:r>
            <a:r>
              <a:rPr lang="en-US" altLang="ru-RU" sz="28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altLang="ru-RU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ru-RU" altLang="ru-RU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28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1763317" y="4245769"/>
            <a:ext cx="5411390" cy="1191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3870722" y="2355057"/>
            <a:ext cx="1982391" cy="1768078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1709738" y="375999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5804297" y="1982391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6948488" y="3706416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3821906" y="4339829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23860" y="188813"/>
            <a:ext cx="7617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alt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alt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ru-RU" alt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0806" y="700924"/>
            <a:ext cx="6635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nimalardan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41" grpId="0"/>
      <p:bldP spid="14342" grpId="0"/>
      <p:bldP spid="14343" grpId="0"/>
      <p:bldP spid="14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91866" y="193984"/>
            <a:ext cx="6172200" cy="857250"/>
          </a:xfrm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normAutofit/>
          </a:bodyPr>
          <a:lstStyle/>
          <a:p>
            <a:r>
              <a:rPr lang="en-US" altLang="ru-RU" sz="36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altLang="ru-RU" sz="36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altLang="ru-RU" sz="36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1980010" y="1168004"/>
            <a:ext cx="4768453" cy="2625328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1980010" y="2518172"/>
            <a:ext cx="5143500" cy="214313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1839516" y="2893219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4196954" y="2839641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6893719" y="2031207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6929437" y="3750469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С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1494235" y="844154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  <a:latin typeface="Calibri" panose="020F0502020204030204" pitchFamily="34" charset="0"/>
              </a:rPr>
              <a:t>М</a:t>
            </a:r>
          </a:p>
        </p:txBody>
      </p:sp>
      <p:sp>
        <p:nvSpPr>
          <p:cNvPr id="13" name="Дуга 12"/>
          <p:cNvSpPr>
            <a:spLocks noChangeArrowheads="1"/>
          </p:cNvSpPr>
          <p:nvPr/>
        </p:nvSpPr>
        <p:spPr bwMode="auto">
          <a:xfrm rot="14265855">
            <a:off x="3573661" y="2166342"/>
            <a:ext cx="642938" cy="589360"/>
          </a:xfrm>
          <a:custGeom>
            <a:avLst/>
            <a:gdLst>
              <a:gd name="T0" fmla="*/ 428625 w 857250"/>
              <a:gd name="T1" fmla="*/ 0 h 785813"/>
              <a:gd name="T2" fmla="*/ 428625 w 857250"/>
              <a:gd name="T3" fmla="*/ 392907 h 785813"/>
              <a:gd name="T4" fmla="*/ 854634 w 857250"/>
              <a:gd name="T5" fmla="*/ 436252 h 785813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3"/>
              <a:gd name="T11" fmla="*/ 857250 w 857250"/>
              <a:gd name="T12" fmla="*/ 436252 h 785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3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  <a:lnTo>
                  <a:pt x="428625" y="392907"/>
                </a:lnTo>
                <a:close/>
              </a:path>
              <a:path w="857250" h="785813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4" name="Дуга 13"/>
          <p:cNvSpPr>
            <a:spLocks noChangeArrowheads="1"/>
          </p:cNvSpPr>
          <p:nvPr/>
        </p:nvSpPr>
        <p:spPr bwMode="auto">
          <a:xfrm rot="3471964">
            <a:off x="5030986" y="2490192"/>
            <a:ext cx="642938" cy="589360"/>
          </a:xfrm>
          <a:custGeom>
            <a:avLst/>
            <a:gdLst>
              <a:gd name="T0" fmla="*/ 428625 w 857250"/>
              <a:gd name="T1" fmla="*/ 0 h 785812"/>
              <a:gd name="T2" fmla="*/ 428625 w 857250"/>
              <a:gd name="T3" fmla="*/ 392906 h 785812"/>
              <a:gd name="T4" fmla="*/ 854634 w 857250"/>
              <a:gd name="T5" fmla="*/ 436251 h 785812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2"/>
              <a:gd name="T11" fmla="*/ 857250 w 857250"/>
              <a:gd name="T12" fmla="*/ 436251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Дуга 14"/>
          <p:cNvSpPr/>
          <p:nvPr/>
        </p:nvSpPr>
        <p:spPr>
          <a:xfrm rot="20479782">
            <a:off x="4301728" y="2193132"/>
            <a:ext cx="642938" cy="589360"/>
          </a:xfrm>
          <a:prstGeom prst="arc">
            <a:avLst>
              <a:gd name="adj1" fmla="val 12946075"/>
              <a:gd name="adj2" fmla="val 206916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6" name="Дуга 15"/>
          <p:cNvSpPr>
            <a:spLocks noChangeArrowheads="1"/>
          </p:cNvSpPr>
          <p:nvPr/>
        </p:nvSpPr>
        <p:spPr bwMode="auto">
          <a:xfrm rot="9499797">
            <a:off x="4356497" y="2409825"/>
            <a:ext cx="642938" cy="589360"/>
          </a:xfrm>
          <a:custGeom>
            <a:avLst/>
            <a:gdLst>
              <a:gd name="T0" fmla="*/ 153112 w 857250"/>
              <a:gd name="T1" fmla="*/ 91921 h 785812"/>
              <a:gd name="T2" fmla="*/ 428625 w 857250"/>
              <a:gd name="T3" fmla="*/ 392906 h 785812"/>
              <a:gd name="T4" fmla="*/ 771629 w 857250"/>
              <a:gd name="T5" fmla="*/ 628523 h 785812"/>
              <a:gd name="T6" fmla="*/ 11796480 60000 65536"/>
              <a:gd name="T7" fmla="*/ 5898240 60000 65536"/>
              <a:gd name="T8" fmla="*/ 5898240 60000 65536"/>
              <a:gd name="T9" fmla="*/ 153112 w 857250"/>
              <a:gd name="T10" fmla="*/ 0 h 785812"/>
              <a:gd name="T11" fmla="*/ 857250 w 857250"/>
              <a:gd name="T12" fmla="*/ 628523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</a:path>
            </a:pathLst>
          </a:cu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40616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1" y="0"/>
            <a:ext cx="9138989" cy="74203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072" y="857473"/>
            <a:ext cx="8683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kesishuvchi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3608" y="3876448"/>
            <a:ext cx="3412585" cy="393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911844" y="3313572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</a:t>
            </a:r>
            <a:endParaRPr lang="ru-RU" sz="20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59539" y="1831137"/>
            <a:ext cx="41824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5518629" y="4124844"/>
            <a:ext cx="3264294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6777" y="2265354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</a:rPr>
              <a:t>a</a:t>
            </a:r>
            <a:endParaRPr lang="ru-RU" sz="2400" b="1" dirty="0">
              <a:solidFill>
                <a:srgbClr val="68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66810" y="2324321"/>
            <a:ext cx="26864" cy="2549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30198" y="3474076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68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ru-RU" sz="2000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198" y="3474076"/>
                <a:ext cx="39786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372200" y="3064556"/>
                <a:ext cx="1375698" cy="753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0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4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064556"/>
                <a:ext cx="1375698" cy="753861"/>
              </a:xfrm>
              <a:prstGeom prst="rect">
                <a:avLst/>
              </a:prstGeom>
              <a:blipFill>
                <a:blip r:embed="rId3"/>
                <a:stretch>
                  <a:fillRect l="-15487" t="-10569" r="-15044" b="-32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 rot="10800000">
            <a:off x="2538077" y="3568169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672302" y="2564797"/>
            <a:ext cx="961077" cy="1331303"/>
            <a:chOff x="1728" y="1536"/>
            <a:chExt cx="1104" cy="1968"/>
          </a:xfrm>
        </p:grpSpPr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pic>
        <p:nvPicPr>
          <p:cNvPr id="19" name="Picture 13" descr="tra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72" y="3151951"/>
            <a:ext cx="2002389" cy="1154299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65839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6" grpId="0" animBg="1"/>
      <p:bldP spid="11" grpId="0"/>
      <p:bldP spid="1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2249742" y="3223011"/>
            <a:ext cx="3672408" cy="63624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144058" y="2212215"/>
            <a:ext cx="1427560" cy="1484710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1986217" y="3523777"/>
            <a:ext cx="4698206" cy="485776"/>
            <a:chOff x="249" y="3737"/>
            <a:chExt cx="3946" cy="408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37"/>
              <a:ext cx="39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endParaRPr lang="ru-RU" sz="675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49" y="3873"/>
              <a:ext cx="3903" cy="1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675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11795" y="325560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90610" y="273419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В</a:t>
            </a:r>
          </a:p>
        </p:txBody>
      </p:sp>
      <p:sp>
        <p:nvSpPr>
          <p:cNvPr id="30" name="Прямоугольный треугольник 29"/>
          <p:cNvSpPr/>
          <p:nvPr/>
        </p:nvSpPr>
        <p:spPr>
          <a:xfrm rot="21001638">
            <a:off x="4187211" y="1686682"/>
            <a:ext cx="2268315" cy="1512210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2602159" y="-488175"/>
            <a:ext cx="1427560" cy="1484710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3761888" y="834054"/>
            <a:ext cx="492315" cy="2655824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3824883" y="680467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680000"/>
                </a:solidFill>
              </a:rPr>
              <a:t>М</a:t>
            </a:r>
          </a:p>
        </p:txBody>
      </p:sp>
      <p:sp>
        <p:nvSpPr>
          <p:cNvPr id="42" name="TextBox 41"/>
          <p:cNvSpPr txBox="1"/>
          <p:nvPr/>
        </p:nvSpPr>
        <p:spPr>
          <a:xfrm rot="20931788">
            <a:off x="4197972" y="2964346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О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485900" y="205979"/>
            <a:ext cx="6172200" cy="857250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ru-RU" sz="3300" b="1" i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300" b="1" i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300" b="1" i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4220179" y="1347077"/>
            <a:ext cx="5616780" cy="827502"/>
            <a:chOff x="395420" y="5203749"/>
            <a:chExt cx="7489040" cy="1103335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79"/>
              <a:ext cx="74890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i="1" spc="38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spc="38" dirty="0" smtClean="0">
                  <a:ln w="11430"/>
                  <a:solidFill>
                    <a:schemeClr val="accent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АВ    МО </a:t>
              </a:r>
              <a:endParaRPr lang="ru-RU" sz="36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0216621"/>
                </p:ext>
              </p:extLst>
            </p:nvPr>
          </p:nvGraphicFramePr>
          <p:xfrm>
            <a:off x="3786813" y="5203749"/>
            <a:ext cx="706253" cy="1103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Формула" r:id="rId4" imgW="126720" imgH="152280" progId="Equation.3">
                    <p:embed/>
                  </p:oleObj>
                </mc:Choice>
                <mc:Fallback>
                  <p:oleObj name="Формула" r:id="rId4" imgW="126720" imgH="152280" progId="Equation.3">
                    <p:embed/>
                    <p:pic>
                      <p:nvPicPr>
                        <p:cNvPr id="45" name="Объект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6813" y="5203749"/>
                          <a:ext cx="706253" cy="11033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Прямоугольник 2"/>
          <p:cNvSpPr/>
          <p:nvPr/>
        </p:nvSpPr>
        <p:spPr>
          <a:xfrm>
            <a:off x="1151112" y="271601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375 -0.1268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7292 0.4402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22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763316" y="4083844"/>
            <a:ext cx="5749528" cy="10716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548423" y="1113235"/>
            <a:ext cx="23577" cy="299650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123849" y="862979"/>
            <a:ext cx="4539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M</a:t>
            </a:r>
            <a:endParaRPr lang="ru-RU" altLang="ru-RU" sz="2400" b="1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174706" y="364807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25229" y="3652838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91230" y="4054217"/>
            <a:ext cx="383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N</a:t>
            </a:r>
            <a:endParaRPr lang="ru-RU" altLang="ru-RU" sz="2400" b="1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342011" y="4054654"/>
            <a:ext cx="393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O</a:t>
            </a:r>
            <a:endParaRPr lang="ru-RU" alt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0524" y="50576"/>
            <a:ext cx="71336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583" y="1600709"/>
            <a:ext cx="2959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- </a:t>
            </a:r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en-US" sz="2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MN, MK – </a:t>
            </a:r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og‘ma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605448" y="1185655"/>
            <a:ext cx="643161" cy="2898189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4582753" y="1182861"/>
            <a:ext cx="1501413" cy="294383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5986167" y="4054217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/>
              <a:t>K</a:t>
            </a:r>
            <a:endParaRPr lang="ru-RU" alt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 rot="10800000">
            <a:off x="4427367" y="3723878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3255" y="678312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7451" y="1452401"/>
            <a:ext cx="27047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 &lt; MN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 &lt; MK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56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763316" y="4083844"/>
            <a:ext cx="5749528" cy="10716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4572001" y="1113235"/>
            <a:ext cx="3572" cy="386476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91184" y="1202624"/>
            <a:ext cx="4539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M</a:t>
            </a:r>
            <a:endParaRPr lang="ru-RU" altLang="ru-RU" sz="2400" b="1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174706" y="364807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25229" y="3652838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60167" y="4516981"/>
            <a:ext cx="3802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 dirty="0">
                <a:latin typeface="Verdana" panose="020B0604030504040204" pitchFamily="34" charset="0"/>
              </a:rPr>
              <a:t>N</a:t>
            </a:r>
            <a:endParaRPr lang="ru-RU" altLang="ru-RU" b="1" dirty="0">
              <a:latin typeface="Verdana" panose="020B060403050404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61716" y="3703243"/>
            <a:ext cx="3834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480621" y="3993939"/>
            <a:ext cx="182760" cy="179809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pic>
        <p:nvPicPr>
          <p:cNvPr id="7181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023" y="2929383"/>
            <a:ext cx="2932509" cy="189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95536" y="1731240"/>
                <a:ext cx="1896673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MN</a:t>
                </a:r>
                <a:endParaRPr lang="ru-RU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31240"/>
                <a:ext cx="1896673" cy="633571"/>
              </a:xfrm>
              <a:prstGeom prst="rect">
                <a:avLst/>
              </a:prstGeom>
              <a:blipFill>
                <a:blip r:embed="rId3"/>
                <a:stretch>
                  <a:fillRect l="-8360" t="-6731" r="-7717" b="-28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8986" y="72480"/>
            <a:ext cx="885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037551" y="1457475"/>
                <a:ext cx="2230098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2800" b="1" dirty="0" smtClean="0"/>
              </a:p>
              <a:p>
                <a:r>
                  <a:rPr lang="en-US" sz="28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</m:oMath>
                </a14:m>
                <a:r>
                  <a:rPr lang="en-US" sz="2800" b="1" dirty="0" smtClean="0"/>
                  <a:t>OM = 90⁰ 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551" y="1457475"/>
                <a:ext cx="2230098" cy="954107"/>
              </a:xfrm>
              <a:prstGeom prst="rect">
                <a:avLst/>
              </a:prstGeom>
              <a:blipFill>
                <a:blip r:embed="rId4"/>
                <a:stretch>
                  <a:fillRect r="-4645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11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2708139" y="1264140"/>
            <a:ext cx="389850" cy="1507096"/>
            <a:chOff x="3851900" y="2852920"/>
            <a:chExt cx="519799" cy="2009461"/>
          </a:xfrm>
        </p:grpSpPr>
        <p:sp>
          <p:nvSpPr>
            <p:cNvPr id="37" name="Line 41"/>
            <p:cNvSpPr>
              <a:spLocks noChangeShapeType="1"/>
            </p:cNvSpPr>
            <p:nvPr/>
          </p:nvSpPr>
          <p:spPr bwMode="auto">
            <a:xfrm flipV="1">
              <a:off x="3851900" y="2977509"/>
              <a:ext cx="0" cy="1884872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851900" y="2852920"/>
              <a:ext cx="519799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39552" y="1329578"/>
            <a:ext cx="4374356" cy="1865860"/>
            <a:chOff x="929970" y="2996940"/>
            <a:chExt cx="5832475" cy="2487813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929970" y="2996940"/>
              <a:ext cx="5832475" cy="2487813"/>
              <a:chOff x="971500" y="3068950"/>
              <a:chExt cx="5832475" cy="2487813"/>
            </a:xfrm>
          </p:grpSpPr>
          <p:sp>
            <p:nvSpPr>
              <p:cNvPr id="40" name="Line 41"/>
              <p:cNvSpPr>
                <a:spLocks noChangeShapeType="1"/>
              </p:cNvSpPr>
              <p:nvPr/>
            </p:nvSpPr>
            <p:spPr bwMode="auto">
              <a:xfrm flipH="1" flipV="1">
                <a:off x="2627730" y="3356990"/>
                <a:ext cx="1224170" cy="158421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135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Группа 4"/>
              <p:cNvGrpSpPr/>
              <p:nvPr/>
            </p:nvGrpSpPr>
            <p:grpSpPr>
              <a:xfrm>
                <a:off x="971500" y="3068950"/>
                <a:ext cx="5832475" cy="2487813"/>
                <a:chOff x="1619590" y="1484730"/>
                <a:chExt cx="5832475" cy="2487813"/>
              </a:xfrm>
            </p:grpSpPr>
            <p:sp>
              <p:nvSpPr>
                <p:cNvPr id="6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529471" y="1772770"/>
                  <a:ext cx="1194689" cy="1596832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sz="135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619590" y="3356991"/>
                  <a:ext cx="5832475" cy="53975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sz="135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Группа 27"/>
                <p:cNvGrpSpPr/>
                <p:nvPr/>
              </p:nvGrpSpPr>
              <p:grpSpPr>
                <a:xfrm>
                  <a:off x="4283960" y="3306369"/>
                  <a:ext cx="543312" cy="666174"/>
                  <a:chOff x="1143000" y="1966466"/>
                  <a:chExt cx="543312" cy="666174"/>
                </a:xfrm>
              </p:grpSpPr>
              <p:sp>
                <p:nvSpPr>
                  <p:cNvPr id="1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92690" y="1966466"/>
                    <a:ext cx="152400" cy="152400"/>
                  </a:xfrm>
                  <a:prstGeom prst="ellipse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sz="135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3000" y="2017087"/>
                    <a:ext cx="543312" cy="6155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lang="ru-RU" sz="24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300240" y="1484730"/>
                  <a:ext cx="519800" cy="615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sz="24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07630" y="3284980"/>
                  <a:ext cx="543312" cy="615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24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804310" y="3339915"/>
                  <a:ext cx="519800" cy="615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sz="24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6" name="Прямоугольник 35"/>
            <p:cNvSpPr/>
            <p:nvPr/>
          </p:nvSpPr>
          <p:spPr>
            <a:xfrm>
              <a:off x="1763610" y="2996940"/>
              <a:ext cx="519800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7504" y="8064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chiquvchi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50001" y="994836"/>
            <a:ext cx="3805336" cy="2200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en-US" sz="2800" b="1" dirty="0" smtClean="0">
              <a:solidFill>
                <a:srgbClr val="160A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Isbot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АОВ = 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ВОС =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COD 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180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3 = 60°  </a:t>
            </a:r>
          </a:p>
          <a:p>
            <a:pPr lvl="0" algn="ctr"/>
            <a:endParaRPr lang="ru-RU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4367" y="3392062"/>
            <a:ext cx="8991249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ОК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bissektrisa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ВОС,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СОК =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ВОК = 30°.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-72517" y="3924787"/>
            <a:ext cx="9145016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DOK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60°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+ 30° = 90°,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 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АОК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=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° + 30° = 90°,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1754995" y="4426735"/>
                <a:ext cx="5877417" cy="500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2900" indent="-3429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sz="2800" b="1" dirty="0" smtClean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ОК </a:t>
                </a:r>
                <a14:m>
                  <m:oMath xmlns:m="http://schemas.openxmlformats.org/officeDocument/2006/math">
                    <m:r>
                      <a:rPr lang="en-US" sz="2800" b="1" i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ru-RU" sz="2800" b="1" dirty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ОА, </a:t>
                </a:r>
                <a:r>
                  <a:rPr lang="en-US" sz="2800" b="1" dirty="0" smtClean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ru-RU" sz="2800" b="1" dirty="0" smtClean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ОК </a:t>
                </a:r>
                <a14:m>
                  <m:oMath xmlns:m="http://schemas.openxmlformats.org/officeDocument/2006/math">
                    <m:r>
                      <a:rPr lang="en-US" sz="2800" b="1" i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ru-RU" sz="2800" b="1" dirty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800" b="1" dirty="0">
                    <a:solidFill>
                      <a:srgbClr val="68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OD</a:t>
                </a:r>
              </a:p>
            </p:txBody>
          </p:sp>
        </mc:Choice>
        <mc:Fallback xmlns="">
          <p:sp>
            <p:nvSpPr>
              <p:cNvPr id="55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4995" y="4426735"/>
                <a:ext cx="5877417" cy="500137"/>
              </a:xfrm>
              <a:prstGeom prst="rect">
                <a:avLst/>
              </a:prstGeom>
              <a:blipFill>
                <a:blip r:embed="rId2"/>
                <a:stretch>
                  <a:fillRect l="-2593" t="-15854" b="-426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754995" y="2310266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60°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77481" y="2029701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3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0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5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-324544" y="3286016"/>
            <a:ext cx="5688632" cy="390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99992" y="18025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201234" y="224051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413403" y="1419892"/>
            <a:ext cx="1188360" cy="1856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21280" y="997326"/>
            <a:ext cx="6503" cy="22227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 flipH="1">
            <a:off x="3177672" y="2932341"/>
            <a:ext cx="679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4073" y="328601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30058" y="91109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323528" y="2139703"/>
            <a:ext cx="4933288" cy="21602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2557496" y="3198995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3430326">
            <a:off x="2178422" y="2971790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/>
                <a:cs typeface="Times New Roman"/>
              </a:rPr>
              <a:t>∟</a:t>
            </a:r>
            <a:endParaRPr lang="ru-RU" sz="2800" b="1" i="1" dirty="0"/>
          </a:p>
        </p:txBody>
      </p:sp>
      <p:sp>
        <p:nvSpPr>
          <p:cNvPr id="26" name="Прямоугольник 25"/>
          <p:cNvSpPr/>
          <p:nvPr/>
        </p:nvSpPr>
        <p:spPr>
          <a:xfrm rot="10957887">
            <a:off x="2456237" y="2942016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∟</a:t>
            </a:r>
            <a:endParaRPr lang="ru-RU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5761" y="197810"/>
            <a:ext cx="776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№7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toping: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>
            <a:off x="2647300" y="946897"/>
            <a:ext cx="1314450" cy="2343150"/>
            <a:chOff x="1728" y="1536"/>
            <a:chExt cx="1104" cy="1968"/>
          </a:xfrm>
        </p:grpSpPr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277121" y="1359765"/>
            <a:ext cx="39959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АОВ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90⁰ - 30⁰ = 60⁰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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BOC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180⁰ - (60⁰+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0⁰)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30⁰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28560" y="2531383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999116" y="1891885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90238" y="158376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3922" y="35862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03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455</Words>
  <Application>Microsoft Office PowerPoint</Application>
  <PresentationFormat>Экран (16:9)</PresentationFormat>
  <Paragraphs>133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Tahoma</vt:lpstr>
      <vt:lpstr>Times New Roman</vt:lpstr>
      <vt:lpstr>Verdana</vt:lpstr>
      <vt:lpstr>Тема Office</vt:lpstr>
      <vt:lpstr>Формула</vt:lpstr>
      <vt:lpstr>GEOMETRIYA</vt:lpstr>
      <vt:lpstr>Yana qanday burchaklarni bilasiz?</vt:lpstr>
      <vt:lpstr>Vertikal burchaklar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АВСD – to‘g‘ri to‘rtburchak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Учетная запись Майкрософт</cp:lastModifiedBy>
  <cp:revision>319</cp:revision>
  <dcterms:created xsi:type="dcterms:W3CDTF">2020-07-28T06:40:32Z</dcterms:created>
  <dcterms:modified xsi:type="dcterms:W3CDTF">2020-10-02T05:28:18Z</dcterms:modified>
</cp:coreProperties>
</file>