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01" r:id="rId2"/>
    <p:sldId id="309" r:id="rId3"/>
    <p:sldId id="329" r:id="rId4"/>
    <p:sldId id="332" r:id="rId5"/>
    <p:sldId id="334" r:id="rId6"/>
    <p:sldId id="327" r:id="rId7"/>
    <p:sldId id="323" r:id="rId8"/>
    <p:sldId id="322" r:id="rId9"/>
    <p:sldId id="328" r:id="rId10"/>
    <p:sldId id="326" r:id="rId11"/>
    <p:sldId id="336" r:id="rId12"/>
    <p:sldId id="335" r:id="rId13"/>
    <p:sldId id="331" r:id="rId14"/>
    <p:sldId id="333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0000"/>
    <a:srgbClr val="007E39"/>
    <a:srgbClr val="C86A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24" autoAdjust="0"/>
  </p:normalViewPr>
  <p:slideViewPr>
    <p:cSldViewPr>
      <p:cViewPr varScale="1">
        <p:scale>
          <a:sx n="98" d="100"/>
          <a:sy n="98" d="100"/>
        </p:scale>
        <p:origin x="600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7232F-1B7D-48C9-8C32-6F17E1E55F2E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5AFC0-17C6-40A1-BCB8-6708F6916D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057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151336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151336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5" y="204791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2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38" y="2434"/>
            <a:ext cx="9130468" cy="13163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66402" y="257079"/>
            <a:ext cx="4667985" cy="854373"/>
          </a:xfrm>
          <a:prstGeom prst="rect">
            <a:avLst/>
          </a:prstGeom>
        </p:spPr>
        <p:txBody>
          <a:bodyPr vert="horz" wrap="square" lIns="0" tIns="23150" rIns="0" bIns="0" rtlCol="0" anchor="ctr">
            <a:spAutoFit/>
          </a:bodyPr>
          <a:lstStyle/>
          <a:p>
            <a:pPr marL="20131">
              <a:spcBef>
                <a:spcPts val="181"/>
              </a:spcBef>
            </a:pPr>
            <a:r>
              <a:rPr lang="en-US" sz="5400" b="1" spc="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98270" y="216479"/>
            <a:ext cx="7738401" cy="1005549"/>
            <a:chOff x="439463" y="212864"/>
            <a:chExt cx="4881880" cy="63436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853"/>
            </a:p>
          </p:txBody>
        </p:sp>
      </p:grpSp>
      <p:sp>
        <p:nvSpPr>
          <p:cNvPr id="11" name="object 11"/>
          <p:cNvSpPr/>
          <p:nvPr/>
        </p:nvSpPr>
        <p:spPr>
          <a:xfrm>
            <a:off x="7045547" y="1959342"/>
            <a:ext cx="1775998" cy="19083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12" name="object 12"/>
          <p:cNvSpPr txBox="1"/>
          <p:nvPr/>
        </p:nvSpPr>
        <p:spPr>
          <a:xfrm>
            <a:off x="7524328" y="432177"/>
            <a:ext cx="685416" cy="57415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6" b="1" spc="16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3200" spc="16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3566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33546" y="577322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40551" y="1758468"/>
            <a:ext cx="6072193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QO‘SHNI VA </a:t>
            </a:r>
          </a:p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VERTIKAL BURCHAKLAR VA ULARNING XOSSALARI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719310"/>
            <a:ext cx="616771" cy="11521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68047" y="3054660"/>
            <a:ext cx="616771" cy="115212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51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995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2791" y="1275606"/>
            <a:ext cx="81636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42938" indent="-642938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36-, 37-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sahifalarini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ma‘lumotlarni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ctr">
              <a:buFont typeface="Arial" panose="020B0604020202020204" pitchFamily="34" charset="0"/>
              <a:buChar char="•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9 - 10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9302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72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81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47" y="2499742"/>
            <a:ext cx="8136904" cy="1296144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4915" y="1032317"/>
            <a:ext cx="86741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ifatida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61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Group 6"/>
          <p:cNvGrpSpPr>
            <a:grpSpLocks/>
          </p:cNvGrpSpPr>
          <p:nvPr/>
        </p:nvGrpSpPr>
        <p:grpSpPr bwMode="auto">
          <a:xfrm>
            <a:off x="5620376" y="687812"/>
            <a:ext cx="907895" cy="726698"/>
            <a:chOff x="1248" y="240"/>
            <a:chExt cx="4176" cy="3600"/>
          </a:xfrm>
          <a:solidFill>
            <a:srgbClr val="00B050"/>
          </a:solidFill>
        </p:grpSpPr>
        <p:sp>
          <p:nvSpPr>
            <p:cNvPr id="18441" name="Pyr1"/>
            <p:cNvSpPr>
              <a:spLocks noEditPoints="1" noChangeArrowheads="1"/>
            </p:cNvSpPr>
            <p:nvPr/>
          </p:nvSpPr>
          <p:spPr bwMode="auto">
            <a:xfrm>
              <a:off x="2873" y="240"/>
              <a:ext cx="936" cy="798"/>
            </a:xfrm>
            <a:custGeom>
              <a:avLst/>
              <a:gdLst>
                <a:gd name="T0" fmla="*/ 20 w 21600"/>
                <a:gd name="T1" fmla="*/ 0 h 21600"/>
                <a:gd name="T2" fmla="*/ 41 w 21600"/>
                <a:gd name="T3" fmla="*/ 29 h 21600"/>
                <a:gd name="T4" fmla="*/ 0 w 21600"/>
                <a:gd name="T5" fmla="*/ 29 h 21600"/>
                <a:gd name="T6" fmla="*/ 0 60000 65536"/>
                <a:gd name="T7" fmla="*/ 0 60000 65536"/>
                <a:gd name="T8" fmla="*/ 0 60000 65536"/>
                <a:gd name="T9" fmla="*/ 5400 w 21600"/>
                <a:gd name="T10" fmla="*/ 11802 h 21600"/>
                <a:gd name="T11" fmla="*/ 16200 w 21600"/>
                <a:gd name="T12" fmla="*/ 20598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10800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2858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2" name="Pyr2"/>
            <p:cNvSpPr>
              <a:spLocks noEditPoints="1" noChangeArrowheads="1"/>
            </p:cNvSpPr>
            <p:nvPr/>
          </p:nvSpPr>
          <p:spPr bwMode="auto">
            <a:xfrm>
              <a:off x="2331" y="1038"/>
              <a:ext cx="2015" cy="936"/>
            </a:xfrm>
            <a:custGeom>
              <a:avLst/>
              <a:gdLst>
                <a:gd name="T0" fmla="*/ 50 w 21600"/>
                <a:gd name="T1" fmla="*/ 0 h 21600"/>
                <a:gd name="T2" fmla="*/ 138 w 21600"/>
                <a:gd name="T3" fmla="*/ 0 h 21600"/>
                <a:gd name="T4" fmla="*/ 188 w 21600"/>
                <a:gd name="T5" fmla="*/ 41 h 21600"/>
                <a:gd name="T6" fmla="*/ 0 w 21600"/>
                <a:gd name="T7" fmla="*/ 4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789 w 21600"/>
                <a:gd name="T13" fmla="*/ 508 h 21600"/>
                <a:gd name="T14" fmla="*/ 15811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787" y="0"/>
                  </a:moveTo>
                  <a:lnTo>
                    <a:pt x="15812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5787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2858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3" name="Pyr3"/>
            <p:cNvSpPr>
              <a:spLocks noEditPoints="1" noChangeArrowheads="1"/>
            </p:cNvSpPr>
            <p:nvPr/>
          </p:nvSpPr>
          <p:spPr bwMode="auto">
            <a:xfrm>
              <a:off x="1795" y="1974"/>
              <a:ext cx="3087" cy="935"/>
            </a:xfrm>
            <a:custGeom>
              <a:avLst/>
              <a:gdLst>
                <a:gd name="T0" fmla="*/ 77 w 21600"/>
                <a:gd name="T1" fmla="*/ 0 h 21600"/>
                <a:gd name="T2" fmla="*/ 364 w 21600"/>
                <a:gd name="T3" fmla="*/ 0 h 21600"/>
                <a:gd name="T4" fmla="*/ 441 w 21600"/>
                <a:gd name="T5" fmla="*/ 40 h 21600"/>
                <a:gd name="T6" fmla="*/ 0 w 21600"/>
                <a:gd name="T7" fmla="*/ 4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290 w 21600"/>
                <a:gd name="T13" fmla="*/ 508 h 21600"/>
                <a:gd name="T14" fmla="*/ 16310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768" y="0"/>
                  </a:moveTo>
                  <a:lnTo>
                    <a:pt x="17831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3768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2858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44" name="Pyr4"/>
            <p:cNvSpPr>
              <a:spLocks noEditPoints="1" noChangeArrowheads="1"/>
            </p:cNvSpPr>
            <p:nvPr/>
          </p:nvSpPr>
          <p:spPr bwMode="auto">
            <a:xfrm>
              <a:off x="1248" y="2904"/>
              <a:ext cx="4176" cy="936"/>
            </a:xfrm>
            <a:custGeom>
              <a:avLst/>
              <a:gdLst>
                <a:gd name="T0" fmla="*/ 104 w 21600"/>
                <a:gd name="T1" fmla="*/ 0 h 21600"/>
                <a:gd name="T2" fmla="*/ 703 w 21600"/>
                <a:gd name="T3" fmla="*/ 0 h 21600"/>
                <a:gd name="T4" fmla="*/ 807 w 21600"/>
                <a:gd name="T5" fmla="*/ 41 h 21600"/>
                <a:gd name="T6" fmla="*/ 0 w 21600"/>
                <a:gd name="T7" fmla="*/ 4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284 w 21600"/>
                <a:gd name="T13" fmla="*/ 508 h 21600"/>
                <a:gd name="T14" fmla="*/ 17312 w 21600"/>
                <a:gd name="T15" fmla="*/ 21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793" y="0"/>
                  </a:moveTo>
                  <a:lnTo>
                    <a:pt x="18806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2793" y="0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2858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437" name="Oval 13"/>
          <p:cNvSpPr>
            <a:spLocks noChangeArrowheads="1"/>
          </p:cNvSpPr>
          <p:nvPr/>
        </p:nvSpPr>
        <p:spPr bwMode="gray">
          <a:xfrm>
            <a:off x="5636463" y="1682193"/>
            <a:ext cx="792065" cy="702469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2"/>
            </a:solidFill>
            <a:round/>
            <a:headEnd/>
            <a:tailEnd/>
          </a:ln>
        </p:spPr>
        <p:txBody>
          <a:bodyPr wrap="none" lIns="81637" tIns="40818" rIns="81637" bIns="40818" anchor="ctr"/>
          <a:lstStyle/>
          <a:p>
            <a:endParaRPr lang="ru-RU" sz="2858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8" name="WordArt 15"/>
          <p:cNvSpPr>
            <a:spLocks noChangeArrowheads="1" noChangeShapeType="1" noTextEdit="1"/>
          </p:cNvSpPr>
          <p:nvPr/>
        </p:nvSpPr>
        <p:spPr bwMode="gray">
          <a:xfrm>
            <a:off x="6425438" y="956691"/>
            <a:ext cx="2538514" cy="411915"/>
          </a:xfrm>
          <a:prstGeom prst="rect">
            <a:avLst/>
          </a:prstGeom>
        </p:spPr>
        <p:txBody>
          <a:bodyPr wrap="none" lIns="81637" tIns="40818" rIns="81637" bIns="40818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1270" kern="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верно</a:t>
            </a:r>
          </a:p>
        </p:txBody>
      </p:sp>
      <p:sp>
        <p:nvSpPr>
          <p:cNvPr id="18439" name="WordArt 16"/>
          <p:cNvSpPr>
            <a:spLocks noChangeArrowheads="1" noChangeShapeType="1" noTextEdit="1"/>
          </p:cNvSpPr>
          <p:nvPr/>
        </p:nvSpPr>
        <p:spPr bwMode="gray">
          <a:xfrm>
            <a:off x="6515978" y="1854720"/>
            <a:ext cx="2447972" cy="428625"/>
          </a:xfrm>
          <a:prstGeom prst="rect">
            <a:avLst/>
          </a:prstGeom>
        </p:spPr>
        <p:txBody>
          <a:bodyPr wrap="none" lIns="81637" tIns="40818" rIns="81637" bIns="40818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858" kern="1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неверно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51662" y="23199"/>
            <a:ext cx="5255940" cy="473309"/>
          </a:xfrm>
          <a:prstGeom prst="rect">
            <a:avLst/>
          </a:prstGeom>
        </p:spPr>
        <p:txBody>
          <a:bodyPr wrap="square" lIns="81637" tIns="40818" rIns="81637" bIns="40818">
            <a:spAutoFit/>
          </a:bodyPr>
          <a:lstStyle/>
          <a:p>
            <a:r>
              <a:rPr lang="ru-RU" sz="254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Графический диктант:</a:t>
            </a:r>
            <a:endParaRPr lang="ru-RU" sz="2858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0247" y="519734"/>
            <a:ext cx="5183941" cy="45153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81637" tIns="40818" rIns="81637" bIns="40818">
            <a:spAutoFit/>
          </a:bodyPr>
          <a:lstStyle/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Верно ли , что  2 </a:t>
            </a:r>
            <a:r>
              <a:rPr lang="ru-RU" sz="1746" b="1" baseline="30000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0 </a:t>
            </a: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=120 мин.</a:t>
            </a:r>
            <a:r>
              <a:rPr lang="ru-RU" sz="1746" b="1" baseline="30000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  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Теорема- это утверждение истинность, которого не требует доказательства.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Углы измеряются в градусах.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Каждый угол имеет определённую длину, большую нуля.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Угол смежный прямому – острый.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Вертикальные углы всегда равны.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Биссектриса это луч, исходящий из вершины угла.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306145" indent="-306145">
              <a:lnSpc>
                <a:spcPct val="150000"/>
              </a:lnSpc>
              <a:spcAft>
                <a:spcPts val="892"/>
              </a:spcAft>
              <a:buFont typeface="+mj-lt"/>
              <a:buAutoNum type="arabicPeriod"/>
              <a:tabLst>
                <a:tab pos="408192" algn="l"/>
              </a:tabLst>
            </a:pPr>
            <a:r>
              <a:rPr lang="ru-RU" sz="1746" b="1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</a:rPr>
              <a:t>Угол, смежный тупому – острый.</a:t>
            </a:r>
            <a:endParaRPr lang="ru-RU" sz="1429" b="1" dirty="0">
              <a:solidFill>
                <a:srgbClr val="002060"/>
              </a:solidFill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5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88220" y="4663709"/>
            <a:ext cx="719050" cy="323851"/>
          </a:xfrm>
          <a:prstGeom prst="actionButtonForwardNext">
            <a:avLst/>
          </a:prstGeom>
          <a:gradFill rotWithShape="1">
            <a:gsLst>
              <a:gs pos="0">
                <a:schemeClr val="folHlink"/>
              </a:gs>
              <a:gs pos="50000">
                <a:schemeClr val="accent1"/>
              </a:gs>
              <a:gs pos="100000">
                <a:schemeClr val="folHlink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1637" tIns="40818" rIns="81637" bIns="40818" anchor="ctr"/>
          <a:lstStyle/>
          <a:p>
            <a:endParaRPr lang="ru-RU" sz="2858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26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4035" y="1172449"/>
            <a:ext cx="452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    </a:t>
            </a:r>
            <a:r>
              <a:rPr lang="en-US" sz="2000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Yoyiq</a:t>
            </a:r>
            <a:r>
              <a:rPr lang="en-US" sz="2000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000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2000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endParaRPr lang="en-US" sz="2000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-34454" y="1732693"/>
            <a:ext cx="3190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3-    </a:t>
            </a:r>
            <a:r>
              <a:rPr lang="en-US" sz="2000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sz="2000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endParaRPr lang="en-US" sz="2400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751" y="2396761"/>
            <a:ext cx="3134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4-    </a:t>
            </a:r>
            <a:r>
              <a:rPr lang="en-US" sz="2000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2000" b="1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endParaRPr lang="ru-RU" sz="2000" b="1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513" y="580043"/>
            <a:ext cx="18678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    </a:t>
            </a:r>
            <a:r>
              <a:rPr lang="en-US" sz="2000" b="1" kern="0" dirty="0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000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endParaRPr lang="en-US" sz="2400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751" y="2973268"/>
            <a:ext cx="18678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</a:t>
            </a:r>
            <a:r>
              <a:rPr lang="en-US" sz="24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endParaRPr lang="en-US" sz="2000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369" y="3498780"/>
            <a:ext cx="18678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</a:t>
            </a:r>
            <a:r>
              <a:rPr lang="en-US" sz="24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Aksioma</a:t>
            </a:r>
            <a:endParaRPr lang="en-US" sz="2000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3030" y="4049152"/>
            <a:ext cx="21659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7-    </a:t>
            </a:r>
            <a:r>
              <a:rPr lang="en-US" sz="2000" b="1" kern="0" dirty="0" err="1" smtClean="0">
                <a:solidFill>
                  <a:srgbClr val="00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</a:t>
            </a:r>
            <a:endParaRPr lang="en-US" sz="2000" b="1" kern="0" dirty="0">
              <a:solidFill>
                <a:srgbClr val="007E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58602" y="553029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467418" y="1188327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440111" y="186454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430317" y="2420121"/>
            <a:ext cx="5597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458602" y="2993862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467418" y="3549208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2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416122" y="4109056"/>
            <a:ext cx="4235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24492" y="580043"/>
            <a:ext cx="29499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180⁰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924492" y="1209636"/>
            <a:ext cx="29754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795264" y="1878522"/>
            <a:ext cx="17443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180⁰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855387" y="2403450"/>
            <a:ext cx="38669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1/90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841262" y="2988196"/>
            <a:ext cx="3772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Isbotsiz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tasdiq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823637" y="3529557"/>
            <a:ext cx="40703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Isbotlanish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tasdiq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833429" y="4103276"/>
            <a:ext cx="37449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430317" y="2422141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453951" y="544765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467418" y="1186231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454268" y="1865105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453951" y="299709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483169" y="3549841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413019" y="4111267"/>
            <a:ext cx="4235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2400" dirty="0">
              <a:solidFill>
                <a:srgbClr val="68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07499" y="88481"/>
            <a:ext cx="2623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GEOMETRIK TUSHUNCHA</a:t>
            </a:r>
            <a:endParaRPr lang="ru-RU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5220072" y="86652"/>
            <a:ext cx="2074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TALQIN YOKI XOSSA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536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7 L -0.44774 -0.35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96" y="-1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63 0.02531 L -0.45035 -0.1314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35" y="-78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35802E-6 L -0.44427 0.1126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22" y="56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71605E-6 L -0.44289 0.3632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53" y="1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7.40741E-7 L -0.44409 -0.1089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05" y="-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23457E-6 L -0.44496 0.1058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57" y="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1.48148E-6 L -0.43993 -0.0074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79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611560" y="2280133"/>
            <a:ext cx="3734709" cy="1760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123782" y="1788566"/>
            <a:ext cx="630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20⁰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2392070" y="1523255"/>
            <a:ext cx="1696086" cy="7210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Овал 2"/>
          <p:cNvSpPr/>
          <p:nvPr/>
        </p:nvSpPr>
        <p:spPr>
          <a:xfrm>
            <a:off x="2329843" y="2179495"/>
            <a:ext cx="166603" cy="213139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V="1">
            <a:off x="755576" y="4268092"/>
            <a:ext cx="3507789" cy="268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252519" y="3568639"/>
            <a:ext cx="630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45⁰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2440672" y="4177854"/>
            <a:ext cx="166603" cy="213139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5292080" y="2367151"/>
            <a:ext cx="3600400" cy="79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7308317" y="1694926"/>
            <a:ext cx="6303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30⁰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5943281" y="1465748"/>
            <a:ext cx="1414381" cy="9021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7261579" y="2251503"/>
            <a:ext cx="166603" cy="213139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536945" y="1210774"/>
            <a:ext cx="5565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a)</a:t>
            </a:r>
            <a:endParaRPr lang="ru-RU" sz="3600" dirty="0">
              <a:solidFill>
                <a:srgbClr val="002060"/>
              </a:solidFill>
            </a:endParaRPr>
          </a:p>
        </p:txBody>
      </p:sp>
      <p:cxnSp>
        <p:nvCxnSpPr>
          <p:cNvPr id="59" name="Прямая соединительная линия 58"/>
          <p:cNvCxnSpPr>
            <a:stCxn id="47" idx="7"/>
          </p:cNvCxnSpPr>
          <p:nvPr/>
        </p:nvCxnSpPr>
        <p:spPr>
          <a:xfrm flipV="1">
            <a:off x="2582877" y="3380967"/>
            <a:ext cx="856055" cy="8281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582877" y="208808"/>
            <a:ext cx="35573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atolikni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5004048" y="4220426"/>
            <a:ext cx="2952328" cy="341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484394" y="3487331"/>
            <a:ext cx="873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90⁰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6272356" y="4115667"/>
            <a:ext cx="166603" cy="213139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6355657" y="3250719"/>
            <a:ext cx="2" cy="8856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4802374" y="1105867"/>
            <a:ext cx="6848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60375" y="3088579"/>
            <a:ext cx="6623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81396" y="2984134"/>
            <a:ext cx="6848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511200" y="1697198"/>
            <a:ext cx="865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160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5592059" y="1760404"/>
            <a:ext cx="865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1547201" y="3535884"/>
            <a:ext cx="865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135⁰</a:t>
            </a:r>
            <a:r>
              <a:rPr lang="en-US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5530567" y="3456644"/>
            <a:ext cx="7441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7954418" y="962460"/>
            <a:ext cx="466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862" y="1113645"/>
            <a:ext cx="803635" cy="80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175" y="2835979"/>
            <a:ext cx="803635" cy="80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741" y="2956089"/>
            <a:ext cx="803635" cy="80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686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77711" y="2250443"/>
            <a:ext cx="3468558" cy="2969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280820" y="1800273"/>
            <a:ext cx="8216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0⁰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1220274" y="1523255"/>
            <a:ext cx="2867883" cy="141817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Овал 2"/>
          <p:cNvSpPr/>
          <p:nvPr/>
        </p:nvSpPr>
        <p:spPr>
          <a:xfrm>
            <a:off x="2413805" y="2200211"/>
            <a:ext cx="166603" cy="213139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V="1">
            <a:off x="2864411" y="3967287"/>
            <a:ext cx="3507789" cy="268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275528" y="3524585"/>
            <a:ext cx="554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5⁰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5624250" y="2350999"/>
            <a:ext cx="3268230" cy="241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6124066" y="1822053"/>
            <a:ext cx="6303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0⁰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6397825" y="1275606"/>
            <a:ext cx="1809634" cy="20162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7261579" y="2251503"/>
            <a:ext cx="166603" cy="213139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536945" y="1210774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a)</a:t>
            </a:r>
            <a:endParaRPr lang="ru-RU" sz="3200" dirty="0">
              <a:solidFill>
                <a:srgbClr val="0070C0"/>
              </a:solidFill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flipV="1">
            <a:off x="3438932" y="3003862"/>
            <a:ext cx="2276297" cy="20161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875782" y="266409"/>
            <a:ext cx="35573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atolikni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802894" y="1243620"/>
            <a:ext cx="6190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520983" y="2938514"/>
            <a:ext cx="5838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287387" y="2382969"/>
            <a:ext cx="7617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035075" y="3461850"/>
            <a:ext cx="6126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5⁰</a:t>
            </a:r>
            <a:r>
              <a:rPr lang="en-US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7949346" y="2413350"/>
            <a:ext cx="1135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60⁰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7355" y="2928863"/>
            <a:ext cx="4972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i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4572000" y="3850552"/>
            <a:ext cx="166603" cy="213139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324906" y="4045427"/>
            <a:ext cx="7553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665139" y="4196837"/>
            <a:ext cx="68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r>
              <a:rPr lang="en-US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088556" y="1649821"/>
            <a:ext cx="740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150⁰</a:t>
            </a:r>
            <a:r>
              <a:rPr lang="en-US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348423" y="2306780"/>
            <a:ext cx="5982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30⁰</a:t>
            </a:r>
            <a:r>
              <a:rPr lang="en-US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545243" y="181596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850420" y="263788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862" y="1113645"/>
            <a:ext cx="803635" cy="80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8" descr="D:\rabochiy stol 03.09.2020\рисунки\hotpng.com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432" y="1127034"/>
            <a:ext cx="803635" cy="80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3419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38989" cy="73361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460375" y="1837530"/>
            <a:ext cx="3895601" cy="1891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507898" y="1295043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680369" y="1283736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1656839" y="878081"/>
            <a:ext cx="824056" cy="9563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Овал 46"/>
          <p:cNvSpPr/>
          <p:nvPr/>
        </p:nvSpPr>
        <p:spPr>
          <a:xfrm>
            <a:off x="2440672" y="1727827"/>
            <a:ext cx="166603" cy="213139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520395" y="917810"/>
                <a:ext cx="2611612" cy="18466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y –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lar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:y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2:3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2400" dirty="0">
                  <a:solidFill>
                    <a:schemeClr val="tx1"/>
                  </a:solidFill>
                </a:endParaRPr>
              </a:p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y -?  </a:t>
                </a:r>
                <a:r>
                  <a:rPr lang="en-US" sz="1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0395" y="917810"/>
                <a:ext cx="2611612" cy="1846659"/>
              </a:xfrm>
              <a:prstGeom prst="rect">
                <a:avLst/>
              </a:prstGeom>
              <a:blipFill>
                <a:blip r:embed="rId2"/>
                <a:stretch>
                  <a:fillRect l="-3738" t="-2318" r="-30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156804" y="2824922"/>
            <a:ext cx="382412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= 2n, y = 3n</a:t>
            </a:r>
          </a:p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2n+3n = 180⁰</a:t>
            </a:r>
          </a:p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5n = 180⁰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n = 36⁰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410258" y="2117444"/>
            <a:ext cx="2267089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: y = 2 : 3   </a:t>
            </a:r>
            <a:endParaRPr lang="ru-RU" sz="28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082504" y="4501135"/>
            <a:ext cx="29225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72⁰ </a:t>
            </a:r>
            <a:r>
              <a:rPr lang="en-US" sz="2400" b="1" dirty="0" err="1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108⁰ </a:t>
            </a:r>
            <a:endParaRPr lang="ru-RU" sz="2400" dirty="0">
              <a:solidFill>
                <a:srgbClr val="68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29939" y="281714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dirty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2∙36⁰ = 72⁰ </a:t>
            </a:r>
          </a:p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3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∙36⁰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108⁰</a:t>
            </a:r>
          </a:p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5030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38989" cy="73361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460375" y="1837530"/>
            <a:ext cx="3895601" cy="1891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507898" y="1295043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802134" y="1321049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1656839" y="878081"/>
            <a:ext cx="824056" cy="9563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Овал 46"/>
          <p:cNvSpPr/>
          <p:nvPr/>
        </p:nvSpPr>
        <p:spPr>
          <a:xfrm>
            <a:off x="2440672" y="1727827"/>
            <a:ext cx="166603" cy="213139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520395" y="917810"/>
                <a:ext cx="2611612" cy="18466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y – </a:t>
                </a:r>
                <a:r>
                  <a:rPr lang="en-US" sz="2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lar</a:t>
                </a:r>
              </a:p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-x =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0⁰   </a:t>
                </a:r>
                <a:endParaRPr lang="ru-RU" sz="2400" dirty="0">
                  <a:solidFill>
                    <a:schemeClr val="tx1"/>
                  </a:solidFill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2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y -?  </a:t>
                </a:r>
                <a:r>
                  <a:rPr lang="en-US" sz="1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0395" y="917810"/>
                <a:ext cx="2611612" cy="1846659"/>
              </a:xfrm>
              <a:prstGeom prst="rect">
                <a:avLst/>
              </a:prstGeom>
              <a:blipFill>
                <a:blip r:embed="rId2"/>
                <a:stretch>
                  <a:fillRect l="-3738" t="-2318" r="-30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400781" y="2824922"/>
            <a:ext cx="33361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y-x = 40⁰</a:t>
            </a:r>
          </a:p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y =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40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⁰+x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656839" y="2079073"/>
            <a:ext cx="1734267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-x= 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0⁰  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03648" y="4269436"/>
            <a:ext cx="29056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70⁰ </a:t>
            </a:r>
            <a:r>
              <a:rPr lang="en-US" sz="2400" b="1" dirty="0" err="1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6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110⁰ </a:t>
            </a:r>
            <a:endParaRPr lang="ru-RU" sz="2400" dirty="0">
              <a:solidFill>
                <a:srgbClr val="68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9283" y="3762623"/>
            <a:ext cx="3278077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 = 180⁰ -70⁰ =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110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</a:p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0007" y="2815771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x + y = 180⁰ </a:t>
            </a:r>
          </a:p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x+40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⁰+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x = 180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2x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180⁰ - 40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⁰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x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140⁰: 2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x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70⁰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877584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5364088" y="2189985"/>
            <a:ext cx="3096344" cy="102787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5574217" y="2168900"/>
            <a:ext cx="2503428" cy="119577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5962648" y="245950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Дуга 17"/>
          <p:cNvSpPr/>
          <p:nvPr/>
        </p:nvSpPr>
        <p:spPr>
          <a:xfrm rot="3090784">
            <a:off x="6958463" y="2711627"/>
            <a:ext cx="288032" cy="217524"/>
          </a:xfrm>
          <a:prstGeom prst="arc">
            <a:avLst>
              <a:gd name="adj1" fmla="val 12577021"/>
              <a:gd name="adj2" fmla="val 247055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rot="19377534">
            <a:off x="6377827" y="2594167"/>
            <a:ext cx="906690" cy="872663"/>
          </a:xfrm>
          <a:prstGeom prst="arc">
            <a:avLst>
              <a:gd name="adj1" fmla="val 16425960"/>
              <a:gd name="adj2" fmla="val 20321049"/>
            </a:avLst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612478" y="2906607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4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55573" y="56503"/>
            <a:ext cx="895293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kesishishidan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uchtasining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200⁰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kichigini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309941" y="258690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647837" y="2077524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i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Дуга 31"/>
          <p:cNvSpPr/>
          <p:nvPr/>
        </p:nvSpPr>
        <p:spPr>
          <a:xfrm rot="15869304">
            <a:off x="6417780" y="2663720"/>
            <a:ext cx="288032" cy="264623"/>
          </a:xfrm>
          <a:prstGeom prst="arc">
            <a:avLst>
              <a:gd name="adj1" fmla="val 14046872"/>
              <a:gd name="adj2" fmla="val 616414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уга 32"/>
          <p:cNvSpPr/>
          <p:nvPr/>
        </p:nvSpPr>
        <p:spPr>
          <a:xfrm rot="9190084">
            <a:off x="6454203" y="2098696"/>
            <a:ext cx="906690" cy="872663"/>
          </a:xfrm>
          <a:prstGeom prst="arc">
            <a:avLst>
              <a:gd name="adj1" fmla="val 16215393"/>
              <a:gd name="adj2" fmla="val 20798158"/>
            </a:avLst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56309" y="1462870"/>
                <a:ext cx="4089272" cy="16619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+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200⁰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1 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yoki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3 -?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2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09" y="1462870"/>
                <a:ext cx="4089272" cy="1661993"/>
              </a:xfrm>
              <a:prstGeom prst="rect">
                <a:avLst/>
              </a:prstGeom>
              <a:blipFill>
                <a:blip r:embed="rId2"/>
                <a:stretch>
                  <a:fillRect l="-2981" t="-40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96389" y="2962280"/>
                <a:ext cx="7691551" cy="20390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Yechish: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1+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180⁰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 +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200⁰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200⁰ -180⁰ = 20⁰(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05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389" y="2962280"/>
                <a:ext cx="7691551" cy="2039020"/>
              </a:xfrm>
              <a:prstGeom prst="rect">
                <a:avLst/>
              </a:prstGeom>
              <a:blipFill>
                <a:blip r:embed="rId3"/>
                <a:stretch>
                  <a:fillRect l="-1665" t="-32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12000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 animBg="1"/>
      <p:bldP spid="19" grpId="0" animBg="1"/>
      <p:bldP spid="21" grpId="0"/>
      <p:bldP spid="25" grpId="0"/>
      <p:bldP spid="26" grpId="0"/>
      <p:bldP spid="32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9508"/>
                <a:ext cx="9143999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44000" algn="ctr"/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AOB </a:t>
                </a:r>
                <a:r>
                  <a:rPr lang="en-US" sz="24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BOC </a:t>
                </a:r>
                <a:r>
                  <a:rPr lang="en-US" sz="24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qo‘shni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ekanligi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ma’lum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144000" algn="ctr"/>
                <a:r>
                  <a:rPr lang="en-US" sz="2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Agar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AOB = 5∙</a:t>
                </a:r>
                <a:r>
                  <a:rPr lang="en-US" sz="2400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BOC </a:t>
                </a:r>
                <a:r>
                  <a:rPr lang="en-US" sz="24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burchaklarni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 </a:t>
                </a:r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9508"/>
                <a:ext cx="9143999" cy="1077218"/>
              </a:xfrm>
              <a:prstGeom prst="rect">
                <a:avLst/>
              </a:prstGeom>
              <a:blipFill>
                <a:blip r:embed="rId2"/>
                <a:stretch>
                  <a:fillRect b="-10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4572000" y="1263227"/>
                <a:ext cx="3086101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2400" b="1" smtClean="0">
                        <a:solidFill>
                          <a:srgbClr val="68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i="0" smtClean="0">
                        <a:solidFill>
                          <a:srgbClr val="68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𝐀𝐎𝐁</m:t>
                    </m:r>
                    <m:r>
                      <a:rPr lang="en-US" sz="2400" b="1" i="0" smtClean="0">
                        <a:solidFill>
                          <a:srgbClr val="68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400" b="1" dirty="0" smtClean="0">
                    <a:solidFill>
                      <a:srgbClr val="68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?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5x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2400" dirty="0"/>
              </a:p>
              <a:p>
                <a14:m>
                  <m:oMath xmlns:m="http://schemas.openxmlformats.org/officeDocument/2006/math">
                    <m:r>
                      <a:rPr lang="en-US" sz="2400" b="1" smtClean="0">
                        <a:solidFill>
                          <a:srgbClr val="68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i="0" smtClean="0">
                        <a:solidFill>
                          <a:srgbClr val="68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𝐁𝐎𝐂</m:t>
                    </m:r>
                  </m:oMath>
                </a14:m>
                <a:r>
                  <a:rPr lang="en-US" sz="2400" b="1" dirty="0">
                    <a:solidFill>
                      <a:srgbClr val="68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solidFill>
                      <a:srgbClr val="68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?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1263227"/>
                <a:ext cx="3086101" cy="1200329"/>
              </a:xfrm>
              <a:prstGeom prst="rect">
                <a:avLst/>
              </a:prstGeom>
              <a:blipFill>
                <a:blip r:embed="rId3"/>
                <a:stretch>
                  <a:fillRect l="-2964" t="-3553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553134" y="2463480"/>
            <a:ext cx="2952328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Дуга 39"/>
          <p:cNvSpPr/>
          <p:nvPr/>
        </p:nvSpPr>
        <p:spPr>
          <a:xfrm rot="19116287">
            <a:off x="1653538" y="2216809"/>
            <a:ext cx="906690" cy="872663"/>
          </a:xfrm>
          <a:prstGeom prst="arc">
            <a:avLst>
              <a:gd name="adj1" fmla="val 14939580"/>
              <a:gd name="adj2" fmla="val 870397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434021" y="2958901"/>
                <a:ext cx="5151410" cy="16312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</a:t>
                </a:r>
                <a:r>
                  <a:rPr lang="en-US" sz="24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𝐀𝐎𝐁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𝐁𝐎𝐂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180⁰ </a:t>
                </a:r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+5x =180⁰</a:t>
                </a:r>
              </a:p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6x = 180⁰</a:t>
                </a:r>
              </a:p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x = 30⁰ (</a:t>
                </a:r>
                <a14:m>
                  <m:oMath xmlns:m="http://schemas.openxmlformats.org/officeDocument/2006/math">
                    <m:r>
                      <a:rPr lang="en-US" sz="2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𝐁𝐎𝐂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021" y="2958901"/>
                <a:ext cx="5151410" cy="1631216"/>
              </a:xfrm>
              <a:prstGeom prst="rect">
                <a:avLst/>
              </a:prstGeom>
              <a:blipFill>
                <a:blip r:embed="rId4"/>
                <a:stretch>
                  <a:fillRect l="-1775" t="-3731" r="-1538" b="-7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 flipV="1">
            <a:off x="2053951" y="1521750"/>
            <a:ext cx="935269" cy="94173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Дуга 16"/>
          <p:cNvSpPr/>
          <p:nvPr/>
        </p:nvSpPr>
        <p:spPr>
          <a:xfrm rot="18462464">
            <a:off x="1829655" y="2353547"/>
            <a:ext cx="448589" cy="405744"/>
          </a:xfrm>
          <a:prstGeom prst="arc">
            <a:avLst>
              <a:gd name="adj1" fmla="val 15880359"/>
              <a:gd name="adj2" fmla="val 20632536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832770" y="2387929"/>
            <a:ext cx="393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</a:t>
            </a:r>
            <a:endParaRPr lang="ru-RU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233878" y="2147005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3801074" y="3444533"/>
                <a:ext cx="3841116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5∙30</a:t>
                </a:r>
                <a:r>
                  <a:rPr lang="en-US" sz="2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⁰</a:t>
                </a:r>
                <a:r>
                  <a:rPr lang="en-US" sz="24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</a:t>
                </a:r>
                <a:r>
                  <a:rPr lang="en-US" sz="2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150⁰ </a:t>
                </a:r>
                <a:r>
                  <a:rPr lang="en-US" sz="24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2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𝐀𝐎𝐁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b="1" dirty="0" err="1" smtClean="0">
                    <a:solidFill>
                      <a:srgbClr val="680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</a:t>
                </a:r>
                <a:r>
                  <a:rPr lang="en-US" sz="2800" b="1" dirty="0" smtClean="0">
                    <a:solidFill>
                      <a:srgbClr val="680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 </a:t>
                </a:r>
                <a:r>
                  <a:rPr lang="en-US" sz="2800" b="1" dirty="0" smtClean="0">
                    <a:solidFill>
                      <a:srgbClr val="68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30⁰ </a:t>
                </a:r>
                <a:r>
                  <a:rPr lang="en-US" sz="2800" b="1" dirty="0" err="1" smtClean="0">
                    <a:solidFill>
                      <a:srgbClr val="68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rgbClr val="68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680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150⁰</a:t>
                </a:r>
                <a:endParaRPr lang="ru-RU" sz="2800" dirty="0">
                  <a:solidFill>
                    <a:srgbClr val="68000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1074" y="3444533"/>
                <a:ext cx="3841116" cy="1107996"/>
              </a:xfrm>
              <a:prstGeom prst="rect">
                <a:avLst/>
              </a:prstGeom>
              <a:blipFill>
                <a:blip r:embed="rId5"/>
                <a:stretch>
                  <a:fillRect l="-3333" t="-3846" r="-1429"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2631430" y="1220394"/>
            <a:ext cx="357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491235" y="2107886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6495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 flipV="1">
            <a:off x="35496" y="3368025"/>
            <a:ext cx="5424537" cy="10526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2390331" y="1298387"/>
            <a:ext cx="6303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92⁰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1910652" y="1233714"/>
            <a:ext cx="3549381" cy="27978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187896" y="1203599"/>
            <a:ext cx="3413690" cy="28280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2724892" y="1840922"/>
            <a:ext cx="107522" cy="109455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95895" y="3423819"/>
            <a:ext cx="107522" cy="109455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278473" y="2720627"/>
            <a:ext cx="8018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125⁰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24018" y="3030822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14986" y="1994364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75948" y="2967915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301325" y="3933600"/>
            <a:ext cx="29546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y + z =180⁰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0375" y="131051"/>
            <a:ext cx="82039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x, y, z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06936" y="963115"/>
            <a:ext cx="383204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92⁰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 = 180⁰- 125⁰ =55⁰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 = 180⁰ - (92⁰ + 55⁰) = 33⁰</a:t>
            </a:r>
          </a:p>
          <a:p>
            <a:pPr>
              <a:lnSpc>
                <a:spcPct val="150000"/>
              </a:lnSpc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4623249" y="3339101"/>
            <a:ext cx="107522" cy="109455"/>
          </a:xfrm>
          <a:prstGeom prst="ellipse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1294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2212</TotalTime>
  <Words>664</Words>
  <Application>Microsoft Office PowerPoint</Application>
  <PresentationFormat>Экран (16:9)</PresentationFormat>
  <Paragraphs>158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Тема Office</vt:lpstr>
      <vt:lpstr>GEOMETRIYA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Гость</dc:creator>
  <cp:lastModifiedBy>Админ</cp:lastModifiedBy>
  <cp:revision>285</cp:revision>
  <dcterms:created xsi:type="dcterms:W3CDTF">2020-07-28T06:40:32Z</dcterms:created>
  <dcterms:modified xsi:type="dcterms:W3CDTF">2021-03-25T10:47:42Z</dcterms:modified>
</cp:coreProperties>
</file>