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1" r:id="rId2"/>
    <p:sldId id="309" r:id="rId3"/>
    <p:sldId id="317" r:id="rId4"/>
    <p:sldId id="318" r:id="rId5"/>
    <p:sldId id="319" r:id="rId6"/>
    <p:sldId id="316" r:id="rId7"/>
    <p:sldId id="314" r:id="rId8"/>
    <p:sldId id="321" r:id="rId9"/>
    <p:sldId id="329" r:id="rId10"/>
    <p:sldId id="323" r:id="rId11"/>
    <p:sldId id="330" r:id="rId12"/>
    <p:sldId id="324" r:id="rId13"/>
    <p:sldId id="325" r:id="rId14"/>
    <p:sldId id="322" r:id="rId15"/>
    <p:sldId id="327" r:id="rId16"/>
    <p:sldId id="326" r:id="rId17"/>
    <p:sldId id="320" r:id="rId18"/>
    <p:sldId id="328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0000"/>
    <a:srgbClr val="C86A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97" d="100"/>
          <a:sy n="97" d="100"/>
        </p:scale>
        <p:origin x="630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96302" y="276606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7045547" y="1959342"/>
            <a:ext cx="1775998" cy="1908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39479" y="1845592"/>
            <a:ext cx="621059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QO‘SHNI VA </a:t>
            </a: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VERTIKAL BURCHAKLAR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93738"/>
            <a:ext cx="616771" cy="11521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3075806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715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07975" y="687233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kesishishidan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55576" y="3021586"/>
            <a:ext cx="2666272" cy="8588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893697" y="2828997"/>
            <a:ext cx="2503428" cy="11957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282128" y="3119598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3090784">
            <a:off x="2277943" y="3371724"/>
            <a:ext cx="288032" cy="217524"/>
          </a:xfrm>
          <a:prstGeom prst="arc">
            <a:avLst>
              <a:gd name="adj1" fmla="val 12577021"/>
              <a:gd name="adj2" fmla="val 247055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9377534">
            <a:off x="1697307" y="3254264"/>
            <a:ext cx="906690" cy="872663"/>
          </a:xfrm>
          <a:prstGeom prst="arc">
            <a:avLst>
              <a:gd name="adj1" fmla="val 16425960"/>
              <a:gd name="adj2" fmla="val 20985098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931958" y="3566704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4569494" y="2742307"/>
                <a:ext cx="3864849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Vertikal </a:t>
                </a:r>
                <a:r>
                  <a:rPr lang="en-US" sz="3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b="1" dirty="0">
                  <a:solidFill>
                    <a:srgbClr val="0070C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ru-RU" sz="3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494" y="2742307"/>
                <a:ext cx="3864849" cy="1569660"/>
              </a:xfrm>
              <a:prstGeom prst="rect">
                <a:avLst/>
              </a:prstGeom>
              <a:blipFill>
                <a:blip r:embed="rId2"/>
                <a:stretch>
                  <a:fillRect l="-3628" t="-5837" r="-3312" b="-112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629421" y="324700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967317" y="273762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5869304">
            <a:off x="1737260" y="3323817"/>
            <a:ext cx="288032" cy="264623"/>
          </a:xfrm>
          <a:prstGeom prst="arc">
            <a:avLst>
              <a:gd name="adj1" fmla="val 14046872"/>
              <a:gd name="adj2" fmla="val 616414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9190084">
            <a:off x="1773683" y="2758793"/>
            <a:ext cx="906690" cy="872663"/>
          </a:xfrm>
          <a:prstGeom prst="arc">
            <a:avLst>
              <a:gd name="adj1" fmla="val 16215393"/>
              <a:gd name="adj2" fmla="val 20490147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2000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 animBg="1"/>
      <p:bldP spid="19" grpId="0" animBg="1"/>
      <p:bldP spid="21" grpId="0"/>
      <p:bldP spid="25" grpId="0"/>
      <p:bldP spid="26" grpId="0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715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ertikal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0982" y="627378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ertikal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773678" y="1779662"/>
            <a:ext cx="3902778" cy="17281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932040" y="1635646"/>
            <a:ext cx="3960440" cy="21602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875244" y="2344145"/>
            <a:ext cx="565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599693" y="2607494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4</a:t>
            </a:r>
            <a:endParaRPr lang="ru-RU" sz="32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320982" y="1273069"/>
                <a:ext cx="3286279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en-US" sz="32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 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82" y="1273069"/>
                <a:ext cx="3286279" cy="1077218"/>
              </a:xfrm>
              <a:prstGeom prst="rect">
                <a:avLst/>
              </a:prstGeom>
              <a:blipFill>
                <a:blip r:embed="rId2"/>
                <a:stretch>
                  <a:fillRect t="-7345" b="-16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7323120" y="234414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540245" y="201226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Прямоугольник 29"/>
              <p:cNvSpPr/>
              <p:nvPr/>
            </p:nvSpPr>
            <p:spPr>
              <a:xfrm>
                <a:off x="-418437" y="2377709"/>
                <a:ext cx="4572000" cy="33547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Isbot: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𝟏𝟖𝟎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𝟏𝟖𝟎</m:t>
                    </m:r>
                    <m:r>
                      <a:rPr lang="en-US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∠</m:t>
                      </m:r>
                      <m:r>
                        <a:rPr lang="en-US" sz="2800" b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2800" b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=∠</m:t>
                      </m:r>
                      <m:r>
                        <a:rPr lang="en-US" sz="2800" b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en-US" sz="2800" b="1" dirty="0">
                  <a:solidFill>
                    <a:srgbClr val="C0000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endParaRPr lang="en-US" b="1" dirty="0">
                  <a:solidFill>
                    <a:srgbClr val="C0000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endPara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 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8437" y="2377709"/>
                <a:ext cx="4572000" cy="3354765"/>
              </a:xfrm>
              <a:prstGeom prst="rect">
                <a:avLst/>
              </a:prstGeom>
              <a:blipFill>
                <a:blip r:embed="rId3"/>
                <a:stretch>
                  <a:fillRect t="-1818" b="-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65211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98995" y="700453"/>
            <a:ext cx="85359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kesishishidan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ikkitasining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100⁰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bo‘lsa,bu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o‘lchovlarini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625808" y="3352234"/>
            <a:ext cx="2666272" cy="8588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2763929" y="3159645"/>
            <a:ext cx="2503428" cy="11957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152360" y="345024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3090784">
            <a:off x="4148175" y="3702372"/>
            <a:ext cx="288032" cy="217524"/>
          </a:xfrm>
          <a:prstGeom prst="arc">
            <a:avLst>
              <a:gd name="adj1" fmla="val 12577021"/>
              <a:gd name="adj2" fmla="val 247055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9377534">
            <a:off x="3567539" y="3584912"/>
            <a:ext cx="906690" cy="872663"/>
          </a:xfrm>
          <a:prstGeom prst="arc">
            <a:avLst>
              <a:gd name="adj1" fmla="val 16425960"/>
              <a:gd name="adj2" fmla="val 20985098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802190" y="3897352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99653" y="35776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04667" y="3219089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5869304">
            <a:off x="3607492" y="3654465"/>
            <a:ext cx="288032" cy="264623"/>
          </a:xfrm>
          <a:prstGeom prst="arc">
            <a:avLst>
              <a:gd name="adj1" fmla="val 14046872"/>
              <a:gd name="adj2" fmla="val 616414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9190084">
            <a:off x="3643915" y="3089441"/>
            <a:ext cx="906690" cy="872663"/>
          </a:xfrm>
          <a:prstGeom prst="arc">
            <a:avLst>
              <a:gd name="adj1" fmla="val 16215393"/>
              <a:gd name="adj2" fmla="val 20490147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-39650"/>
            <a:ext cx="9144000" cy="785153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5814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 animBg="1"/>
      <p:bldP spid="19" grpId="0" animBg="1"/>
      <p:bldP spid="21" grpId="0"/>
      <p:bldP spid="25" grpId="0"/>
      <p:bldP spid="26" grpId="0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55576" y="701954"/>
            <a:ext cx="2666272" cy="8588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893697" y="509365"/>
            <a:ext cx="2503428" cy="11957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422086" y="90086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3090784">
            <a:off x="2277943" y="1052092"/>
            <a:ext cx="288032" cy="217524"/>
          </a:xfrm>
          <a:prstGeom prst="arc">
            <a:avLst>
              <a:gd name="adj1" fmla="val 12577021"/>
              <a:gd name="adj2" fmla="val 247055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9377534">
            <a:off x="1671488" y="913868"/>
            <a:ext cx="906690" cy="872663"/>
          </a:xfrm>
          <a:prstGeom prst="arc">
            <a:avLst>
              <a:gd name="adj1" fmla="val 16425960"/>
              <a:gd name="adj2" fmla="val 20985098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981831" y="1308047"/>
            <a:ext cx="3416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842976" y="197030"/>
                <a:ext cx="3864849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+  </a:t>
                </a:r>
                <a14:m>
                  <m:oMath xmlns:m="http://schemas.openxmlformats.org/officeDocument/2006/math">
                    <m:r>
                      <a:rPr lang="en-US" sz="28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100⁰</a:t>
                </a:r>
              </a:p>
              <a:p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2;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3;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-?  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2976" y="197030"/>
                <a:ext cx="3864849" cy="1384995"/>
              </a:xfrm>
              <a:prstGeom prst="rect">
                <a:avLst/>
              </a:prstGeom>
              <a:blipFill>
                <a:blip r:embed="rId2"/>
                <a:stretch>
                  <a:fillRect l="-3155" t="-5263" b="-10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527662" y="95670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967317" y="41798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5869304">
            <a:off x="1737260" y="1004185"/>
            <a:ext cx="288032" cy="264623"/>
          </a:xfrm>
          <a:prstGeom prst="arc">
            <a:avLst>
              <a:gd name="adj1" fmla="val 14046872"/>
              <a:gd name="adj2" fmla="val 616414"/>
            </a:avLst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9190084">
            <a:off x="1789525" y="425145"/>
            <a:ext cx="906690" cy="872663"/>
          </a:xfrm>
          <a:prstGeom prst="arc">
            <a:avLst>
              <a:gd name="adj1" fmla="val 16215393"/>
              <a:gd name="adj2" fmla="val 20490147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06368" y="1769663"/>
                <a:ext cx="8041523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𝐯𝐚</m:t>
                    </m:r>
                    <m:r>
                      <a:rPr lang="en-US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∠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b="1" dirty="0">
                  <a:solidFill>
                    <a:srgbClr val="0070C0"/>
                  </a:solidFill>
                </a:endParaRPr>
              </a:p>
              <a:p>
                <a:r>
                  <a:rPr lang="en-US" sz="28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∠1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+ 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∠3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100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+ x = 100⁰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2x = 100⁰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50⁰ (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va 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2800" dirty="0" smtClean="0"/>
                  <a:t>)</a:t>
                </a:r>
                <a:endParaRPr lang="ru-RU" sz="3200" dirty="0"/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68" y="1769663"/>
                <a:ext cx="8041523" cy="2585323"/>
              </a:xfrm>
              <a:prstGeom prst="rect">
                <a:avLst/>
              </a:prstGeom>
              <a:blipFill>
                <a:blip r:embed="rId3"/>
                <a:stretch>
                  <a:fillRect l="-1516" t="-2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292080" y="1769663"/>
                <a:ext cx="5501455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180⁰</a:t>
                </a:r>
              </a:p>
              <a:p>
                <a:r>
                  <a:rPr lang="en-US" sz="2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180⁰-</a:t>
                </a:r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8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180⁰-50⁰=130⁰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800" b="1" dirty="0" smtClean="0">
                  <a:solidFill>
                    <a:srgbClr val="68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1769663"/>
                <a:ext cx="5501455" cy="2308324"/>
              </a:xfrm>
              <a:prstGeom prst="rect">
                <a:avLst/>
              </a:prstGeom>
              <a:blipFill>
                <a:blip r:embed="rId4"/>
                <a:stretch>
                  <a:fillRect l="-2215" t="-2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01595" y="4201675"/>
            <a:ext cx="49680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50⁰; 130⁰; 50⁰ </a:t>
            </a:r>
            <a:r>
              <a:rPr lang="en-US" sz="2800" b="1" dirty="0" err="1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130⁰</a:t>
            </a:r>
          </a:p>
        </p:txBody>
      </p:sp>
    </p:spTree>
    <p:extLst>
      <p:ext uri="{BB962C8B-B14F-4D97-AF65-F5344CB8AC3E}">
        <p14:creationId xmlns:p14="http://schemas.microsoft.com/office/powerpoint/2010/main" val="17934330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-180528" y="227830"/>
            <a:ext cx="9468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ikkinchisidan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408519" y="1522070"/>
                <a:ext cx="3049233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:endParaRPr lang="ru-RU" sz="2800" dirty="0"/>
              </a:p>
              <a:p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3x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519" y="1522070"/>
                <a:ext cx="3049233" cy="1384995"/>
              </a:xfrm>
              <a:prstGeom prst="rect">
                <a:avLst/>
              </a:prstGeom>
              <a:blipFill>
                <a:blip r:embed="rId2"/>
                <a:stretch>
                  <a:fillRect l="-4000" t="-4846" r="-3200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323528" y="2648222"/>
            <a:ext cx="295232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>
          <a:xfrm rot="19116287">
            <a:off x="1346345" y="2405332"/>
            <a:ext cx="906690" cy="872663"/>
          </a:xfrm>
          <a:prstGeom prst="arc">
            <a:avLst>
              <a:gd name="adj1" fmla="val 14939580"/>
              <a:gd name="adj2" fmla="val 87039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34021" y="2958901"/>
                <a:ext cx="6955174" cy="18774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180⁰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xossaga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+3x =180⁰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4x = 180⁰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45⁰ (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21" y="2958901"/>
                <a:ext cx="6955174" cy="1877437"/>
              </a:xfrm>
              <a:prstGeom prst="rect">
                <a:avLst/>
              </a:prstGeom>
              <a:blipFill>
                <a:blip r:embed="rId3"/>
                <a:stretch>
                  <a:fillRect l="-1753" t="-649" r="-701" b="-81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1799692" y="1419622"/>
            <a:ext cx="628609" cy="122860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18462464">
            <a:off x="1575396" y="2538289"/>
            <a:ext cx="448589" cy="405744"/>
          </a:xfrm>
          <a:prstGeom prst="arc">
            <a:avLst>
              <a:gd name="adj1" fmla="val 15880359"/>
              <a:gd name="adj2" fmla="val 2063253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070588" y="21663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424489" y="20798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211960" y="3579862"/>
                <a:ext cx="3935693" cy="1169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3x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3∙45</a:t>
                </a:r>
                <a:r>
                  <a:rPr lang="en-US" sz="2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⁰=135</a:t>
                </a:r>
                <a:r>
                  <a:rPr lang="en-US" sz="28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⁰ </a:t>
                </a:r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:r>
                  <a:rPr lang="en-US" sz="2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r>
                  <a:rPr lang="en-US" sz="2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135⁰</a:t>
                </a:r>
                <a:endParaRPr lang="ru-RU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3579862"/>
                <a:ext cx="3935693" cy="1169551"/>
              </a:xfrm>
              <a:prstGeom prst="rect">
                <a:avLst/>
              </a:prstGeom>
              <a:blipFill>
                <a:blip r:embed="rId4"/>
                <a:stretch>
                  <a:fillRect l="-3251" t="-5208" r="-1858" b="-67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Волна 26"/>
          <p:cNvSpPr/>
          <p:nvPr/>
        </p:nvSpPr>
        <p:spPr>
          <a:xfrm>
            <a:off x="502530" y="52043"/>
            <a:ext cx="2125254" cy="864096"/>
          </a:xfrm>
          <a:prstGeom prst="wave">
            <a:avLst/>
          </a:prstGeom>
          <a:solidFill>
            <a:srgbClr val="00B0F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7- masala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6495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7" grpId="0" animBg="1"/>
      <p:bldP spid="20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3361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№10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60375" y="2073954"/>
            <a:ext cx="3895601" cy="189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984317" y="2073954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51917" y="167141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802134" y="155747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455694" y="1007974"/>
            <a:ext cx="1025201" cy="1062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2440672" y="1964251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155575" y="869129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</a:t>
            </a:r>
            <a:r>
              <a:rPr lang="en-US" sz="2400" b="1" dirty="0" smtClean="0"/>
              <a:t>)</a:t>
            </a:r>
            <a:endParaRPr lang="ru-RU" sz="2400" b="1" dirty="0"/>
          </a:p>
        </p:txBody>
      </p:sp>
      <p:cxnSp>
        <p:nvCxnSpPr>
          <p:cNvPr id="59" name="Прямая соединительная линия 58"/>
          <p:cNvCxnSpPr>
            <a:stCxn id="47" idx="7"/>
          </p:cNvCxnSpPr>
          <p:nvPr/>
        </p:nvCxnSpPr>
        <p:spPr>
          <a:xfrm flipV="1">
            <a:off x="2582877" y="878081"/>
            <a:ext cx="1165737" cy="11173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2346909" y="1817771"/>
            <a:ext cx="166603" cy="11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511998" y="1803037"/>
            <a:ext cx="126381" cy="1434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5520395" y="917810"/>
                <a:ext cx="1763624" cy="20928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x</a:t>
                </a:r>
              </a:p>
              <a:p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90⁰   </a:t>
                </a:r>
                <a:endParaRPr lang="ru-RU" sz="2800" b="1" dirty="0">
                  <a:solidFill>
                    <a:schemeClr val="tx1"/>
                  </a:solidFill>
                </a:endParaRPr>
              </a:p>
              <a:p>
                <a:r>
                  <a:rPr lang="en-US" sz="2800" b="1" dirty="0" smtClean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 </a:t>
                </a:r>
                <a:r>
                  <a:rPr lang="en-US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1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395" y="917810"/>
                <a:ext cx="1763624" cy="2092881"/>
              </a:xfrm>
              <a:prstGeom prst="rect">
                <a:avLst/>
              </a:prstGeom>
              <a:blipFill>
                <a:blip r:embed="rId2"/>
                <a:stretch>
                  <a:fillRect l="-7266" t="-3207" r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508191" y="2808288"/>
            <a:ext cx="4570290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x+90⁰+x=180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2x = 180⁰ - 90⁰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90⁰: 2 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45⁰ 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5103343" y="2859782"/>
                <a:ext cx="3717129" cy="523220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180⁰   </a:t>
                </a:r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3343" y="2859782"/>
                <a:ext cx="3717129" cy="523220"/>
              </a:xfrm>
              <a:prstGeom prst="rect">
                <a:avLst/>
              </a:prstGeom>
              <a:blipFill>
                <a:blip r:embed="rId3"/>
                <a:stretch>
                  <a:fillRect t="-12500" r="-8170" b="-2727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5240671" y="3546951"/>
            <a:ext cx="2323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45⁰ </a:t>
            </a:r>
            <a:endParaRPr lang="ru-RU" sz="3200" dirty="0">
              <a:solidFill>
                <a:srgbClr val="68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7584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287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2791" y="1275606"/>
            <a:ext cx="863120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2938" indent="-642938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34-, 35-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sahifalarini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ma‘lumotlarni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514350" indent="-514350" algn="ctr">
              <a:buFont typeface="Arial" panose="020B0604020202020204" pitchFamily="34" charset="0"/>
              <a:buChar char="•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10 - 12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7694"/>
            <a:ext cx="1340427" cy="112514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82112" y="1032615"/>
                <a:ext cx="3816424" cy="1846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23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13'47'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,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2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108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52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''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yigindisini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12" y="1032615"/>
                <a:ext cx="3816424" cy="1846659"/>
              </a:xfrm>
              <a:prstGeom prst="rect">
                <a:avLst/>
              </a:prstGeom>
              <a:blipFill>
                <a:blip r:embed="rId2"/>
                <a:stretch>
                  <a:fillRect t="-2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-2415488" y="2588955"/>
            <a:ext cx="820891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23⁰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13'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''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108</a:t>
            </a:r>
            <a:r>
              <a:rPr lang="ru-RU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05</a:t>
            </a:r>
            <a:r>
              <a:rPr lang="ru-RU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52</a:t>
            </a:r>
            <a:r>
              <a:rPr lang="ru-RU" sz="2800" u="sng" dirty="0">
                <a:latin typeface="Arial" panose="020B0604020202020204" pitchFamily="34" charset="0"/>
                <a:cs typeface="Arial" panose="020B0604020202020204" pitchFamily="34" charset="0"/>
              </a:rPr>
              <a:t>''</a:t>
            </a:r>
            <a:endParaRPr lang="en-US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18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99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''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131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''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058" y="2786941"/>
            <a:ext cx="365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+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310136" y="1058496"/>
                <a:ext cx="4572000" cy="1569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en-US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=32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28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'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𝐃</m:t>
                    </m:r>
                  </m:oMath>
                </a14:m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17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r>
                  <a:rPr 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ayirmasini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136" y="1058496"/>
                <a:ext cx="4572000" cy="1569660"/>
              </a:xfrm>
              <a:prstGeom prst="rect">
                <a:avLst/>
              </a:prstGeom>
              <a:blipFill>
                <a:blip r:embed="rId3"/>
                <a:stretch>
                  <a:fillRect t="-2724" b="-77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3491880" y="2706263"/>
            <a:ext cx="518457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28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17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45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39501" y="2718349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31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88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ru-RU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45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43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05667" y="2756164"/>
            <a:ext cx="3577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-</a:t>
            </a:r>
            <a:endParaRPr lang="ru-RU" sz="4400" b="1" dirty="0"/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4273482" y="869644"/>
            <a:ext cx="395536" cy="4273856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10741" y="32325"/>
            <a:ext cx="9108504" cy="1000290"/>
          </a:xfrm>
          <a:prstGeom prst="flowChartProcess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80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292080" y="2367151"/>
            <a:ext cx="3600400" cy="79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261579" y="178265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603493" y="187447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5946268" y="1007974"/>
            <a:ext cx="1411394" cy="13599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261579" y="2251503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3528" y="555526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12- masala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1294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65517" y="3069318"/>
            <a:ext cx="11256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3301" y="3730599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56⁰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2984582"/>
            <a:ext cx="1132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135⁰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369" y="3046138"/>
            <a:ext cx="18662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78⁰5'45''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43509" y="3717510"/>
            <a:ext cx="1443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89⁰65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97918" y="3729683"/>
            <a:ext cx="8338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en-US" sz="32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1600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solidFill>
                <a:srgbClr val="68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69830" y="3015359"/>
            <a:ext cx="776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64⁰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292303" y="3668128"/>
            <a:ext cx="1003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endParaRPr lang="ru-RU" sz="3200" b="1" dirty="0"/>
          </a:p>
        </p:txBody>
      </p:sp>
      <p:sp>
        <p:nvSpPr>
          <p:cNvPr id="9" name="Овал 8"/>
          <p:cNvSpPr/>
          <p:nvPr/>
        </p:nvSpPr>
        <p:spPr>
          <a:xfrm>
            <a:off x="921854" y="793963"/>
            <a:ext cx="3124024" cy="1933246"/>
          </a:xfrm>
          <a:prstGeom prst="ellipse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870" y="307936"/>
            <a:ext cx="37665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 BURCHAK</a:t>
            </a:r>
          </a:p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281814" y="267900"/>
            <a:ext cx="3025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 BURCHAK</a:t>
            </a:r>
          </a:p>
        </p:txBody>
      </p:sp>
      <p:sp>
        <p:nvSpPr>
          <p:cNvPr id="28" name="Овал 27"/>
          <p:cNvSpPr/>
          <p:nvPr/>
        </p:nvSpPr>
        <p:spPr>
          <a:xfrm>
            <a:off x="5380072" y="793963"/>
            <a:ext cx="3124024" cy="1933246"/>
          </a:xfrm>
          <a:prstGeom prst="ellipse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59659" y="3213236"/>
            <a:ext cx="2966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BURCHAK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80072" y="3206463"/>
            <a:ext cx="2802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YOYIQ BURCHAK</a:t>
            </a:r>
            <a:endParaRPr lang="ru-RU" sz="2400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6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23457E-6 L 0.06996 -0.366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-18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93827E-6 L 0.39601 -0.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2" y="-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2 0.03704 L -0.33889 -0.2660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7" y="-15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23457E-6 L -0.0618 -0.2969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0" y="-148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0.66024 -0.3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3" y="-187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23457E-6 L -0.23004 -0.4080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10" y="-20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  <p:bldP spid="12" grpId="0"/>
      <p:bldP spid="24" grpId="0"/>
      <p:bldP spid="17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234282" y="474613"/>
            <a:ext cx="3764756" cy="3698081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630164" y="878234"/>
            <a:ext cx="3028950" cy="291226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831034" y="635348"/>
            <a:ext cx="370614" cy="6001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420394" y="1199704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2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675187" y="2054573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3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79512" y="2059336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9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892821" y="3705970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6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919016" y="411510"/>
            <a:ext cx="556563" cy="6001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12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935559" y="603201"/>
            <a:ext cx="5918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11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41438" y="1197323"/>
            <a:ext cx="5918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10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03362" y="2922538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8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140346" y="3511898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7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312046" y="2914204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4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795316" y="3435698"/>
            <a:ext cx="354806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5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54572" y="877045"/>
            <a:ext cx="3026569" cy="2897981"/>
            <a:chOff x="570" y="1352"/>
            <a:chExt cx="2542" cy="2434"/>
          </a:xfrm>
        </p:grpSpPr>
        <p:sp>
          <p:nvSpPr>
            <p:cNvPr id="5139" name="Freeform 19"/>
            <p:cNvSpPr>
              <a:spLocks/>
            </p:cNvSpPr>
            <p:nvPr/>
          </p:nvSpPr>
          <p:spPr bwMode="auto">
            <a:xfrm>
              <a:off x="1837" y="1352"/>
              <a:ext cx="19" cy="1148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9" y="312"/>
                </a:cxn>
                <a:cxn ang="0">
                  <a:pos x="0" y="1148"/>
                </a:cxn>
              </a:cxnLst>
              <a:rect l="0" t="0" r="r" b="b"/>
              <a:pathLst>
                <a:path w="19" h="1148">
                  <a:moveTo>
                    <a:pt x="19" y="0"/>
                  </a:moveTo>
                  <a:lnTo>
                    <a:pt x="19" y="312"/>
                  </a:lnTo>
                  <a:lnTo>
                    <a:pt x="0" y="114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auto">
            <a:xfrm>
              <a:off x="1840" y="2528"/>
              <a:ext cx="1272" cy="32"/>
            </a:xfrm>
            <a:custGeom>
              <a:avLst/>
              <a:gdLst/>
              <a:ahLst/>
              <a:cxnLst>
                <a:cxn ang="0">
                  <a:pos x="1248" y="24"/>
                </a:cxn>
                <a:cxn ang="0">
                  <a:pos x="1264" y="32"/>
                </a:cxn>
                <a:cxn ang="0">
                  <a:pos x="1272" y="24"/>
                </a:cxn>
                <a:cxn ang="0">
                  <a:pos x="0" y="0"/>
                </a:cxn>
              </a:cxnLst>
              <a:rect l="0" t="0" r="r" b="b"/>
              <a:pathLst>
                <a:path w="1272" h="32">
                  <a:moveTo>
                    <a:pt x="1248" y="24"/>
                  </a:moveTo>
                  <a:lnTo>
                    <a:pt x="1264" y="32"/>
                  </a:lnTo>
                  <a:lnTo>
                    <a:pt x="1272" y="2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auto">
            <a:xfrm>
              <a:off x="1827" y="2556"/>
              <a:ext cx="24" cy="12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6"/>
                </a:cxn>
                <a:cxn ang="0">
                  <a:pos x="24" y="1230"/>
                </a:cxn>
              </a:cxnLst>
              <a:rect l="0" t="0" r="r" b="b"/>
              <a:pathLst>
                <a:path w="24" h="1230">
                  <a:moveTo>
                    <a:pt x="0" y="0"/>
                  </a:moveTo>
                  <a:lnTo>
                    <a:pt x="0" y="396"/>
                  </a:lnTo>
                  <a:lnTo>
                    <a:pt x="24" y="123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auto">
            <a:xfrm>
              <a:off x="570" y="2538"/>
              <a:ext cx="1218" cy="1"/>
            </a:xfrm>
            <a:custGeom>
              <a:avLst/>
              <a:gdLst/>
              <a:ahLst/>
              <a:cxnLst>
                <a:cxn ang="0">
                  <a:pos x="1218" y="0"/>
                </a:cxn>
                <a:cxn ang="0">
                  <a:pos x="0" y="0"/>
                </a:cxn>
              </a:cxnLst>
              <a:rect l="0" t="0" r="r" b="b"/>
              <a:pathLst>
                <a:path w="1218" h="1">
                  <a:moveTo>
                    <a:pt x="121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174129" y="213055"/>
            <a:ext cx="4107477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latin typeface="Arial" charset="0"/>
              </a:rPr>
              <a:t>Soat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charset="0"/>
              </a:rPr>
              <a:t>2.00(14.00)</a:t>
            </a:r>
          </a:p>
          <a:p>
            <a:pPr algn="ctr"/>
            <a:r>
              <a:rPr lang="en-US" sz="3200" dirty="0" err="1" smtClean="0">
                <a:latin typeface="Arial" charset="0"/>
              </a:rPr>
              <a:t>bo‘lganda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</a:t>
            </a:r>
            <a:r>
              <a:rPr lang="en-US" sz="3200" dirty="0" err="1" smtClean="0">
                <a:latin typeface="Arial" charset="0"/>
              </a:rPr>
              <a:t>oat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va</a:t>
            </a:r>
            <a:r>
              <a:rPr lang="en-US" sz="3200" dirty="0">
                <a:latin typeface="Arial" charset="0"/>
              </a:rPr>
              <a:t>  </a:t>
            </a:r>
            <a:r>
              <a:rPr lang="en-US" sz="3200" dirty="0" err="1">
                <a:latin typeface="Arial" charset="0"/>
              </a:rPr>
              <a:t>minut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mili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orasidagi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burchak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necha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gradusni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tashkil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qiladi</a:t>
            </a:r>
            <a:r>
              <a:rPr lang="en-US" sz="3200" dirty="0">
                <a:latin typeface="Arial" charset="0"/>
              </a:rPr>
              <a:t>?</a:t>
            </a:r>
            <a:endParaRPr lang="en-US" sz="3200" dirty="0" smtClean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                                                                                            </a:t>
            </a:r>
            <a:endParaRPr lang="ru-RU" dirty="0">
              <a:latin typeface="Arial" charset="0"/>
            </a:endParaRP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854597" y="1053256"/>
            <a:ext cx="2626519" cy="2538413"/>
            <a:chOff x="738" y="1500"/>
            <a:chExt cx="2206" cy="2132"/>
          </a:xfrm>
        </p:grpSpPr>
        <p:sp>
          <p:nvSpPr>
            <p:cNvPr id="5145" name="Freeform 25"/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/>
              <a:ahLst/>
              <a:cxnLst>
                <a:cxn ang="0">
                  <a:pos x="1056" y="552"/>
                </a:cxn>
                <a:cxn ang="0">
                  <a:pos x="0" y="0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/>
              <a:ahLst/>
              <a:cxnLst>
                <a:cxn ang="0">
                  <a:pos x="1048" y="0"/>
                </a:cxn>
                <a:cxn ang="0">
                  <a:pos x="0" y="610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/>
              <a:ahLst/>
              <a:cxnLst>
                <a:cxn ang="0">
                  <a:pos x="558" y="0"/>
                </a:cxn>
                <a:cxn ang="0">
                  <a:pos x="0" y="1026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/>
              <a:ahLst/>
              <a:cxnLst>
                <a:cxn ang="0">
                  <a:pos x="1074" y="642"/>
                </a:cxn>
                <a:cxn ang="0">
                  <a:pos x="1074" y="642"/>
                </a:cxn>
                <a:cxn ang="0">
                  <a:pos x="0" y="0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0" y="1056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/>
              <a:ahLst/>
              <a:cxnLst>
                <a:cxn ang="0">
                  <a:pos x="580" y="1004"/>
                </a:cxn>
                <a:cxn ang="0">
                  <a:pos x="0" y="0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/>
              <a:ahLst/>
              <a:cxnLst>
                <a:cxn ang="0">
                  <a:pos x="651" y="0"/>
                </a:cxn>
                <a:cxn ang="0">
                  <a:pos x="0" y="978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/>
              <a:ahLst/>
              <a:cxnLst>
                <a:cxn ang="0">
                  <a:pos x="1096" y="0"/>
                </a:cxn>
                <a:cxn ang="0">
                  <a:pos x="0" y="520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 rot="16200000">
            <a:off x="803488" y="2241757"/>
            <a:ext cx="2733675" cy="9525"/>
            <a:chOff x="2784" y="1680"/>
            <a:chExt cx="2296" cy="8"/>
          </a:xfrm>
        </p:grpSpPr>
        <p:sp>
          <p:nvSpPr>
            <p:cNvPr id="5155" name="Freeform 35"/>
            <p:cNvSpPr>
              <a:spLocks/>
            </p:cNvSpPr>
            <p:nvPr/>
          </p:nvSpPr>
          <p:spPr bwMode="auto">
            <a:xfrm rot="5400000">
              <a:off x="4504" y="1112"/>
              <a:ext cx="8" cy="1144"/>
            </a:xfrm>
            <a:custGeom>
              <a:avLst/>
              <a:gdLst/>
              <a:ahLst/>
              <a:cxnLst>
                <a:cxn ang="0">
                  <a:pos x="0" y="1144"/>
                </a:cxn>
                <a:cxn ang="0">
                  <a:pos x="8" y="0"/>
                </a:cxn>
              </a:cxnLst>
              <a:rect l="0" t="0" r="r" b="b"/>
              <a:pathLst>
                <a:path w="8" h="1144">
                  <a:moveTo>
                    <a:pt x="0" y="1144"/>
                  </a:moveTo>
                  <a:lnTo>
                    <a:pt x="8" y="0"/>
                  </a:lnTo>
                </a:path>
              </a:pathLst>
            </a:custGeom>
            <a:noFill/>
            <a:ln w="76200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auto">
            <a:xfrm rot="16200000" flipH="1">
              <a:off x="3352" y="1112"/>
              <a:ext cx="8" cy="1144"/>
            </a:xfrm>
            <a:custGeom>
              <a:avLst/>
              <a:gdLst/>
              <a:ahLst/>
              <a:cxnLst>
                <a:cxn ang="0">
                  <a:pos x="0" y="1144"/>
                </a:cxn>
                <a:cxn ang="0">
                  <a:pos x="8" y="0"/>
                </a:cxn>
              </a:cxnLst>
              <a:rect l="0" t="0" r="r" b="b"/>
              <a:pathLst>
                <a:path w="8" h="1144">
                  <a:moveTo>
                    <a:pt x="0" y="1144"/>
                  </a:moveTo>
                  <a:lnTo>
                    <a:pt x="8" y="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21014410">
            <a:off x="1947122" y="1322081"/>
            <a:ext cx="323850" cy="1962150"/>
            <a:chOff x="3992" y="1824"/>
            <a:chExt cx="272" cy="1648"/>
          </a:xfrm>
        </p:grpSpPr>
        <p:sp>
          <p:nvSpPr>
            <p:cNvPr id="5158" name="Freeform 38"/>
            <p:cNvSpPr>
              <a:spLocks/>
            </p:cNvSpPr>
            <p:nvPr/>
          </p:nvSpPr>
          <p:spPr bwMode="auto">
            <a:xfrm rot="-26504897">
              <a:off x="3828" y="2220"/>
              <a:ext cx="832" cy="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2" y="40"/>
                </a:cxn>
              </a:cxnLst>
              <a:rect l="0" t="0" r="r" b="b"/>
              <a:pathLst>
                <a:path w="832" h="40">
                  <a:moveTo>
                    <a:pt x="0" y="0"/>
                  </a:moveTo>
                  <a:lnTo>
                    <a:pt x="832" y="40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5159" name="Freeform 39"/>
            <p:cNvSpPr>
              <a:spLocks/>
            </p:cNvSpPr>
            <p:nvPr/>
          </p:nvSpPr>
          <p:spPr bwMode="auto">
            <a:xfrm>
              <a:off x="3992" y="2672"/>
              <a:ext cx="160" cy="8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0" y="800"/>
                </a:cxn>
              </a:cxnLst>
              <a:rect l="0" t="0" r="r" b="b"/>
              <a:pathLst>
                <a:path w="160" h="800">
                  <a:moveTo>
                    <a:pt x="160" y="0"/>
                  </a:moveTo>
                  <a:lnTo>
                    <a:pt x="0" y="80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sp>
        <p:nvSpPr>
          <p:cNvPr id="5164" name="Oval 44"/>
          <p:cNvSpPr>
            <a:spLocks noChangeArrowheads="1"/>
          </p:cNvSpPr>
          <p:nvPr/>
        </p:nvSpPr>
        <p:spPr bwMode="auto">
          <a:xfrm>
            <a:off x="2090466" y="2239120"/>
            <a:ext cx="108347" cy="1071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grpSp>
        <p:nvGrpSpPr>
          <p:cNvPr id="45" name="Group 37"/>
          <p:cNvGrpSpPr>
            <a:grpSpLocks/>
          </p:cNvGrpSpPr>
          <p:nvPr/>
        </p:nvGrpSpPr>
        <p:grpSpPr bwMode="auto">
          <a:xfrm rot="3087850">
            <a:off x="2004189" y="1253384"/>
            <a:ext cx="323850" cy="1962150"/>
            <a:chOff x="3992" y="1824"/>
            <a:chExt cx="272" cy="1648"/>
          </a:xfrm>
        </p:grpSpPr>
        <p:sp>
          <p:nvSpPr>
            <p:cNvPr id="46" name="Freeform 38"/>
            <p:cNvSpPr>
              <a:spLocks/>
            </p:cNvSpPr>
            <p:nvPr/>
          </p:nvSpPr>
          <p:spPr bwMode="auto">
            <a:xfrm rot="-26504897">
              <a:off x="3828" y="2220"/>
              <a:ext cx="832" cy="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2" y="40"/>
                </a:cxn>
              </a:cxnLst>
              <a:rect l="0" t="0" r="r" b="b"/>
              <a:pathLst>
                <a:path w="832" h="40">
                  <a:moveTo>
                    <a:pt x="0" y="0"/>
                  </a:moveTo>
                  <a:lnTo>
                    <a:pt x="832" y="40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47" name="Freeform 39"/>
            <p:cNvSpPr>
              <a:spLocks/>
            </p:cNvSpPr>
            <p:nvPr/>
          </p:nvSpPr>
          <p:spPr bwMode="auto">
            <a:xfrm>
              <a:off x="3992" y="2672"/>
              <a:ext cx="160" cy="8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0" y="800"/>
                </a:cxn>
              </a:cxnLst>
              <a:rect l="0" t="0" r="r" b="b"/>
              <a:pathLst>
                <a:path w="160" h="800">
                  <a:moveTo>
                    <a:pt x="160" y="0"/>
                  </a:moveTo>
                  <a:lnTo>
                    <a:pt x="0" y="80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sp>
        <p:nvSpPr>
          <p:cNvPr id="54" name="Овал 53"/>
          <p:cNvSpPr/>
          <p:nvPr/>
        </p:nvSpPr>
        <p:spPr>
          <a:xfrm>
            <a:off x="3981384" y="3238627"/>
            <a:ext cx="1900009" cy="143614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79988"/>
      </p:ext>
    </p:extLst>
  </p:cSld>
  <p:clrMapOvr>
    <a:masterClrMapping/>
  </p:clrMapOvr>
  <p:transition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306892" y="546621"/>
            <a:ext cx="3764756" cy="3698081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702774" y="950242"/>
            <a:ext cx="3028950" cy="291226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903644" y="707356"/>
            <a:ext cx="370614" cy="6001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493004" y="1271712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2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681666" y="2067259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3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51520" y="2133054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9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965431" y="3777978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6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991626" y="483518"/>
            <a:ext cx="556563" cy="6001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12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008169" y="675209"/>
            <a:ext cx="5918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11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414048" y="1269331"/>
            <a:ext cx="5918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10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75972" y="2994546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8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212956" y="3583906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7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384656" y="2986212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4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867926" y="3507706"/>
            <a:ext cx="354806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5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27182" y="949053"/>
            <a:ext cx="3026569" cy="2897981"/>
            <a:chOff x="570" y="1352"/>
            <a:chExt cx="2542" cy="2434"/>
          </a:xfrm>
        </p:grpSpPr>
        <p:sp>
          <p:nvSpPr>
            <p:cNvPr id="5139" name="Freeform 19"/>
            <p:cNvSpPr>
              <a:spLocks/>
            </p:cNvSpPr>
            <p:nvPr/>
          </p:nvSpPr>
          <p:spPr bwMode="auto">
            <a:xfrm>
              <a:off x="1837" y="1352"/>
              <a:ext cx="19" cy="1148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9" y="312"/>
                </a:cxn>
                <a:cxn ang="0">
                  <a:pos x="0" y="1148"/>
                </a:cxn>
              </a:cxnLst>
              <a:rect l="0" t="0" r="r" b="b"/>
              <a:pathLst>
                <a:path w="19" h="1148">
                  <a:moveTo>
                    <a:pt x="19" y="0"/>
                  </a:moveTo>
                  <a:lnTo>
                    <a:pt x="19" y="312"/>
                  </a:lnTo>
                  <a:lnTo>
                    <a:pt x="0" y="114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auto">
            <a:xfrm>
              <a:off x="1840" y="2528"/>
              <a:ext cx="1272" cy="32"/>
            </a:xfrm>
            <a:custGeom>
              <a:avLst/>
              <a:gdLst/>
              <a:ahLst/>
              <a:cxnLst>
                <a:cxn ang="0">
                  <a:pos x="1248" y="24"/>
                </a:cxn>
                <a:cxn ang="0">
                  <a:pos x="1264" y="32"/>
                </a:cxn>
                <a:cxn ang="0">
                  <a:pos x="1272" y="24"/>
                </a:cxn>
                <a:cxn ang="0">
                  <a:pos x="0" y="0"/>
                </a:cxn>
              </a:cxnLst>
              <a:rect l="0" t="0" r="r" b="b"/>
              <a:pathLst>
                <a:path w="1272" h="32">
                  <a:moveTo>
                    <a:pt x="1248" y="24"/>
                  </a:moveTo>
                  <a:lnTo>
                    <a:pt x="1264" y="32"/>
                  </a:lnTo>
                  <a:lnTo>
                    <a:pt x="1272" y="2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auto">
            <a:xfrm>
              <a:off x="1827" y="2556"/>
              <a:ext cx="24" cy="12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6"/>
                </a:cxn>
                <a:cxn ang="0">
                  <a:pos x="24" y="1230"/>
                </a:cxn>
              </a:cxnLst>
              <a:rect l="0" t="0" r="r" b="b"/>
              <a:pathLst>
                <a:path w="24" h="1230">
                  <a:moveTo>
                    <a:pt x="0" y="0"/>
                  </a:moveTo>
                  <a:lnTo>
                    <a:pt x="0" y="396"/>
                  </a:lnTo>
                  <a:lnTo>
                    <a:pt x="24" y="123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auto">
            <a:xfrm>
              <a:off x="570" y="2538"/>
              <a:ext cx="1218" cy="1"/>
            </a:xfrm>
            <a:custGeom>
              <a:avLst/>
              <a:gdLst/>
              <a:ahLst/>
              <a:cxnLst>
                <a:cxn ang="0">
                  <a:pos x="1218" y="0"/>
                </a:cxn>
                <a:cxn ang="0">
                  <a:pos x="0" y="0"/>
                </a:cxn>
              </a:cxnLst>
              <a:rect l="0" t="0" r="r" b="b"/>
              <a:pathLst>
                <a:path w="1218" h="1">
                  <a:moveTo>
                    <a:pt x="121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927207" y="1125264"/>
            <a:ext cx="2626519" cy="2538413"/>
            <a:chOff x="738" y="1500"/>
            <a:chExt cx="2206" cy="2132"/>
          </a:xfrm>
        </p:grpSpPr>
        <p:sp>
          <p:nvSpPr>
            <p:cNvPr id="5145" name="Freeform 25"/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/>
              <a:ahLst/>
              <a:cxnLst>
                <a:cxn ang="0">
                  <a:pos x="1056" y="552"/>
                </a:cxn>
                <a:cxn ang="0">
                  <a:pos x="0" y="0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/>
              <a:ahLst/>
              <a:cxnLst>
                <a:cxn ang="0">
                  <a:pos x="1048" y="0"/>
                </a:cxn>
                <a:cxn ang="0">
                  <a:pos x="0" y="610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/>
              <a:ahLst/>
              <a:cxnLst>
                <a:cxn ang="0">
                  <a:pos x="558" y="0"/>
                </a:cxn>
                <a:cxn ang="0">
                  <a:pos x="0" y="1026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/>
              <a:ahLst/>
              <a:cxnLst>
                <a:cxn ang="0">
                  <a:pos x="1074" y="642"/>
                </a:cxn>
                <a:cxn ang="0">
                  <a:pos x="1074" y="642"/>
                </a:cxn>
                <a:cxn ang="0">
                  <a:pos x="0" y="0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0" y="1056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/>
              <a:ahLst/>
              <a:cxnLst>
                <a:cxn ang="0">
                  <a:pos x="580" y="1004"/>
                </a:cxn>
                <a:cxn ang="0">
                  <a:pos x="0" y="0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/>
              <a:ahLst/>
              <a:cxnLst>
                <a:cxn ang="0">
                  <a:pos x="651" y="0"/>
                </a:cxn>
                <a:cxn ang="0">
                  <a:pos x="0" y="978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/>
              <a:ahLst/>
              <a:cxnLst>
                <a:cxn ang="0">
                  <a:pos x="1096" y="0"/>
                </a:cxn>
                <a:cxn ang="0">
                  <a:pos x="0" y="520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 rot="16200000">
            <a:off x="876098" y="2313765"/>
            <a:ext cx="2733675" cy="9525"/>
            <a:chOff x="2784" y="1680"/>
            <a:chExt cx="2296" cy="8"/>
          </a:xfrm>
        </p:grpSpPr>
        <p:sp>
          <p:nvSpPr>
            <p:cNvPr id="5155" name="Freeform 35"/>
            <p:cNvSpPr>
              <a:spLocks/>
            </p:cNvSpPr>
            <p:nvPr/>
          </p:nvSpPr>
          <p:spPr bwMode="auto">
            <a:xfrm rot="5400000">
              <a:off x="4504" y="1112"/>
              <a:ext cx="8" cy="1144"/>
            </a:xfrm>
            <a:custGeom>
              <a:avLst/>
              <a:gdLst/>
              <a:ahLst/>
              <a:cxnLst>
                <a:cxn ang="0">
                  <a:pos x="0" y="1144"/>
                </a:cxn>
                <a:cxn ang="0">
                  <a:pos x="8" y="0"/>
                </a:cxn>
              </a:cxnLst>
              <a:rect l="0" t="0" r="r" b="b"/>
              <a:pathLst>
                <a:path w="8" h="1144">
                  <a:moveTo>
                    <a:pt x="0" y="1144"/>
                  </a:moveTo>
                  <a:lnTo>
                    <a:pt x="8" y="0"/>
                  </a:lnTo>
                </a:path>
              </a:pathLst>
            </a:custGeom>
            <a:noFill/>
            <a:ln w="76200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auto">
            <a:xfrm rot="16200000" flipH="1">
              <a:off x="3352" y="1112"/>
              <a:ext cx="8" cy="1144"/>
            </a:xfrm>
            <a:custGeom>
              <a:avLst/>
              <a:gdLst/>
              <a:ahLst/>
              <a:cxnLst>
                <a:cxn ang="0">
                  <a:pos x="0" y="1144"/>
                </a:cxn>
                <a:cxn ang="0">
                  <a:pos x="8" y="0"/>
                </a:cxn>
              </a:cxnLst>
              <a:rect l="0" t="0" r="r" b="b"/>
              <a:pathLst>
                <a:path w="8" h="1144">
                  <a:moveTo>
                    <a:pt x="0" y="1144"/>
                  </a:moveTo>
                  <a:lnTo>
                    <a:pt x="8" y="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21014410">
            <a:off x="2019732" y="1394089"/>
            <a:ext cx="323850" cy="1962150"/>
            <a:chOff x="3992" y="1824"/>
            <a:chExt cx="272" cy="1648"/>
          </a:xfrm>
        </p:grpSpPr>
        <p:sp>
          <p:nvSpPr>
            <p:cNvPr id="5158" name="Freeform 38"/>
            <p:cNvSpPr>
              <a:spLocks/>
            </p:cNvSpPr>
            <p:nvPr/>
          </p:nvSpPr>
          <p:spPr bwMode="auto">
            <a:xfrm rot="-26504897">
              <a:off x="3828" y="2220"/>
              <a:ext cx="832" cy="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2" y="40"/>
                </a:cxn>
              </a:cxnLst>
              <a:rect l="0" t="0" r="r" b="b"/>
              <a:pathLst>
                <a:path w="832" h="40">
                  <a:moveTo>
                    <a:pt x="0" y="0"/>
                  </a:moveTo>
                  <a:lnTo>
                    <a:pt x="832" y="40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5159" name="Freeform 39"/>
            <p:cNvSpPr>
              <a:spLocks/>
            </p:cNvSpPr>
            <p:nvPr/>
          </p:nvSpPr>
          <p:spPr bwMode="auto">
            <a:xfrm>
              <a:off x="3992" y="2672"/>
              <a:ext cx="160" cy="8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0" y="800"/>
                </a:cxn>
              </a:cxnLst>
              <a:rect l="0" t="0" r="r" b="b"/>
              <a:pathLst>
                <a:path w="160" h="800">
                  <a:moveTo>
                    <a:pt x="160" y="0"/>
                  </a:moveTo>
                  <a:lnTo>
                    <a:pt x="0" y="80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sp>
        <p:nvSpPr>
          <p:cNvPr id="5164" name="Oval 44"/>
          <p:cNvSpPr>
            <a:spLocks noChangeArrowheads="1"/>
          </p:cNvSpPr>
          <p:nvPr/>
        </p:nvSpPr>
        <p:spPr bwMode="auto">
          <a:xfrm>
            <a:off x="2163076" y="2311128"/>
            <a:ext cx="108347" cy="1071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grpSp>
        <p:nvGrpSpPr>
          <p:cNvPr id="45" name="Group 37"/>
          <p:cNvGrpSpPr>
            <a:grpSpLocks/>
          </p:cNvGrpSpPr>
          <p:nvPr/>
        </p:nvGrpSpPr>
        <p:grpSpPr bwMode="auto">
          <a:xfrm rot="8346643">
            <a:off x="2066380" y="1337198"/>
            <a:ext cx="323850" cy="1962150"/>
            <a:chOff x="3992" y="1824"/>
            <a:chExt cx="272" cy="1648"/>
          </a:xfrm>
        </p:grpSpPr>
        <p:sp>
          <p:nvSpPr>
            <p:cNvPr id="46" name="Freeform 38"/>
            <p:cNvSpPr>
              <a:spLocks/>
            </p:cNvSpPr>
            <p:nvPr/>
          </p:nvSpPr>
          <p:spPr bwMode="auto">
            <a:xfrm rot="-26504897">
              <a:off x="3828" y="2220"/>
              <a:ext cx="832" cy="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2" y="40"/>
                </a:cxn>
              </a:cxnLst>
              <a:rect l="0" t="0" r="r" b="b"/>
              <a:pathLst>
                <a:path w="832" h="40">
                  <a:moveTo>
                    <a:pt x="0" y="0"/>
                  </a:moveTo>
                  <a:lnTo>
                    <a:pt x="832" y="40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47" name="Freeform 39"/>
            <p:cNvSpPr>
              <a:spLocks/>
            </p:cNvSpPr>
            <p:nvPr/>
          </p:nvSpPr>
          <p:spPr bwMode="auto">
            <a:xfrm>
              <a:off x="3992" y="2672"/>
              <a:ext cx="160" cy="8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0" y="800"/>
                </a:cxn>
              </a:cxnLst>
              <a:rect l="0" t="0" r="r" b="b"/>
              <a:pathLst>
                <a:path w="160" h="800">
                  <a:moveTo>
                    <a:pt x="160" y="0"/>
                  </a:moveTo>
                  <a:lnTo>
                    <a:pt x="0" y="80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sp>
        <p:nvSpPr>
          <p:cNvPr id="9" name="Овал 8"/>
          <p:cNvSpPr/>
          <p:nvPr/>
        </p:nvSpPr>
        <p:spPr>
          <a:xfrm>
            <a:off x="4547437" y="2945603"/>
            <a:ext cx="1900009" cy="143614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150⁰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6081" y="159045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err="1">
                <a:latin typeface="Arial" charset="0"/>
              </a:rPr>
              <a:t>Soat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charset="0"/>
              </a:rPr>
              <a:t>5.00(17.00</a:t>
            </a:r>
            <a:r>
              <a:rPr lang="en-US" sz="3200" b="1" dirty="0">
                <a:solidFill>
                  <a:srgbClr val="C00000"/>
                </a:solidFill>
                <a:latin typeface="Arial" charset="0"/>
              </a:rPr>
              <a:t>)</a:t>
            </a:r>
          </a:p>
          <a:p>
            <a:pPr algn="ctr"/>
            <a:r>
              <a:rPr lang="en-US" sz="3200" dirty="0" err="1">
                <a:latin typeface="Arial" charset="0"/>
              </a:rPr>
              <a:t>bo‘lganda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soat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va</a:t>
            </a:r>
            <a:r>
              <a:rPr lang="en-US" sz="3200" dirty="0">
                <a:latin typeface="Arial" charset="0"/>
              </a:rPr>
              <a:t>  </a:t>
            </a:r>
            <a:r>
              <a:rPr lang="en-US" sz="3200" dirty="0" err="1">
                <a:latin typeface="Arial" charset="0"/>
              </a:rPr>
              <a:t>minut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mili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orasidagi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burchak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necha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gradusni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tashkil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qiladi</a:t>
            </a:r>
            <a:r>
              <a:rPr lang="en-US" sz="3200" dirty="0">
                <a:latin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18202949"/>
      </p:ext>
    </p:extLst>
  </p:cSld>
  <p:clrMapOvr>
    <a:masterClrMapping/>
  </p:clrMapOvr>
  <p:transition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450306" y="402605"/>
            <a:ext cx="3764756" cy="3698081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802229" y="832420"/>
            <a:ext cx="3028950" cy="291226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047058" y="563340"/>
            <a:ext cx="370614" cy="6001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572020" y="1116926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2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839815" y="1890353"/>
            <a:ext cx="439644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3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95536" y="1987328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9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084334" y="3574430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6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135040" y="339502"/>
            <a:ext cx="556563" cy="6001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12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151583" y="531193"/>
            <a:ext cx="5918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11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57462" y="1125315"/>
            <a:ext cx="5918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10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719386" y="2850530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8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356370" y="3439890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7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528070" y="2842196"/>
            <a:ext cx="38824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4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011340" y="3363690"/>
            <a:ext cx="354806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5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870596" y="805037"/>
            <a:ext cx="3026569" cy="2897981"/>
            <a:chOff x="570" y="1352"/>
            <a:chExt cx="2542" cy="2434"/>
          </a:xfrm>
        </p:grpSpPr>
        <p:sp>
          <p:nvSpPr>
            <p:cNvPr id="5139" name="Freeform 19"/>
            <p:cNvSpPr>
              <a:spLocks/>
            </p:cNvSpPr>
            <p:nvPr/>
          </p:nvSpPr>
          <p:spPr bwMode="auto">
            <a:xfrm>
              <a:off x="1837" y="1352"/>
              <a:ext cx="19" cy="1148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9" y="312"/>
                </a:cxn>
                <a:cxn ang="0">
                  <a:pos x="0" y="1148"/>
                </a:cxn>
              </a:cxnLst>
              <a:rect l="0" t="0" r="r" b="b"/>
              <a:pathLst>
                <a:path w="19" h="1148">
                  <a:moveTo>
                    <a:pt x="19" y="0"/>
                  </a:moveTo>
                  <a:lnTo>
                    <a:pt x="19" y="312"/>
                  </a:lnTo>
                  <a:lnTo>
                    <a:pt x="0" y="1148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auto">
            <a:xfrm>
              <a:off x="1840" y="2528"/>
              <a:ext cx="1272" cy="32"/>
            </a:xfrm>
            <a:custGeom>
              <a:avLst/>
              <a:gdLst/>
              <a:ahLst/>
              <a:cxnLst>
                <a:cxn ang="0">
                  <a:pos x="1248" y="24"/>
                </a:cxn>
                <a:cxn ang="0">
                  <a:pos x="1264" y="32"/>
                </a:cxn>
                <a:cxn ang="0">
                  <a:pos x="1272" y="24"/>
                </a:cxn>
                <a:cxn ang="0">
                  <a:pos x="0" y="0"/>
                </a:cxn>
              </a:cxnLst>
              <a:rect l="0" t="0" r="r" b="b"/>
              <a:pathLst>
                <a:path w="1272" h="32">
                  <a:moveTo>
                    <a:pt x="1248" y="24"/>
                  </a:moveTo>
                  <a:lnTo>
                    <a:pt x="1264" y="32"/>
                  </a:lnTo>
                  <a:lnTo>
                    <a:pt x="1272" y="2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auto">
            <a:xfrm>
              <a:off x="1827" y="2556"/>
              <a:ext cx="24" cy="12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6"/>
                </a:cxn>
                <a:cxn ang="0">
                  <a:pos x="24" y="1230"/>
                </a:cxn>
              </a:cxnLst>
              <a:rect l="0" t="0" r="r" b="b"/>
              <a:pathLst>
                <a:path w="24" h="1230">
                  <a:moveTo>
                    <a:pt x="0" y="0"/>
                  </a:moveTo>
                  <a:lnTo>
                    <a:pt x="0" y="396"/>
                  </a:lnTo>
                  <a:lnTo>
                    <a:pt x="24" y="123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auto">
            <a:xfrm>
              <a:off x="570" y="2538"/>
              <a:ext cx="1218" cy="1"/>
            </a:xfrm>
            <a:custGeom>
              <a:avLst/>
              <a:gdLst/>
              <a:ahLst/>
              <a:cxnLst>
                <a:cxn ang="0">
                  <a:pos x="1218" y="0"/>
                </a:cxn>
                <a:cxn ang="0">
                  <a:pos x="0" y="0"/>
                </a:cxn>
              </a:cxnLst>
              <a:rect l="0" t="0" r="r" b="b"/>
              <a:pathLst>
                <a:path w="1218" h="1">
                  <a:moveTo>
                    <a:pt x="121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070621" y="981248"/>
            <a:ext cx="2626519" cy="2538413"/>
            <a:chOff x="738" y="1500"/>
            <a:chExt cx="2206" cy="2132"/>
          </a:xfrm>
        </p:grpSpPr>
        <p:sp>
          <p:nvSpPr>
            <p:cNvPr id="5145" name="Freeform 25"/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/>
              <a:ahLst/>
              <a:cxnLst>
                <a:cxn ang="0">
                  <a:pos x="1056" y="552"/>
                </a:cxn>
                <a:cxn ang="0">
                  <a:pos x="0" y="0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/>
              <a:ahLst/>
              <a:cxnLst>
                <a:cxn ang="0">
                  <a:pos x="1048" y="0"/>
                </a:cxn>
                <a:cxn ang="0">
                  <a:pos x="0" y="610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/>
              <a:ahLst/>
              <a:cxnLst>
                <a:cxn ang="0">
                  <a:pos x="558" y="0"/>
                </a:cxn>
                <a:cxn ang="0">
                  <a:pos x="0" y="1026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/>
              <a:ahLst/>
              <a:cxnLst>
                <a:cxn ang="0">
                  <a:pos x="1074" y="642"/>
                </a:cxn>
                <a:cxn ang="0">
                  <a:pos x="1074" y="642"/>
                </a:cxn>
                <a:cxn ang="0">
                  <a:pos x="0" y="0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0" y="1056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/>
              <a:ahLst/>
              <a:cxnLst>
                <a:cxn ang="0">
                  <a:pos x="580" y="1004"/>
                </a:cxn>
                <a:cxn ang="0">
                  <a:pos x="0" y="0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/>
              <a:ahLst/>
              <a:cxnLst>
                <a:cxn ang="0">
                  <a:pos x="651" y="0"/>
                </a:cxn>
                <a:cxn ang="0">
                  <a:pos x="0" y="978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/>
              <a:ahLst/>
              <a:cxnLst>
                <a:cxn ang="0">
                  <a:pos x="1096" y="0"/>
                </a:cxn>
                <a:cxn ang="0">
                  <a:pos x="0" y="520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 rot="5400000">
            <a:off x="1017062" y="2183781"/>
            <a:ext cx="2733675" cy="9525"/>
            <a:chOff x="2784" y="1680"/>
            <a:chExt cx="2296" cy="8"/>
          </a:xfrm>
        </p:grpSpPr>
        <p:sp>
          <p:nvSpPr>
            <p:cNvPr id="5155" name="Freeform 35"/>
            <p:cNvSpPr>
              <a:spLocks/>
            </p:cNvSpPr>
            <p:nvPr/>
          </p:nvSpPr>
          <p:spPr bwMode="auto">
            <a:xfrm rot="5400000">
              <a:off x="4504" y="1112"/>
              <a:ext cx="8" cy="1144"/>
            </a:xfrm>
            <a:custGeom>
              <a:avLst/>
              <a:gdLst/>
              <a:ahLst/>
              <a:cxnLst>
                <a:cxn ang="0">
                  <a:pos x="0" y="1144"/>
                </a:cxn>
                <a:cxn ang="0">
                  <a:pos x="8" y="0"/>
                </a:cxn>
              </a:cxnLst>
              <a:rect l="0" t="0" r="r" b="b"/>
              <a:pathLst>
                <a:path w="8" h="1144">
                  <a:moveTo>
                    <a:pt x="0" y="1144"/>
                  </a:moveTo>
                  <a:lnTo>
                    <a:pt x="8" y="0"/>
                  </a:lnTo>
                </a:path>
              </a:pathLst>
            </a:custGeom>
            <a:noFill/>
            <a:ln w="76200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auto">
            <a:xfrm rot="16200000" flipH="1">
              <a:off x="3352" y="1112"/>
              <a:ext cx="8" cy="1144"/>
            </a:xfrm>
            <a:custGeom>
              <a:avLst/>
              <a:gdLst/>
              <a:ahLst/>
              <a:cxnLst>
                <a:cxn ang="0">
                  <a:pos x="0" y="1144"/>
                </a:cxn>
                <a:cxn ang="0">
                  <a:pos x="8" y="0"/>
                </a:cxn>
              </a:cxnLst>
              <a:rect l="0" t="0" r="r" b="b"/>
              <a:pathLst>
                <a:path w="8" h="1144">
                  <a:moveTo>
                    <a:pt x="0" y="1144"/>
                  </a:moveTo>
                  <a:lnTo>
                    <a:pt x="8" y="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sp>
        <p:nvSpPr>
          <p:cNvPr id="5164" name="Oval 44"/>
          <p:cNvSpPr>
            <a:spLocks noChangeArrowheads="1"/>
          </p:cNvSpPr>
          <p:nvPr/>
        </p:nvSpPr>
        <p:spPr bwMode="auto">
          <a:xfrm>
            <a:off x="2306490" y="2167112"/>
            <a:ext cx="108347" cy="107156"/>
          </a:xfrm>
          <a:prstGeom prst="ellipse">
            <a:avLst/>
          </a:pr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grpSp>
        <p:nvGrpSpPr>
          <p:cNvPr id="45" name="Group 37"/>
          <p:cNvGrpSpPr>
            <a:grpSpLocks/>
          </p:cNvGrpSpPr>
          <p:nvPr/>
        </p:nvGrpSpPr>
        <p:grpSpPr bwMode="auto">
          <a:xfrm rot="18193140">
            <a:off x="2179092" y="1095506"/>
            <a:ext cx="323850" cy="2286082"/>
            <a:chOff x="3992" y="1824"/>
            <a:chExt cx="272" cy="1648"/>
          </a:xfrm>
        </p:grpSpPr>
        <p:sp>
          <p:nvSpPr>
            <p:cNvPr id="46" name="Freeform 38"/>
            <p:cNvSpPr>
              <a:spLocks/>
            </p:cNvSpPr>
            <p:nvPr/>
          </p:nvSpPr>
          <p:spPr bwMode="auto">
            <a:xfrm rot="-26504897">
              <a:off x="3828" y="2220"/>
              <a:ext cx="832" cy="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2" y="40"/>
                </a:cxn>
              </a:cxnLst>
              <a:rect l="0" t="0" r="r" b="b"/>
              <a:pathLst>
                <a:path w="832" h="40">
                  <a:moveTo>
                    <a:pt x="0" y="0"/>
                  </a:moveTo>
                  <a:lnTo>
                    <a:pt x="832" y="40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47" name="Freeform 39"/>
            <p:cNvSpPr>
              <a:spLocks/>
            </p:cNvSpPr>
            <p:nvPr/>
          </p:nvSpPr>
          <p:spPr bwMode="auto">
            <a:xfrm>
              <a:off x="3992" y="2672"/>
              <a:ext cx="160" cy="8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0" y="800"/>
                </a:cxn>
              </a:cxnLst>
              <a:rect l="0" t="0" r="r" b="b"/>
              <a:pathLst>
                <a:path w="160" h="800">
                  <a:moveTo>
                    <a:pt x="160" y="0"/>
                  </a:moveTo>
                  <a:lnTo>
                    <a:pt x="0" y="800"/>
                  </a:lnTo>
                </a:path>
              </a:pathLst>
            </a:custGeom>
            <a:noFill/>
            <a:ln w="76200" cap="flat" cmpd="sng">
              <a:noFill/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</p:grpSp>
      <p:sp>
        <p:nvSpPr>
          <p:cNvPr id="48" name="Овал 47"/>
          <p:cNvSpPr/>
          <p:nvPr/>
        </p:nvSpPr>
        <p:spPr>
          <a:xfrm>
            <a:off x="4554778" y="2978691"/>
            <a:ext cx="1900009" cy="143614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135⁰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66885" y="81137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err="1">
                <a:latin typeface="Arial" charset="0"/>
              </a:rPr>
              <a:t>Soat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charset="0"/>
              </a:rPr>
              <a:t>10.30</a:t>
            </a:r>
            <a:r>
              <a:rPr lang="en-US" sz="3200" dirty="0" smtClean="0">
                <a:latin typeface="Arial" charset="0"/>
              </a:rPr>
              <a:t>(</a:t>
            </a:r>
            <a:r>
              <a:rPr lang="en-US" sz="3200" b="1" dirty="0" smtClean="0">
                <a:solidFill>
                  <a:srgbClr val="0070C0"/>
                </a:solidFill>
                <a:latin typeface="Arial" charset="0"/>
              </a:rPr>
              <a:t>22.30</a:t>
            </a:r>
            <a:r>
              <a:rPr lang="en-US" sz="3200" dirty="0">
                <a:latin typeface="Arial" charset="0"/>
              </a:rPr>
              <a:t>)</a:t>
            </a:r>
          </a:p>
          <a:p>
            <a:pPr algn="ctr"/>
            <a:r>
              <a:rPr lang="en-US" sz="3200" dirty="0" err="1">
                <a:latin typeface="Arial" charset="0"/>
              </a:rPr>
              <a:t>bo‘lganda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soat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va</a:t>
            </a:r>
            <a:r>
              <a:rPr lang="en-US" sz="3200" dirty="0">
                <a:latin typeface="Arial" charset="0"/>
              </a:rPr>
              <a:t>  </a:t>
            </a:r>
            <a:r>
              <a:rPr lang="en-US" sz="3200" dirty="0" err="1">
                <a:latin typeface="Arial" charset="0"/>
              </a:rPr>
              <a:t>minut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mili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orasidagi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burchak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necha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gradusni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tashkil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qiladi</a:t>
            </a:r>
            <a:r>
              <a:rPr lang="en-US" sz="3200" dirty="0">
                <a:latin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22026596"/>
      </p:ext>
    </p:extLst>
  </p:cSld>
  <p:clrMapOvr>
    <a:masterClrMapping/>
  </p:clrMapOvr>
  <p:transition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75606"/>
            <a:ext cx="3339960" cy="321982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113159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33475" y="1299642"/>
            <a:ext cx="49685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millari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75⁰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4989" y="3651870"/>
            <a:ext cx="3825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3.30 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15.30</a:t>
            </a:r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7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715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30400" y="675117"/>
            <a:ext cx="69127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42216" y="4135539"/>
            <a:ext cx="4641741" cy="34242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806539" y="2845002"/>
            <a:ext cx="1356737" cy="131280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604181" y="4132862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Дуга 15"/>
          <p:cNvSpPr/>
          <p:nvPr/>
        </p:nvSpPr>
        <p:spPr>
          <a:xfrm rot="1837494">
            <a:off x="2862029" y="3935386"/>
            <a:ext cx="288032" cy="358596"/>
          </a:xfrm>
          <a:prstGeom prst="arc">
            <a:avLst>
              <a:gd name="adj1" fmla="val 15108533"/>
              <a:gd name="adj2" fmla="val 2117363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3090784">
            <a:off x="2952179" y="3891342"/>
            <a:ext cx="413284" cy="325088"/>
          </a:xfrm>
          <a:prstGeom prst="arc">
            <a:avLst>
              <a:gd name="adj1" fmla="val 12204429"/>
              <a:gd name="adj2" fmla="val 20347362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7281356">
            <a:off x="2525210" y="3859531"/>
            <a:ext cx="906690" cy="872663"/>
          </a:xfrm>
          <a:prstGeom prst="arc">
            <a:avLst>
              <a:gd name="adj1" fmla="val 16200000"/>
              <a:gd name="adj2" fmla="val 2280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070047" y="2824103"/>
                <a:ext cx="3864849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2800" b="1" i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2800" b="1" dirty="0" err="1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</a:t>
                </a:r>
                <a:r>
                  <a:rPr lang="en-US" sz="2800" b="1" dirty="0" err="1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o‘shni</a:t>
                </a:r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8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b="1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047" y="2824103"/>
                <a:ext cx="3864849" cy="954107"/>
              </a:xfrm>
              <a:prstGeom prst="rect">
                <a:avLst/>
              </a:prstGeom>
              <a:blipFill>
                <a:blip r:embed="rId2"/>
                <a:stretch>
                  <a:fillRect t="-6369" b="-15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/>
          <p:cNvSpPr/>
          <p:nvPr/>
        </p:nvSpPr>
        <p:spPr>
          <a:xfrm flipH="1">
            <a:off x="5518629" y="4124844"/>
            <a:ext cx="3264294" cy="46166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2827692" y="2673666"/>
            <a:ext cx="2356265" cy="1459527"/>
          </a:xfrm>
          <a:prstGeom prst="triangle">
            <a:avLst>
              <a:gd name="adj" fmla="val 64404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680000"/>
              </a:solidFill>
            </a:endParaRPr>
          </a:p>
        </p:txBody>
      </p:sp>
      <p:sp>
        <p:nvSpPr>
          <p:cNvPr id="8" name="Полилиния 7"/>
          <p:cNvSpPr/>
          <p:nvPr/>
        </p:nvSpPr>
        <p:spPr>
          <a:xfrm rot="20761843">
            <a:off x="4278279" y="2742612"/>
            <a:ext cx="509687" cy="1350517"/>
          </a:xfrm>
          <a:custGeom>
            <a:avLst/>
            <a:gdLst>
              <a:gd name="connsiteX0" fmla="*/ 0 w 668593"/>
              <a:gd name="connsiteY0" fmla="*/ 0 h 1366684"/>
              <a:gd name="connsiteX1" fmla="*/ 334296 w 668593"/>
              <a:gd name="connsiteY1" fmla="*/ 245807 h 1366684"/>
              <a:gd name="connsiteX2" fmla="*/ 363793 w 668593"/>
              <a:gd name="connsiteY2" fmla="*/ 255639 h 1366684"/>
              <a:gd name="connsiteX3" fmla="*/ 393290 w 668593"/>
              <a:gd name="connsiteY3" fmla="*/ 275304 h 1366684"/>
              <a:gd name="connsiteX4" fmla="*/ 403122 w 668593"/>
              <a:gd name="connsiteY4" fmla="*/ 324465 h 1366684"/>
              <a:gd name="connsiteX5" fmla="*/ 412954 w 668593"/>
              <a:gd name="connsiteY5" fmla="*/ 452284 h 1366684"/>
              <a:gd name="connsiteX6" fmla="*/ 422787 w 668593"/>
              <a:gd name="connsiteY6" fmla="*/ 639097 h 1366684"/>
              <a:gd name="connsiteX7" fmla="*/ 462116 w 668593"/>
              <a:gd name="connsiteY7" fmla="*/ 698091 h 1366684"/>
              <a:gd name="connsiteX8" fmla="*/ 481780 w 668593"/>
              <a:gd name="connsiteY8" fmla="*/ 737420 h 1366684"/>
              <a:gd name="connsiteX9" fmla="*/ 521109 w 668593"/>
              <a:gd name="connsiteY9" fmla="*/ 816078 h 1366684"/>
              <a:gd name="connsiteX10" fmla="*/ 560438 w 668593"/>
              <a:gd name="connsiteY10" fmla="*/ 835742 h 1366684"/>
              <a:gd name="connsiteX11" fmla="*/ 589935 w 668593"/>
              <a:gd name="connsiteY11" fmla="*/ 865239 h 1366684"/>
              <a:gd name="connsiteX12" fmla="*/ 639096 w 668593"/>
              <a:gd name="connsiteY12" fmla="*/ 894736 h 1366684"/>
              <a:gd name="connsiteX13" fmla="*/ 658761 w 668593"/>
              <a:gd name="connsiteY13" fmla="*/ 924233 h 1366684"/>
              <a:gd name="connsiteX14" fmla="*/ 668593 w 668593"/>
              <a:gd name="connsiteY14" fmla="*/ 1229033 h 1366684"/>
              <a:gd name="connsiteX15" fmla="*/ 658761 w 668593"/>
              <a:gd name="connsiteY15" fmla="*/ 1268362 h 1366684"/>
              <a:gd name="connsiteX16" fmla="*/ 639096 w 668593"/>
              <a:gd name="connsiteY16" fmla="*/ 1327355 h 1366684"/>
              <a:gd name="connsiteX17" fmla="*/ 639096 w 668593"/>
              <a:gd name="connsiteY17" fmla="*/ 1366684 h 136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68593" h="1366684">
                <a:moveTo>
                  <a:pt x="0" y="0"/>
                </a:moveTo>
                <a:cubicBezTo>
                  <a:pt x="259812" y="219842"/>
                  <a:pt x="155436" y="180767"/>
                  <a:pt x="334296" y="245807"/>
                </a:cubicBezTo>
                <a:cubicBezTo>
                  <a:pt x="344036" y="249349"/>
                  <a:pt x="353961" y="252362"/>
                  <a:pt x="363793" y="255639"/>
                </a:cubicBezTo>
                <a:cubicBezTo>
                  <a:pt x="373625" y="262194"/>
                  <a:pt x="387427" y="265044"/>
                  <a:pt x="393290" y="275304"/>
                </a:cubicBezTo>
                <a:cubicBezTo>
                  <a:pt x="401581" y="289814"/>
                  <a:pt x="401277" y="307856"/>
                  <a:pt x="403122" y="324465"/>
                </a:cubicBezTo>
                <a:cubicBezTo>
                  <a:pt x="407841" y="366936"/>
                  <a:pt x="410288" y="409635"/>
                  <a:pt x="412954" y="452284"/>
                </a:cubicBezTo>
                <a:cubicBezTo>
                  <a:pt x="416844" y="514520"/>
                  <a:pt x="410558" y="577951"/>
                  <a:pt x="422787" y="639097"/>
                </a:cubicBezTo>
                <a:cubicBezTo>
                  <a:pt x="427422" y="662272"/>
                  <a:pt x="451547" y="676952"/>
                  <a:pt x="462116" y="698091"/>
                </a:cubicBezTo>
                <a:cubicBezTo>
                  <a:pt x="468671" y="711201"/>
                  <a:pt x="475827" y="724026"/>
                  <a:pt x="481780" y="737420"/>
                </a:cubicBezTo>
                <a:cubicBezTo>
                  <a:pt x="489374" y="754506"/>
                  <a:pt x="502676" y="800717"/>
                  <a:pt x="521109" y="816078"/>
                </a:cubicBezTo>
                <a:cubicBezTo>
                  <a:pt x="532369" y="825461"/>
                  <a:pt x="547328" y="829187"/>
                  <a:pt x="560438" y="835742"/>
                </a:cubicBezTo>
                <a:cubicBezTo>
                  <a:pt x="570270" y="845574"/>
                  <a:pt x="578811" y="856896"/>
                  <a:pt x="589935" y="865239"/>
                </a:cubicBezTo>
                <a:cubicBezTo>
                  <a:pt x="605223" y="876705"/>
                  <a:pt x="624586" y="882299"/>
                  <a:pt x="639096" y="894736"/>
                </a:cubicBezTo>
                <a:cubicBezTo>
                  <a:pt x="648068" y="902426"/>
                  <a:pt x="652206" y="914401"/>
                  <a:pt x="658761" y="924233"/>
                </a:cubicBezTo>
                <a:cubicBezTo>
                  <a:pt x="662038" y="1025833"/>
                  <a:pt x="668593" y="1127380"/>
                  <a:pt x="668593" y="1229033"/>
                </a:cubicBezTo>
                <a:cubicBezTo>
                  <a:pt x="668593" y="1242546"/>
                  <a:pt x="662644" y="1255419"/>
                  <a:pt x="658761" y="1268362"/>
                </a:cubicBezTo>
                <a:cubicBezTo>
                  <a:pt x="652805" y="1288216"/>
                  <a:pt x="639096" y="1306627"/>
                  <a:pt x="639096" y="1327355"/>
                </a:cubicBezTo>
                <a:lnTo>
                  <a:pt x="639096" y="1366684"/>
                </a:lnTo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9472943">
            <a:off x="677430" y="3356840"/>
            <a:ext cx="4004064" cy="780039"/>
          </a:xfrm>
          <a:prstGeom prst="triangle">
            <a:avLst>
              <a:gd name="adj" fmla="val 50614"/>
            </a:avLst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>
            <a:off x="830400" y="2539477"/>
            <a:ext cx="3525907" cy="1625948"/>
          </a:xfrm>
          <a:custGeom>
            <a:avLst/>
            <a:gdLst>
              <a:gd name="connsiteX0" fmla="*/ 3637936 w 3637936"/>
              <a:gd name="connsiteY0" fmla="*/ 117987 h 1553496"/>
              <a:gd name="connsiteX1" fmla="*/ 3510117 w 3637936"/>
              <a:gd name="connsiteY1" fmla="*/ 98322 h 1553496"/>
              <a:gd name="connsiteX2" fmla="*/ 3283975 w 3637936"/>
              <a:gd name="connsiteY2" fmla="*/ 88490 h 1553496"/>
              <a:gd name="connsiteX3" fmla="*/ 3116826 w 3637936"/>
              <a:gd name="connsiteY3" fmla="*/ 68825 h 1553496"/>
              <a:gd name="connsiteX4" fmla="*/ 3048001 w 3637936"/>
              <a:gd name="connsiteY4" fmla="*/ 58993 h 1553496"/>
              <a:gd name="connsiteX5" fmla="*/ 2959510 w 3637936"/>
              <a:gd name="connsiteY5" fmla="*/ 39329 h 1553496"/>
              <a:gd name="connsiteX6" fmla="*/ 2890684 w 3637936"/>
              <a:gd name="connsiteY6" fmla="*/ 9832 h 1553496"/>
              <a:gd name="connsiteX7" fmla="*/ 2831691 w 3637936"/>
              <a:gd name="connsiteY7" fmla="*/ 0 h 1553496"/>
              <a:gd name="connsiteX8" fmla="*/ 2605549 w 3637936"/>
              <a:gd name="connsiteY8" fmla="*/ 9832 h 1553496"/>
              <a:gd name="connsiteX9" fmla="*/ 2517059 w 3637936"/>
              <a:gd name="connsiteY9" fmla="*/ 29496 h 1553496"/>
              <a:gd name="connsiteX10" fmla="*/ 2458065 w 3637936"/>
              <a:gd name="connsiteY10" fmla="*/ 49161 h 1553496"/>
              <a:gd name="connsiteX11" fmla="*/ 2428568 w 3637936"/>
              <a:gd name="connsiteY11" fmla="*/ 58993 h 1553496"/>
              <a:gd name="connsiteX12" fmla="*/ 2379407 w 3637936"/>
              <a:gd name="connsiteY12" fmla="*/ 108154 h 1553496"/>
              <a:gd name="connsiteX13" fmla="*/ 2290917 w 3637936"/>
              <a:gd name="connsiteY13" fmla="*/ 167148 h 1553496"/>
              <a:gd name="connsiteX14" fmla="*/ 2202426 w 3637936"/>
              <a:gd name="connsiteY14" fmla="*/ 216309 h 1553496"/>
              <a:gd name="connsiteX15" fmla="*/ 2133601 w 3637936"/>
              <a:gd name="connsiteY15" fmla="*/ 255638 h 1553496"/>
              <a:gd name="connsiteX16" fmla="*/ 2104104 w 3637936"/>
              <a:gd name="connsiteY16" fmla="*/ 265470 h 1553496"/>
              <a:gd name="connsiteX17" fmla="*/ 2074607 w 3637936"/>
              <a:gd name="connsiteY17" fmla="*/ 285135 h 1553496"/>
              <a:gd name="connsiteX18" fmla="*/ 1976284 w 3637936"/>
              <a:gd name="connsiteY18" fmla="*/ 314632 h 1553496"/>
              <a:gd name="connsiteX19" fmla="*/ 1927123 w 3637936"/>
              <a:gd name="connsiteY19" fmla="*/ 344129 h 1553496"/>
              <a:gd name="connsiteX20" fmla="*/ 1897626 w 3637936"/>
              <a:gd name="connsiteY20" fmla="*/ 363793 h 1553496"/>
              <a:gd name="connsiteX21" fmla="*/ 1848465 w 3637936"/>
              <a:gd name="connsiteY21" fmla="*/ 373625 h 1553496"/>
              <a:gd name="connsiteX22" fmla="*/ 1818968 w 3637936"/>
              <a:gd name="connsiteY22" fmla="*/ 383458 h 1553496"/>
              <a:gd name="connsiteX23" fmla="*/ 1769807 w 3637936"/>
              <a:gd name="connsiteY23" fmla="*/ 393290 h 1553496"/>
              <a:gd name="connsiteX24" fmla="*/ 1730478 w 3637936"/>
              <a:gd name="connsiteY24" fmla="*/ 403122 h 1553496"/>
              <a:gd name="connsiteX25" fmla="*/ 1661652 w 3637936"/>
              <a:gd name="connsiteY25" fmla="*/ 452283 h 1553496"/>
              <a:gd name="connsiteX26" fmla="*/ 1632155 w 3637936"/>
              <a:gd name="connsiteY26" fmla="*/ 481780 h 1553496"/>
              <a:gd name="connsiteX27" fmla="*/ 1582994 w 3637936"/>
              <a:gd name="connsiteY27" fmla="*/ 501445 h 1553496"/>
              <a:gd name="connsiteX28" fmla="*/ 1553497 w 3637936"/>
              <a:gd name="connsiteY28" fmla="*/ 521109 h 1553496"/>
              <a:gd name="connsiteX29" fmla="*/ 1494504 w 3637936"/>
              <a:gd name="connsiteY29" fmla="*/ 540774 h 1553496"/>
              <a:gd name="connsiteX30" fmla="*/ 1455175 w 3637936"/>
              <a:gd name="connsiteY30" fmla="*/ 560438 h 1553496"/>
              <a:gd name="connsiteX31" fmla="*/ 1425678 w 3637936"/>
              <a:gd name="connsiteY31" fmla="*/ 580103 h 1553496"/>
              <a:gd name="connsiteX32" fmla="*/ 1396181 w 3637936"/>
              <a:gd name="connsiteY32" fmla="*/ 589935 h 1553496"/>
              <a:gd name="connsiteX33" fmla="*/ 1366684 w 3637936"/>
              <a:gd name="connsiteY33" fmla="*/ 629264 h 1553496"/>
              <a:gd name="connsiteX34" fmla="*/ 1278194 w 3637936"/>
              <a:gd name="connsiteY34" fmla="*/ 678425 h 1553496"/>
              <a:gd name="connsiteX35" fmla="*/ 1238865 w 3637936"/>
              <a:gd name="connsiteY35" fmla="*/ 707922 h 1553496"/>
              <a:gd name="connsiteX36" fmla="*/ 1170039 w 3637936"/>
              <a:gd name="connsiteY36" fmla="*/ 776748 h 1553496"/>
              <a:gd name="connsiteX37" fmla="*/ 1111046 w 3637936"/>
              <a:gd name="connsiteY37" fmla="*/ 806245 h 1553496"/>
              <a:gd name="connsiteX38" fmla="*/ 1022555 w 3637936"/>
              <a:gd name="connsiteY38" fmla="*/ 855406 h 1553496"/>
              <a:gd name="connsiteX39" fmla="*/ 1002891 w 3637936"/>
              <a:gd name="connsiteY39" fmla="*/ 884903 h 1553496"/>
              <a:gd name="connsiteX40" fmla="*/ 943897 w 3637936"/>
              <a:gd name="connsiteY40" fmla="*/ 904567 h 1553496"/>
              <a:gd name="connsiteX41" fmla="*/ 747252 w 3637936"/>
              <a:gd name="connsiteY41" fmla="*/ 924232 h 1553496"/>
              <a:gd name="connsiteX42" fmla="*/ 668594 w 3637936"/>
              <a:gd name="connsiteY42" fmla="*/ 953729 h 1553496"/>
              <a:gd name="connsiteX43" fmla="*/ 639097 w 3637936"/>
              <a:gd name="connsiteY43" fmla="*/ 983225 h 1553496"/>
              <a:gd name="connsiteX44" fmla="*/ 580104 w 3637936"/>
              <a:gd name="connsiteY44" fmla="*/ 1022554 h 1553496"/>
              <a:gd name="connsiteX45" fmla="*/ 550607 w 3637936"/>
              <a:gd name="connsiteY45" fmla="*/ 1042219 h 1553496"/>
              <a:gd name="connsiteX46" fmla="*/ 481781 w 3637936"/>
              <a:gd name="connsiteY46" fmla="*/ 1120877 h 1553496"/>
              <a:gd name="connsiteX47" fmla="*/ 452284 w 3637936"/>
              <a:gd name="connsiteY47" fmla="*/ 1140541 h 1553496"/>
              <a:gd name="connsiteX48" fmla="*/ 383459 w 3637936"/>
              <a:gd name="connsiteY48" fmla="*/ 1209367 h 1553496"/>
              <a:gd name="connsiteX49" fmla="*/ 353962 w 3637936"/>
              <a:gd name="connsiteY49" fmla="*/ 1238864 h 1553496"/>
              <a:gd name="connsiteX50" fmla="*/ 304801 w 3637936"/>
              <a:gd name="connsiteY50" fmla="*/ 1268361 h 1553496"/>
              <a:gd name="connsiteX51" fmla="*/ 275304 w 3637936"/>
              <a:gd name="connsiteY51" fmla="*/ 1288025 h 1553496"/>
              <a:gd name="connsiteX52" fmla="*/ 186813 w 3637936"/>
              <a:gd name="connsiteY52" fmla="*/ 1307690 h 1553496"/>
              <a:gd name="connsiteX53" fmla="*/ 88491 w 3637936"/>
              <a:gd name="connsiteY53" fmla="*/ 1337187 h 1553496"/>
              <a:gd name="connsiteX54" fmla="*/ 9833 w 3637936"/>
              <a:gd name="connsiteY54" fmla="*/ 1445341 h 1553496"/>
              <a:gd name="connsiteX55" fmla="*/ 1 w 3637936"/>
              <a:gd name="connsiteY55" fmla="*/ 1553496 h 155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637936" h="1553496">
                <a:moveTo>
                  <a:pt x="3637936" y="117987"/>
                </a:moveTo>
                <a:cubicBezTo>
                  <a:pt x="3589751" y="108349"/>
                  <a:pt x="3562846" y="101724"/>
                  <a:pt x="3510117" y="98322"/>
                </a:cubicBezTo>
                <a:cubicBezTo>
                  <a:pt x="3434822" y="93464"/>
                  <a:pt x="3359356" y="91767"/>
                  <a:pt x="3283975" y="88490"/>
                </a:cubicBezTo>
                <a:cubicBezTo>
                  <a:pt x="3214711" y="80794"/>
                  <a:pt x="3184434" y="77840"/>
                  <a:pt x="3116826" y="68825"/>
                </a:cubicBezTo>
                <a:cubicBezTo>
                  <a:pt x="3093855" y="65762"/>
                  <a:pt x="3070779" y="63264"/>
                  <a:pt x="3048001" y="58993"/>
                </a:cubicBezTo>
                <a:cubicBezTo>
                  <a:pt x="3018302" y="53425"/>
                  <a:pt x="2988824" y="46658"/>
                  <a:pt x="2959510" y="39329"/>
                </a:cubicBezTo>
                <a:cubicBezTo>
                  <a:pt x="2850999" y="12201"/>
                  <a:pt x="3031360" y="52034"/>
                  <a:pt x="2890684" y="9832"/>
                </a:cubicBezTo>
                <a:cubicBezTo>
                  <a:pt x="2871589" y="4104"/>
                  <a:pt x="2851355" y="3277"/>
                  <a:pt x="2831691" y="0"/>
                </a:cubicBezTo>
                <a:cubicBezTo>
                  <a:pt x="2756310" y="3277"/>
                  <a:pt x="2680671" y="2789"/>
                  <a:pt x="2605549" y="9832"/>
                </a:cubicBezTo>
                <a:cubicBezTo>
                  <a:pt x="2575465" y="12652"/>
                  <a:pt x="2546255" y="21710"/>
                  <a:pt x="2517059" y="29496"/>
                </a:cubicBezTo>
                <a:cubicBezTo>
                  <a:pt x="2497030" y="34837"/>
                  <a:pt x="2477730" y="42606"/>
                  <a:pt x="2458065" y="49161"/>
                </a:cubicBezTo>
                <a:lnTo>
                  <a:pt x="2428568" y="58993"/>
                </a:lnTo>
                <a:cubicBezTo>
                  <a:pt x="2349908" y="111434"/>
                  <a:pt x="2444956" y="42605"/>
                  <a:pt x="2379407" y="108154"/>
                </a:cubicBezTo>
                <a:cubicBezTo>
                  <a:pt x="2329190" y="158371"/>
                  <a:pt x="2337920" y="151480"/>
                  <a:pt x="2290917" y="167148"/>
                </a:cubicBezTo>
                <a:cubicBezTo>
                  <a:pt x="2241382" y="216683"/>
                  <a:pt x="2282633" y="184226"/>
                  <a:pt x="2202426" y="216309"/>
                </a:cubicBezTo>
                <a:cubicBezTo>
                  <a:pt x="2116238" y="250784"/>
                  <a:pt x="2204550" y="220164"/>
                  <a:pt x="2133601" y="255638"/>
                </a:cubicBezTo>
                <a:cubicBezTo>
                  <a:pt x="2124331" y="260273"/>
                  <a:pt x="2113936" y="262193"/>
                  <a:pt x="2104104" y="265470"/>
                </a:cubicBezTo>
                <a:cubicBezTo>
                  <a:pt x="2094272" y="272025"/>
                  <a:pt x="2085406" y="280336"/>
                  <a:pt x="2074607" y="285135"/>
                </a:cubicBezTo>
                <a:cubicBezTo>
                  <a:pt x="2043827" y="298815"/>
                  <a:pt x="2008972" y="306460"/>
                  <a:pt x="1976284" y="314632"/>
                </a:cubicBezTo>
                <a:cubicBezTo>
                  <a:pt x="1959897" y="324464"/>
                  <a:pt x="1943329" y="334001"/>
                  <a:pt x="1927123" y="344129"/>
                </a:cubicBezTo>
                <a:cubicBezTo>
                  <a:pt x="1917102" y="350392"/>
                  <a:pt x="1908691" y="359644"/>
                  <a:pt x="1897626" y="363793"/>
                </a:cubicBezTo>
                <a:cubicBezTo>
                  <a:pt x="1881978" y="369661"/>
                  <a:pt x="1864678" y="369572"/>
                  <a:pt x="1848465" y="373625"/>
                </a:cubicBezTo>
                <a:cubicBezTo>
                  <a:pt x="1838410" y="376139"/>
                  <a:pt x="1829023" y="380944"/>
                  <a:pt x="1818968" y="383458"/>
                </a:cubicBezTo>
                <a:cubicBezTo>
                  <a:pt x="1802755" y="387511"/>
                  <a:pt x="1786121" y="389665"/>
                  <a:pt x="1769807" y="393290"/>
                </a:cubicBezTo>
                <a:cubicBezTo>
                  <a:pt x="1756616" y="396221"/>
                  <a:pt x="1743588" y="399845"/>
                  <a:pt x="1730478" y="403122"/>
                </a:cubicBezTo>
                <a:cubicBezTo>
                  <a:pt x="1707536" y="419509"/>
                  <a:pt x="1683667" y="434671"/>
                  <a:pt x="1661652" y="452283"/>
                </a:cubicBezTo>
                <a:cubicBezTo>
                  <a:pt x="1650794" y="460969"/>
                  <a:pt x="1643946" y="474410"/>
                  <a:pt x="1632155" y="481780"/>
                </a:cubicBezTo>
                <a:cubicBezTo>
                  <a:pt x="1617188" y="491134"/>
                  <a:pt x="1598780" y="493552"/>
                  <a:pt x="1582994" y="501445"/>
                </a:cubicBezTo>
                <a:cubicBezTo>
                  <a:pt x="1572425" y="506730"/>
                  <a:pt x="1564295" y="516310"/>
                  <a:pt x="1553497" y="521109"/>
                </a:cubicBezTo>
                <a:cubicBezTo>
                  <a:pt x="1534555" y="529527"/>
                  <a:pt x="1513044" y="531504"/>
                  <a:pt x="1494504" y="540774"/>
                </a:cubicBezTo>
                <a:cubicBezTo>
                  <a:pt x="1481394" y="547329"/>
                  <a:pt x="1467901" y="553166"/>
                  <a:pt x="1455175" y="560438"/>
                </a:cubicBezTo>
                <a:cubicBezTo>
                  <a:pt x="1444915" y="566301"/>
                  <a:pt x="1436247" y="574818"/>
                  <a:pt x="1425678" y="580103"/>
                </a:cubicBezTo>
                <a:cubicBezTo>
                  <a:pt x="1416408" y="584738"/>
                  <a:pt x="1406013" y="586658"/>
                  <a:pt x="1396181" y="589935"/>
                </a:cubicBezTo>
                <a:cubicBezTo>
                  <a:pt x="1386349" y="603045"/>
                  <a:pt x="1378932" y="618377"/>
                  <a:pt x="1366684" y="629264"/>
                </a:cubicBezTo>
                <a:cubicBezTo>
                  <a:pt x="1326113" y="665327"/>
                  <a:pt x="1318252" y="665073"/>
                  <a:pt x="1278194" y="678425"/>
                </a:cubicBezTo>
                <a:cubicBezTo>
                  <a:pt x="1265084" y="688257"/>
                  <a:pt x="1250990" y="696899"/>
                  <a:pt x="1238865" y="707922"/>
                </a:cubicBezTo>
                <a:cubicBezTo>
                  <a:pt x="1214858" y="729747"/>
                  <a:pt x="1197035" y="758751"/>
                  <a:pt x="1170039" y="776748"/>
                </a:cubicBezTo>
                <a:cubicBezTo>
                  <a:pt x="1085506" y="833101"/>
                  <a:pt x="1192458" y="765539"/>
                  <a:pt x="1111046" y="806245"/>
                </a:cubicBezTo>
                <a:cubicBezTo>
                  <a:pt x="1080865" y="821336"/>
                  <a:pt x="1052052" y="839019"/>
                  <a:pt x="1022555" y="855406"/>
                </a:cubicBezTo>
                <a:cubicBezTo>
                  <a:pt x="1016000" y="865238"/>
                  <a:pt x="1012912" y="878640"/>
                  <a:pt x="1002891" y="884903"/>
                </a:cubicBezTo>
                <a:cubicBezTo>
                  <a:pt x="985313" y="895889"/>
                  <a:pt x="963562" y="898012"/>
                  <a:pt x="943897" y="904567"/>
                </a:cubicBezTo>
                <a:cubicBezTo>
                  <a:pt x="861444" y="932052"/>
                  <a:pt x="924796" y="913789"/>
                  <a:pt x="747252" y="924232"/>
                </a:cubicBezTo>
                <a:cubicBezTo>
                  <a:pt x="727638" y="930770"/>
                  <a:pt x="682035" y="945329"/>
                  <a:pt x="668594" y="953729"/>
                </a:cubicBezTo>
                <a:cubicBezTo>
                  <a:pt x="656803" y="961098"/>
                  <a:pt x="650073" y="974688"/>
                  <a:pt x="639097" y="983225"/>
                </a:cubicBezTo>
                <a:cubicBezTo>
                  <a:pt x="620442" y="997735"/>
                  <a:pt x="599768" y="1009444"/>
                  <a:pt x="580104" y="1022554"/>
                </a:cubicBezTo>
                <a:cubicBezTo>
                  <a:pt x="570272" y="1029109"/>
                  <a:pt x="557697" y="1032765"/>
                  <a:pt x="550607" y="1042219"/>
                </a:cubicBezTo>
                <a:cubicBezTo>
                  <a:pt x="523488" y="1078377"/>
                  <a:pt x="517421" y="1090328"/>
                  <a:pt x="481781" y="1120877"/>
                </a:cubicBezTo>
                <a:cubicBezTo>
                  <a:pt x="472809" y="1128567"/>
                  <a:pt x="461067" y="1132636"/>
                  <a:pt x="452284" y="1140541"/>
                </a:cubicBezTo>
                <a:cubicBezTo>
                  <a:pt x="428168" y="1162245"/>
                  <a:pt x="406401" y="1186425"/>
                  <a:pt x="383459" y="1209367"/>
                </a:cubicBezTo>
                <a:cubicBezTo>
                  <a:pt x="373627" y="1219199"/>
                  <a:pt x="365885" y="1231710"/>
                  <a:pt x="353962" y="1238864"/>
                </a:cubicBezTo>
                <a:cubicBezTo>
                  <a:pt x="337575" y="1248696"/>
                  <a:pt x="321007" y="1258233"/>
                  <a:pt x="304801" y="1268361"/>
                </a:cubicBezTo>
                <a:cubicBezTo>
                  <a:pt x="294780" y="1274624"/>
                  <a:pt x="285873" y="1282740"/>
                  <a:pt x="275304" y="1288025"/>
                </a:cubicBezTo>
                <a:cubicBezTo>
                  <a:pt x="248290" y="1301532"/>
                  <a:pt x="214875" y="1301214"/>
                  <a:pt x="186813" y="1307690"/>
                </a:cubicBezTo>
                <a:cubicBezTo>
                  <a:pt x="150221" y="1316134"/>
                  <a:pt x="122293" y="1325919"/>
                  <a:pt x="88491" y="1337187"/>
                </a:cubicBezTo>
                <a:cubicBezTo>
                  <a:pt x="10110" y="1415567"/>
                  <a:pt x="27534" y="1374536"/>
                  <a:pt x="9833" y="1445341"/>
                </a:cubicBezTo>
                <a:cubicBezTo>
                  <a:pt x="-325" y="1546925"/>
                  <a:pt x="1" y="1510726"/>
                  <a:pt x="1" y="1553496"/>
                </a:cubicBezTo>
              </a:path>
            </a:pathLst>
          </a:cu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366663" y="362198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ru-RU" sz="2800" b="1" dirty="0"/>
          </a:p>
        </p:txBody>
      </p:sp>
      <p:cxnSp>
        <p:nvCxnSpPr>
          <p:cNvPr id="14" name="Прямая соединительная линия 13"/>
          <p:cNvCxnSpPr>
            <a:stCxn id="3" idx="0"/>
          </p:cNvCxnSpPr>
          <p:nvPr/>
        </p:nvCxnSpPr>
        <p:spPr>
          <a:xfrm flipH="1">
            <a:off x="2820643" y="2673666"/>
            <a:ext cx="1524578" cy="14610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274773" y="3684582"/>
                <a:ext cx="437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773" y="3684582"/>
                <a:ext cx="43794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77359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 animBg="1"/>
      <p:bldP spid="8" grpId="0" animBg="1"/>
      <p:bldP spid="5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38989" cy="73361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8655" y="702048"/>
            <a:ext cx="9455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algn="just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o‘shni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yigindisi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180⁰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57844" y="2827524"/>
            <a:ext cx="4881284" cy="49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76720" y="2813961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A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69271" y="2806583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0642" y="281396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Дуга 15"/>
          <p:cNvSpPr/>
          <p:nvPr/>
        </p:nvSpPr>
        <p:spPr>
          <a:xfrm rot="2404194">
            <a:off x="2866876" y="2632322"/>
            <a:ext cx="288032" cy="273298"/>
          </a:xfrm>
          <a:prstGeom prst="arc">
            <a:avLst>
              <a:gd name="adj1" fmla="val 13669115"/>
              <a:gd name="adj2" fmla="val 2117363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3090784">
            <a:off x="2935892" y="2597832"/>
            <a:ext cx="288032" cy="260401"/>
          </a:xfrm>
          <a:prstGeom prst="arc">
            <a:avLst>
              <a:gd name="adj1" fmla="val 12577021"/>
              <a:gd name="adj2" fmla="val 61641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7281356">
            <a:off x="2525210" y="2529918"/>
            <a:ext cx="906690" cy="872663"/>
          </a:xfrm>
          <a:prstGeom prst="arc">
            <a:avLst>
              <a:gd name="adj1" fmla="val 16200000"/>
              <a:gd name="adj2" fmla="val 2280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508876" y="1275606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B</a:t>
            </a:r>
            <a:endParaRPr lang="ru-RU" sz="32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190762" y="2012531"/>
                <a:ext cx="386484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180⁰   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762" y="2012531"/>
                <a:ext cx="3864849" cy="584775"/>
              </a:xfrm>
              <a:prstGeom prst="rect">
                <a:avLst/>
              </a:prstGeom>
              <a:blipFill>
                <a:blip r:embed="rId2"/>
                <a:stretch>
                  <a:fillRect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360437" y="236647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67744" y="230344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2745479" y="1597979"/>
            <a:ext cx="1559685" cy="12363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772320" y="4111356"/>
            <a:ext cx="4821338" cy="61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12" idx="0"/>
          </p:cNvCxnSpPr>
          <p:nvPr/>
        </p:nvCxnSpPr>
        <p:spPr>
          <a:xfrm>
            <a:off x="2801065" y="2806583"/>
            <a:ext cx="2389697" cy="1475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2812719" y="1775704"/>
            <a:ext cx="1298931" cy="102334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104281" y="2823607"/>
            <a:ext cx="1680731" cy="1054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2758496" y="1775704"/>
            <a:ext cx="1353154" cy="106966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2796414" y="3976534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352062" y="414529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825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58025E-6 L 8.33333E-7 0.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08642E-6 L 4.16667E-6 0.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4.44444E-6 0.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022E-16 L -3.61111E-6 0.2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1560" y="2280133"/>
            <a:ext cx="3734709" cy="176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23782" y="1788566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861420" y="1765045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2392070" y="1523255"/>
            <a:ext cx="1696086" cy="721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2329843" y="2179495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755576" y="4268092"/>
            <a:ext cx="3507789" cy="268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51917" y="3885013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177367" y="3736381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2440672" y="4177854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292080" y="2367151"/>
            <a:ext cx="3600400" cy="79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261579" y="1782653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875748" y="1834859"/>
            <a:ext cx="630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5943281" y="1465748"/>
            <a:ext cx="1414381" cy="9021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261579" y="2251503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755576" y="1131590"/>
            <a:ext cx="43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a)</a:t>
            </a:r>
            <a:endParaRPr lang="ru-RU" sz="2400" b="1" dirty="0"/>
          </a:p>
        </p:txBody>
      </p:sp>
      <p:cxnSp>
        <p:nvCxnSpPr>
          <p:cNvPr id="59" name="Прямая соединительная линия 58"/>
          <p:cNvCxnSpPr>
            <a:stCxn id="47" idx="7"/>
          </p:cNvCxnSpPr>
          <p:nvPr/>
        </p:nvCxnSpPr>
        <p:spPr>
          <a:xfrm flipV="1">
            <a:off x="2582877" y="3380967"/>
            <a:ext cx="856055" cy="828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90895" y="86851"/>
            <a:ext cx="88184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masala. </a:t>
            </a:r>
            <a:r>
              <a:rPr lang="en-US" sz="28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20⁰, b) 30⁰, c) 45⁰, d) 90⁰ li  burchakka </a:t>
            </a:r>
          </a:p>
          <a:p>
            <a:r>
              <a:rPr lang="en-US" sz="28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 bo‘lgan burchak necha gradusli bo‘ladi?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5004048" y="4220426"/>
            <a:ext cx="2952328" cy="341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438958" y="3721370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96810" y="3671839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272356" y="4115667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 flipV="1">
            <a:off x="6355657" y="3250719"/>
            <a:ext cx="2" cy="8856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177143" y="1115034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34738" y="311799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209399" y="2933333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790363" y="2479008"/>
                <a:ext cx="357662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600" b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36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6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180⁰   </a:t>
                </a:r>
                <a:endParaRPr lang="ru-RU" sz="3600" b="1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363" y="2479008"/>
                <a:ext cx="3576620" cy="646331"/>
              </a:xfrm>
              <a:prstGeom prst="rect">
                <a:avLst/>
              </a:prstGeom>
              <a:blipFill>
                <a:blip r:embed="rId2"/>
                <a:stretch>
                  <a:fillRect t="-16981" r="-4608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Прямоугольник 40"/>
          <p:cNvSpPr/>
          <p:nvPr/>
        </p:nvSpPr>
        <p:spPr>
          <a:xfrm>
            <a:off x="1967703" y="1441879"/>
            <a:ext cx="865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160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7601150" y="1533620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443853" y="3188987"/>
            <a:ext cx="970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135⁰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5165187" y="3229228"/>
            <a:ext cx="889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71686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" grpId="0" animBg="1"/>
      <p:bldP spid="44" grpId="0"/>
      <p:bldP spid="45" grpId="0"/>
      <p:bldP spid="47" grpId="0" animBg="1"/>
      <p:bldP spid="51" grpId="0"/>
      <p:bldP spid="53" grpId="0"/>
      <p:bldP spid="55" grpId="0" animBg="1"/>
      <p:bldP spid="56" grpId="0"/>
      <p:bldP spid="32" grpId="0"/>
      <p:bldP spid="33" grpId="0"/>
      <p:bldP spid="34" grpId="0" animBg="1"/>
      <p:bldP spid="20" grpId="0"/>
      <p:bldP spid="21" grpId="0"/>
      <p:bldP spid="22" grpId="0"/>
      <p:bldP spid="23" grpId="0"/>
      <p:bldP spid="41" grpId="0"/>
      <p:bldP spid="43" grpId="0"/>
      <p:bldP spid="4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844</Words>
  <Application>Microsoft Office PowerPoint</Application>
  <PresentationFormat>Экран (16:9)</PresentationFormat>
  <Paragraphs>213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Monotype Corsiva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Пользователь</cp:lastModifiedBy>
  <cp:revision>239</cp:revision>
  <dcterms:created xsi:type="dcterms:W3CDTF">2020-07-28T06:40:32Z</dcterms:created>
  <dcterms:modified xsi:type="dcterms:W3CDTF">2020-09-19T12:19:09Z</dcterms:modified>
</cp:coreProperties>
</file>