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1" r:id="rId2"/>
    <p:sldId id="318" r:id="rId3"/>
    <p:sldId id="320" r:id="rId4"/>
    <p:sldId id="317" r:id="rId5"/>
    <p:sldId id="326" r:id="rId6"/>
    <p:sldId id="303" r:id="rId7"/>
    <p:sldId id="293" r:id="rId8"/>
    <p:sldId id="322" r:id="rId9"/>
    <p:sldId id="323" r:id="rId10"/>
    <p:sldId id="327" r:id="rId11"/>
    <p:sldId id="305" r:id="rId12"/>
    <p:sldId id="278" r:id="rId13"/>
    <p:sldId id="328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5A7"/>
    <a:srgbClr val="C8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24" autoAdjust="0"/>
  </p:normalViewPr>
  <p:slideViewPr>
    <p:cSldViewPr>
      <p:cViewPr varScale="1">
        <p:scale>
          <a:sx n="94" d="100"/>
          <a:sy n="94" d="100"/>
        </p:scale>
        <p:origin x="71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66903" y="276606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6516216" y="1851670"/>
            <a:ext cx="2232248" cy="2268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6778" y="1984574"/>
            <a:ext cx="621059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yechich</a:t>
            </a:r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36243" y="1635646"/>
            <a:ext cx="576064" cy="115212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36243" y="3104611"/>
            <a:ext cx="576064" cy="115212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-masala 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18771" y="1132125"/>
                <a:ext cx="56250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chemeClr val="accent2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chemeClr val="tx2">
                        <a:lumMod val="50000"/>
                      </a:schemeClr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b="1" dirty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AOD 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en-US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14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x:y:z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1:2:3</a:t>
                </a:r>
                <a:r>
                  <a:rPr lang="ru-RU" sz="3200" b="1" dirty="0" smtClean="0">
                    <a:solidFill>
                      <a:schemeClr val="tx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b="1" dirty="0">
                    <a:solidFill>
                      <a:schemeClr val="tx2">
                        <a:lumMod val="50000"/>
                      </a:schemeClr>
                    </a:solidFill>
                  </a:rPr>
                  <a:t>.</a:t>
                </a: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71" y="1132125"/>
                <a:ext cx="5625066" cy="584775"/>
              </a:xfrm>
              <a:prstGeom prst="rect">
                <a:avLst/>
              </a:prstGeom>
              <a:blipFill>
                <a:blip r:embed="rId2"/>
                <a:stretch>
                  <a:fillRect l="-1083" t="-15625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223959" y="1491630"/>
            <a:ext cx="211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55576" y="1905388"/>
            <a:ext cx="421444" cy="1462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173314" y="3356953"/>
            <a:ext cx="18565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18306857">
            <a:off x="1031995" y="2947806"/>
            <a:ext cx="245791" cy="196758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5024" y="154590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V="1">
            <a:off x="1198598" y="2397144"/>
            <a:ext cx="1732706" cy="9517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847292" y="201753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Дуга 12"/>
          <p:cNvSpPr/>
          <p:nvPr/>
        </p:nvSpPr>
        <p:spPr>
          <a:xfrm rot="19924324">
            <a:off x="1093739" y="2962833"/>
            <a:ext cx="471256" cy="394249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466840">
            <a:off x="1402619" y="3117885"/>
            <a:ext cx="353431" cy="300046"/>
          </a:xfrm>
          <a:prstGeom prst="arc">
            <a:avLst>
              <a:gd name="adj1" fmla="val 16432741"/>
              <a:gd name="adj2" fmla="val 177441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190781" y="1916788"/>
            <a:ext cx="230548" cy="14515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6000" y="3188465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82271" y="317690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9473" y="2519735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y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82551" y="3043737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z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15648" y="2319847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x</a:t>
            </a:r>
            <a:endParaRPr lang="ru-RU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Прямоугольник 18"/>
              <p:cNvSpPr/>
              <p:nvPr/>
            </p:nvSpPr>
            <p:spPr>
              <a:xfrm>
                <a:off x="3689177" y="1523690"/>
                <a:ext cx="4917995" cy="3293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AO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BOC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8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BOC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x+y+z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114⁰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n+2n+3n= 114⁰</a:t>
                </a:r>
                <a:endParaRPr lang="en-US" sz="28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(1+2+3)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 = 114⁰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=114⁰:6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=19⁰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9177" y="1523690"/>
                <a:ext cx="4917995" cy="3293209"/>
              </a:xfrm>
              <a:prstGeom prst="rect">
                <a:avLst/>
              </a:prstGeom>
              <a:blipFill>
                <a:blip r:embed="rId3"/>
                <a:stretch>
                  <a:fillRect t="-24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Прямоугольник 14"/>
          <p:cNvSpPr/>
          <p:nvPr/>
        </p:nvSpPr>
        <p:spPr>
          <a:xfrm>
            <a:off x="286655" y="3939784"/>
            <a:ext cx="30235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= 2∙19⁰ = 38⁰ </a:t>
            </a:r>
          </a:p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= 3∙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 = 57⁰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427984" y="4397825"/>
            <a:ext cx="29386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19⁰,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</a:t>
            </a:r>
            <a:r>
              <a:rPr lang="en-US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⁰, </a:t>
            </a:r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57⁰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89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4 - m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179512" y="1131590"/>
                <a:ext cx="8352928" cy="1846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⁰3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' 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  <a:r>
                  <a:rPr lang="ru-RU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yigindisini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toping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burchakni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izohlang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31590"/>
                <a:ext cx="8352928" cy="1846659"/>
              </a:xfrm>
              <a:prstGeom prst="rect">
                <a:avLst/>
              </a:prstGeom>
              <a:blipFill>
                <a:blip r:embed="rId2"/>
                <a:stretch>
                  <a:fillRect t="-4950" r="-1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417468" y="2495386"/>
                <a:ext cx="456464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+</a:t>
                </a:r>
                <a:r>
                  <a:rPr lang="en-US" sz="3200" b="1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</m:oMath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468" y="2495386"/>
                <a:ext cx="4564648" cy="584775"/>
              </a:xfrm>
              <a:prstGeom prst="rect">
                <a:avLst/>
              </a:prstGeom>
              <a:blipFill>
                <a:blip r:embed="rId3"/>
                <a:stretch>
                  <a:fillRect l="-3338"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043608" y="3080161"/>
                <a:ext cx="6624736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34</a:t>
                </a:r>
                <a:r>
                  <a:rPr lang="ru-RU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 2</a:t>
                </a:r>
                <a:r>
                  <a:rPr lang="ru-RU" sz="32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9'</a:t>
                </a:r>
                <a:endParaRPr lang="en-US" sz="32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179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60</a:t>
                </a:r>
                <a:r>
                  <a:rPr lang="ru-RU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⁰.</a:t>
                </a:r>
              </a:p>
              <a:p>
                <a:pPr algn="ctr"/>
                <a:r>
                  <a:rPr lang="en-US" sz="3200" b="1" dirty="0" smtClean="0">
                    <a:solidFill>
                      <a:schemeClr val="accent2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endParaRPr lang="en-US" sz="32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3080161"/>
                <a:ext cx="6624736" cy="2062103"/>
              </a:xfrm>
              <a:prstGeom prst="rect">
                <a:avLst/>
              </a:prstGeom>
              <a:blipFill>
                <a:blip r:embed="rId4"/>
                <a:stretch>
                  <a:fillRect t="-3835" b="-85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275856" y="3362969"/>
            <a:ext cx="41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+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14006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bajarish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topshiriqlar</a:t>
            </a: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63229"/>
            <a:ext cx="7355160" cy="33944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Darslikda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berilgan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b="1" dirty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4400" b="1" dirty="0" smtClean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-, 2-, 7-,8-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topshiriqlarni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4000" dirty="0" smtClean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4000" dirty="0" smtClean="0">
                <a:solidFill>
                  <a:srgbClr val="B925A7"/>
                </a:solidFill>
                <a:latin typeface="Arial" pitchFamily="34" charset="0"/>
                <a:cs typeface="Arial" pitchFamily="34" charset="0"/>
              </a:rPr>
              <a:t>-bet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).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42" y="1347614"/>
            <a:ext cx="1340427" cy="1125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47" y="2499742"/>
            <a:ext cx="8136904" cy="1296144"/>
          </a:xfrm>
          <a:prstGeom prst="rect">
            <a:avLst/>
          </a:prstGeom>
          <a:ln w="57150">
            <a:solidFill>
              <a:srgbClr val="C0000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915" y="1032317"/>
            <a:ext cx="86741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belgilarining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qaysilari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ifatida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3951" y="9836"/>
            <a:ext cx="9144000" cy="90119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71944" y="812014"/>
            <a:ext cx="8892480" cy="21969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Aylanaga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tegishli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bo‘lgan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elementlar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ma‘lumot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300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4300" dirty="0" smtClean="0">
                <a:latin typeface="Arial" pitchFamily="34" charset="0"/>
                <a:cs typeface="Arial" pitchFamily="34" charset="0"/>
              </a:rPr>
              <a:t>. </a:t>
            </a:r>
            <a:endParaRPr lang="en-US" sz="5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1529636" y="2233108"/>
            <a:ext cx="2296846" cy="2286016"/>
          </a:xfrm>
          <a:prstGeom prst="flowChartConnector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4" idx="3"/>
            <a:endCxn id="4" idx="7"/>
          </p:cNvCxnSpPr>
          <p:nvPr/>
        </p:nvCxnSpPr>
        <p:spPr>
          <a:xfrm flipV="1">
            <a:off x="1866001" y="2567887"/>
            <a:ext cx="1624116" cy="1616458"/>
          </a:xfrm>
          <a:prstGeom prst="line">
            <a:avLst/>
          </a:prstGeom>
          <a:ln w="38100">
            <a:solidFill>
              <a:srgbClr val="B925A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 rot="692016">
            <a:off x="2345465" y="2567122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34695" y="2341072"/>
            <a:ext cx="461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83118" y="2009034"/>
            <a:ext cx="127951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endParaRPr lang="en-US" sz="4000" b="1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691680" y="2799392"/>
            <a:ext cx="2103125" cy="4517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1580638" y="3395893"/>
            <a:ext cx="1058575" cy="28499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246362" y="2979024"/>
            <a:ext cx="555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O.</a:t>
            </a:r>
            <a:endParaRPr lang="ru-RU" sz="3200" dirty="0"/>
          </a:p>
        </p:txBody>
      </p:sp>
      <p:sp>
        <p:nvSpPr>
          <p:cNvPr id="31" name="TextBox 30"/>
          <p:cNvSpPr txBox="1"/>
          <p:nvPr/>
        </p:nvSpPr>
        <p:spPr>
          <a:xfrm>
            <a:off x="1051676" y="3222491"/>
            <a:ext cx="4026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P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919354" y="2695105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radius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20415" y="3290214"/>
            <a:ext cx="123623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 –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03348" y="403268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355867" y="3271411"/>
            <a:ext cx="18517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diametr</a:t>
            </a:r>
            <a:endParaRPr lang="ru-RU" sz="36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68087" y="3898099"/>
            <a:ext cx="12875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vatar</a:t>
            </a:r>
            <a:endParaRPr lang="ru-RU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2630" y="3856365"/>
            <a:ext cx="9797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–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135630" y="2110021"/>
            <a:ext cx="17748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63889" y="2033324"/>
            <a:ext cx="97174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</a:p>
        </p:txBody>
      </p:sp>
    </p:spTree>
    <p:extLst>
      <p:ext uri="{BB962C8B-B14F-4D97-AF65-F5344CB8AC3E}">
        <p14:creationId xmlns:p14="http://schemas.microsoft.com/office/powerpoint/2010/main" val="30276265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8" grpId="0"/>
      <p:bldP spid="29" grpId="0"/>
      <p:bldP spid="31" grpId="0"/>
      <p:bldP spid="6" grpId="0"/>
      <p:bldP spid="13" grpId="0"/>
      <p:bldP spid="15" grpId="0"/>
      <p:bldP spid="16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90500" y="321101"/>
            <a:ext cx="8763000" cy="50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8848" tIns="39425" rIns="78848" bIns="39425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8857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785" b="1" i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076" name="AutoShape 7" descr="Крупная сетка"/>
          <p:cNvSpPr>
            <a:spLocks noChangeArrowheads="1"/>
          </p:cNvSpPr>
          <p:nvPr/>
        </p:nvSpPr>
        <p:spPr bwMode="auto">
          <a:xfrm>
            <a:off x="1219201" y="2191051"/>
            <a:ext cx="2590800" cy="1241514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tx2">
                <a:lumMod val="75000"/>
              </a:schemeClr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pPr defTabSz="788574" fontAlgn="base">
              <a:spcBef>
                <a:spcPct val="0"/>
              </a:spcBef>
              <a:spcAft>
                <a:spcPct val="0"/>
              </a:spcAft>
            </a:pPr>
            <a:endParaRPr lang="ru-RU" sz="1525">
              <a:solidFill>
                <a:srgbClr val="000000"/>
              </a:solidFill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914400" y="3331259"/>
            <a:ext cx="343582" cy="38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8857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989" b="1">
                <a:solidFill>
                  <a:srgbClr val="000000"/>
                </a:solidFill>
              </a:rPr>
              <a:t>А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838200" y="1932398"/>
            <a:ext cx="343582" cy="38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8857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989" b="1">
                <a:solidFill>
                  <a:srgbClr val="000000"/>
                </a:solidFill>
              </a:rPr>
              <a:t>В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733801" y="3380834"/>
            <a:ext cx="343582" cy="38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8857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1989" b="1">
                <a:solidFill>
                  <a:srgbClr val="000000"/>
                </a:solidFill>
              </a:rPr>
              <a:t>С</a:t>
            </a:r>
          </a:p>
        </p:txBody>
      </p:sp>
      <p:grpSp>
        <p:nvGrpSpPr>
          <p:cNvPr id="278547" name="Group 19"/>
          <p:cNvGrpSpPr>
            <a:grpSpLocks/>
          </p:cNvGrpSpPr>
          <p:nvPr/>
        </p:nvGrpSpPr>
        <p:grpSpPr bwMode="auto">
          <a:xfrm>
            <a:off x="4876800" y="1828940"/>
            <a:ext cx="3235324" cy="1898914"/>
            <a:chOff x="3312" y="1152"/>
            <a:chExt cx="2038" cy="1762"/>
          </a:xfrm>
        </p:grpSpPr>
        <p:sp>
          <p:nvSpPr>
            <p:cNvPr id="3086" name="AutoShape 6" descr="Крупная сетка"/>
            <p:cNvSpPr>
              <a:spLocks noChangeArrowheads="1"/>
            </p:cNvSpPr>
            <p:nvPr/>
          </p:nvSpPr>
          <p:spPr bwMode="auto">
            <a:xfrm>
              <a:off x="3552" y="1488"/>
              <a:ext cx="1632" cy="1152"/>
            </a:xfrm>
            <a:prstGeom prst="rtTriangle">
              <a:avLst/>
            </a:prstGeom>
            <a:pattFill prst="lgGrid">
              <a:fgClr>
                <a:srgbClr val="FF0066"/>
              </a:fgClr>
              <a:bgClr>
                <a:schemeClr val="bg1"/>
              </a:bgClr>
            </a:pattFill>
            <a:ln w="28575">
              <a:solidFill>
                <a:schemeClr val="tx2">
                  <a:lumMod val="75000"/>
                </a:schemeClr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788574" fontAlgn="base">
                <a:spcBef>
                  <a:spcPct val="0"/>
                </a:spcBef>
                <a:spcAft>
                  <a:spcPct val="0"/>
                </a:spcAft>
              </a:pPr>
              <a:endParaRPr lang="ru-RU" sz="1525">
                <a:solidFill>
                  <a:srgbClr val="000000"/>
                </a:solidFill>
              </a:endParaRPr>
            </a:p>
          </p:txBody>
        </p:sp>
        <p:sp>
          <p:nvSpPr>
            <p:cNvPr id="3087" name="Text Box 11"/>
            <p:cNvSpPr txBox="1">
              <a:spLocks noChangeArrowheads="1"/>
            </p:cNvSpPr>
            <p:nvPr/>
          </p:nvSpPr>
          <p:spPr bwMode="auto">
            <a:xfrm>
              <a:off x="3312" y="2496"/>
              <a:ext cx="23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788574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989" b="1">
                  <a:solidFill>
                    <a:srgbClr val="000000"/>
                  </a:solidFill>
                </a:rPr>
                <a:t>N</a:t>
              </a:r>
              <a:endParaRPr lang="ru-RU" sz="1989" b="1">
                <a:solidFill>
                  <a:srgbClr val="000000"/>
                </a:solidFill>
              </a:endParaRPr>
            </a:p>
          </p:txBody>
        </p:sp>
        <p:sp>
          <p:nvSpPr>
            <p:cNvPr id="3088" name="Text Box 12"/>
            <p:cNvSpPr txBox="1">
              <a:spLocks noChangeArrowheads="1"/>
            </p:cNvSpPr>
            <p:nvPr/>
          </p:nvSpPr>
          <p:spPr bwMode="auto">
            <a:xfrm>
              <a:off x="5136" y="2544"/>
              <a:ext cx="214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788574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989" b="1">
                  <a:solidFill>
                    <a:srgbClr val="000000"/>
                  </a:solidFill>
                </a:rPr>
                <a:t>F</a:t>
              </a:r>
              <a:endParaRPr lang="ru-RU" sz="1989" b="1">
                <a:solidFill>
                  <a:srgbClr val="000000"/>
                </a:solidFill>
              </a:endParaRPr>
            </a:p>
          </p:txBody>
        </p:sp>
        <p:sp>
          <p:nvSpPr>
            <p:cNvPr id="3089" name="Text Box 13"/>
            <p:cNvSpPr txBox="1">
              <a:spLocks noChangeArrowheads="1"/>
            </p:cNvSpPr>
            <p:nvPr/>
          </p:nvSpPr>
          <p:spPr bwMode="auto">
            <a:xfrm>
              <a:off x="3360" y="1152"/>
              <a:ext cx="232" cy="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defTabSz="788574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989" b="1">
                  <a:solidFill>
                    <a:srgbClr val="000000"/>
                  </a:solidFill>
                </a:rPr>
                <a:t>D</a:t>
              </a:r>
              <a:endParaRPr lang="ru-RU" sz="1989" b="1">
                <a:solidFill>
                  <a:srgbClr val="000000"/>
                </a:solidFill>
              </a:endParaRPr>
            </a:p>
          </p:txBody>
        </p:sp>
      </p:grp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2373919" y="3727854"/>
            <a:ext cx="2649185" cy="57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40207" tIns="70104" rIns="140207" bIns="701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788574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70C0"/>
                </a:solidFill>
              </a:rPr>
              <a:t>∆А</a:t>
            </a:r>
            <a:r>
              <a:rPr lang="en-US" sz="2800" b="1" dirty="0">
                <a:solidFill>
                  <a:srgbClr val="0070C0"/>
                </a:solidFill>
              </a:rPr>
              <a:t>BC </a:t>
            </a:r>
            <a:r>
              <a:rPr lang="en-US" sz="2800" b="1" dirty="0" smtClean="0">
                <a:solidFill>
                  <a:srgbClr val="0070C0"/>
                </a:solidFill>
              </a:rPr>
              <a:t>= ∆</a:t>
            </a:r>
            <a:r>
              <a:rPr lang="en-US" sz="2800" b="1" dirty="0">
                <a:solidFill>
                  <a:srgbClr val="0070C0"/>
                </a:solidFill>
              </a:rPr>
              <a:t>NFD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9144000" cy="916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5061" y="1070360"/>
            <a:ext cx="87425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611560" y="4145345"/>
                <a:ext cx="24261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788574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𝑵𝑭𝑫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  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4145345"/>
                <a:ext cx="2426113" cy="584775"/>
              </a:xfrm>
              <a:prstGeom prst="rect">
                <a:avLst/>
              </a:prstGeom>
              <a:blipFill>
                <a:blip r:embed="rId2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Прямоугольник 17"/>
              <p:cNvSpPr/>
              <p:nvPr/>
            </p:nvSpPr>
            <p:spPr>
              <a:xfrm>
                <a:off x="4683267" y="4110443"/>
                <a:ext cx="262007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788574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𝑨𝑩𝑪</m:t>
                        </m:r>
                      </m:sub>
                    </m:sSub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𝑵𝑭𝑫</m:t>
                        </m:r>
                      </m:sub>
                    </m:sSub>
                  </m:oMath>
                </a14:m>
                <a:r>
                  <a:rPr lang="en-US" b="1" dirty="0" smtClean="0">
                    <a:solidFill>
                      <a:srgbClr val="002060"/>
                    </a:solidFill>
                  </a:rPr>
                  <a:t>  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3267" y="4110443"/>
                <a:ext cx="2620076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utoShape 7" descr="Крупная сетка"/>
          <p:cNvSpPr>
            <a:spLocks noChangeArrowheads="1"/>
          </p:cNvSpPr>
          <p:nvPr/>
        </p:nvSpPr>
        <p:spPr bwMode="auto">
          <a:xfrm>
            <a:off x="1371601" y="2343451"/>
            <a:ext cx="2590800" cy="1241514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tx2">
                <a:lumMod val="75000"/>
              </a:schemeClr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pPr defTabSz="788574" fontAlgn="base">
              <a:spcBef>
                <a:spcPct val="0"/>
              </a:spcBef>
              <a:spcAft>
                <a:spcPct val="0"/>
              </a:spcAft>
            </a:pPr>
            <a:endParaRPr lang="ru-RU" sz="1525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120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45679E-6 L -0.44166 -3.45679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44166 -3.45679E-6 L -0.00833 -3.45679E-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78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025505" y="3570098"/>
            <a:ext cx="267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3" name="AutoShape 7" descr="Крупная сетка"/>
          <p:cNvSpPr>
            <a:spLocks noChangeArrowheads="1"/>
          </p:cNvSpPr>
          <p:nvPr/>
        </p:nvSpPr>
        <p:spPr bwMode="auto">
          <a:xfrm rot="10800000">
            <a:off x="1738705" y="2022301"/>
            <a:ext cx="5141639" cy="3152272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endParaRPr lang="ru-RU" sz="4800" b="1" dirty="0"/>
          </a:p>
        </p:txBody>
      </p:sp>
      <p:sp>
        <p:nvSpPr>
          <p:cNvPr id="24" name="AutoShape 7" descr="Крупная сетка"/>
          <p:cNvSpPr>
            <a:spLocks noChangeArrowheads="1"/>
          </p:cNvSpPr>
          <p:nvPr/>
        </p:nvSpPr>
        <p:spPr bwMode="auto">
          <a:xfrm>
            <a:off x="1767776" y="1949669"/>
            <a:ext cx="5112568" cy="3034247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r>
              <a:rPr lang="en-US" sz="4000" b="1" dirty="0"/>
              <a:t>.</a:t>
            </a:r>
            <a:endParaRPr lang="ru-RU" sz="4000" b="1" dirty="0"/>
          </a:p>
        </p:txBody>
      </p:sp>
      <p:cxnSp>
        <p:nvCxnSpPr>
          <p:cNvPr id="26" name="Прямая соединительная линия 25"/>
          <p:cNvCxnSpPr>
            <a:endCxn id="24" idx="4"/>
          </p:cNvCxnSpPr>
          <p:nvPr/>
        </p:nvCxnSpPr>
        <p:spPr>
          <a:xfrm>
            <a:off x="1958621" y="2086542"/>
            <a:ext cx="4921723" cy="28973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93996" y="2931690"/>
            <a:ext cx="504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.C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120284" y="2067694"/>
            <a:ext cx="545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A.</a:t>
            </a:r>
            <a:endParaRPr lang="ru-RU" sz="32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4314214" y="3224077"/>
            <a:ext cx="49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.E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433049" y="2652469"/>
            <a:ext cx="683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.</a:t>
            </a:r>
            <a:r>
              <a:rPr lang="en-US" sz="3600" b="1" dirty="0" smtClean="0"/>
              <a:t> B</a:t>
            </a:r>
            <a:endParaRPr lang="ru-RU" sz="3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103244" y="3680762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5205384" y="3752065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-45042" y="133787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munosabatlarni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ayting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belgilar</a:t>
            </a: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474799" y="2067694"/>
            <a:ext cx="1397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>
                <a:solidFill>
                  <a:srgbClr val="0070C0"/>
                </a:solidFill>
              </a:rPr>
              <a:t>β</a:t>
            </a:r>
            <a:r>
              <a:rPr lang="en-US" sz="2400" b="1" dirty="0" smtClean="0">
                <a:solidFill>
                  <a:srgbClr val="0070C0"/>
                </a:solidFill>
              </a:rPr>
              <a:t>-</a:t>
            </a:r>
            <a:r>
              <a:rPr lang="en-US" sz="2400" b="1" dirty="0" err="1" smtClean="0">
                <a:solidFill>
                  <a:srgbClr val="0070C0"/>
                </a:solidFill>
              </a:rPr>
              <a:t>tekislik</a:t>
            </a:r>
            <a:r>
              <a:rPr lang="en-US" sz="1400" dirty="0" smtClean="0">
                <a:solidFill>
                  <a:srgbClr val="0070C0"/>
                </a:solidFill>
              </a:rPr>
              <a:t>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7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5265865" y="1553874"/>
            <a:ext cx="267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23" name="AutoShape 7" descr="Крупная сетка"/>
          <p:cNvSpPr>
            <a:spLocks noChangeArrowheads="1"/>
          </p:cNvSpPr>
          <p:nvPr/>
        </p:nvSpPr>
        <p:spPr bwMode="auto">
          <a:xfrm rot="10800000">
            <a:off x="5003353" y="134587"/>
            <a:ext cx="4139952" cy="2465108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endParaRPr lang="ru-RU" sz="4800" b="1" dirty="0"/>
          </a:p>
        </p:txBody>
      </p:sp>
      <p:sp>
        <p:nvSpPr>
          <p:cNvPr id="24" name="AutoShape 7" descr="Крупная сетка"/>
          <p:cNvSpPr>
            <a:spLocks noChangeArrowheads="1"/>
          </p:cNvSpPr>
          <p:nvPr/>
        </p:nvSpPr>
        <p:spPr bwMode="auto">
          <a:xfrm>
            <a:off x="5112568" y="93029"/>
            <a:ext cx="4139952" cy="2465108"/>
          </a:xfrm>
          <a:prstGeom prst="rtTriangle">
            <a:avLst/>
          </a:prstGeom>
          <a:pattFill prst="lgGrid">
            <a:fgClr>
              <a:srgbClr val="FF0066"/>
            </a:fgClr>
            <a:bgClr>
              <a:schemeClr val="bg1"/>
            </a:bgClr>
          </a:pattFill>
          <a:ln w="28575">
            <a:solidFill>
              <a:schemeClr val="bg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8848" tIns="39425" rIns="78848" bIns="39425" anchor="ctr"/>
          <a:lstStyle/>
          <a:p>
            <a:r>
              <a:rPr lang="en-US" sz="4000" b="1" dirty="0" smtClean="0"/>
              <a:t>.</a:t>
            </a:r>
            <a:endParaRPr lang="ru-RU" sz="4000" b="1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5089024" y="93029"/>
            <a:ext cx="4030737" cy="237626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934356" y="915466"/>
            <a:ext cx="504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.C</a:t>
            </a:r>
            <a:endParaRPr lang="ru-RU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360644" y="51470"/>
            <a:ext cx="545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A.</a:t>
            </a:r>
            <a:endParaRPr lang="ru-RU" sz="32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7854263" y="1399003"/>
            <a:ext cx="4940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.E</a:t>
            </a:r>
            <a:endParaRPr lang="ru-RU" sz="3200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673409" y="636245"/>
            <a:ext cx="6832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/>
              <a:t>.</a:t>
            </a:r>
            <a:r>
              <a:rPr lang="en-US" sz="3600" b="1" dirty="0" smtClean="0"/>
              <a:t> B</a:t>
            </a:r>
            <a:endParaRPr lang="ru-RU" sz="3600" b="1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5343604" y="1664538"/>
            <a:ext cx="3786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D</a:t>
            </a:r>
            <a:endParaRPr lang="ru-RU" sz="24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8445744" y="1735841"/>
            <a:ext cx="3369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</a:t>
            </a:r>
            <a:endParaRPr lang="ru-RU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Прямоугольник 37"/>
              <p:cNvSpPr/>
              <p:nvPr/>
            </p:nvSpPr>
            <p:spPr>
              <a:xfrm>
                <a:off x="2069796" y="1552912"/>
                <a:ext cx="110498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002060"/>
                    </a:solidFill>
                  </a:rPr>
                  <a:t>B </a:t>
                </a:r>
                <a14:m>
                  <m:oMath xmlns:m="http://schemas.openxmlformats.org/officeDocument/2006/math">
                    <m:r>
                      <a:rPr lang="en-US" sz="32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200" b="1" i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ru-RU" sz="3200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8" name="Прямоугольник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9796" y="1552912"/>
                <a:ext cx="1104982" cy="584775"/>
              </a:xfrm>
              <a:prstGeom prst="rect">
                <a:avLst/>
              </a:prstGeom>
              <a:blipFill>
                <a:blip r:embed="rId2"/>
                <a:stretch>
                  <a:fillRect l="-14365" t="-12500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Прямоугольник 38"/>
              <p:cNvSpPr/>
              <p:nvPr/>
            </p:nvSpPr>
            <p:spPr>
              <a:xfrm>
                <a:off x="1067171" y="1584602"/>
                <a:ext cx="105657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 </a:t>
                </a:r>
                <a14:m>
                  <m:oMath xmlns:m="http://schemas.openxmlformats.org/officeDocument/2006/math">
                    <m:r>
                      <a:rPr lang="en-US" sz="28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ru-RU" sz="28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7171" y="1584602"/>
                <a:ext cx="1056571" cy="523220"/>
              </a:xfrm>
              <a:prstGeom prst="rect">
                <a:avLst/>
              </a:prstGeom>
              <a:blipFill>
                <a:blip r:embed="rId3"/>
                <a:stretch>
                  <a:fillRect l="-11561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7214406" y="204600"/>
            <a:ext cx="18591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β</a:t>
            </a:r>
            <a:r>
              <a:rPr lang="en-US" sz="2000" b="1" dirty="0" smtClean="0">
                <a:solidFill>
                  <a:srgbClr val="002060"/>
                </a:solidFill>
              </a:rPr>
              <a:t>-</a:t>
            </a:r>
            <a:r>
              <a:rPr lang="en-US" sz="2000" b="1" dirty="0" err="1" smtClean="0">
                <a:solidFill>
                  <a:srgbClr val="002060"/>
                </a:solidFill>
              </a:rPr>
              <a:t>yarim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tekislik</a:t>
            </a:r>
            <a:r>
              <a:rPr lang="en-US" sz="1200" dirty="0" smtClean="0">
                <a:solidFill>
                  <a:srgbClr val="002060"/>
                </a:solidFill>
              </a:rPr>
              <a:t> 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66641" y="3484783"/>
            <a:ext cx="63495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tekislikni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bo‘lakka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yarimtekislikka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6667" y="-98121"/>
            <a:ext cx="521110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Tekislikda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olinmasin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chiziqqa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tegishli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bo’lmagan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nuqtalar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-47858" y="1574445"/>
                <a:ext cx="113402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ru-RU" sz="2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858" y="1574445"/>
                <a:ext cx="1134028" cy="523220"/>
              </a:xfrm>
              <a:prstGeom prst="rect">
                <a:avLst/>
              </a:prstGeom>
              <a:blipFill>
                <a:blip r:embed="rId4"/>
                <a:stretch>
                  <a:fillRect l="-5376" t="-11628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556778" y="4384201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060059" y="1634674"/>
                <a:ext cx="9979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4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ru-RU" sz="2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059" y="1634674"/>
                <a:ext cx="997902" cy="461665"/>
              </a:xfrm>
              <a:prstGeom prst="rect">
                <a:avLst/>
              </a:prstGeom>
              <a:blipFill>
                <a:blip r:embed="rId5"/>
                <a:stretch>
                  <a:fillRect l="-2439" t="-9211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3092588" y="1583319"/>
                <a:ext cx="1069908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𝐚</m:t>
                    </m:r>
                  </m:oMath>
                </a14:m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2588" y="1583319"/>
                <a:ext cx="1069908" cy="523220"/>
              </a:xfrm>
              <a:prstGeom prst="rect">
                <a:avLst/>
              </a:prstGeom>
              <a:blipFill>
                <a:blip r:embed="rId6"/>
                <a:stretch>
                  <a:fillRect l="-11364" t="-12791" b="-313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Прямоугольник 24"/>
          <p:cNvSpPr/>
          <p:nvPr/>
        </p:nvSpPr>
        <p:spPr>
          <a:xfrm>
            <a:off x="144348" y="2323073"/>
            <a:ext cx="88293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nuqtadan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faqat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o‘tadi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31842" y="2141518"/>
            <a:ext cx="1846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2060"/>
                </a:solidFill>
              </a:rPr>
              <a:t>a</a:t>
            </a:r>
            <a:r>
              <a:rPr lang="en-US" sz="2000" b="1" dirty="0" smtClean="0">
                <a:solidFill>
                  <a:srgbClr val="002060"/>
                </a:solidFill>
              </a:rPr>
              <a:t>-</a:t>
            </a:r>
            <a:r>
              <a:rPr lang="en-US" sz="2000" b="1" dirty="0" err="1" smtClean="0">
                <a:solidFill>
                  <a:srgbClr val="002060"/>
                </a:solidFill>
              </a:rPr>
              <a:t>yarim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tekislik</a:t>
            </a:r>
            <a:r>
              <a:rPr lang="en-US" sz="1200" b="1" dirty="0" smtClean="0">
                <a:solidFill>
                  <a:srgbClr val="002060"/>
                </a:solidFill>
              </a:rPr>
              <a:t> 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09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1" grpId="0"/>
      <p:bldP spid="2" grpId="0"/>
      <p:bldP spid="3" grpId="0"/>
      <p:bldP spid="5" grpId="0"/>
      <p:bldP spid="6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403" y="5530"/>
            <a:ext cx="9110996" cy="9875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Nazariy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2354104"/>
            <a:ext cx="541549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transportir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ataladigan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asbob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.</a:t>
            </a: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pic>
        <p:nvPicPr>
          <p:cNvPr id="6" name="Picture 6" descr="Транспортир 1328085 - Канцелярские товары | Sh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15766"/>
            <a:ext cx="3096344" cy="1892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058654"/>
            <a:ext cx="82381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sbob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o‘lchanadi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88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0663" y="15860"/>
            <a:ext cx="9144000" cy="771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1 - m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4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 flipV="1">
            <a:off x="4218201" y="2706503"/>
            <a:ext cx="2520280" cy="2907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946787" y="1896236"/>
            <a:ext cx="4569429" cy="788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flipH="1">
            <a:off x="5203924" y="1419622"/>
            <a:ext cx="11060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.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10091" y="1827925"/>
            <a:ext cx="4651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A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66756" y="1872618"/>
            <a:ext cx="336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374271" y="186589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3155" y="785352"/>
            <a:ext cx="522046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48, AC = 3BC, BC =?</a:t>
            </a:r>
            <a:endParaRPr lang="en-US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6326" y="1384658"/>
            <a:ext cx="335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.</a:t>
            </a:r>
            <a:endParaRPr lang="ru-RU" sz="4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55755" y="1419622"/>
            <a:ext cx="3209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/>
              <a:t>.</a:t>
            </a:r>
            <a:endParaRPr lang="ru-RU" sz="4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32837" y="2425367"/>
            <a:ext cx="2546979" cy="2739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 = 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 + BC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3x + x = 48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4x = 48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x = 48:4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 12 (</a:t>
            </a:r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0221" y="138465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x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334526" y="1416541"/>
            <a:ext cx="582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3x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06608" y="2693372"/>
            <a:ext cx="30572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 = 12∙ 3 = 36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56163" y="4057628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12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2609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5" y="-332868"/>
            <a:ext cx="9144000" cy="1063229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6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masala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-bet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Блок-схема: узел 3"/>
          <p:cNvSpPr/>
          <p:nvPr/>
        </p:nvSpPr>
        <p:spPr>
          <a:xfrm>
            <a:off x="323528" y="843558"/>
            <a:ext cx="2670945" cy="2480351"/>
          </a:xfrm>
          <a:prstGeom prst="flowChartConnector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R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1659000" y="1891826"/>
            <a:ext cx="1335473" cy="23911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узел 7"/>
          <p:cNvSpPr/>
          <p:nvPr/>
        </p:nvSpPr>
        <p:spPr>
          <a:xfrm flipH="1">
            <a:off x="1613282" y="213286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1608420" y="843558"/>
            <a:ext cx="23400" cy="24803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08502" y="1645361"/>
            <a:ext cx="3738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d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9" y="730361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Aylananing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radiusi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diametridan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qisqa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Aylana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diametrini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toping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1791" y="3366005"/>
            <a:ext cx="18245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 = 2r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91880" y="2713585"/>
            <a:ext cx="4386137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 – r = 20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2r –r = 20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r = 20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d = 40(cm)  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80538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9912" y="98501"/>
            <a:ext cx="4054147" cy="23393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                          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                                             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20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             </a:t>
            </a:r>
          </a:p>
          <a:p>
            <a:pPr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= ?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sp>
        <p:nvSpPr>
          <p:cNvPr id="4" name="Блок-схема: узел 3"/>
          <p:cNvSpPr/>
          <p:nvPr/>
        </p:nvSpPr>
        <p:spPr>
          <a:xfrm>
            <a:off x="539552" y="339502"/>
            <a:ext cx="1928826" cy="17859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>
            <a:stCxn id="6" idx="6"/>
          </p:cNvCxnSpPr>
          <p:nvPr/>
        </p:nvCxnSpPr>
        <p:spPr>
          <a:xfrm>
            <a:off x="1503965" y="1268196"/>
            <a:ext cx="950198" cy="123996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Блок-схема: узел 5"/>
          <p:cNvSpPr/>
          <p:nvPr/>
        </p:nvSpPr>
        <p:spPr>
          <a:xfrm flipH="1">
            <a:off x="1503965" y="1232477"/>
            <a:ext cx="45719" cy="7143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4" idx="0"/>
            <a:endCxn id="4" idx="4"/>
          </p:cNvCxnSpPr>
          <p:nvPr/>
        </p:nvCxnSpPr>
        <p:spPr>
          <a:xfrm>
            <a:off x="1503965" y="339502"/>
            <a:ext cx="0" cy="178595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719326" y="2182520"/>
            <a:ext cx="320384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</a:t>
            </a:r>
            <a:endParaRPr lang="en-US" sz="3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2(d-20)=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2d-40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=d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2d-d=40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d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=40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m)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9912" y="3579862"/>
            <a:ext cx="3916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 </a:t>
            </a:r>
            <a:r>
              <a:rPr lang="en-US" sz="36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3600" b="1" dirty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solidFill>
                  <a:srgbClr val="B925A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cm</a:t>
            </a:r>
            <a:endParaRPr lang="ru-RU" sz="3600" b="1" dirty="0">
              <a:solidFill>
                <a:srgbClr val="B925A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385335">
            <a:off x="1669074" y="971736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x-20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766902" y="2426302"/>
            <a:ext cx="17107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2R </a:t>
            </a:r>
            <a:r>
              <a:rPr lang="en-US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= d 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09685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</TotalTime>
  <Words>536</Words>
  <Application>Microsoft Office PowerPoint</Application>
  <PresentationFormat>Экран (16:9)</PresentationFormat>
  <Paragraphs>149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Тема Office</vt:lpstr>
      <vt:lpstr>GEOMETRIYA</vt:lpstr>
      <vt:lpstr>Nazariy topshiriq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2- masala (24-bet)</vt:lpstr>
      <vt:lpstr>Презентация PowerPoint</vt:lpstr>
      <vt:lpstr>Презентация PowerPoint</vt:lpstr>
      <vt:lpstr>Презентация PowerPoint</vt:lpstr>
      <vt:lpstr>Mustaqil bajarish uchun topshiriqlar: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Пользователь</cp:lastModifiedBy>
  <cp:revision>184</cp:revision>
  <dcterms:created xsi:type="dcterms:W3CDTF">2020-07-28T06:40:32Z</dcterms:created>
  <dcterms:modified xsi:type="dcterms:W3CDTF">2020-09-18T07:24:17Z</dcterms:modified>
</cp:coreProperties>
</file>