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01" r:id="rId2"/>
    <p:sldId id="318" r:id="rId3"/>
    <p:sldId id="320" r:id="rId4"/>
    <p:sldId id="317" r:id="rId5"/>
    <p:sldId id="326" r:id="rId6"/>
    <p:sldId id="303" r:id="rId7"/>
    <p:sldId id="293" r:id="rId8"/>
    <p:sldId id="322" r:id="rId9"/>
    <p:sldId id="323" r:id="rId10"/>
    <p:sldId id="327" r:id="rId11"/>
    <p:sldId id="305" r:id="rId12"/>
    <p:sldId id="278" r:id="rId13"/>
    <p:sldId id="328" r:id="rId14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25A7"/>
    <a:srgbClr val="C86A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47" autoAdjust="0"/>
    <p:restoredTop sz="94624" autoAdjust="0"/>
  </p:normalViewPr>
  <p:slideViewPr>
    <p:cSldViewPr>
      <p:cViewPr varScale="1">
        <p:scale>
          <a:sx n="94" d="100"/>
          <a:sy n="94" d="100"/>
        </p:scale>
        <p:origin x="714" y="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7232F-1B7D-48C9-8C32-6F17E1E55F2E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D5AFC0-17C6-40A1-BCB8-6708F6916D3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1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8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151336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1" y="1151336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6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5" y="204791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6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2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38" y="2434"/>
            <a:ext cx="9130468" cy="131637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66903" y="276606"/>
            <a:ext cx="4667985" cy="854373"/>
          </a:xfrm>
          <a:prstGeom prst="rect">
            <a:avLst/>
          </a:prstGeom>
        </p:spPr>
        <p:txBody>
          <a:bodyPr vert="horz" wrap="square" lIns="0" tIns="23150" rIns="0" bIns="0" rtlCol="0" anchor="ctr">
            <a:spAutoFit/>
          </a:bodyPr>
          <a:lstStyle/>
          <a:p>
            <a:pPr marL="20131">
              <a:spcBef>
                <a:spcPts val="181"/>
              </a:spcBef>
            </a:pPr>
            <a:r>
              <a:rPr lang="en-US" sz="5400" b="1" spc="8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98270" y="216479"/>
            <a:ext cx="7738401" cy="1005549"/>
            <a:chOff x="439463" y="212864"/>
            <a:chExt cx="4881880" cy="634365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2853"/>
            </a:p>
          </p:txBody>
        </p:sp>
        <p:sp>
          <p:nvSpPr>
            <p:cNvPr id="9" name="object 9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853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853"/>
            </a:p>
          </p:txBody>
        </p:sp>
      </p:grpSp>
      <p:sp>
        <p:nvSpPr>
          <p:cNvPr id="11" name="object 11"/>
          <p:cNvSpPr/>
          <p:nvPr/>
        </p:nvSpPr>
        <p:spPr>
          <a:xfrm>
            <a:off x="6516216" y="1851670"/>
            <a:ext cx="2232248" cy="22683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853"/>
          </a:p>
        </p:txBody>
      </p:sp>
      <p:sp>
        <p:nvSpPr>
          <p:cNvPr id="12" name="object 12"/>
          <p:cNvSpPr txBox="1"/>
          <p:nvPr/>
        </p:nvSpPr>
        <p:spPr>
          <a:xfrm>
            <a:off x="7524328" y="432177"/>
            <a:ext cx="685416" cy="574150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6" b="1" spc="16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ru-RU" sz="3200" spc="16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endParaRPr sz="3566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933546" y="577322"/>
            <a:ext cx="426780" cy="336449"/>
          </a:xfrm>
          <a:prstGeom prst="rect">
            <a:avLst/>
          </a:prstGeom>
        </p:spPr>
        <p:txBody>
          <a:bodyPr vert="horz" wrap="square" lIns="0" tIns="19124" rIns="0" bIns="0" rtlCol="0">
            <a:spAutoFit/>
          </a:bodyPr>
          <a:lstStyle/>
          <a:p>
            <a:pPr>
              <a:spcBef>
                <a:spcPts val="151"/>
              </a:spcBef>
            </a:pPr>
            <a:r>
              <a:rPr sz="2061" spc="-8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061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96778" y="1984574"/>
            <a:ext cx="621059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4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yechich</a:t>
            </a:r>
            <a:endParaRPr lang="en-US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36243" y="1635646"/>
            <a:ext cx="576064" cy="1152128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436243" y="3104611"/>
            <a:ext cx="576064" cy="115212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51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-masala </a:t>
            </a:r>
            <a:endParaRPr lang="ru-RU" sz="5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118771" y="1132125"/>
                <a:ext cx="562506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 smtClean="0">
                    <a:solidFill>
                      <a:schemeClr val="accent2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smtClean="0">
                    <a:solidFill>
                      <a:schemeClr val="tx2">
                        <a:lumMod val="50000"/>
                      </a:schemeClr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c) </a:t>
                </a:r>
                <a14:m>
                  <m:oMath xmlns:m="http://schemas.openxmlformats.org/officeDocument/2006/math">
                    <m:r>
                      <a:rPr lang="en-US" sz="3200" b="1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1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3200" b="1" dirty="0">
                    <a:solidFill>
                      <a:schemeClr val="tx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AOD </a:t>
                </a:r>
                <a:r>
                  <a:rPr lang="ru-RU" sz="3200" b="1" dirty="0" smtClean="0">
                    <a:solidFill>
                      <a:schemeClr val="tx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sz="3200" b="1" dirty="0" smtClean="0">
                    <a:solidFill>
                      <a:schemeClr val="tx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3200" b="1" dirty="0" smtClean="0">
                    <a:solidFill>
                      <a:schemeClr val="tx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14</a:t>
                </a:r>
                <a:r>
                  <a:rPr lang="ru-RU" sz="3200" b="1" dirty="0" smtClean="0">
                    <a:solidFill>
                      <a:schemeClr val="tx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  <a:r>
                  <a:rPr lang="ru-RU" sz="3200" b="1" dirty="0" smtClean="0">
                    <a:solidFill>
                      <a:schemeClr val="tx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b="1" dirty="0" smtClean="0">
                    <a:solidFill>
                      <a:schemeClr val="tx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x:y:z</a:t>
                </a:r>
                <a:r>
                  <a:rPr lang="ru-RU" sz="3200" b="1" dirty="0" smtClean="0">
                    <a:solidFill>
                      <a:schemeClr val="tx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3200" b="1" dirty="0" smtClean="0">
                    <a:solidFill>
                      <a:schemeClr val="tx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1:2:3</a:t>
                </a:r>
                <a:r>
                  <a:rPr lang="ru-RU" sz="3200" b="1" dirty="0" smtClean="0">
                    <a:solidFill>
                      <a:schemeClr val="tx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1" dirty="0">
                    <a:solidFill>
                      <a:schemeClr val="tx2">
                        <a:lumMod val="50000"/>
                      </a:schemeClr>
                    </a:solidFill>
                  </a:rPr>
                  <a:t>.</a:t>
                </a:r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71" y="1132125"/>
                <a:ext cx="5625066" cy="584775"/>
              </a:xfrm>
              <a:prstGeom prst="rect">
                <a:avLst/>
              </a:prstGeom>
              <a:blipFill>
                <a:blip r:embed="rId2"/>
                <a:stretch>
                  <a:fillRect l="-1083" t="-15625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223959" y="1491630"/>
            <a:ext cx="2111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755576" y="1905388"/>
            <a:ext cx="421444" cy="14629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173314" y="3356953"/>
            <a:ext cx="185651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Дуга 8"/>
          <p:cNvSpPr/>
          <p:nvPr/>
        </p:nvSpPr>
        <p:spPr>
          <a:xfrm rot="18306857">
            <a:off x="1031995" y="2947806"/>
            <a:ext cx="245791" cy="196758"/>
          </a:xfrm>
          <a:prstGeom prst="arc">
            <a:avLst>
              <a:gd name="adj1" fmla="val 16432741"/>
              <a:gd name="adj2" fmla="val 1774418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35024" y="1545908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1198598" y="2397144"/>
            <a:ext cx="1732706" cy="9517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2847292" y="2017536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Дуга 12"/>
          <p:cNvSpPr/>
          <p:nvPr/>
        </p:nvSpPr>
        <p:spPr>
          <a:xfrm rot="19924324">
            <a:off x="1093739" y="2962833"/>
            <a:ext cx="471256" cy="394249"/>
          </a:xfrm>
          <a:prstGeom prst="arc">
            <a:avLst>
              <a:gd name="adj1" fmla="val 16432741"/>
              <a:gd name="adj2" fmla="val 1774418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Дуга 13"/>
          <p:cNvSpPr/>
          <p:nvPr/>
        </p:nvSpPr>
        <p:spPr>
          <a:xfrm rot="466840">
            <a:off x="1402619" y="3117885"/>
            <a:ext cx="353431" cy="300046"/>
          </a:xfrm>
          <a:prstGeom prst="arc">
            <a:avLst>
              <a:gd name="adj1" fmla="val 16432741"/>
              <a:gd name="adj2" fmla="val 1774418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V="1">
            <a:off x="1190781" y="1916788"/>
            <a:ext cx="230548" cy="1451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66000" y="3188465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882271" y="3176903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59473" y="2519735"/>
            <a:ext cx="2888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y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782551" y="3043737"/>
            <a:ext cx="2760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z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15648" y="2319847"/>
            <a:ext cx="2840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x</a:t>
            </a:r>
            <a:endParaRPr lang="ru-RU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Прямоугольник 18"/>
              <p:cNvSpPr/>
              <p:nvPr/>
            </p:nvSpPr>
            <p:spPr>
              <a:xfrm>
                <a:off x="3689177" y="1523690"/>
                <a:ext cx="4917995" cy="32932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AO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D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AO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BOC</m:t>
                    </m:r>
                  </m:oMath>
                </a14:m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en-US" sz="2800" b="1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BOC</m:t>
                    </m:r>
                  </m:oMath>
                </a14:m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x+y+z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114⁰</a:t>
                </a:r>
                <a:endParaRPr lang="en-US" sz="28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n+2n+3n= 114⁰</a:t>
                </a:r>
                <a:endParaRPr lang="en-US" sz="28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(1+2+3)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 = 114⁰</a:t>
                </a: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n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=114⁰:6</a:t>
                </a:r>
              </a:p>
              <a:p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=19⁰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9177" y="1523690"/>
                <a:ext cx="4917995" cy="3293209"/>
              </a:xfrm>
              <a:prstGeom prst="rect">
                <a:avLst/>
              </a:prstGeom>
              <a:blipFill>
                <a:blip r:embed="rId3"/>
                <a:stretch>
                  <a:fillRect t="-24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286655" y="3939784"/>
            <a:ext cx="302358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 2∙19⁰ = 38⁰ </a:t>
            </a:r>
          </a:p>
          <a:p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3∙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⁰ = 57⁰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4427984" y="4397825"/>
            <a:ext cx="29386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19⁰, 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38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⁰, </a:t>
            </a:r>
            <a:r>
              <a:rPr lang="en-US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57⁰</a:t>
            </a:r>
            <a:endParaRPr lang="ru-RU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89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843558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4 - m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asala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179512" y="1131590"/>
                <a:ext cx="8352928" cy="18466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3200" b="1" dirty="0" smtClean="0">
                    <a:ea typeface="Cambria Math" panose="02040503050406030204" pitchFamily="18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32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3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45</a:t>
                </a:r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⁰3</a:t>
                </a:r>
                <a:r>
                  <a:rPr lang="en-US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' </a:t>
                </a:r>
                <a:r>
                  <a:rPr lang="en-US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 </a:t>
                </a:r>
                <a14:m>
                  <m:oMath xmlns:m="http://schemas.openxmlformats.org/officeDocument/2006/math">
                    <m:r>
                      <a:rPr lang="en-US" sz="32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 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  <a:r>
                  <a:rPr lang="en-US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</a:t>
                </a:r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'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burchaklar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yigindisini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𝐂</m:t>
                    </m:r>
                  </m:oMath>
                </a14:m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ni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toping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hosil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burchakni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izohlang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131590"/>
                <a:ext cx="8352928" cy="1846659"/>
              </a:xfrm>
              <a:prstGeom prst="rect">
                <a:avLst/>
              </a:prstGeom>
              <a:blipFill>
                <a:blip r:embed="rId2"/>
                <a:stretch>
                  <a:fillRect t="-4950" r="-11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417468" y="2495386"/>
                <a:ext cx="456464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Yechish: </a:t>
                </a:r>
                <a14:m>
                  <m:oMath xmlns:m="http://schemas.openxmlformats.org/officeDocument/2006/math">
                    <m:r>
                      <a:rPr lang="en-US" sz="3200" b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𝐂</m:t>
                    </m:r>
                  </m:oMath>
                </a14:m>
                <a:r>
                  <a:rPr lang="en-US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32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+</a:t>
                </a:r>
                <a:r>
                  <a:rPr lang="en-US" sz="3200" b="1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32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</m:oMath>
                </a14:m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468" y="2495386"/>
                <a:ext cx="4564648" cy="584775"/>
              </a:xfrm>
              <a:prstGeom prst="rect">
                <a:avLst/>
              </a:prstGeom>
              <a:blipFill>
                <a:blip r:embed="rId3"/>
                <a:stretch>
                  <a:fillRect l="-3338" t="-15625" b="-31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1043608" y="3080161"/>
                <a:ext cx="6624736" cy="20621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ru-RU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45</a:t>
                </a:r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'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u="sng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34</a:t>
                </a:r>
                <a:r>
                  <a:rPr lang="ru-RU" sz="3200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  <a:r>
                  <a:rPr lang="en-US" sz="3200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 2</a:t>
                </a:r>
                <a:r>
                  <a:rPr lang="ru-RU" sz="3200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9'</a:t>
                </a:r>
                <a:endParaRPr lang="en-US" sz="3200" u="sng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179</a:t>
                </a:r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60</a:t>
                </a:r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'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=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180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⁰.</a:t>
                </a:r>
              </a:p>
              <a:p>
                <a:pPr algn="ctr"/>
                <a:r>
                  <a:rPr lang="en-US" sz="3200" b="1" dirty="0" smtClean="0">
                    <a:solidFill>
                      <a:schemeClr val="accent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 </a:t>
                </a:r>
                <a14:m>
                  <m:oMath xmlns:m="http://schemas.openxmlformats.org/officeDocument/2006/math">
                    <m:r>
                      <a:rPr lang="en-US" sz="32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𝐂</m:t>
                    </m:r>
                  </m:oMath>
                </a14:m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180</a:t>
                </a:r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  <a:endParaRPr lang="en-US" sz="32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3080161"/>
                <a:ext cx="6624736" cy="2062103"/>
              </a:xfrm>
              <a:prstGeom prst="rect">
                <a:avLst/>
              </a:prstGeom>
              <a:blipFill>
                <a:blip r:embed="rId4"/>
                <a:stretch>
                  <a:fillRect t="-3835" b="-85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3275856" y="3362969"/>
            <a:ext cx="4138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/>
              <a:t>+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140062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4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topshiriqlar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063229"/>
            <a:ext cx="7355160" cy="3394472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Darslikda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berilgan</a:t>
            </a:r>
            <a:endParaRPr lang="en-US" sz="4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>
                <a:solidFill>
                  <a:srgbClr val="B925A7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4400" b="1" dirty="0" smtClean="0">
                <a:solidFill>
                  <a:srgbClr val="B925A7"/>
                </a:solidFill>
                <a:latin typeface="Arial" pitchFamily="34" charset="0"/>
                <a:cs typeface="Arial" pitchFamily="34" charset="0"/>
              </a:rPr>
              <a:t>-, 2-, 7-,8-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topshiriqlarni</a:t>
            </a:r>
            <a:endParaRPr lang="en-US" sz="4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bajarish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4000" dirty="0" smtClean="0">
                <a:solidFill>
                  <a:srgbClr val="B925A7"/>
                </a:solidFill>
                <a:latin typeface="Arial" pitchFamily="34" charset="0"/>
                <a:cs typeface="Arial" pitchFamily="34" charset="0"/>
              </a:rPr>
              <a:t>24</a:t>
            </a:r>
            <a:r>
              <a:rPr lang="en-US" sz="4000" dirty="0" smtClean="0">
                <a:solidFill>
                  <a:srgbClr val="B925A7"/>
                </a:solidFill>
                <a:latin typeface="Arial" pitchFamily="34" charset="0"/>
                <a:cs typeface="Arial" pitchFamily="34" charset="0"/>
              </a:rPr>
              <a:t>-bet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).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8" descr="GUESTA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242" y="1347614"/>
            <a:ext cx="1340427" cy="1125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547" y="2499742"/>
            <a:ext cx="8136904" cy="1296144"/>
          </a:xfrm>
          <a:prstGeom prst="rect">
            <a:avLst/>
          </a:prstGeom>
          <a:ln w="57150">
            <a:solidFill>
              <a:srgbClr val="C00000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0" y="0"/>
            <a:ext cx="9144000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4915" y="1032317"/>
            <a:ext cx="86741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belgilarining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ifatida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992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3951" y="9836"/>
            <a:ext cx="9144000" cy="901190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Nazariy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6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71944" y="812014"/>
            <a:ext cx="8892480" cy="2196959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Aylanaga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tegishli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elementlar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haqida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ma‘lumot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300" dirty="0" err="1" smtClean="0">
                <a:latin typeface="Arial" pitchFamily="34" charset="0"/>
                <a:cs typeface="Arial" pitchFamily="34" charset="0"/>
              </a:rPr>
              <a:t>bering</a:t>
            </a:r>
            <a:r>
              <a:rPr lang="en-US" sz="43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5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        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Блок-схема: узел 3"/>
          <p:cNvSpPr/>
          <p:nvPr/>
        </p:nvSpPr>
        <p:spPr>
          <a:xfrm>
            <a:off x="1529636" y="2233108"/>
            <a:ext cx="2296846" cy="2286016"/>
          </a:xfrm>
          <a:prstGeom prst="flowChartConnector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9" name="Прямая соединительная линия 8"/>
          <p:cNvCxnSpPr>
            <a:stCxn id="4" idx="3"/>
            <a:endCxn id="4" idx="7"/>
          </p:cNvCxnSpPr>
          <p:nvPr/>
        </p:nvCxnSpPr>
        <p:spPr>
          <a:xfrm flipV="1">
            <a:off x="1866001" y="2567887"/>
            <a:ext cx="1624116" cy="1616458"/>
          </a:xfrm>
          <a:prstGeom prst="line">
            <a:avLst/>
          </a:prstGeom>
          <a:ln w="38100">
            <a:solidFill>
              <a:srgbClr val="B925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 rot="692016">
            <a:off x="2345465" y="2567122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534695" y="2341072"/>
            <a:ext cx="4612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683118" y="2009034"/>
            <a:ext cx="127951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endParaRPr lang="en-US" sz="4000" b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1691680" y="2799392"/>
            <a:ext cx="2103125" cy="451745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1580638" y="3395893"/>
            <a:ext cx="1058575" cy="28499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246362" y="2979024"/>
            <a:ext cx="5553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O.</a:t>
            </a:r>
            <a:endParaRPr lang="ru-RU" sz="3200" dirty="0"/>
          </a:p>
        </p:txBody>
      </p:sp>
      <p:sp>
        <p:nvSpPr>
          <p:cNvPr id="31" name="TextBox 30"/>
          <p:cNvSpPr txBox="1"/>
          <p:nvPr/>
        </p:nvSpPr>
        <p:spPr>
          <a:xfrm>
            <a:off x="1051676" y="3222491"/>
            <a:ext cx="4026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P</a:t>
            </a:r>
            <a:endParaRPr lang="ru-RU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919354" y="2695105"/>
            <a:ext cx="1569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radius</a:t>
            </a:r>
            <a:endParaRPr lang="ru-RU" sz="36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120415" y="3290214"/>
            <a:ext cx="123623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B925A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BD –</a:t>
            </a: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403348" y="4032685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355867" y="3271411"/>
            <a:ext cx="185178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rgbClr val="B925A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diametr</a:t>
            </a:r>
            <a:endParaRPr lang="ru-RU" sz="3600" b="1" dirty="0">
              <a:solidFill>
                <a:srgbClr val="B925A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768087" y="3898099"/>
            <a:ext cx="12875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vatar</a:t>
            </a:r>
            <a:endParaRPr lang="ru-RU" sz="3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792630" y="3856365"/>
            <a:ext cx="9797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–</a:t>
            </a:r>
            <a:endParaRPr lang="ru-RU" sz="3600" dirty="0">
              <a:solidFill>
                <a:srgbClr val="00B05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6135630" y="2110021"/>
            <a:ext cx="177484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5163889" y="2033324"/>
            <a:ext cx="97174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4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</a:p>
        </p:txBody>
      </p:sp>
    </p:spTree>
    <p:extLst>
      <p:ext uri="{BB962C8B-B14F-4D97-AF65-F5344CB8AC3E}">
        <p14:creationId xmlns:p14="http://schemas.microsoft.com/office/powerpoint/2010/main" val="302762651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/>
      <p:bldP spid="18" grpId="0"/>
      <p:bldP spid="29" grpId="0"/>
      <p:bldP spid="31" grpId="0"/>
      <p:bldP spid="6" grpId="0"/>
      <p:bldP spid="13" grpId="0"/>
      <p:bldP spid="15" grpId="0"/>
      <p:bldP spid="16" grpId="0"/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190500" y="321101"/>
            <a:ext cx="8763000" cy="508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8848" tIns="39425" rIns="78848" bIns="39425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788574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785" b="1" i="1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076" name="AutoShape 7" descr="Крупная сетка"/>
          <p:cNvSpPr>
            <a:spLocks noChangeArrowheads="1"/>
          </p:cNvSpPr>
          <p:nvPr/>
        </p:nvSpPr>
        <p:spPr bwMode="auto">
          <a:xfrm>
            <a:off x="1219201" y="2191051"/>
            <a:ext cx="2590800" cy="1241514"/>
          </a:xfrm>
          <a:prstGeom prst="rtTriangle">
            <a:avLst/>
          </a:prstGeom>
          <a:pattFill prst="lgGrid">
            <a:fgClr>
              <a:srgbClr val="FF0066"/>
            </a:fgClr>
            <a:bgClr>
              <a:schemeClr val="bg1"/>
            </a:bgClr>
          </a:pattFill>
          <a:ln w="28575">
            <a:solidFill>
              <a:schemeClr val="tx2">
                <a:lumMod val="75000"/>
              </a:schemeClr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8848" tIns="39425" rIns="78848" bIns="39425" anchor="ctr"/>
          <a:lstStyle/>
          <a:p>
            <a:pPr defTabSz="788574" fontAlgn="base">
              <a:spcBef>
                <a:spcPct val="0"/>
              </a:spcBef>
              <a:spcAft>
                <a:spcPct val="0"/>
              </a:spcAft>
            </a:pPr>
            <a:endParaRPr lang="ru-RU" sz="1525">
              <a:solidFill>
                <a:srgbClr val="000000"/>
              </a:solidFill>
            </a:endParaRPr>
          </a:p>
        </p:txBody>
      </p:sp>
      <p:sp>
        <p:nvSpPr>
          <p:cNvPr id="3077" name="Text Box 8"/>
          <p:cNvSpPr txBox="1">
            <a:spLocks noChangeArrowheads="1"/>
          </p:cNvSpPr>
          <p:nvPr/>
        </p:nvSpPr>
        <p:spPr bwMode="auto">
          <a:xfrm>
            <a:off x="914400" y="3331259"/>
            <a:ext cx="343582" cy="385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8848" tIns="39425" rIns="78848" bIns="3942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788574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989" b="1">
                <a:solidFill>
                  <a:srgbClr val="000000"/>
                </a:solidFill>
              </a:rPr>
              <a:t>А</a:t>
            </a:r>
          </a:p>
        </p:txBody>
      </p:sp>
      <p:sp>
        <p:nvSpPr>
          <p:cNvPr id="3078" name="Text Box 9"/>
          <p:cNvSpPr txBox="1">
            <a:spLocks noChangeArrowheads="1"/>
          </p:cNvSpPr>
          <p:nvPr/>
        </p:nvSpPr>
        <p:spPr bwMode="auto">
          <a:xfrm>
            <a:off x="838200" y="1932398"/>
            <a:ext cx="343582" cy="385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8848" tIns="39425" rIns="78848" bIns="3942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788574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989" b="1">
                <a:solidFill>
                  <a:srgbClr val="000000"/>
                </a:solidFill>
              </a:rPr>
              <a:t>В</a:t>
            </a:r>
          </a:p>
        </p:txBody>
      </p:sp>
      <p:sp>
        <p:nvSpPr>
          <p:cNvPr id="3079" name="Text Box 10"/>
          <p:cNvSpPr txBox="1">
            <a:spLocks noChangeArrowheads="1"/>
          </p:cNvSpPr>
          <p:nvPr/>
        </p:nvSpPr>
        <p:spPr bwMode="auto">
          <a:xfrm>
            <a:off x="3733801" y="3380834"/>
            <a:ext cx="343582" cy="385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8848" tIns="39425" rIns="78848" bIns="3942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788574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1989" b="1">
                <a:solidFill>
                  <a:srgbClr val="000000"/>
                </a:solidFill>
              </a:rPr>
              <a:t>С</a:t>
            </a:r>
          </a:p>
        </p:txBody>
      </p:sp>
      <p:grpSp>
        <p:nvGrpSpPr>
          <p:cNvPr id="278547" name="Group 19"/>
          <p:cNvGrpSpPr>
            <a:grpSpLocks/>
          </p:cNvGrpSpPr>
          <p:nvPr/>
        </p:nvGrpSpPr>
        <p:grpSpPr bwMode="auto">
          <a:xfrm>
            <a:off x="4876800" y="1828940"/>
            <a:ext cx="3235324" cy="1898914"/>
            <a:chOff x="3312" y="1152"/>
            <a:chExt cx="2038" cy="1762"/>
          </a:xfrm>
        </p:grpSpPr>
        <p:sp>
          <p:nvSpPr>
            <p:cNvPr id="3086" name="AutoShape 6" descr="Крупная сетка"/>
            <p:cNvSpPr>
              <a:spLocks noChangeArrowheads="1"/>
            </p:cNvSpPr>
            <p:nvPr/>
          </p:nvSpPr>
          <p:spPr bwMode="auto">
            <a:xfrm>
              <a:off x="3552" y="1488"/>
              <a:ext cx="1632" cy="1152"/>
            </a:xfrm>
            <a:prstGeom prst="rtTriangle">
              <a:avLst/>
            </a:prstGeom>
            <a:pattFill prst="lgGrid">
              <a:fgClr>
                <a:srgbClr val="FF0066"/>
              </a:fgClr>
              <a:bgClr>
                <a:schemeClr val="bg1"/>
              </a:bgClr>
            </a:pattFill>
            <a:ln w="28575">
              <a:solidFill>
                <a:schemeClr val="tx2">
                  <a:lumMod val="75000"/>
                </a:schemeClr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788574" fontAlgn="base">
                <a:spcBef>
                  <a:spcPct val="0"/>
                </a:spcBef>
                <a:spcAft>
                  <a:spcPct val="0"/>
                </a:spcAft>
              </a:pPr>
              <a:endParaRPr lang="ru-RU" sz="1525">
                <a:solidFill>
                  <a:srgbClr val="000000"/>
                </a:solidFill>
              </a:endParaRPr>
            </a:p>
          </p:txBody>
        </p:sp>
        <p:sp>
          <p:nvSpPr>
            <p:cNvPr id="3087" name="Text Box 11"/>
            <p:cNvSpPr txBox="1">
              <a:spLocks noChangeArrowheads="1"/>
            </p:cNvSpPr>
            <p:nvPr/>
          </p:nvSpPr>
          <p:spPr bwMode="auto">
            <a:xfrm>
              <a:off x="3312" y="2496"/>
              <a:ext cx="232" cy="3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788574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989" b="1">
                  <a:solidFill>
                    <a:srgbClr val="000000"/>
                  </a:solidFill>
                </a:rPr>
                <a:t>N</a:t>
              </a:r>
              <a:endParaRPr lang="ru-RU" sz="1989" b="1">
                <a:solidFill>
                  <a:srgbClr val="000000"/>
                </a:solidFill>
              </a:endParaRPr>
            </a:p>
          </p:txBody>
        </p:sp>
        <p:sp>
          <p:nvSpPr>
            <p:cNvPr id="3088" name="Text Box 12"/>
            <p:cNvSpPr txBox="1">
              <a:spLocks noChangeArrowheads="1"/>
            </p:cNvSpPr>
            <p:nvPr/>
          </p:nvSpPr>
          <p:spPr bwMode="auto">
            <a:xfrm>
              <a:off x="5136" y="2544"/>
              <a:ext cx="214" cy="3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788574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989" b="1">
                  <a:solidFill>
                    <a:srgbClr val="000000"/>
                  </a:solidFill>
                </a:rPr>
                <a:t>F</a:t>
              </a:r>
              <a:endParaRPr lang="ru-RU" sz="1989" b="1">
                <a:solidFill>
                  <a:srgbClr val="000000"/>
                </a:solidFill>
              </a:endParaRPr>
            </a:p>
          </p:txBody>
        </p:sp>
        <p:sp>
          <p:nvSpPr>
            <p:cNvPr id="3089" name="Text Box 13"/>
            <p:cNvSpPr txBox="1">
              <a:spLocks noChangeArrowheads="1"/>
            </p:cNvSpPr>
            <p:nvPr/>
          </p:nvSpPr>
          <p:spPr bwMode="auto">
            <a:xfrm>
              <a:off x="3360" y="1152"/>
              <a:ext cx="232" cy="3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defTabSz="788574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989" b="1">
                  <a:solidFill>
                    <a:srgbClr val="000000"/>
                  </a:solidFill>
                </a:rPr>
                <a:t>D</a:t>
              </a:r>
              <a:endParaRPr lang="ru-RU" sz="1989" b="1">
                <a:solidFill>
                  <a:srgbClr val="000000"/>
                </a:solidFill>
              </a:endParaRPr>
            </a:p>
          </p:txBody>
        </p:sp>
      </p:grpSp>
      <p:sp>
        <p:nvSpPr>
          <p:cNvPr id="3083" name="Text Box 14"/>
          <p:cNvSpPr txBox="1">
            <a:spLocks noChangeArrowheads="1"/>
          </p:cNvSpPr>
          <p:nvPr/>
        </p:nvSpPr>
        <p:spPr bwMode="auto">
          <a:xfrm>
            <a:off x="2373919" y="3727854"/>
            <a:ext cx="2649185" cy="572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40207" tIns="70104" rIns="140207" bIns="701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788574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800" b="1" dirty="0">
                <a:solidFill>
                  <a:srgbClr val="0070C0"/>
                </a:solidFill>
              </a:rPr>
              <a:t>∆А</a:t>
            </a:r>
            <a:r>
              <a:rPr lang="en-US" sz="2800" b="1" dirty="0">
                <a:solidFill>
                  <a:srgbClr val="0070C0"/>
                </a:solidFill>
              </a:rPr>
              <a:t>BC </a:t>
            </a:r>
            <a:r>
              <a:rPr lang="en-US" sz="2800" b="1" dirty="0" smtClean="0">
                <a:solidFill>
                  <a:srgbClr val="0070C0"/>
                </a:solidFill>
              </a:rPr>
              <a:t>= ∆</a:t>
            </a:r>
            <a:r>
              <a:rPr lang="en-US" sz="2800" b="1" dirty="0">
                <a:solidFill>
                  <a:srgbClr val="0070C0"/>
                </a:solidFill>
              </a:rPr>
              <a:t>NFD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9144000" cy="9164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Nazariy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5061" y="1070360"/>
            <a:ext cx="87425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shakllar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nimalarni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bilasiz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611560" y="4145345"/>
                <a:ext cx="242611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788574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𝑨𝑩𝑪</m:t>
                        </m:r>
                      </m:sub>
                    </m:sSub>
                  </m:oMath>
                </a14:m>
                <a:r>
                  <a:rPr lang="en-US" sz="3200" b="1" dirty="0" smtClean="0">
                    <a:solidFill>
                      <a:srgbClr val="C00000"/>
                    </a:solidFill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𝑵𝑭𝑫</m:t>
                        </m:r>
                      </m:sub>
                    </m:sSub>
                  </m:oMath>
                </a14:m>
                <a:r>
                  <a:rPr lang="en-US" b="1" dirty="0" smtClean="0">
                    <a:solidFill>
                      <a:srgbClr val="002060"/>
                    </a:solidFill>
                  </a:rPr>
                  <a:t>  </a:t>
                </a:r>
                <a:endParaRPr lang="ru-RU" b="1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4145345"/>
                <a:ext cx="2426113" cy="584775"/>
              </a:xfrm>
              <a:prstGeom prst="rect">
                <a:avLst/>
              </a:prstGeom>
              <a:blipFill>
                <a:blip r:embed="rId2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Прямоугольник 17"/>
              <p:cNvSpPr/>
              <p:nvPr/>
            </p:nvSpPr>
            <p:spPr>
              <a:xfrm>
                <a:off x="4683267" y="4110443"/>
                <a:ext cx="262007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788574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𝑨𝑩𝑪</m:t>
                        </m:r>
                      </m:sub>
                    </m:sSub>
                  </m:oMath>
                </a14:m>
                <a:r>
                  <a:rPr lang="en-US" sz="3200" b="1" dirty="0" smtClean="0">
                    <a:solidFill>
                      <a:srgbClr val="C00000"/>
                    </a:solidFill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𝑵𝑭𝑫</m:t>
                        </m:r>
                      </m:sub>
                    </m:sSub>
                  </m:oMath>
                </a14:m>
                <a:r>
                  <a:rPr lang="en-US" b="1" dirty="0" smtClean="0">
                    <a:solidFill>
                      <a:srgbClr val="002060"/>
                    </a:solidFill>
                  </a:rPr>
                  <a:t>  </a:t>
                </a:r>
                <a:endParaRPr lang="ru-RU" b="1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3267" y="4110443"/>
                <a:ext cx="2620076" cy="584775"/>
              </a:xfrm>
              <a:prstGeom prst="rect">
                <a:avLst/>
              </a:prstGeom>
              <a:blipFill>
                <a:blip r:embed="rId3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AutoShape 7" descr="Крупная сетка"/>
          <p:cNvSpPr>
            <a:spLocks noChangeArrowheads="1"/>
          </p:cNvSpPr>
          <p:nvPr/>
        </p:nvSpPr>
        <p:spPr bwMode="auto">
          <a:xfrm>
            <a:off x="1371601" y="2343451"/>
            <a:ext cx="2590800" cy="1241514"/>
          </a:xfrm>
          <a:prstGeom prst="rtTriangle">
            <a:avLst/>
          </a:prstGeom>
          <a:pattFill prst="lgGrid">
            <a:fgClr>
              <a:srgbClr val="FF0066"/>
            </a:fgClr>
            <a:bgClr>
              <a:schemeClr val="bg1"/>
            </a:bgClr>
          </a:pattFill>
          <a:ln w="28575">
            <a:solidFill>
              <a:schemeClr val="tx2">
                <a:lumMod val="75000"/>
              </a:schemeClr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8848" tIns="39425" rIns="78848" bIns="39425" anchor="ctr"/>
          <a:lstStyle/>
          <a:p>
            <a:pPr defTabSz="788574" fontAlgn="base">
              <a:spcBef>
                <a:spcPct val="0"/>
              </a:spcBef>
              <a:spcAft>
                <a:spcPct val="0"/>
              </a:spcAft>
            </a:pPr>
            <a:endParaRPr lang="ru-RU" sz="1525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120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45679E-6 L -0.44166 -3.45679E-6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2785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44166 -3.45679E-6 L -0.00833 -3.45679E-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785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2025505" y="3570098"/>
            <a:ext cx="2670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.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23" name="AutoShape 7" descr="Крупная сетка"/>
          <p:cNvSpPr>
            <a:spLocks noChangeArrowheads="1"/>
          </p:cNvSpPr>
          <p:nvPr/>
        </p:nvSpPr>
        <p:spPr bwMode="auto">
          <a:xfrm rot="10800000">
            <a:off x="1738705" y="2022301"/>
            <a:ext cx="5141639" cy="3152272"/>
          </a:xfrm>
          <a:prstGeom prst="rtTriangle">
            <a:avLst/>
          </a:prstGeom>
          <a:pattFill prst="lgGrid">
            <a:fgClr>
              <a:srgbClr val="FF0066"/>
            </a:fgClr>
            <a:bgClr>
              <a:schemeClr val="bg1"/>
            </a:bgClr>
          </a:pattFill>
          <a:ln w="28575">
            <a:solidFill>
              <a:schemeClr val="bg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8848" tIns="39425" rIns="78848" bIns="39425" anchor="ctr"/>
          <a:lstStyle/>
          <a:p>
            <a:endParaRPr lang="ru-RU" sz="4800" b="1" dirty="0"/>
          </a:p>
        </p:txBody>
      </p:sp>
      <p:sp>
        <p:nvSpPr>
          <p:cNvPr id="24" name="AutoShape 7" descr="Крупная сетка"/>
          <p:cNvSpPr>
            <a:spLocks noChangeArrowheads="1"/>
          </p:cNvSpPr>
          <p:nvPr/>
        </p:nvSpPr>
        <p:spPr bwMode="auto">
          <a:xfrm>
            <a:off x="1767776" y="1949669"/>
            <a:ext cx="5112568" cy="3034247"/>
          </a:xfrm>
          <a:prstGeom prst="rtTriangle">
            <a:avLst/>
          </a:prstGeom>
          <a:pattFill prst="lgGrid">
            <a:fgClr>
              <a:srgbClr val="FF0066"/>
            </a:fgClr>
            <a:bgClr>
              <a:schemeClr val="bg1"/>
            </a:bgClr>
          </a:pattFill>
          <a:ln w="28575">
            <a:solidFill>
              <a:schemeClr val="bg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8848" tIns="39425" rIns="78848" bIns="39425" anchor="ctr"/>
          <a:lstStyle/>
          <a:p>
            <a:r>
              <a:rPr lang="en-US" sz="4000" b="1" dirty="0"/>
              <a:t>.</a:t>
            </a:r>
            <a:endParaRPr lang="ru-RU" sz="4000" b="1" dirty="0"/>
          </a:p>
        </p:txBody>
      </p:sp>
      <p:cxnSp>
        <p:nvCxnSpPr>
          <p:cNvPr id="26" name="Прямая соединительная линия 25"/>
          <p:cNvCxnSpPr>
            <a:endCxn id="24" idx="4"/>
          </p:cNvCxnSpPr>
          <p:nvPr/>
        </p:nvCxnSpPr>
        <p:spPr>
          <a:xfrm>
            <a:off x="1958621" y="2086542"/>
            <a:ext cx="4921723" cy="289737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693996" y="2931690"/>
            <a:ext cx="5046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.C</a:t>
            </a:r>
            <a:endParaRPr lang="ru-RU" sz="32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3120284" y="2067694"/>
            <a:ext cx="5451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A.</a:t>
            </a:r>
            <a:endParaRPr lang="ru-RU" sz="3200" b="1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4314214" y="3224077"/>
            <a:ext cx="4940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.E</a:t>
            </a:r>
            <a:endParaRPr lang="ru-RU" sz="3200" b="1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3433049" y="2652469"/>
            <a:ext cx="6832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/>
              <a:t>.</a:t>
            </a:r>
            <a:r>
              <a:rPr lang="en-US" sz="3600" b="1" dirty="0" smtClean="0"/>
              <a:t> B</a:t>
            </a:r>
            <a:endParaRPr lang="ru-RU" sz="3600" b="1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2103244" y="3680762"/>
            <a:ext cx="3786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D</a:t>
            </a:r>
            <a:endParaRPr lang="ru-RU" sz="2400" b="1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5205384" y="3752065"/>
            <a:ext cx="3369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a</a:t>
            </a:r>
            <a:endParaRPr lang="ru-RU" sz="24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-45042" y="133787"/>
            <a:ext cx="88924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Rasmdan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tekislik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yarim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tekisliklar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munosabatlarni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ayting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kiritilgan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belgilar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474799" y="2067694"/>
            <a:ext cx="13975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rgbClr val="0070C0"/>
                </a:solidFill>
              </a:rPr>
              <a:t>β</a:t>
            </a:r>
            <a:r>
              <a:rPr lang="en-US" sz="2400" b="1" dirty="0" smtClean="0">
                <a:solidFill>
                  <a:srgbClr val="0070C0"/>
                </a:solidFill>
              </a:rPr>
              <a:t>-</a:t>
            </a:r>
            <a:r>
              <a:rPr lang="en-US" sz="2400" b="1" dirty="0" err="1" smtClean="0">
                <a:solidFill>
                  <a:srgbClr val="0070C0"/>
                </a:solidFill>
              </a:rPr>
              <a:t>tekislik</a:t>
            </a:r>
            <a:r>
              <a:rPr lang="en-US" sz="1400" dirty="0" smtClean="0">
                <a:solidFill>
                  <a:srgbClr val="0070C0"/>
                </a:solidFill>
              </a:rPr>
              <a:t> </a:t>
            </a:r>
            <a:endParaRPr lang="ru-RU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78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5265865" y="1553874"/>
            <a:ext cx="2670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.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23" name="AutoShape 7" descr="Крупная сетка"/>
          <p:cNvSpPr>
            <a:spLocks noChangeArrowheads="1"/>
          </p:cNvSpPr>
          <p:nvPr/>
        </p:nvSpPr>
        <p:spPr bwMode="auto">
          <a:xfrm rot="10800000">
            <a:off x="5003353" y="134587"/>
            <a:ext cx="4139952" cy="2465108"/>
          </a:xfrm>
          <a:prstGeom prst="rtTriangle">
            <a:avLst/>
          </a:prstGeom>
          <a:pattFill prst="lgGrid">
            <a:fgClr>
              <a:srgbClr val="FF0066"/>
            </a:fgClr>
            <a:bgClr>
              <a:schemeClr val="bg1"/>
            </a:bgClr>
          </a:pattFill>
          <a:ln w="28575">
            <a:solidFill>
              <a:schemeClr val="bg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8848" tIns="39425" rIns="78848" bIns="39425" anchor="ctr"/>
          <a:lstStyle/>
          <a:p>
            <a:endParaRPr lang="ru-RU" sz="4800" b="1" dirty="0"/>
          </a:p>
        </p:txBody>
      </p:sp>
      <p:sp>
        <p:nvSpPr>
          <p:cNvPr id="24" name="AutoShape 7" descr="Крупная сетка"/>
          <p:cNvSpPr>
            <a:spLocks noChangeArrowheads="1"/>
          </p:cNvSpPr>
          <p:nvPr/>
        </p:nvSpPr>
        <p:spPr bwMode="auto">
          <a:xfrm>
            <a:off x="5112568" y="93029"/>
            <a:ext cx="4139952" cy="2465108"/>
          </a:xfrm>
          <a:prstGeom prst="rtTriangle">
            <a:avLst/>
          </a:prstGeom>
          <a:pattFill prst="lgGrid">
            <a:fgClr>
              <a:srgbClr val="FF0066"/>
            </a:fgClr>
            <a:bgClr>
              <a:schemeClr val="bg1"/>
            </a:bgClr>
          </a:pattFill>
          <a:ln w="28575">
            <a:solidFill>
              <a:schemeClr val="bg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8848" tIns="39425" rIns="78848" bIns="39425" anchor="ctr"/>
          <a:lstStyle/>
          <a:p>
            <a:r>
              <a:rPr lang="en-US" sz="4000" b="1" dirty="0" smtClean="0"/>
              <a:t>.</a:t>
            </a:r>
            <a:endParaRPr lang="ru-RU" sz="4000" b="1" dirty="0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5089024" y="93029"/>
            <a:ext cx="4030737" cy="23762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934356" y="915466"/>
            <a:ext cx="5046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.C</a:t>
            </a:r>
            <a:endParaRPr lang="ru-RU" sz="32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6360644" y="51470"/>
            <a:ext cx="5451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A.</a:t>
            </a:r>
            <a:endParaRPr lang="ru-RU" sz="3200" b="1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7854263" y="1399003"/>
            <a:ext cx="4940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.E</a:t>
            </a:r>
            <a:endParaRPr lang="ru-RU" sz="3200" b="1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6673409" y="636245"/>
            <a:ext cx="6832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/>
              <a:t>.</a:t>
            </a:r>
            <a:r>
              <a:rPr lang="en-US" sz="3600" b="1" dirty="0" smtClean="0"/>
              <a:t> B</a:t>
            </a:r>
            <a:endParaRPr lang="ru-RU" sz="3600" b="1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5343604" y="1664538"/>
            <a:ext cx="3786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D</a:t>
            </a:r>
            <a:endParaRPr lang="ru-RU" sz="2400" b="1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8445744" y="1735841"/>
            <a:ext cx="3369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accent4">
                    <a:lumMod val="75000"/>
                  </a:schemeClr>
                </a:solidFill>
              </a:rPr>
              <a:t>a</a:t>
            </a:r>
            <a:endParaRPr lang="ru-RU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8" name="Прямоугольник 37"/>
              <p:cNvSpPr/>
              <p:nvPr/>
            </p:nvSpPr>
            <p:spPr>
              <a:xfrm>
                <a:off x="2069796" y="1552912"/>
                <a:ext cx="1104982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</a:rPr>
                  <a:t>B </a:t>
                </a:r>
                <a14:m>
                  <m:oMath xmlns:m="http://schemas.openxmlformats.org/officeDocument/2006/math">
                    <m:r>
                      <a:rPr lang="en-US" sz="32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32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𝐚</m:t>
                    </m:r>
                  </m:oMath>
                </a14:m>
                <a:endParaRPr lang="ru-RU" sz="3200" b="1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9796" y="1552912"/>
                <a:ext cx="1104982" cy="584775"/>
              </a:xfrm>
              <a:prstGeom prst="rect">
                <a:avLst/>
              </a:prstGeom>
              <a:blipFill>
                <a:blip r:embed="rId2"/>
                <a:stretch>
                  <a:fillRect l="-14365" t="-1250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Прямоугольник 38"/>
              <p:cNvSpPr/>
              <p:nvPr/>
            </p:nvSpPr>
            <p:spPr>
              <a:xfrm>
                <a:off x="1067171" y="1584602"/>
                <a:ext cx="10565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en-US" sz="2800" b="1" i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∉</m:t>
                    </m:r>
                    <m:r>
                      <a:rPr lang="en-US" sz="2800" b="1" i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𝐚</m:t>
                    </m:r>
                  </m:oMath>
                </a14:m>
                <a:endParaRPr lang="ru-RU" sz="28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7171" y="1584602"/>
                <a:ext cx="1056571" cy="523220"/>
              </a:xfrm>
              <a:prstGeom prst="rect">
                <a:avLst/>
              </a:prstGeom>
              <a:blipFill>
                <a:blip r:embed="rId3"/>
                <a:stretch>
                  <a:fillRect l="-11561" t="-12791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Box 39"/>
          <p:cNvSpPr txBox="1"/>
          <p:nvPr/>
        </p:nvSpPr>
        <p:spPr>
          <a:xfrm>
            <a:off x="7214406" y="204600"/>
            <a:ext cx="18591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</a:rPr>
              <a:t>β</a:t>
            </a:r>
            <a:r>
              <a:rPr lang="en-US" sz="2000" b="1" dirty="0" smtClean="0">
                <a:solidFill>
                  <a:srgbClr val="002060"/>
                </a:solidFill>
              </a:rPr>
              <a:t>-</a:t>
            </a:r>
            <a:r>
              <a:rPr lang="en-US" sz="2000" b="1" dirty="0" err="1" smtClean="0">
                <a:solidFill>
                  <a:srgbClr val="002060"/>
                </a:solidFill>
              </a:rPr>
              <a:t>yarim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</a:rPr>
              <a:t>tekislik</a:t>
            </a:r>
            <a:r>
              <a:rPr lang="en-US" sz="1200" dirty="0" smtClean="0">
                <a:solidFill>
                  <a:srgbClr val="002060"/>
                </a:solidFill>
              </a:rPr>
              <a:t> </a:t>
            </a:r>
            <a:endParaRPr lang="ru-RU" sz="1200" dirty="0">
              <a:solidFill>
                <a:srgbClr val="002060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166641" y="3484783"/>
            <a:ext cx="634954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tekislikni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bo‘lakka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yarimtekislikka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ajratadi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66667" y="-98121"/>
            <a:ext cx="521110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 b="1" i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Tekislikda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olinmasin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chiziqqa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tegishli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ham,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tegishli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bo’lmagan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-47858" y="1574445"/>
                <a:ext cx="113402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 </a:t>
                </a:r>
                <a14:m>
                  <m:oMath xmlns:m="http://schemas.openxmlformats.org/officeDocument/2006/math">
                    <m:r>
                      <a:rPr lang="en-US" sz="28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∉</m:t>
                    </m:r>
                    <m:r>
                      <a:rPr lang="en-US" sz="28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𝐚</m:t>
                    </m:r>
                  </m:oMath>
                </a14:m>
                <a:endParaRPr lang="ru-RU" sz="28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47858" y="1574445"/>
                <a:ext cx="1134028" cy="523220"/>
              </a:xfrm>
              <a:prstGeom prst="rect">
                <a:avLst/>
              </a:prstGeom>
              <a:blipFill>
                <a:blip r:embed="rId4"/>
                <a:stretch>
                  <a:fillRect l="-5376" t="-11628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5556778" y="4384201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4060059" y="1634674"/>
                <a:ext cx="99790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 </a:t>
                </a:r>
                <a14:m>
                  <m:oMath xmlns:m="http://schemas.openxmlformats.org/officeDocument/2006/math">
                    <m:r>
                      <a:rPr lang="en-US" sz="24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∉</m:t>
                    </m:r>
                    <m:r>
                      <a:rPr lang="en-US" sz="2400" b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𝐚</m:t>
                    </m:r>
                  </m:oMath>
                </a14:m>
                <a:endParaRPr lang="ru-RU" sz="2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0059" y="1634674"/>
                <a:ext cx="997902" cy="461665"/>
              </a:xfrm>
              <a:prstGeom prst="rect">
                <a:avLst/>
              </a:prstGeom>
              <a:blipFill>
                <a:blip r:embed="rId5"/>
                <a:stretch>
                  <a:fillRect l="-2439" t="-9211" b="-30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3092588" y="1583319"/>
                <a:ext cx="106990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 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∉</m:t>
                    </m:r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𝐚</m:t>
                    </m:r>
                  </m:oMath>
                </a14:m>
                <a:endParaRPr lang="ru-RU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2588" y="1583319"/>
                <a:ext cx="1069908" cy="523220"/>
              </a:xfrm>
              <a:prstGeom prst="rect">
                <a:avLst/>
              </a:prstGeom>
              <a:blipFill>
                <a:blip r:embed="rId6"/>
                <a:stretch>
                  <a:fillRect l="-11364" t="-12791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Прямоугольник 24"/>
          <p:cNvSpPr/>
          <p:nvPr/>
        </p:nvSpPr>
        <p:spPr>
          <a:xfrm>
            <a:off x="144348" y="2323073"/>
            <a:ext cx="88293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o‘tadi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31842" y="2141518"/>
            <a:ext cx="18463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i="1" dirty="0" smtClean="0">
                <a:solidFill>
                  <a:srgbClr val="002060"/>
                </a:solidFill>
              </a:rPr>
              <a:t>a</a:t>
            </a:r>
            <a:r>
              <a:rPr lang="en-US" sz="2000" b="1" dirty="0" smtClean="0">
                <a:solidFill>
                  <a:srgbClr val="002060"/>
                </a:solidFill>
              </a:rPr>
              <a:t>-</a:t>
            </a:r>
            <a:r>
              <a:rPr lang="en-US" sz="2000" b="1" dirty="0" err="1" smtClean="0">
                <a:solidFill>
                  <a:srgbClr val="002060"/>
                </a:solidFill>
              </a:rPr>
              <a:t>yarim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</a:rPr>
              <a:t>tekislik</a:t>
            </a:r>
            <a:r>
              <a:rPr lang="en-US" sz="1200" b="1" dirty="0" smtClean="0">
                <a:solidFill>
                  <a:srgbClr val="002060"/>
                </a:solidFill>
              </a:rPr>
              <a:t> </a:t>
            </a:r>
            <a:endParaRPr lang="ru-RU" sz="1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091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1" grpId="0"/>
      <p:bldP spid="2" grpId="0"/>
      <p:bldP spid="3" grpId="0"/>
      <p:bldP spid="5" grpId="0"/>
      <p:bldP spid="6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403" y="5530"/>
            <a:ext cx="9110996" cy="98757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Nazariy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35896" y="2354104"/>
            <a:ext cx="5415495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gradus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o‘lchovi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transportir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deb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ataladigan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asbob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o‘lchanadi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.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/>
          </a:p>
        </p:txBody>
      </p:sp>
      <p:pic>
        <p:nvPicPr>
          <p:cNvPr id="6" name="Picture 6" descr="Транспортир 1328085 - Канцелярские товары | Sho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715766"/>
            <a:ext cx="3096344" cy="1892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5536" y="1058654"/>
            <a:ext cx="823815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Burchaklarning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gradus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o‘lchovi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sbob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o‘lchanadi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2880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20663" y="15860"/>
            <a:ext cx="9144000" cy="7715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1 - m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asala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4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 flipV="1">
            <a:off x="4218201" y="2706503"/>
            <a:ext cx="2520280" cy="2907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1946787" y="1896236"/>
            <a:ext cx="4569429" cy="788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 flipH="1">
            <a:off x="5203924" y="1419622"/>
            <a:ext cx="1106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.</a:t>
            </a:r>
            <a:endParaRPr lang="ru-RU" sz="4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610091" y="1827925"/>
            <a:ext cx="4651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A</a:t>
            </a:r>
            <a:endParaRPr lang="ru-RU" sz="3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166756" y="1872618"/>
            <a:ext cx="336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C</a:t>
            </a:r>
            <a:endParaRPr lang="ru-RU" sz="32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374271" y="1865898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3155" y="785352"/>
            <a:ext cx="522046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 = 48, AC = 3BC, BC =?</a:t>
            </a:r>
            <a:endParaRPr lang="en-US" sz="3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86326" y="1384658"/>
            <a:ext cx="33534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/>
              <a:t>.</a:t>
            </a:r>
            <a:endParaRPr lang="ru-RU" sz="44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355755" y="1419622"/>
            <a:ext cx="32092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/>
              <a:t>.</a:t>
            </a:r>
            <a:endParaRPr lang="ru-RU" sz="40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32837" y="2425367"/>
            <a:ext cx="2546979" cy="27392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 = 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 + BC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3x + x = 48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4x = 48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x = 48:4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= 12 (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BC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920221" y="1384658"/>
            <a:ext cx="3738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x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334526" y="1416541"/>
            <a:ext cx="5822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3x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06608" y="2693372"/>
            <a:ext cx="305724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AC = 12∙ 3 = 36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556163" y="4057628"/>
            <a:ext cx="23134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12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26096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885" y="-332868"/>
            <a:ext cx="9144000" cy="1063229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masala</a:t>
            </a:r>
            <a:r>
              <a:rPr lang="en-US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24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-bet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Блок-схема: узел 3"/>
          <p:cNvSpPr/>
          <p:nvPr/>
        </p:nvSpPr>
        <p:spPr>
          <a:xfrm>
            <a:off x="323528" y="843558"/>
            <a:ext cx="2670945" cy="2480351"/>
          </a:xfrm>
          <a:prstGeom prst="flowChartConnector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R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1659000" y="1891826"/>
            <a:ext cx="1335473" cy="23911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Блок-схема: узел 7"/>
          <p:cNvSpPr/>
          <p:nvPr/>
        </p:nvSpPr>
        <p:spPr>
          <a:xfrm flipH="1">
            <a:off x="1613282" y="2132862"/>
            <a:ext cx="45719" cy="457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608420" y="843558"/>
            <a:ext cx="23400" cy="248035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208502" y="1645361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d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03849" y="730361"/>
            <a:ext cx="58326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Aylananing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radiusi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diametridan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20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m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qisqa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Aylana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diametrini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toping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21791" y="3366005"/>
            <a:ext cx="18245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 = 2r 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491880" y="2713585"/>
            <a:ext cx="4386137" cy="20621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 – r = 20</a:t>
            </a:r>
          </a:p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2r –r = 20</a:t>
            </a:r>
          </a:p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r = 20</a:t>
            </a:r>
          </a:p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d = 40(cm)  </a:t>
            </a:r>
            <a:endParaRPr lang="ru-RU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80538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79912" y="98501"/>
            <a:ext cx="4054147" cy="233938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36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                           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                                              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   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d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20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m             </a:t>
            </a:r>
          </a:p>
          <a:p>
            <a:pPr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   d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= ?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m   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           </a:t>
            </a:r>
          </a:p>
        </p:txBody>
      </p:sp>
      <p:sp>
        <p:nvSpPr>
          <p:cNvPr id="4" name="Блок-схема: узел 3"/>
          <p:cNvSpPr/>
          <p:nvPr/>
        </p:nvSpPr>
        <p:spPr>
          <a:xfrm>
            <a:off x="539552" y="339502"/>
            <a:ext cx="1928826" cy="178595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</a:t>
            </a:r>
          </a:p>
          <a:p>
            <a:pPr algn="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dirty="0">
                <a:latin typeface="Arial" pitchFamily="34" charset="0"/>
                <a:cs typeface="Arial" pitchFamily="34" charset="0"/>
              </a:rPr>
              <a:t>d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>
            <a:stCxn id="6" idx="6"/>
          </p:cNvCxnSpPr>
          <p:nvPr/>
        </p:nvCxnSpPr>
        <p:spPr>
          <a:xfrm>
            <a:off x="1503965" y="1268196"/>
            <a:ext cx="950198" cy="12399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Блок-схема: узел 5"/>
          <p:cNvSpPr/>
          <p:nvPr/>
        </p:nvSpPr>
        <p:spPr>
          <a:xfrm flipH="1">
            <a:off x="1503965" y="1232477"/>
            <a:ext cx="45719" cy="714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>
            <a:stCxn id="4" idx="0"/>
            <a:endCxn id="4" idx="4"/>
          </p:cNvCxnSpPr>
          <p:nvPr/>
        </p:nvCxnSpPr>
        <p:spPr>
          <a:xfrm>
            <a:off x="1503965" y="339502"/>
            <a:ext cx="0" cy="178595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719326" y="2182520"/>
            <a:ext cx="3203848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32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8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    </a:t>
            </a:r>
            <a:endParaRPr lang="en-US" sz="3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2(d-20)=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d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2d-40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=d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2d-d=40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d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=40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m)</a:t>
            </a:r>
            <a:endParaRPr lang="ru-RU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3779912" y="3579862"/>
            <a:ext cx="39164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B925A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rgbClr val="B925A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d </a:t>
            </a:r>
            <a:r>
              <a:rPr lang="en-US" sz="3600" b="1" dirty="0" smtClean="0">
                <a:solidFill>
                  <a:srgbClr val="B925A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600" b="1" dirty="0">
                <a:solidFill>
                  <a:srgbClr val="B925A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600" b="1" dirty="0" smtClean="0">
                <a:solidFill>
                  <a:srgbClr val="B925A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cm</a:t>
            </a:r>
            <a:endParaRPr lang="ru-RU" sz="3600" b="1" dirty="0">
              <a:solidFill>
                <a:srgbClr val="B925A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 rot="385335">
            <a:off x="1669074" y="971736"/>
            <a:ext cx="6335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x-20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766902" y="2426302"/>
            <a:ext cx="17107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2R </a:t>
            </a:r>
            <a:r>
              <a:rPr lang="en-US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= d 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09685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1363</TotalTime>
  <Words>536</Words>
  <Application>Microsoft Office PowerPoint</Application>
  <PresentationFormat>Экран (16:9)</PresentationFormat>
  <Paragraphs>149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Cambria Math</vt:lpstr>
      <vt:lpstr>Тема Office</vt:lpstr>
      <vt:lpstr>GEOMETRIYA</vt:lpstr>
      <vt:lpstr>Nazariy topshiriq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2- masala (24-bet)</vt:lpstr>
      <vt:lpstr>Презентация PowerPoint</vt:lpstr>
      <vt:lpstr>Презентация PowerPoint</vt:lpstr>
      <vt:lpstr>Презентация PowerPoint</vt:lpstr>
      <vt:lpstr>Mustaqil bajarish uchun topshiriqlar: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Гость</dc:creator>
  <cp:lastModifiedBy>Пользователь</cp:lastModifiedBy>
  <cp:revision>184</cp:revision>
  <dcterms:created xsi:type="dcterms:W3CDTF">2020-07-28T06:40:32Z</dcterms:created>
  <dcterms:modified xsi:type="dcterms:W3CDTF">2020-09-18T07:24:17Z</dcterms:modified>
</cp:coreProperties>
</file>