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83" r:id="rId4"/>
    <p:sldId id="284" r:id="rId5"/>
    <p:sldId id="259" r:id="rId6"/>
    <p:sldId id="282" r:id="rId7"/>
    <p:sldId id="285" r:id="rId8"/>
    <p:sldId id="260" r:id="rId9"/>
    <p:sldId id="261" r:id="rId10"/>
    <p:sldId id="262" r:id="rId11"/>
    <p:sldId id="266" r:id="rId12"/>
    <p:sldId id="279" r:id="rId13"/>
    <p:sldId id="280" r:id="rId14"/>
    <p:sldId id="274" r:id="rId15"/>
    <p:sldId id="268" r:id="rId16"/>
    <p:sldId id="270" r:id="rId17"/>
    <p:sldId id="281" r:id="rId18"/>
    <p:sldId id="276" r:id="rId19"/>
    <p:sldId id="277" r:id="rId20"/>
    <p:sldId id="278" r:id="rId21"/>
    <p:sldId id="275" r:id="rId22"/>
    <p:sldId id="267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3" autoAdjust="0"/>
    <p:restoredTop sz="94660"/>
  </p:normalViewPr>
  <p:slideViewPr>
    <p:cSldViewPr>
      <p:cViewPr varScale="1">
        <p:scale>
          <a:sx n="92" d="100"/>
          <a:sy n="92" d="100"/>
        </p:scale>
        <p:origin x="33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8" y="2434"/>
            <a:ext cx="9130468" cy="131637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53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6350" y="382728"/>
            <a:ext cx="3788676" cy="785123"/>
          </a:xfrm>
          <a:prstGeom prst="rect">
            <a:avLst/>
          </a:prstGeom>
        </p:spPr>
        <p:txBody>
          <a:bodyPr vert="horz" wrap="square" lIns="0" tIns="23150" rIns="0" bIns="0" rtlCol="0" anchor="ctr">
            <a:spAutoFit/>
          </a:bodyPr>
          <a:lstStyle/>
          <a:p>
            <a:pPr marL="20131">
              <a:spcBef>
                <a:spcPts val="181"/>
              </a:spcBef>
            </a:pPr>
            <a:r>
              <a:rPr lang="en-US" sz="4950" b="1" spc="8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sz="49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2148" y="1705217"/>
            <a:ext cx="3585755" cy="1651012"/>
          </a:xfrm>
          <a:prstGeom prst="rect">
            <a:avLst/>
          </a:prstGeom>
        </p:spPr>
        <p:txBody>
          <a:bodyPr vert="horz" wrap="square" lIns="0" tIns="22145" rIns="0" bIns="0" rtlCol="0">
            <a:spAutoFit/>
          </a:bodyPr>
          <a:lstStyle/>
          <a:p>
            <a:pPr marL="29190" algn="ctr">
              <a:lnSpc>
                <a:spcPts val="3099"/>
              </a:lnSpc>
              <a:spcBef>
                <a:spcPts val="174"/>
              </a:spcBef>
            </a:pP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Mavzu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:</a:t>
            </a:r>
          </a:p>
          <a:p>
            <a:pPr marL="20131" algn="ctr">
              <a:lnSpc>
                <a:spcPts val="4430"/>
              </a:lnSpc>
            </a:pPr>
            <a:endParaRPr sz="124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33" algn="ctr">
              <a:lnSpc>
                <a:spcPts val="3217"/>
              </a:lnSpc>
              <a:spcBef>
                <a:spcPts val="1950"/>
              </a:spcBef>
            </a:pPr>
            <a:endParaRPr sz="2774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8270" y="216479"/>
            <a:ext cx="7738401" cy="1005549"/>
            <a:chOff x="439463" y="212864"/>
            <a:chExt cx="4881880" cy="634365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2853"/>
            </a:p>
          </p:txBody>
        </p:sp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85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853"/>
            </a:p>
          </p:txBody>
        </p:sp>
      </p:grpSp>
      <p:sp>
        <p:nvSpPr>
          <p:cNvPr id="11" name="object 11"/>
          <p:cNvSpPr/>
          <p:nvPr/>
        </p:nvSpPr>
        <p:spPr>
          <a:xfrm>
            <a:off x="241535" y="1705217"/>
            <a:ext cx="2405909" cy="2534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3"/>
          </a:p>
        </p:txBody>
      </p:sp>
      <p:sp>
        <p:nvSpPr>
          <p:cNvPr id="12" name="object 12"/>
          <p:cNvSpPr txBox="1"/>
          <p:nvPr/>
        </p:nvSpPr>
        <p:spPr>
          <a:xfrm>
            <a:off x="7796151" y="238286"/>
            <a:ext cx="274790" cy="57415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6" b="1" spc="1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3566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20156" y="816614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616" y="2355726"/>
            <a:ext cx="41088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Kesmalarni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AB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kesmaning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uzunligi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yana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yuritiladi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155282"/>
            <a:ext cx="72087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B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nuqtalar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orasidagi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800" b="1" i="1" dirty="0" err="1" smtClean="0">
                <a:latin typeface="Arial" pitchFamily="34" charset="0"/>
                <a:cs typeface="Arial" pitchFamily="34" charset="0"/>
              </a:rPr>
              <a:t>masofa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deb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yuritiladi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155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Kesmalarni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o`lchash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02433"/>
            <a:ext cx="8229600" cy="339447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Qadimdan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kesma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masofalarni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o`lchashda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turli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xil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asboblaridan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foydalanib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kelingan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eng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soddasi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shkalali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chizg‘ichlardir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47814"/>
            <a:ext cx="4176464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135" y="3166692"/>
            <a:ext cx="3118403" cy="1800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505056" cy="39433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ustida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qurilishda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turli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o‘lchash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ishlariniamalga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oshirish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ruletka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lazerli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elektron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asbob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foydalani-ladi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Yengil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sanoatda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tikuvchi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metri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Dalada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esa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dala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sirkulidan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foydalaniladi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85" y="2392592"/>
            <a:ext cx="2306615" cy="1513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20" y="3103316"/>
            <a:ext cx="2956901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048443"/>
            <a:ext cx="1648744" cy="1009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3795886"/>
            <a:ext cx="3119500" cy="11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3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355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Ma‘lumot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00151"/>
            <a:ext cx="5580112" cy="339447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Hozirda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yer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olchash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ishlari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o‘ta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yuqori</a:t>
            </a:r>
            <a:r>
              <a:rPr lang="en-US" sz="1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aniqlikka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ega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bo`lgan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i="1" dirty="0" err="1" smtClean="0">
                <a:latin typeface="Arial" pitchFamily="34" charset="0"/>
                <a:cs typeface="Arial" pitchFamily="34" charset="0"/>
              </a:rPr>
              <a:t>elektron</a:t>
            </a:r>
            <a:r>
              <a:rPr lang="en-US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i="1" dirty="0" err="1" smtClean="0">
                <a:latin typeface="Arial" pitchFamily="34" charset="0"/>
                <a:cs typeface="Arial" pitchFamily="34" charset="0"/>
              </a:rPr>
              <a:t>teodolit</a:t>
            </a:r>
            <a:r>
              <a:rPr lang="en-US" sz="1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vositasida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amalga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oshiriladi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079929"/>
            <a:ext cx="2710935" cy="37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Qadimda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kesma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masofalarni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o`lchash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Qadimda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O`rta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Osiyoda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bo‘g‘in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qarich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quloch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chaqirim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kabi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uzunlik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birliklari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qo`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llangan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.”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Boburnoma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asarida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1elik = 2sm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1tutam = 4elik,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3600" b="1" i="1" dirty="0" err="1" smtClean="0">
                <a:latin typeface="Arial" pitchFamily="34" charset="0"/>
                <a:cs typeface="Arial" pitchFamily="34" charset="0"/>
              </a:rPr>
              <a:t>qari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 = 6 </a:t>
            </a:r>
            <a:r>
              <a:rPr lang="en-US" sz="3600" b="1" i="1" dirty="0" err="1" smtClean="0">
                <a:latin typeface="Arial" pitchFamily="34" charset="0"/>
                <a:cs typeface="Arial" pitchFamily="34" charset="0"/>
              </a:rPr>
              <a:t>tutam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, 1qadam = 1,5qari,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1mil = 4000qadam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kabi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birliklar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zikr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etilgan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Uzunlik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birliklari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318356" y="617033"/>
                <a:ext cx="8507288" cy="3394472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Ulkan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masofalarni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o`lchash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astronomik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birlik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149597870,7 km,</a:t>
                </a:r>
              </a:p>
              <a:p>
                <a:pPr>
                  <a:buNone/>
                </a:pP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yorug‘lik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yili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9460730472581 km, </a:t>
                </a:r>
              </a:p>
              <a:p>
                <a:pPr>
                  <a:buNone/>
                </a:pP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parsek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3,08567758491∙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 km;</a:t>
                </a:r>
              </a:p>
              <a:p>
                <a:pPr>
                  <a:buNone/>
                </a:pP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o‘ta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kichiklari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mikron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m,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millimikron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m, </a:t>
                </a:r>
              </a:p>
              <a:p>
                <a:pPr>
                  <a:buNone/>
                </a:pPr>
                <a:r>
                  <a:rPr lang="en-US" sz="3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pikometr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m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qo`llaniladi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356" y="617033"/>
                <a:ext cx="8507288" cy="3394472"/>
              </a:xfrm>
              <a:blipFill>
                <a:blip r:embed="rId2"/>
                <a:stretch>
                  <a:fillRect l="-645" t="-2693" b="-37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915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Mavzuga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masala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461" y="669879"/>
            <a:ext cx="8229600" cy="259573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54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  <a:sym typeface="Wingdings"/>
              </a:rPr>
              <a:t>To`g`ri</a:t>
            </a:r>
            <a:r>
              <a:rPr lang="en-US" sz="44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  <a:sym typeface="Wingdings"/>
              </a:rPr>
              <a:t>chiziqdagi</a:t>
            </a:r>
            <a:r>
              <a:rPr lang="en-US" sz="4400" dirty="0" smtClean="0">
                <a:latin typeface="Arial" pitchFamily="34" charset="0"/>
                <a:cs typeface="Arial" pitchFamily="34" charset="0"/>
                <a:sym typeface="Wingdings"/>
              </a:rPr>
              <a:t> A, B, C </a:t>
            </a:r>
            <a:r>
              <a:rPr lang="en-US" sz="4400" dirty="0" err="1" smtClean="0">
                <a:latin typeface="Arial" pitchFamily="34" charset="0"/>
                <a:cs typeface="Arial" pitchFamily="34" charset="0"/>
                <a:sym typeface="Wingdings"/>
              </a:rPr>
              <a:t>nuqtalar</a:t>
            </a:r>
            <a:r>
              <a:rPr lang="en-US" sz="44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  <a:sym typeface="Wingdings"/>
              </a:rPr>
              <a:t>uchun</a:t>
            </a:r>
            <a:r>
              <a:rPr lang="en-US" sz="4400" dirty="0" smtClean="0">
                <a:latin typeface="Arial" pitchFamily="34" charset="0"/>
                <a:cs typeface="Arial" pitchFamily="34" charset="0"/>
                <a:sym typeface="Wingdings"/>
              </a:rPr>
              <a:t> AB=600m, BC=200m </a:t>
            </a:r>
            <a:r>
              <a:rPr lang="en-US" sz="4400" dirty="0" err="1" smtClean="0">
                <a:latin typeface="Arial" pitchFamily="34" charset="0"/>
                <a:cs typeface="Arial" pitchFamily="34" charset="0"/>
                <a:sym typeface="Wingdings"/>
              </a:rPr>
              <a:t>bo`lsa</a:t>
            </a:r>
            <a:r>
              <a:rPr lang="en-US" sz="4400" dirty="0" smtClean="0">
                <a:latin typeface="Arial" pitchFamily="34" charset="0"/>
                <a:cs typeface="Arial" pitchFamily="34" charset="0"/>
                <a:sym typeface="Wingdings"/>
              </a:rPr>
              <a:t>, AC </a:t>
            </a:r>
            <a:r>
              <a:rPr lang="en-US" sz="4400" dirty="0" err="1" smtClean="0">
                <a:latin typeface="Arial" pitchFamily="34" charset="0"/>
                <a:cs typeface="Arial" pitchFamily="34" charset="0"/>
                <a:sym typeface="Wingdings"/>
              </a:rPr>
              <a:t>ni</a:t>
            </a:r>
            <a:r>
              <a:rPr lang="en-US" sz="4400" dirty="0" smtClean="0">
                <a:latin typeface="Arial" pitchFamily="34" charset="0"/>
                <a:cs typeface="Arial" pitchFamily="34" charset="0"/>
                <a:sym typeface="Wingdings"/>
              </a:rPr>
              <a:t>   toping.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8378" y="3546769"/>
            <a:ext cx="27860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3471584" y="3546769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685502" y="3546769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685634" y="3546769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3461" y="3531960"/>
            <a:ext cx="54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13666" y="361900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4114" y="359050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67660" y="3451966"/>
            <a:ext cx="27860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910866" y="3492244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124784" y="3492244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25511" y="3350162"/>
            <a:ext cx="1" cy="2218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32743" y="3477435"/>
            <a:ext cx="54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52948" y="356447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21769" y="350136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859782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859782"/>
            <a:ext cx="54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91892" y="4107602"/>
                <a:ext cx="14590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AB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92" y="4107602"/>
                <a:ext cx="1459054" cy="646331"/>
              </a:xfrm>
              <a:prstGeom prst="rect">
                <a:avLst/>
              </a:prstGeom>
              <a:blipFill>
                <a:blip r:embed="rId2"/>
                <a:stretch>
                  <a:fillRect l="-12971" t="-15094" r="-1171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002508" y="4105904"/>
                <a:ext cx="14536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AC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508" y="4105904"/>
                <a:ext cx="1453668" cy="646331"/>
              </a:xfrm>
              <a:prstGeom prst="rect">
                <a:avLst/>
              </a:prstGeom>
              <a:blipFill>
                <a:blip r:embed="rId3"/>
                <a:stretch>
                  <a:fillRect l="-13025" t="-15094" r="-1176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3" grpId="0"/>
      <p:bldP spid="2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28378" y="547671"/>
            <a:ext cx="27860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3471584" y="547671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685502" y="547671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685634" y="547671"/>
            <a:ext cx="1428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3461" y="532862"/>
            <a:ext cx="54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13666" y="61990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4114" y="59140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67660" y="557415"/>
            <a:ext cx="27860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910866" y="597693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124784" y="597693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25511" y="455611"/>
            <a:ext cx="1" cy="2218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32743" y="582884"/>
            <a:ext cx="54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52948" y="66992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21769" y="60681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48" y="324253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1857" y="338907"/>
            <a:ext cx="54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76" y="1036671"/>
            <a:ext cx="449834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 = 600 m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BC = 200 m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 = ?</a:t>
            </a:r>
          </a:p>
          <a:p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 = AB –BC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 = 600 -200 = 400m.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4800" y="106658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600 m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BC = 200 m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 = ?</a:t>
            </a:r>
          </a:p>
          <a:p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 = AB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BC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=600+200=800m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9370" y="4487565"/>
            <a:ext cx="4988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400 m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800 m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25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3" grpId="0"/>
      <p:bldP spid="24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5-masala.  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AC = ?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6179" y="2149452"/>
            <a:ext cx="4041224" cy="339447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AC=AB+BC              </a:t>
            </a:r>
          </a:p>
          <a:p>
            <a:pPr marL="514350" indent="-51435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AC=2,4+4,2     AC=6,6                    </a:t>
            </a:r>
          </a:p>
          <a:p>
            <a:pPr marL="514350" indent="-51435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8338" y="1345680"/>
            <a:ext cx="5111774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436442" y="1345680"/>
            <a:ext cx="28575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25462" y="1345680"/>
            <a:ext cx="28575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76699" y="1203598"/>
            <a:ext cx="1" cy="2857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6493" y="150676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54523" y="144341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2206" y="127140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62143" y="879412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2,4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25335" y="872619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4,2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4813" y="2006576"/>
            <a:ext cx="51935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AB=2,4</a:t>
            </a:r>
          </a:p>
          <a:p>
            <a:pPr marL="514350" indent="-51435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BC=4,2</a:t>
            </a:r>
          </a:p>
          <a:p>
            <a:pPr marL="514350" indent="-51435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AC =?            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 = 6,6.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AB=3, AC=2BC, BC=?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4402" y="1708000"/>
            <a:ext cx="3743622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901526" y="1708000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645942" y="1708000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85297" y="1565918"/>
            <a:ext cx="0" cy="2979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44686" y="176755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395" y="161064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081" y="1513480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4907" y="1072037"/>
            <a:ext cx="21852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AB =3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AC =2BC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BC =?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081" y="2533147"/>
            <a:ext cx="45506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BC = AB – AC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BC = 3 – 2BC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BC+ 2BC =3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3BC =3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BC=1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0401" y="4155926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BC = 1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 REJASI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O`tilgan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Kesmalarni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o`lchash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tushunchasi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Kesma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uzunligi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uzunlik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birliklari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031" y="-24781"/>
            <a:ext cx="9144000" cy="95070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b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№5(с)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AB=24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BC=AC+6,  AC=?</a:t>
            </a:r>
            <a:b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6810" y="1873995"/>
            <a:ext cx="5472608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AC+BC=AB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AC+AC+6=24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2AC=18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AC= 18:2      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 = 9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128837" y="1348579"/>
            <a:ext cx="4217449" cy="31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28837" y="1308229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45061" y="1303018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293591" y="1237127"/>
            <a:ext cx="13103" cy="254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93301" y="134479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1319" y="139628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93079" y="1189408"/>
            <a:ext cx="372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648" y="3637532"/>
            <a:ext cx="281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AC= 9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088" y="938696"/>
            <a:ext cx="29757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AB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+6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17-betidagi     6, 8,10-topshiriqlar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Mustahkamlash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uchun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savollar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: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i="1" dirty="0" smtClean="0">
                <a:latin typeface="Gabriola" pitchFamily="82" charset="0"/>
              </a:rPr>
              <a:t>1.   </a:t>
            </a:r>
            <a:r>
              <a:rPr lang="en-US" sz="2800" i="1" dirty="0" err="1" smtClean="0">
                <a:latin typeface="Gabriola" pitchFamily="82" charset="0"/>
              </a:rPr>
              <a:t>Qadimda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qo`llanilgan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qanday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uzunlik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birliklarini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bilasiz</a:t>
            </a:r>
            <a:r>
              <a:rPr lang="en-US" sz="2800" i="1" dirty="0" smtClean="0">
                <a:latin typeface="Gabriola" pitchFamily="82" charset="0"/>
              </a:rPr>
              <a:t>?</a:t>
            </a:r>
          </a:p>
          <a:p>
            <a:pPr marL="514350" indent="-514350">
              <a:buNone/>
            </a:pPr>
            <a:r>
              <a:rPr lang="en-US" sz="2800" i="1" dirty="0" smtClean="0">
                <a:latin typeface="Gabriola" pitchFamily="82" charset="0"/>
              </a:rPr>
              <a:t>2.   </a:t>
            </a:r>
            <a:r>
              <a:rPr lang="en-US" sz="2800" i="1" dirty="0" err="1" smtClean="0">
                <a:latin typeface="Gabriola" pitchFamily="82" charset="0"/>
              </a:rPr>
              <a:t>Hozir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amalda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qanday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uzunlik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birliklari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bor</a:t>
            </a:r>
            <a:r>
              <a:rPr lang="en-US" sz="2800" i="1" dirty="0" smtClean="0">
                <a:latin typeface="Gabriola" pitchFamily="82" charset="0"/>
              </a:rPr>
              <a:t>?</a:t>
            </a:r>
          </a:p>
          <a:p>
            <a:pPr marL="514350" indent="-514350">
              <a:buNone/>
            </a:pPr>
            <a:r>
              <a:rPr lang="en-US" sz="2800" i="1" dirty="0" smtClean="0">
                <a:latin typeface="Gabriola" pitchFamily="82" charset="0"/>
              </a:rPr>
              <a:t>3.   </a:t>
            </a:r>
            <a:r>
              <a:rPr lang="en-US" sz="2800" i="1" dirty="0" err="1" smtClean="0">
                <a:latin typeface="Gabriola" pitchFamily="82" charset="0"/>
              </a:rPr>
              <a:t>Uzunlikni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o`lchaydigan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qanday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asboblarni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bilasiz</a:t>
            </a:r>
            <a:r>
              <a:rPr lang="en-US" sz="2800" i="1" dirty="0" smtClean="0">
                <a:latin typeface="Gabriola" pitchFamily="82" charset="0"/>
              </a:rPr>
              <a:t>?</a:t>
            </a:r>
          </a:p>
          <a:p>
            <a:pPr marL="514350" indent="-514350">
              <a:buNone/>
            </a:pPr>
            <a:r>
              <a:rPr lang="en-US" sz="2800" i="1" dirty="0" smtClean="0">
                <a:latin typeface="Gabriola" pitchFamily="82" charset="0"/>
              </a:rPr>
              <a:t>4.   </a:t>
            </a:r>
            <a:r>
              <a:rPr lang="en-US" sz="2800" i="1" dirty="0" err="1" smtClean="0">
                <a:latin typeface="Gabriola" pitchFamily="82" charset="0"/>
              </a:rPr>
              <a:t>Muhandislik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va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chilangarlikda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qaysi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asbob</a:t>
            </a:r>
            <a:r>
              <a:rPr lang="en-US" sz="2800" i="1" dirty="0" smtClean="0">
                <a:latin typeface="Gabriola" pitchFamily="82" charset="0"/>
              </a:rPr>
              <a:t> </a:t>
            </a:r>
            <a:r>
              <a:rPr lang="en-US" sz="2800" i="1" dirty="0" err="1" smtClean="0">
                <a:latin typeface="Gabriola" pitchFamily="82" charset="0"/>
              </a:rPr>
              <a:t>qo`llaniladi</a:t>
            </a:r>
            <a:r>
              <a:rPr lang="en-US" sz="2800" i="1" dirty="0" smtClean="0">
                <a:latin typeface="Gabriola" pitchFamily="82" charset="0"/>
              </a:rPr>
              <a:t>?</a:t>
            </a:r>
          </a:p>
          <a:p>
            <a:pPr marL="514350" indent="-514350">
              <a:buNone/>
            </a:pPr>
            <a:r>
              <a:rPr lang="en-US" sz="2800" i="1" dirty="0" smtClean="0">
                <a:latin typeface="Gabriola" pitchFamily="82" charset="0"/>
              </a:rPr>
              <a:t>5.   </a:t>
            </a:r>
            <a:r>
              <a:rPr lang="en-US" sz="2800" i="1" dirty="0" err="1" smtClean="0">
                <a:latin typeface="Gabriola" pitchFamily="82" charset="0"/>
              </a:rPr>
              <a:t>Millimikron</a:t>
            </a:r>
            <a:r>
              <a:rPr lang="en-US" sz="2800" i="1" dirty="0" smtClean="0">
                <a:latin typeface="Gabriola" pitchFamily="82" charset="0"/>
              </a:rPr>
              <a:t> = ? m.</a:t>
            </a:r>
          </a:p>
          <a:p>
            <a:pPr marL="514350" indent="-514350">
              <a:buNone/>
            </a:pPr>
            <a:r>
              <a:rPr lang="en-US" sz="2800" i="1" dirty="0" smtClean="0">
                <a:latin typeface="Gabriola" pitchFamily="82" charset="0"/>
              </a:rPr>
              <a:t>       </a:t>
            </a:r>
            <a:endParaRPr lang="ru-RU" sz="2800" i="1" dirty="0">
              <a:latin typeface="Gabriola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Объект 2"/>
          <p:cNvSpPr>
            <a:spLocks noGrp="1"/>
          </p:cNvSpPr>
          <p:nvPr>
            <p:ph idx="1"/>
          </p:nvPr>
        </p:nvSpPr>
        <p:spPr>
          <a:xfrm>
            <a:off x="800100" y="1428750"/>
            <a:ext cx="8115300" cy="3018094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en-US" sz="405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4050" dirty="0" err="1">
                <a:latin typeface="Arial" panose="020B0604020202020204" pitchFamily="34" charset="0"/>
                <a:cs typeface="Arial" panose="020B0604020202020204" pitchFamily="34" charset="0"/>
              </a:rPr>
              <a:t>o‘g‘ri</a:t>
            </a:r>
            <a:r>
              <a:rPr lang="ru-RU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50" dirty="0" err="1">
                <a:latin typeface="Arial" panose="020B0604020202020204" pitchFamily="34" charset="0"/>
                <a:cs typeface="Arial" panose="020B0604020202020204" pitchFamily="34" charset="0"/>
              </a:rPr>
              <a:t>chiziqning</a:t>
            </a:r>
            <a:r>
              <a:rPr lang="ru-RU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5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ru-RU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50" dirty="0" err="1"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ru-RU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5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5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ru-RU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5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ru-RU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50" dirty="0" err="1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ru-RU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50" dirty="0" err="1">
                <a:latin typeface="Arial" panose="020B0604020202020204" pitchFamily="34" charset="0"/>
                <a:cs typeface="Arial" panose="020B0604020202020204" pitchFamily="34" charset="0"/>
              </a:rPr>
              <a:t>nuqtalaridan</a:t>
            </a:r>
            <a:r>
              <a:rPr lang="ru-RU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5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ru-RU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4050" dirty="0" err="1"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5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50" dirty="0" err="1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40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Mustaxkamlash</a:t>
            </a:r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49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lang="ru-RU" sz="49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78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Объект 2"/>
          <p:cNvSpPr>
            <a:spLocks noGrp="1"/>
          </p:cNvSpPr>
          <p:nvPr>
            <p:ph idx="1"/>
          </p:nvPr>
        </p:nvSpPr>
        <p:spPr>
          <a:xfrm>
            <a:off x="800100" y="1371600"/>
            <a:ext cx="8115300" cy="3018094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o‘g‘ri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chiziqning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nuqtalaridan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ismiga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Mustaxkamlash</a:t>
            </a:r>
            <a:endParaRPr lang="ru-RU" sz="49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4350" y="3771900"/>
            <a:ext cx="0" cy="171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05017" y="3771900"/>
            <a:ext cx="0" cy="171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7"/>
          <p:cNvSpPr txBox="1"/>
          <p:nvPr/>
        </p:nvSpPr>
        <p:spPr>
          <a:xfrm>
            <a:off x="437648" y="3413552"/>
            <a:ext cx="1672036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2100" b="1" dirty="0">
                <a:solidFill>
                  <a:schemeClr val="tx1"/>
                </a:solidFill>
                <a:latin typeface="Arial" panose="020B0604020202020204" pitchFamily="34" charset="0"/>
                <a:ea typeface="Consolas" panose="02000000000000000000" pitchFamily="2" charset="0"/>
                <a:cs typeface="Arial" panose="020B0604020202020204" pitchFamily="34" charset="0"/>
              </a:rPr>
              <a:t>A</a:t>
            </a:r>
            <a:endParaRPr lang="" sz="2100" b="1" dirty="0">
              <a:solidFill>
                <a:schemeClr val="tx1"/>
              </a:solidFill>
              <a:latin typeface="Arial" panose="020B0604020202020204" pitchFamily="34" charset="0"/>
              <a:ea typeface="Consolas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9430" y="3436635"/>
            <a:ext cx="6190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1" y="3829050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AB -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14350" y="3840034"/>
            <a:ext cx="3190667" cy="15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53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kesma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tayin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…..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songa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uzunlikka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egadir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kesma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tayin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dirty="0" err="1" smtClean="0">
                <a:latin typeface="Arial" pitchFamily="34" charset="0"/>
                <a:cs typeface="Arial" pitchFamily="34" charset="0"/>
              </a:rPr>
              <a:t>musbat</a:t>
            </a:r>
            <a:r>
              <a:rPr lang="en-US" sz="5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songa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uzunlikka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egadir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82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Объект 2"/>
          <p:cNvSpPr>
            <a:spLocks noGrp="1"/>
          </p:cNvSpPr>
          <p:nvPr>
            <p:ph idx="1"/>
          </p:nvPr>
        </p:nvSpPr>
        <p:spPr>
          <a:xfrm>
            <a:off x="171451" y="2387242"/>
            <a:ext cx="8972549" cy="3009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Kesmaning</a:t>
            </a:r>
            <a:r>
              <a:rPr lang="en-US" sz="4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ru-RU" sz="4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4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4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405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94" name="TextBox 18"/>
          <p:cNvSpPr txBox="1"/>
          <p:nvPr/>
        </p:nvSpPr>
        <p:spPr>
          <a:xfrm>
            <a:off x="7339264" y="1442014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3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B</a:t>
            </a:r>
            <a:endParaRPr lang="" sz="3300" b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1108944" y="1199736"/>
            <a:ext cx="1672036" cy="71558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4050" dirty="0">
                <a:solidFill>
                  <a:schemeClr val="accent6">
                    <a:lumMod val="75000"/>
                  </a:schemeClr>
                </a:solidFill>
                <a:latin typeface="Consolas" panose="02000000000000000000" pitchFamily="2" charset="0"/>
                <a:ea typeface="Consolas" panose="02000000000000000000" pitchFamily="2" charset="0"/>
              </a:rPr>
              <a:t>A</a:t>
            </a:r>
            <a:endParaRPr lang="" sz="4050" dirty="0">
              <a:solidFill>
                <a:schemeClr val="accent6">
                  <a:lumMod val="75000"/>
                </a:schemeClr>
              </a:solidFill>
              <a:latin typeface="Consolas" panose="02000000000000000000" pitchFamily="2" charset="0"/>
              <a:ea typeface="Consolas" panose="02000000000000000000" pitchFamily="2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417959" y="1764229"/>
            <a:ext cx="4818337" cy="63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12764" y="1742096"/>
            <a:ext cx="0" cy="1732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36296" y="1671759"/>
            <a:ext cx="5195" cy="243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80528" y="-105166"/>
            <a:ext cx="9144000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latin typeface="Arial" panose="020B0604020202020204" pitchFamily="34" charset="0"/>
                <a:cs typeface="Arial" panose="020B0604020202020204" pitchFamily="34" charset="0"/>
              </a:rPr>
              <a:t>Mustaxkamlash</a:t>
            </a:r>
            <a:endParaRPr lang="ru-RU" sz="4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946763" y="1778662"/>
            <a:ext cx="34311" cy="621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76" name="Прямоугольник 1048575"/>
          <p:cNvSpPr/>
          <p:nvPr/>
        </p:nvSpPr>
        <p:spPr>
          <a:xfrm>
            <a:off x="4795722" y="1257979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77" name="Прямоугольник 1048576"/>
          <p:cNvSpPr/>
          <p:nvPr/>
        </p:nvSpPr>
        <p:spPr>
          <a:xfrm>
            <a:off x="6224321" y="1261913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266169" y="1748434"/>
            <a:ext cx="20782" cy="743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08944" y="3407547"/>
            <a:ext cx="74095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yuritiladi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54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00151"/>
            <a:ext cx="8507288" cy="3394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      B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nuqta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qayday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holatda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kesma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uzunligi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AC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BC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kesmalar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uzunliklarining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yig‘indisiga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bo`ladi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48"/>
            <a:ext cx="9144000" cy="80992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2673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Agar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chiziqda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B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nuqta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vaC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nuqtalar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AC=AB+BC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19388" y="4157815"/>
            <a:ext cx="27860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5462594" y="4198093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676512" y="4198093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77239" y="4056011"/>
            <a:ext cx="1" cy="2218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84471" y="4183284"/>
            <a:ext cx="54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04676" y="427032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3497" y="420721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615</Words>
  <Application>Microsoft Office PowerPoint</Application>
  <PresentationFormat>Экран (16:9)</PresentationFormat>
  <Paragraphs>148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Consolas</vt:lpstr>
      <vt:lpstr>Gabriola</vt:lpstr>
      <vt:lpstr>Wingdings</vt:lpstr>
      <vt:lpstr>Тема Office</vt:lpstr>
      <vt:lpstr>Geometriya</vt:lpstr>
      <vt:lpstr>DARS REJASI</vt:lpstr>
      <vt:lpstr>Презентация PowerPoint</vt:lpstr>
      <vt:lpstr>Презентация PowerPoint</vt:lpstr>
      <vt:lpstr>Mustahkamlash</vt:lpstr>
      <vt:lpstr>Mustahkamlash</vt:lpstr>
      <vt:lpstr>Презентация PowerPoint</vt:lpstr>
      <vt:lpstr>Mustahkamlash</vt:lpstr>
      <vt:lpstr>Mustahkamlash</vt:lpstr>
      <vt:lpstr>Mustahkamlash</vt:lpstr>
      <vt:lpstr>Kesmalarni o`lchash </vt:lpstr>
      <vt:lpstr>Презентация PowerPoint</vt:lpstr>
      <vt:lpstr> Ma‘lumot </vt:lpstr>
      <vt:lpstr>Qadimda kesma va masofalarni o`lchash</vt:lpstr>
      <vt:lpstr>Uzunlik birliklari</vt:lpstr>
      <vt:lpstr>Mavzuga doir masala</vt:lpstr>
      <vt:lpstr>Презентация PowerPoint</vt:lpstr>
      <vt:lpstr> 5-masala.  a) AC = ?</vt:lpstr>
      <vt:lpstr> №5(b)  AB=3, AC=2BC, BC=?</vt:lpstr>
      <vt:lpstr>    №5(с) AB=24, BC=AC+6,  AC=? </vt:lpstr>
      <vt:lpstr>Mustaqil bajarish uchun topshiriqlar</vt:lpstr>
      <vt:lpstr>Mustahkamlash uchun savollar: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Geometriya   7-sinf</dc:title>
  <dc:creator>Гость</dc:creator>
  <cp:lastModifiedBy>Пользователь</cp:lastModifiedBy>
  <cp:revision>70</cp:revision>
  <dcterms:created xsi:type="dcterms:W3CDTF">2020-07-29T12:42:44Z</dcterms:created>
  <dcterms:modified xsi:type="dcterms:W3CDTF">2020-08-17T16:24:23Z</dcterms:modified>
</cp:coreProperties>
</file>