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92" r:id="rId2"/>
    <p:sldId id="276" r:id="rId3"/>
    <p:sldId id="279" r:id="rId4"/>
    <p:sldId id="281" r:id="rId5"/>
    <p:sldId id="282" r:id="rId6"/>
    <p:sldId id="283" r:id="rId7"/>
    <p:sldId id="280" r:id="rId8"/>
    <p:sldId id="258" r:id="rId9"/>
    <p:sldId id="271" r:id="rId10"/>
    <p:sldId id="273" r:id="rId11"/>
    <p:sldId id="275" r:id="rId12"/>
    <p:sldId id="284" r:id="rId13"/>
    <p:sldId id="285" r:id="rId14"/>
    <p:sldId id="286" r:id="rId15"/>
    <p:sldId id="287" r:id="rId16"/>
    <p:sldId id="288" r:id="rId17"/>
    <p:sldId id="289" r:id="rId18"/>
    <p:sldId id="290" r:id="rId19"/>
    <p:sldId id="291" r:id="rId20"/>
    <p:sldId id="265" r:id="rId21"/>
    <p:sldId id="268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69DE9-B183-460C-B915-79B94CEE1AE9}" type="datetimeFigureOut">
              <a:rPr lang="ru-RU" smtClean="0"/>
              <a:t>16.08.2020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E6313-5948-493F-BCAC-4F5711E889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6484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69DE9-B183-460C-B915-79B94CEE1AE9}" type="datetimeFigureOut">
              <a:rPr lang="ru-RU" smtClean="0"/>
              <a:t>16.08.2020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E6313-5948-493F-BCAC-4F5711E889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2741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69DE9-B183-460C-B915-79B94CEE1AE9}" type="datetimeFigureOut">
              <a:rPr lang="ru-RU" smtClean="0"/>
              <a:t>16.08.2020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E6313-5948-493F-BCAC-4F5711E889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34433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69DE9-B183-460C-B915-79B94CEE1AE9}" type="datetimeFigureOut">
              <a:rPr lang="ru-RU" smtClean="0"/>
              <a:t>16.08.2020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E6313-5948-493F-BCAC-4F5711E889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69037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69DE9-B183-460C-B915-79B94CEE1AE9}" type="datetimeFigureOut">
              <a:rPr lang="ru-RU" smtClean="0"/>
              <a:t>16.08.2020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E6313-5948-493F-BCAC-4F5711E889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8657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69DE9-B183-460C-B915-79B94CEE1AE9}" type="datetimeFigureOut">
              <a:rPr lang="ru-RU" smtClean="0"/>
              <a:t>16.08.2020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E6313-5948-493F-BCAC-4F5711E889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4889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69DE9-B183-460C-B915-79B94CEE1AE9}" type="datetimeFigureOut">
              <a:rPr lang="ru-RU" smtClean="0"/>
              <a:t>16.08.2020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E6313-5948-493F-BCAC-4F5711E889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1447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69DE9-B183-460C-B915-79B94CEE1AE9}" type="datetimeFigureOut">
              <a:rPr lang="ru-RU" smtClean="0"/>
              <a:t>16.08.2020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E6313-5948-493F-BCAC-4F5711E889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50947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69DE9-B183-460C-B915-79B94CEE1AE9}" type="datetimeFigureOut">
              <a:rPr lang="ru-RU" smtClean="0"/>
              <a:t>16.08.2020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E6313-5948-493F-BCAC-4F5711E889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0708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69DE9-B183-460C-B915-79B94CEE1AE9}" type="datetimeFigureOut">
              <a:rPr lang="ru-RU" smtClean="0"/>
              <a:t>16.08.2020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E6313-5948-493F-BCAC-4F5711E889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7874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69DE9-B183-460C-B915-79B94CEE1AE9}" type="datetimeFigureOut">
              <a:rPr lang="ru-RU" smtClean="0"/>
              <a:t>16.08.2020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E6313-5948-493F-BCAC-4F5711E889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7998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B69DE9-B183-460C-B915-79B94CEE1AE9}" type="datetimeFigureOut">
              <a:rPr lang="ru-RU" smtClean="0"/>
              <a:t>16.08.2020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1E6313-5948-493F-BCAC-4F5711E889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0287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983" y="3246"/>
            <a:ext cx="12173957" cy="175516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48466" y="510303"/>
            <a:ext cx="5051568" cy="1046830"/>
          </a:xfrm>
          <a:prstGeom prst="rect">
            <a:avLst/>
          </a:prstGeom>
        </p:spPr>
        <p:txBody>
          <a:bodyPr vert="horz" wrap="square" lIns="0" tIns="30866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lang="en-US" sz="6600" b="1" spc="1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endParaRPr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709531" y="2273622"/>
            <a:ext cx="4781006" cy="2197074"/>
          </a:xfrm>
          <a:prstGeom prst="rect">
            <a:avLst/>
          </a:prstGeom>
        </p:spPr>
        <p:txBody>
          <a:bodyPr vert="horz" wrap="square" lIns="0" tIns="29526" rIns="0" bIns="0" rtlCol="0">
            <a:spAutoFit/>
          </a:bodyPr>
          <a:lstStyle/>
          <a:p>
            <a:pPr marL="38920" algn="ctr">
              <a:lnSpc>
                <a:spcPts val="4132"/>
              </a:lnSpc>
              <a:spcBef>
                <a:spcPts val="232"/>
              </a:spcBef>
            </a:pPr>
            <a:r>
              <a:rPr lang="en-US" sz="5400" b="1" dirty="0" err="1" smtClean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Mavzu</a:t>
            </a:r>
            <a:r>
              <a:rPr lang="en-US" sz="5400" b="1" dirty="0" smtClean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:</a:t>
            </a:r>
          </a:p>
          <a:p>
            <a:pPr marL="26841" algn="ctr">
              <a:lnSpc>
                <a:spcPts val="5907"/>
              </a:lnSpc>
            </a:pPr>
            <a:endParaRPr sz="16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444" algn="ctr">
              <a:lnSpc>
                <a:spcPts val="4290"/>
              </a:lnSpc>
              <a:spcBef>
                <a:spcPts val="2600"/>
              </a:spcBef>
            </a:pPr>
            <a:endParaRPr sz="3699" dirty="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31027" y="288639"/>
            <a:ext cx="10317868" cy="1340732"/>
            <a:chOff x="439463" y="212864"/>
            <a:chExt cx="4881880" cy="634365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9" name="object 9"/>
            <p:cNvSpPr/>
            <p:nvPr/>
          </p:nvSpPr>
          <p:spPr>
            <a:xfrm>
              <a:off x="4701997" y="228104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7" y="228104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11" name="object 11"/>
          <p:cNvSpPr/>
          <p:nvPr/>
        </p:nvSpPr>
        <p:spPr>
          <a:xfrm>
            <a:off x="322046" y="2273623"/>
            <a:ext cx="3207879" cy="337892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12" name="object 12"/>
          <p:cNvSpPr txBox="1"/>
          <p:nvPr/>
        </p:nvSpPr>
        <p:spPr>
          <a:xfrm>
            <a:off x="10394868" y="317715"/>
            <a:ext cx="366386" cy="765618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en-US" sz="4755" b="1" spc="21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4755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293541" y="1088819"/>
            <a:ext cx="569040" cy="448621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sz="2748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748" dirty="0">
              <a:latin typeface="Arial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86679" y="3046914"/>
            <a:ext cx="774442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Kesma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endParaRPr lang="en-US" sz="6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48808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157569"/>
            <a:ext cx="12192000" cy="11014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chemeClr val="bg1"/>
                </a:solidFill>
                <a:latin typeface="Arial-BoldMT"/>
              </a:rPr>
              <a:t> </a:t>
            </a:r>
            <a:r>
              <a:rPr lang="en-US" sz="3600" b="1" dirty="0" smtClean="0">
                <a:solidFill>
                  <a:schemeClr val="bg1"/>
                </a:solidFill>
                <a:latin typeface="Arial-BoldMT"/>
              </a:rPr>
              <a:t>                            </a:t>
            </a:r>
            <a:r>
              <a:rPr lang="en-US" sz="4800" b="1" dirty="0" smtClean="0">
                <a:solidFill>
                  <a:schemeClr val="bg1"/>
                </a:solidFill>
                <a:latin typeface="Arial-BoldMT"/>
              </a:rPr>
              <a:t>KESMA UZUNLIGI</a:t>
            </a:r>
            <a:endParaRPr lang="en-US" sz="4800" dirty="0" smtClean="0">
              <a:solidFill>
                <a:schemeClr val="bg1"/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V="1">
            <a:off x="1371600" y="2379691"/>
            <a:ext cx="7797858" cy="24985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371600" y="2256758"/>
            <a:ext cx="0" cy="28238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9169458" y="2270205"/>
            <a:ext cx="2561" cy="27084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130988" y="1806453"/>
            <a:ext cx="4812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169458" y="1703651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1460414" y="3732478"/>
            <a:ext cx="2237527" cy="672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483659" y="3567936"/>
            <a:ext cx="0" cy="2823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3697941" y="3567936"/>
            <a:ext cx="0" cy="24204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273202" y="2929184"/>
            <a:ext cx="4347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endParaRPr lang="ru-RU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457331" y="3124355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endParaRPr lang="ru-RU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292402" y="3106271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1348354" y="2372967"/>
            <a:ext cx="2237527" cy="672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1371599" y="2238497"/>
            <a:ext cx="0" cy="28238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3585881" y="2238497"/>
            <a:ext cx="0" cy="24204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2180342" y="1776832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>
            <a:off x="3561860" y="2361430"/>
            <a:ext cx="2237527" cy="672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3585105" y="2226960"/>
            <a:ext cx="0" cy="2823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5799387" y="2226960"/>
            <a:ext cx="0" cy="24204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4393848" y="1735497"/>
            <a:ext cx="619265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>
            <a:off x="5798610" y="2360475"/>
            <a:ext cx="2237527" cy="672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5821855" y="2197162"/>
            <a:ext cx="0" cy="2823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8036137" y="2197162"/>
            <a:ext cx="0" cy="2823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6630598" y="1735497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8404500" y="1894810"/>
            <a:ext cx="5725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0,5</a:t>
            </a:r>
            <a:endParaRPr lang="ru-RU" sz="2400" b="1" dirty="0"/>
          </a:p>
        </p:txBody>
      </p:sp>
      <p:sp>
        <p:nvSpPr>
          <p:cNvPr id="41" name="TextBox 40"/>
          <p:cNvSpPr txBox="1"/>
          <p:nvPr/>
        </p:nvSpPr>
        <p:spPr>
          <a:xfrm>
            <a:off x="834725" y="4646048"/>
            <a:ext cx="976421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AC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kesma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3,5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8955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32229" y="1078586"/>
            <a:ext cx="11959771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4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4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kesma</a:t>
            </a:r>
            <a:r>
              <a:rPr lang="en-US" sz="4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tayin</a:t>
            </a:r>
            <a:r>
              <a:rPr lang="en-US" sz="4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musbat</a:t>
            </a:r>
            <a:r>
              <a:rPr lang="en-US" sz="4400" b="1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songa</a:t>
            </a:r>
            <a:r>
              <a:rPr lang="en-US" sz="4400" b="1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400" b="1" i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uzunlikka</a:t>
            </a:r>
            <a:r>
              <a:rPr lang="en-US" sz="4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egadir</a:t>
            </a:r>
            <a:r>
              <a:rPr lang="en-US" sz="4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2192000" cy="10785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KESMANING XOSSALARI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V="1">
            <a:off x="1161144" y="3657600"/>
            <a:ext cx="8969828" cy="2902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H="1">
            <a:off x="1146629" y="3541486"/>
            <a:ext cx="14515" cy="23222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0130972" y="3541486"/>
            <a:ext cx="0" cy="23222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5413829" y="3541486"/>
            <a:ext cx="14514" cy="23222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146629" y="3101854"/>
            <a:ext cx="4331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A</a:t>
            </a:r>
            <a:endParaRPr lang="ru-RU" sz="32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10130971" y="2712594"/>
            <a:ext cx="4026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C</a:t>
            </a:r>
            <a:endParaRPr lang="ru-RU" sz="32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5206080" y="2900755"/>
            <a:ext cx="4154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B</a:t>
            </a:r>
            <a:endParaRPr lang="ru-RU" sz="3200" b="1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326571" y="4133945"/>
            <a:ext cx="1153885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 </a:t>
            </a:r>
            <a:r>
              <a:rPr lang="en-US" sz="4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kesmaning</a:t>
            </a:r>
            <a:r>
              <a:rPr lang="en-US" sz="4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4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geometriyada</a:t>
            </a:r>
            <a:r>
              <a:rPr lang="en-US" sz="4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6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48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</a:t>
            </a:r>
            <a:r>
              <a:rPr lang="en-US" sz="6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48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tarzida</a:t>
            </a:r>
            <a:r>
              <a:rPr lang="en-US" sz="4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belgilanadi</a:t>
            </a:r>
            <a:r>
              <a:rPr lang="en-US" sz="4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</a:t>
            </a:r>
            <a:r>
              <a:rPr lang="en-US" sz="4400" i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ko`rinishda</a:t>
            </a:r>
            <a:r>
              <a:rPr lang="en-US" sz="4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yoziladi</a:t>
            </a:r>
            <a:r>
              <a:rPr lang="en-US" sz="4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2330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697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KESMANING XOSSALARI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V="1">
            <a:off x="1161144" y="4953000"/>
            <a:ext cx="8969828" cy="2902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H="1">
            <a:off x="1146629" y="4836886"/>
            <a:ext cx="14515" cy="23222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0130972" y="4836886"/>
            <a:ext cx="0" cy="23222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5413829" y="4836886"/>
            <a:ext cx="14514" cy="23222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146629" y="4397254"/>
            <a:ext cx="4331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A</a:t>
            </a:r>
            <a:endParaRPr lang="ru-RU" sz="32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9929635" y="4148409"/>
            <a:ext cx="4026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C</a:t>
            </a:r>
            <a:endParaRPr lang="ru-RU" sz="32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5206080" y="4196155"/>
            <a:ext cx="4154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B</a:t>
            </a:r>
            <a:endParaRPr lang="ru-RU" sz="32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" y="829343"/>
            <a:ext cx="12090398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lvl="0" indent="-571500">
              <a:buFont typeface="Wingdings" panose="05000000000000000000" pitchFamily="2" charset="2"/>
              <a:buChar char="v"/>
              <a:defRPr/>
            </a:pPr>
            <a:r>
              <a:rPr lang="en-US" sz="3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4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to`g`ri</a:t>
            </a:r>
            <a:r>
              <a:rPr lang="en-US" sz="4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chiziqda</a:t>
            </a:r>
            <a:r>
              <a:rPr lang="en-US" sz="4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</a:t>
            </a:r>
            <a:r>
              <a:rPr lang="en-US" sz="4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</a:t>
            </a:r>
            <a:r>
              <a:rPr lang="en-US" sz="4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4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nuqtalar</a:t>
            </a:r>
            <a:r>
              <a:rPr lang="en-US" sz="4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4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4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bo`lsa</a:t>
            </a:r>
            <a:r>
              <a:rPr lang="en-US" sz="4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AC</a:t>
            </a:r>
            <a:r>
              <a:rPr lang="en-US" sz="4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kesma</a:t>
            </a:r>
            <a:r>
              <a:rPr lang="en-US" sz="4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4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AB</a:t>
            </a:r>
            <a:r>
              <a:rPr lang="en-US" sz="4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BC </a:t>
            </a:r>
            <a:r>
              <a:rPr lang="en-US" sz="40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kesmalar</a:t>
            </a:r>
            <a:r>
              <a:rPr lang="en-US" sz="4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uzunliklarining</a:t>
            </a:r>
            <a:r>
              <a:rPr lang="en-US" sz="4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yig`indisiga</a:t>
            </a:r>
            <a:r>
              <a:rPr lang="en-US" sz="4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bo`ladi</a:t>
            </a:r>
            <a:r>
              <a:rPr lang="en-US" sz="4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2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</a:t>
            </a:r>
            <a:r>
              <a:rPr lang="en-US" sz="2400" dirty="0">
                <a:solidFill>
                  <a:prstClr val="black"/>
                </a:solidFill>
              </a:rPr>
              <a:t/>
            </a:r>
            <a:br>
              <a:rPr lang="en-US" sz="2400" dirty="0">
                <a:solidFill>
                  <a:prstClr val="black"/>
                </a:solidFill>
              </a:rPr>
            </a:b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656934" y="3152618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6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 </a:t>
            </a:r>
            <a:r>
              <a:rPr lang="en-US" sz="32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36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 </a:t>
            </a:r>
            <a:r>
              <a:rPr lang="en-US" sz="32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36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BC</a:t>
            </a:r>
            <a:r>
              <a:rPr lang="en-US" sz="3200" b="1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000" dirty="0">
                <a:solidFill>
                  <a:prstClr val="black"/>
                </a:solidFill>
              </a:rPr>
              <a:t/>
            </a:r>
            <a:br>
              <a:rPr lang="en-US" sz="2000" dirty="0">
                <a:solidFill>
                  <a:prstClr val="black"/>
                </a:solidFill>
              </a:rPr>
            </a:br>
            <a:endParaRPr lang="ru-RU" sz="3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81000" y="5360550"/>
            <a:ext cx="11709399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sz="4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4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en-US" sz="40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nuqtalar</a:t>
            </a:r>
            <a:r>
              <a:rPr lang="en-US" sz="4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4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masofa</a:t>
            </a:r>
            <a:r>
              <a:rPr lang="en-US" sz="4000" b="1" dirty="0">
                <a:solidFill>
                  <a:srgbClr val="A565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40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yuritiladi</a:t>
            </a:r>
            <a:r>
              <a:rPr lang="en-US" sz="4000" dirty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1246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295531"/>
            <a:ext cx="1164590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242021"/>
                </a:solidFill>
                <a:latin typeface="TimesET"/>
              </a:rPr>
              <a:t>                                      </a:t>
            </a:r>
            <a:r>
              <a:rPr lang="en-US" sz="2800" dirty="0">
                <a:solidFill>
                  <a:srgbClr val="242021"/>
                </a:solidFill>
                <a:latin typeface="TimesET"/>
              </a:rPr>
              <a:t/>
            </a:r>
            <a:br>
              <a:rPr lang="en-US" sz="2800" dirty="0">
                <a:solidFill>
                  <a:srgbClr val="242021"/>
                </a:solidFill>
                <a:latin typeface="TimesET"/>
              </a:rPr>
            </a:br>
            <a:r>
              <a:rPr lang="en-US" sz="2800" dirty="0" smtClean="0">
                <a:solidFill>
                  <a:srgbClr val="242021"/>
                </a:solidFill>
                <a:latin typeface="TimesET"/>
              </a:rPr>
              <a:t>   </a:t>
            </a:r>
            <a:r>
              <a:rPr lang="en-US" sz="3600" dirty="0" smtClean="0">
                <a:solidFill>
                  <a:srgbClr val="242021"/>
                </a:solidFill>
                <a:latin typeface="TimesET"/>
              </a:rPr>
              <a:t>                       </a:t>
            </a:r>
            <a:r>
              <a:rPr lang="en-US" sz="5400" b="1" dirty="0" smtClean="0">
                <a:solidFill>
                  <a:srgbClr val="242021"/>
                </a:solidFill>
                <a:latin typeface="TimesNewRomanPS-ItalicMT"/>
              </a:rPr>
              <a:t>AD </a:t>
            </a:r>
            <a:r>
              <a:rPr lang="en-US" sz="4800" b="1" dirty="0">
                <a:solidFill>
                  <a:srgbClr val="242021"/>
                </a:solidFill>
                <a:latin typeface="TimesET"/>
              </a:rPr>
              <a:t>= </a:t>
            </a:r>
            <a:r>
              <a:rPr lang="en-US" sz="5400" b="1" dirty="0">
                <a:solidFill>
                  <a:srgbClr val="242021"/>
                </a:solidFill>
                <a:latin typeface="TimesNewRomanPS-ItalicMT"/>
              </a:rPr>
              <a:t>AB </a:t>
            </a:r>
            <a:r>
              <a:rPr lang="en-US" sz="4800" b="1" dirty="0">
                <a:solidFill>
                  <a:srgbClr val="242021"/>
                </a:solidFill>
                <a:latin typeface="TimesET"/>
              </a:rPr>
              <a:t>+ </a:t>
            </a:r>
            <a:r>
              <a:rPr lang="en-US" sz="5400" b="1" dirty="0">
                <a:solidFill>
                  <a:srgbClr val="242021"/>
                </a:solidFill>
                <a:latin typeface="TimesNewRomanPS-ItalicMT"/>
              </a:rPr>
              <a:t>CD </a:t>
            </a:r>
            <a:r>
              <a:rPr lang="en-US" sz="4800" dirty="0">
                <a:solidFill>
                  <a:srgbClr val="242021"/>
                </a:solidFill>
                <a:latin typeface="TimesET"/>
              </a:rPr>
              <a:t/>
            </a:r>
            <a:br>
              <a:rPr lang="en-US" sz="4800" dirty="0">
                <a:solidFill>
                  <a:srgbClr val="242021"/>
                </a:solidFill>
                <a:latin typeface="TimesET"/>
              </a:rPr>
            </a:br>
            <a:r>
              <a:rPr lang="en-US" sz="4800" dirty="0" smtClean="0">
                <a:solidFill>
                  <a:srgbClr val="242021"/>
                </a:solidFill>
                <a:latin typeface="TimesET"/>
              </a:rPr>
              <a:t>    </a:t>
            </a:r>
            <a:r>
              <a:rPr lang="en-US" sz="5400" b="0" i="1" dirty="0" smtClean="0">
                <a:solidFill>
                  <a:srgbClr val="242021"/>
                </a:solidFill>
                <a:effectLst/>
                <a:latin typeface="TimesNewRomanPS-ItalicMT"/>
              </a:rPr>
              <a:t>AD </a:t>
            </a:r>
            <a:r>
              <a:rPr lang="en-US" sz="4800" dirty="0" err="1">
                <a:solidFill>
                  <a:srgbClr val="242021"/>
                </a:solidFill>
                <a:latin typeface="TimesET"/>
              </a:rPr>
              <a:t>kesma</a:t>
            </a:r>
            <a:r>
              <a:rPr lang="en-US" sz="4800" dirty="0">
                <a:solidFill>
                  <a:srgbClr val="242021"/>
                </a:solidFill>
                <a:latin typeface="TimesET"/>
              </a:rPr>
              <a:t> </a:t>
            </a:r>
            <a:r>
              <a:rPr lang="en-US" sz="5400" b="0" i="1" dirty="0" smtClean="0">
                <a:solidFill>
                  <a:srgbClr val="242021"/>
                </a:solidFill>
                <a:effectLst/>
                <a:latin typeface="TimesNewRomanPS-ItalicMT"/>
              </a:rPr>
              <a:t>AB </a:t>
            </a:r>
            <a:r>
              <a:rPr lang="en-US" sz="4800" dirty="0" err="1">
                <a:solidFill>
                  <a:srgbClr val="242021"/>
                </a:solidFill>
                <a:latin typeface="TimesET"/>
              </a:rPr>
              <a:t>va</a:t>
            </a:r>
            <a:r>
              <a:rPr lang="en-US" sz="4800" dirty="0">
                <a:solidFill>
                  <a:srgbClr val="242021"/>
                </a:solidFill>
                <a:latin typeface="TimesET"/>
              </a:rPr>
              <a:t> </a:t>
            </a:r>
            <a:r>
              <a:rPr lang="en-US" sz="5400" b="0" i="1" dirty="0" smtClean="0">
                <a:solidFill>
                  <a:srgbClr val="242021"/>
                </a:solidFill>
                <a:effectLst/>
                <a:latin typeface="TimesNewRomanPS-ItalicMT"/>
              </a:rPr>
              <a:t>CD</a:t>
            </a:r>
          </a:p>
          <a:p>
            <a:r>
              <a:rPr lang="en-US" sz="5400" b="0" i="1" dirty="0" smtClean="0">
                <a:solidFill>
                  <a:srgbClr val="242021"/>
                </a:solidFill>
                <a:effectLst/>
                <a:latin typeface="TimesNewRomanPS-ItalicMT"/>
              </a:rPr>
              <a:t>       </a:t>
            </a:r>
            <a:r>
              <a:rPr lang="en-US" sz="4800" b="1" i="1" dirty="0" err="1" smtClean="0">
                <a:latin typeface="TimesET-BoldItalic"/>
              </a:rPr>
              <a:t>kesmalarning</a:t>
            </a:r>
            <a:r>
              <a:rPr lang="en-US" sz="4800" b="1" i="1" dirty="0" smtClean="0">
                <a:latin typeface="TimesET-BoldItalic"/>
              </a:rPr>
              <a:t> </a:t>
            </a:r>
            <a:r>
              <a:rPr lang="en-US" sz="4800" b="1" i="1" dirty="0" err="1" smtClean="0">
                <a:latin typeface="TimesET-BoldItalic"/>
              </a:rPr>
              <a:t>yig`indisi</a:t>
            </a:r>
            <a:r>
              <a:rPr lang="en-US" sz="4800" b="1" i="1" dirty="0" smtClean="0">
                <a:latin typeface="TimesET-BoldItalic"/>
              </a:rPr>
              <a:t> </a:t>
            </a:r>
            <a:r>
              <a:rPr lang="en-US" sz="4800" dirty="0">
                <a:solidFill>
                  <a:srgbClr val="242021"/>
                </a:solidFill>
                <a:latin typeface="TimesET"/>
              </a:rPr>
              <a:t>deb </a:t>
            </a:r>
            <a:r>
              <a:rPr lang="en-US" sz="4800" dirty="0" err="1">
                <a:solidFill>
                  <a:srgbClr val="242021"/>
                </a:solidFill>
                <a:latin typeface="TimesET"/>
              </a:rPr>
              <a:t>ataladi</a:t>
            </a:r>
            <a:r>
              <a:rPr lang="en-US" sz="4800" dirty="0">
                <a:solidFill>
                  <a:srgbClr val="242021"/>
                </a:solidFill>
                <a:latin typeface="TimesET"/>
              </a:rPr>
              <a:t>.</a:t>
            </a:r>
            <a:br>
              <a:rPr lang="en-US" sz="4800" dirty="0">
                <a:solidFill>
                  <a:srgbClr val="242021"/>
                </a:solidFill>
                <a:latin typeface="TimesET"/>
              </a:rPr>
            </a:br>
            <a:endParaRPr lang="en-US" sz="4800" dirty="0" smtClean="0">
              <a:solidFill>
                <a:srgbClr val="242021"/>
              </a:solidFill>
              <a:latin typeface="TimesET"/>
            </a:endParaRPr>
          </a:p>
          <a:p>
            <a:r>
              <a:rPr lang="en-US" sz="3600" b="0" i="1" dirty="0">
                <a:solidFill>
                  <a:srgbClr val="242021"/>
                </a:solidFill>
                <a:effectLst/>
                <a:latin typeface="TimesET"/>
              </a:rPr>
              <a:t> </a:t>
            </a:r>
            <a:r>
              <a:rPr lang="en-US" sz="3600" b="0" i="1" dirty="0" smtClean="0">
                <a:solidFill>
                  <a:srgbClr val="242021"/>
                </a:solidFill>
                <a:effectLst/>
                <a:latin typeface="TimesET"/>
              </a:rPr>
              <a:t>                        </a:t>
            </a:r>
            <a:r>
              <a:rPr lang="en-US" sz="4000" b="1" dirty="0" smtClean="0">
                <a:solidFill>
                  <a:srgbClr val="242021"/>
                </a:solidFill>
                <a:effectLst/>
                <a:latin typeface="TimesNewRomanPS-ItalicMT"/>
              </a:rPr>
              <a:t> </a:t>
            </a:r>
            <a:r>
              <a:rPr lang="en-US" sz="3600" dirty="0">
                <a:solidFill>
                  <a:srgbClr val="242021"/>
                </a:solidFill>
                <a:latin typeface="TimesET"/>
              </a:rPr>
              <a:t/>
            </a:r>
            <a:br>
              <a:rPr lang="en-US" sz="3600" dirty="0">
                <a:solidFill>
                  <a:srgbClr val="242021"/>
                </a:solidFill>
                <a:latin typeface="TimesET"/>
              </a:rPr>
            </a:br>
            <a:r>
              <a:rPr lang="en-US" sz="3600" dirty="0" smtClean="0"/>
              <a:t/>
            </a:r>
            <a:br>
              <a:rPr lang="en-US" sz="3600" dirty="0" smtClean="0"/>
            </a:b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-13315"/>
            <a:ext cx="12090400" cy="9271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KESMANING YIG‘INDISI </a:t>
            </a:r>
          </a:p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1004926" y="2895600"/>
            <a:ext cx="6692900" cy="254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V="1">
            <a:off x="990600" y="1841500"/>
            <a:ext cx="3009900" cy="127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5389562" y="1828800"/>
            <a:ext cx="1849438" cy="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762000" y="1473200"/>
            <a:ext cx="407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929566" y="1491635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185820" y="1392535"/>
            <a:ext cx="407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239000" y="1422401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68312" y="2915266"/>
            <a:ext cx="4635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flipV="1">
            <a:off x="1185862" y="2895600"/>
            <a:ext cx="3009900" cy="127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3872145" y="2479714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4195762" y="2895600"/>
            <a:ext cx="1849438" cy="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4081695" y="2495670"/>
            <a:ext cx="407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045200" y="2489201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943245" y="2481502"/>
            <a:ext cx="407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3988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521870"/>
            <a:ext cx="11645900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242021"/>
                </a:solidFill>
                <a:latin typeface="TimesET"/>
              </a:rPr>
              <a:t>                                      </a:t>
            </a:r>
            <a:r>
              <a:rPr lang="en-US" sz="2800" dirty="0">
                <a:solidFill>
                  <a:srgbClr val="242021"/>
                </a:solidFill>
                <a:latin typeface="TimesET"/>
              </a:rPr>
              <a:t/>
            </a:r>
            <a:br>
              <a:rPr lang="en-US" sz="2800" dirty="0">
                <a:solidFill>
                  <a:srgbClr val="242021"/>
                </a:solidFill>
                <a:latin typeface="TimesET"/>
              </a:rPr>
            </a:br>
            <a:r>
              <a:rPr lang="en-US" sz="2800" dirty="0" smtClean="0">
                <a:solidFill>
                  <a:srgbClr val="242021"/>
                </a:solidFill>
                <a:latin typeface="TimesET"/>
              </a:rPr>
              <a:t>       </a:t>
            </a:r>
            <a:r>
              <a:rPr lang="en-US" sz="3600" dirty="0" err="1" smtClean="0">
                <a:solidFill>
                  <a:srgbClr val="242021"/>
                </a:solidFill>
                <a:latin typeface="TimesET"/>
              </a:rPr>
              <a:t>Natijada</a:t>
            </a:r>
            <a:r>
              <a:rPr lang="en-US" sz="3600" dirty="0" smtClean="0">
                <a:solidFill>
                  <a:srgbClr val="242021"/>
                </a:solidFill>
                <a:latin typeface="TimesET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TimesET"/>
              </a:rPr>
              <a:t>hosil</a:t>
            </a:r>
            <a:r>
              <a:rPr lang="en-US" sz="3600" dirty="0">
                <a:solidFill>
                  <a:srgbClr val="242021"/>
                </a:solidFill>
                <a:latin typeface="TimesET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TimesET"/>
              </a:rPr>
              <a:t>bo`lgan</a:t>
            </a:r>
            <a:r>
              <a:rPr lang="en-US" sz="3600" dirty="0" smtClean="0">
                <a:solidFill>
                  <a:srgbClr val="242021"/>
                </a:solidFill>
                <a:latin typeface="TimesET"/>
              </a:rPr>
              <a:t> </a:t>
            </a:r>
            <a:r>
              <a:rPr lang="en-US" sz="4000" i="1" dirty="0">
                <a:solidFill>
                  <a:srgbClr val="242021"/>
                </a:solidFill>
                <a:latin typeface="TimesNewRomanPS-ItalicMT"/>
              </a:rPr>
              <a:t>B</a:t>
            </a:r>
            <a:r>
              <a:rPr lang="en-US" sz="4000" b="0" i="1" dirty="0" smtClean="0">
                <a:solidFill>
                  <a:srgbClr val="242021"/>
                </a:solidFill>
                <a:effectLst/>
                <a:latin typeface="TimesNewRomanPS-ItalicMT"/>
              </a:rPr>
              <a:t>D </a:t>
            </a:r>
            <a:r>
              <a:rPr lang="en-US" sz="3600" dirty="0" err="1">
                <a:solidFill>
                  <a:srgbClr val="242021"/>
                </a:solidFill>
                <a:latin typeface="TimesET"/>
              </a:rPr>
              <a:t>kesma</a:t>
            </a:r>
            <a:r>
              <a:rPr lang="en-US" sz="3600" dirty="0">
                <a:solidFill>
                  <a:srgbClr val="242021"/>
                </a:solidFill>
                <a:latin typeface="TimesET"/>
              </a:rPr>
              <a:t> </a:t>
            </a:r>
            <a:r>
              <a:rPr lang="en-US" sz="4000" b="0" i="1" dirty="0" smtClean="0">
                <a:solidFill>
                  <a:srgbClr val="242021"/>
                </a:solidFill>
                <a:effectLst/>
                <a:latin typeface="TimesNewRomanPS-ItalicMT"/>
              </a:rPr>
              <a:t>AB </a:t>
            </a:r>
            <a:r>
              <a:rPr lang="en-US" sz="3600" dirty="0" err="1">
                <a:solidFill>
                  <a:srgbClr val="242021"/>
                </a:solidFill>
                <a:latin typeface="TimesET"/>
              </a:rPr>
              <a:t>va</a:t>
            </a:r>
            <a:r>
              <a:rPr lang="en-US" sz="3600" dirty="0">
                <a:solidFill>
                  <a:srgbClr val="242021"/>
                </a:solidFill>
                <a:latin typeface="TimesET"/>
              </a:rPr>
              <a:t> </a:t>
            </a:r>
            <a:r>
              <a:rPr lang="en-US" sz="4000" b="0" i="1" dirty="0" smtClean="0">
                <a:solidFill>
                  <a:srgbClr val="242021"/>
                </a:solidFill>
                <a:effectLst/>
                <a:latin typeface="TimesNewRomanPS-ItalicMT"/>
              </a:rPr>
              <a:t>CD</a:t>
            </a:r>
          </a:p>
          <a:p>
            <a:r>
              <a:rPr lang="en-US" sz="4000" b="0" i="1" dirty="0" smtClean="0">
                <a:solidFill>
                  <a:srgbClr val="242021"/>
                </a:solidFill>
                <a:effectLst/>
                <a:latin typeface="TimesNewRomanPS-ItalicMT"/>
              </a:rPr>
              <a:t>       </a:t>
            </a:r>
            <a:r>
              <a:rPr lang="en-US" sz="3600" b="1" i="1" dirty="0" err="1" smtClean="0">
                <a:solidFill>
                  <a:srgbClr val="A5650C"/>
                </a:solidFill>
                <a:latin typeface="TimesET-BoldItalic"/>
              </a:rPr>
              <a:t>kesmalarning</a:t>
            </a:r>
            <a:r>
              <a:rPr lang="en-US" sz="3600" b="1" i="1" dirty="0" smtClean="0">
                <a:solidFill>
                  <a:srgbClr val="A5650C"/>
                </a:solidFill>
                <a:latin typeface="TimesET-BoldItalic"/>
              </a:rPr>
              <a:t> </a:t>
            </a:r>
            <a:r>
              <a:rPr lang="en-US" sz="3600" b="1" i="1" dirty="0" err="1" smtClean="0">
                <a:solidFill>
                  <a:srgbClr val="A5650C"/>
                </a:solidFill>
                <a:latin typeface="TimesET-BoldItalic"/>
              </a:rPr>
              <a:t>ayirmasi</a:t>
            </a:r>
            <a:r>
              <a:rPr lang="en-US" sz="3600" b="1" i="1" dirty="0" smtClean="0">
                <a:solidFill>
                  <a:srgbClr val="A5650C"/>
                </a:solidFill>
                <a:latin typeface="TimesET-BoldItalic"/>
              </a:rPr>
              <a:t> </a:t>
            </a:r>
            <a:r>
              <a:rPr lang="en-US" sz="3600" dirty="0">
                <a:solidFill>
                  <a:srgbClr val="242021"/>
                </a:solidFill>
                <a:latin typeface="TimesET"/>
              </a:rPr>
              <a:t>deb </a:t>
            </a:r>
            <a:r>
              <a:rPr lang="en-US" sz="3600" dirty="0" err="1">
                <a:solidFill>
                  <a:srgbClr val="242021"/>
                </a:solidFill>
                <a:latin typeface="TimesET"/>
              </a:rPr>
              <a:t>ataladi</a:t>
            </a:r>
            <a:r>
              <a:rPr lang="en-US" sz="3600" dirty="0">
                <a:solidFill>
                  <a:srgbClr val="242021"/>
                </a:solidFill>
                <a:latin typeface="TimesET"/>
              </a:rPr>
              <a:t>.</a:t>
            </a:r>
            <a:br>
              <a:rPr lang="en-US" sz="3600" dirty="0">
                <a:solidFill>
                  <a:srgbClr val="242021"/>
                </a:solidFill>
                <a:latin typeface="TimesET"/>
              </a:rPr>
            </a:br>
            <a:r>
              <a:rPr lang="en-US" sz="3600" dirty="0">
                <a:solidFill>
                  <a:srgbClr val="242021"/>
                </a:solidFill>
                <a:latin typeface="TimesET"/>
              </a:rPr>
              <a:t>Bu </a:t>
            </a:r>
            <a:r>
              <a:rPr lang="en-US" sz="3600" dirty="0" err="1">
                <a:solidFill>
                  <a:srgbClr val="242021"/>
                </a:solidFill>
                <a:latin typeface="TimesET"/>
              </a:rPr>
              <a:t>kesmalar</a:t>
            </a:r>
            <a:r>
              <a:rPr lang="en-US" sz="3600" dirty="0">
                <a:solidFill>
                  <a:srgbClr val="242021"/>
                </a:solidFill>
                <a:latin typeface="TimesET"/>
              </a:rPr>
              <a:t> </a:t>
            </a:r>
            <a:r>
              <a:rPr lang="en-US" sz="3600" dirty="0" err="1">
                <a:solidFill>
                  <a:srgbClr val="242021"/>
                </a:solidFill>
                <a:latin typeface="TimesET"/>
              </a:rPr>
              <a:t>uchun</a:t>
            </a:r>
            <a:r>
              <a:rPr lang="en-US" sz="3600" dirty="0">
                <a:solidFill>
                  <a:srgbClr val="242021"/>
                </a:solidFill>
                <a:latin typeface="TimesET"/>
              </a:rPr>
              <a:t> </a:t>
            </a:r>
            <a:endParaRPr lang="en-US" sz="3600" dirty="0" smtClean="0">
              <a:solidFill>
                <a:srgbClr val="242021"/>
              </a:solidFill>
              <a:latin typeface="TimesET"/>
            </a:endParaRPr>
          </a:p>
          <a:p>
            <a:r>
              <a:rPr lang="en-US" sz="3600" b="0" i="1" dirty="0">
                <a:solidFill>
                  <a:srgbClr val="242021"/>
                </a:solidFill>
                <a:effectLst/>
                <a:latin typeface="TimesET"/>
              </a:rPr>
              <a:t> </a:t>
            </a:r>
            <a:r>
              <a:rPr lang="en-US" sz="3600" b="0" i="1" dirty="0" smtClean="0">
                <a:solidFill>
                  <a:srgbClr val="242021"/>
                </a:solidFill>
                <a:effectLst/>
                <a:latin typeface="TimesET"/>
              </a:rPr>
              <a:t>                        </a:t>
            </a:r>
            <a:r>
              <a:rPr lang="en-US" sz="4000" b="1" i="1" dirty="0">
                <a:solidFill>
                  <a:srgbClr val="242021"/>
                </a:solidFill>
                <a:latin typeface="TimesNewRomanPS-ItalicMT"/>
              </a:rPr>
              <a:t>B</a:t>
            </a:r>
            <a:r>
              <a:rPr lang="en-US" sz="4000" b="1" i="1" dirty="0" smtClean="0">
                <a:solidFill>
                  <a:srgbClr val="242021"/>
                </a:solidFill>
                <a:effectLst/>
                <a:latin typeface="TimesNewRomanPS-ItalicMT"/>
              </a:rPr>
              <a:t>D </a:t>
            </a:r>
            <a:r>
              <a:rPr lang="en-US" sz="3600" b="1" dirty="0">
                <a:solidFill>
                  <a:srgbClr val="242021"/>
                </a:solidFill>
                <a:latin typeface="TimesET"/>
              </a:rPr>
              <a:t>= </a:t>
            </a:r>
            <a:r>
              <a:rPr lang="en-US" sz="4000" b="1" i="1" dirty="0" smtClean="0">
                <a:solidFill>
                  <a:srgbClr val="242021"/>
                </a:solidFill>
                <a:effectLst/>
                <a:latin typeface="TimesNewRomanPS-ItalicMT"/>
              </a:rPr>
              <a:t>AB </a:t>
            </a:r>
            <a:r>
              <a:rPr lang="en-US" sz="3600" b="1" dirty="0" smtClean="0">
                <a:solidFill>
                  <a:srgbClr val="242021"/>
                </a:solidFill>
                <a:latin typeface="TimesET"/>
              </a:rPr>
              <a:t>- </a:t>
            </a:r>
            <a:r>
              <a:rPr lang="en-US" sz="4000" b="1" i="1" dirty="0" smtClean="0">
                <a:solidFill>
                  <a:srgbClr val="242021"/>
                </a:solidFill>
                <a:effectLst/>
                <a:latin typeface="TimesNewRomanPS-ItalicMT"/>
              </a:rPr>
              <a:t>CD </a:t>
            </a:r>
            <a:r>
              <a:rPr lang="en-US" sz="3600" dirty="0" err="1">
                <a:solidFill>
                  <a:srgbClr val="242021"/>
                </a:solidFill>
                <a:latin typeface="TimesET"/>
              </a:rPr>
              <a:t>tenglik</a:t>
            </a:r>
            <a:r>
              <a:rPr lang="en-US" sz="3600" dirty="0">
                <a:solidFill>
                  <a:srgbClr val="242021"/>
                </a:solidFill>
                <a:latin typeface="TimesET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TimesET"/>
              </a:rPr>
              <a:t>o`rinli</a:t>
            </a:r>
            <a:r>
              <a:rPr lang="en-US" sz="3600" dirty="0" smtClean="0">
                <a:solidFill>
                  <a:srgbClr val="242021"/>
                </a:solidFill>
                <a:latin typeface="TimesET"/>
              </a:rPr>
              <a:t> </a:t>
            </a:r>
            <a:r>
              <a:rPr lang="en-US" sz="3600" dirty="0" err="1" smtClean="0">
                <a:solidFill>
                  <a:srgbClr val="242021"/>
                </a:solidFill>
                <a:latin typeface="TimesET"/>
              </a:rPr>
              <a:t>bo`ladi</a:t>
            </a:r>
            <a:r>
              <a:rPr lang="en-US" sz="3600" dirty="0">
                <a:solidFill>
                  <a:srgbClr val="242021"/>
                </a:solidFill>
                <a:latin typeface="TimesET"/>
              </a:rPr>
              <a:t>.</a:t>
            </a:r>
            <a:br>
              <a:rPr lang="en-US" sz="3600" dirty="0">
                <a:solidFill>
                  <a:srgbClr val="242021"/>
                </a:solidFill>
                <a:latin typeface="TimesET"/>
              </a:rPr>
            </a:br>
            <a:r>
              <a:rPr lang="en-US" sz="3600" dirty="0" smtClean="0"/>
              <a:t/>
            </a:r>
            <a:br>
              <a:rPr lang="en-US" sz="3600" dirty="0" smtClean="0"/>
            </a:b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090400" cy="9271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KESMANING AYIRMASI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1004926" y="2895600"/>
            <a:ext cx="6692900" cy="254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V="1">
            <a:off x="990600" y="1841500"/>
            <a:ext cx="3009900" cy="127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5389562" y="1828800"/>
            <a:ext cx="1849438" cy="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762000" y="1473200"/>
            <a:ext cx="407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929566" y="1491635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185820" y="1392535"/>
            <a:ext cx="407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239000" y="1422401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68312" y="2915266"/>
            <a:ext cx="4635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flipV="1">
            <a:off x="1185862" y="2895600"/>
            <a:ext cx="3009900" cy="127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3872145" y="2479714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1169484" y="2895600"/>
            <a:ext cx="1849438" cy="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1058011" y="2915266"/>
            <a:ext cx="407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834308" y="2918480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943245" y="2481502"/>
            <a:ext cx="407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9862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2233" y="1056397"/>
            <a:ext cx="11867534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i="1" dirty="0">
              <a:latin typeface="Eras Demi ITC" panose="02000000000000000000" pitchFamily="2" charset="0"/>
              <a:ea typeface="Eras Demi ITC" panose="02000000000000000000" pitchFamily="2" charset="0"/>
            </a:endParaRPr>
          </a:p>
          <a:p>
            <a:pPr algn="just"/>
            <a:r>
              <a:rPr lang="en-US" sz="4000" dirty="0">
                <a:latin typeface="Arial" panose="020B0604020202020204" pitchFamily="34" charset="0"/>
                <a:ea typeface="Eras Demi ITC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ea typeface="Eras Demi ITC" panose="02000000000000000000" pitchFamily="2" charset="0"/>
                <a:cs typeface="Arial" panose="020B0604020202020204" pitchFamily="34" charset="0"/>
              </a:rPr>
              <a:t>  </a:t>
            </a:r>
            <a:r>
              <a:rPr lang="ru-RU" sz="4400" dirty="0" err="1" smtClean="0">
                <a:latin typeface="Arial" panose="020B0604020202020204" pitchFamily="34" charset="0"/>
                <a:ea typeface="Eras Demi ITC" panose="02000000000000000000" pitchFamily="2" charset="0"/>
                <a:cs typeface="Arial" panose="020B0604020202020204" pitchFamily="34" charset="0"/>
              </a:rPr>
              <a:t>To‘g‘ri</a:t>
            </a:r>
            <a:r>
              <a:rPr lang="ru-RU" sz="4400" dirty="0" smtClean="0">
                <a:latin typeface="Arial" panose="020B0604020202020204" pitchFamily="34" charset="0"/>
                <a:ea typeface="Eras Demi ITC" panose="02000000000000000000" pitchFamily="2" charset="0"/>
                <a:cs typeface="Arial" panose="020B0604020202020204" pitchFamily="34" charset="0"/>
              </a:rPr>
              <a:t> </a:t>
            </a:r>
            <a:r>
              <a:rPr lang="ru-RU" sz="4400" dirty="0" err="1">
                <a:latin typeface="Arial" panose="020B0604020202020204" pitchFamily="34" charset="0"/>
                <a:ea typeface="Eras Demi ITC" panose="02000000000000000000" pitchFamily="2" charset="0"/>
                <a:cs typeface="Arial" panose="020B0604020202020204" pitchFamily="34" charset="0"/>
              </a:rPr>
              <a:t>chiziqda</a:t>
            </a:r>
            <a:r>
              <a:rPr lang="ru-RU" sz="4400" dirty="0">
                <a:latin typeface="Arial" panose="020B0604020202020204" pitchFamily="34" charset="0"/>
                <a:ea typeface="Eras Demi ITC" panose="02000000000000000000" pitchFamily="2" charset="0"/>
                <a:cs typeface="Arial" panose="020B0604020202020204" pitchFamily="34" charset="0"/>
              </a:rPr>
              <a:t> A, B, C, D </a:t>
            </a:r>
            <a:r>
              <a:rPr lang="ru-RU" sz="4400" dirty="0" err="1">
                <a:latin typeface="Arial" panose="020B0604020202020204" pitchFamily="34" charset="0"/>
                <a:ea typeface="Eras Demi ITC" panose="02000000000000000000" pitchFamily="2" charset="0"/>
                <a:cs typeface="Arial" panose="020B0604020202020204" pitchFamily="34" charset="0"/>
              </a:rPr>
              <a:t>nuqtalar</a:t>
            </a:r>
            <a:r>
              <a:rPr lang="ru-RU" sz="4400" dirty="0">
                <a:latin typeface="Arial" panose="020B0604020202020204" pitchFamily="34" charset="0"/>
                <a:ea typeface="Eras Demi ITC" panose="02000000000000000000" pitchFamily="2" charset="0"/>
                <a:cs typeface="Arial" panose="020B0604020202020204" pitchFamily="34" charset="0"/>
              </a:rPr>
              <a:t> </a:t>
            </a:r>
            <a:r>
              <a:rPr lang="ru-RU" sz="4400" dirty="0" err="1">
                <a:latin typeface="Arial" panose="020B0604020202020204" pitchFamily="34" charset="0"/>
                <a:ea typeface="Eras Demi ITC" panose="02000000000000000000" pitchFamily="2" charset="0"/>
                <a:cs typeface="Arial" panose="020B0604020202020204" pitchFamily="34" charset="0"/>
              </a:rPr>
              <a:t>berilgan</a:t>
            </a:r>
            <a:r>
              <a:rPr lang="ru-RU" sz="4400" dirty="0">
                <a:latin typeface="Arial" panose="020B0604020202020204" pitchFamily="34" charset="0"/>
                <a:ea typeface="Eras Demi ITC" panose="02000000000000000000" pitchFamily="2" charset="0"/>
                <a:cs typeface="Arial" panose="020B0604020202020204" pitchFamily="34" charset="0"/>
              </a:rPr>
              <a:t>. </a:t>
            </a:r>
            <a:r>
              <a:rPr lang="en-US" sz="4400" dirty="0" smtClean="0">
                <a:latin typeface="Arial" panose="020B0604020202020204" pitchFamily="34" charset="0"/>
                <a:ea typeface="Eras Demi ITC" panose="02000000000000000000" pitchFamily="2" charset="0"/>
                <a:cs typeface="Arial" panose="020B0604020202020204" pitchFamily="34" charset="0"/>
              </a:rPr>
              <a:t>D </a:t>
            </a:r>
            <a:r>
              <a:rPr lang="en-US" sz="4400" dirty="0" err="1" smtClean="0">
                <a:latin typeface="Arial" panose="020B0604020202020204" pitchFamily="34" charset="0"/>
                <a:ea typeface="Eras Demi ITC" panose="02000000000000000000" pitchFamily="2" charset="0"/>
                <a:cs typeface="Arial" panose="020B0604020202020204" pitchFamily="34" charset="0"/>
              </a:rPr>
              <a:t>nuqta</a:t>
            </a:r>
            <a:r>
              <a:rPr lang="en-US" sz="4400" dirty="0" smtClean="0">
                <a:latin typeface="Arial" panose="020B0604020202020204" pitchFamily="34" charset="0"/>
                <a:ea typeface="Eras Demi ITC" panose="02000000000000000000" pitchFamily="2" charset="0"/>
                <a:cs typeface="Arial" panose="020B0604020202020204" pitchFamily="34" charset="0"/>
              </a:rPr>
              <a:t> B </a:t>
            </a:r>
            <a:r>
              <a:rPr lang="en-US" sz="4400" dirty="0" err="1" smtClean="0">
                <a:latin typeface="Arial" panose="020B0604020202020204" pitchFamily="34" charset="0"/>
                <a:ea typeface="Eras Demi ITC" panose="02000000000000000000" pitchFamily="2" charset="0"/>
                <a:cs typeface="Arial" panose="020B0604020202020204" pitchFamily="34" charset="0"/>
              </a:rPr>
              <a:t>va</a:t>
            </a:r>
            <a:r>
              <a:rPr lang="en-US" sz="4400" dirty="0" smtClean="0">
                <a:latin typeface="Arial" panose="020B0604020202020204" pitchFamily="34" charset="0"/>
                <a:ea typeface="Eras Demi ITC" panose="02000000000000000000" pitchFamily="2" charset="0"/>
                <a:cs typeface="Arial" panose="020B0604020202020204" pitchFamily="34" charset="0"/>
              </a:rPr>
              <a:t> C </a:t>
            </a:r>
            <a:r>
              <a:rPr lang="en-US" sz="4400" dirty="0" err="1" smtClean="0">
                <a:latin typeface="Arial" panose="020B0604020202020204" pitchFamily="34" charset="0"/>
                <a:ea typeface="Eras Demi ITC" panose="02000000000000000000" pitchFamily="2" charset="0"/>
                <a:cs typeface="Arial" panose="020B0604020202020204" pitchFamily="34" charset="0"/>
              </a:rPr>
              <a:t>nuqtalar</a:t>
            </a:r>
            <a:r>
              <a:rPr lang="en-US" sz="4400" dirty="0" smtClean="0">
                <a:latin typeface="Arial" panose="020B0604020202020204" pitchFamily="34" charset="0"/>
                <a:ea typeface="Eras Demi ITC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ea typeface="Eras Demi ITC" panose="02000000000000000000" pitchFamily="2" charset="0"/>
                <a:cs typeface="Arial" panose="020B0604020202020204" pitchFamily="34" charset="0"/>
              </a:rPr>
              <a:t>orasida</a:t>
            </a:r>
            <a:r>
              <a:rPr lang="en-US" sz="4400" dirty="0" smtClean="0">
                <a:latin typeface="Arial" panose="020B0604020202020204" pitchFamily="34" charset="0"/>
                <a:ea typeface="Eras Demi ITC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ea typeface="Eras Demi ITC" panose="02000000000000000000" pitchFamily="2" charset="0"/>
                <a:cs typeface="Arial" panose="020B0604020202020204" pitchFamily="34" charset="0"/>
              </a:rPr>
              <a:t>yotadi</a:t>
            </a:r>
            <a:r>
              <a:rPr lang="en-US" sz="4400" dirty="0" smtClean="0">
                <a:latin typeface="Arial" panose="020B0604020202020204" pitchFamily="34" charset="0"/>
                <a:ea typeface="Eras Demi ITC" panose="02000000000000000000" pitchFamily="2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4400" dirty="0" smtClean="0">
                <a:latin typeface="Arial" panose="020B0604020202020204" pitchFamily="34" charset="0"/>
                <a:ea typeface="Eras Demi ITC" panose="02000000000000000000" pitchFamily="2" charset="0"/>
                <a:cs typeface="Arial" panose="020B0604020202020204" pitchFamily="34" charset="0"/>
              </a:rPr>
              <a:t> DC =4,2 cm </a:t>
            </a:r>
            <a:r>
              <a:rPr lang="en-US" sz="4400" dirty="0" err="1" smtClean="0">
                <a:latin typeface="Arial" panose="020B0604020202020204" pitchFamily="34" charset="0"/>
                <a:ea typeface="Eras Demi ITC" panose="02000000000000000000" pitchFamily="2" charset="0"/>
                <a:cs typeface="Arial" panose="020B0604020202020204" pitchFamily="34" charset="0"/>
              </a:rPr>
              <a:t>va</a:t>
            </a:r>
            <a:r>
              <a:rPr lang="en-US" sz="4400" dirty="0" smtClean="0">
                <a:latin typeface="Arial" panose="020B0604020202020204" pitchFamily="34" charset="0"/>
                <a:ea typeface="Eras Demi ITC" panose="02000000000000000000" pitchFamily="2" charset="0"/>
                <a:cs typeface="Arial" panose="020B0604020202020204" pitchFamily="34" charset="0"/>
              </a:rPr>
              <a:t> BD=2,4 cm </a:t>
            </a:r>
            <a:r>
              <a:rPr lang="en-US" sz="4400" dirty="0" err="1" smtClean="0">
                <a:latin typeface="Arial" panose="020B0604020202020204" pitchFamily="34" charset="0"/>
                <a:ea typeface="Eras Demi ITC" panose="02000000000000000000" pitchFamily="2" charset="0"/>
                <a:cs typeface="Arial" panose="020B0604020202020204" pitchFamily="34" charset="0"/>
              </a:rPr>
              <a:t>ekani</a:t>
            </a:r>
            <a:r>
              <a:rPr lang="en-US" sz="4400" dirty="0" smtClean="0">
                <a:latin typeface="Arial" panose="020B0604020202020204" pitchFamily="34" charset="0"/>
                <a:ea typeface="Eras Demi ITC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ea typeface="Eras Demi ITC" panose="02000000000000000000" pitchFamily="2" charset="0"/>
                <a:cs typeface="Arial" panose="020B0604020202020204" pitchFamily="34" charset="0"/>
              </a:rPr>
              <a:t>ma‘lum</a:t>
            </a:r>
            <a:r>
              <a:rPr lang="en-US" sz="4400" dirty="0" smtClean="0">
                <a:latin typeface="Arial" panose="020B0604020202020204" pitchFamily="34" charset="0"/>
                <a:ea typeface="Eras Demi ITC" panose="02000000000000000000" pitchFamily="2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4400" dirty="0" smtClean="0">
                <a:latin typeface="Arial" panose="020B0604020202020204" pitchFamily="34" charset="0"/>
                <a:ea typeface="Eras Demi ITC" panose="02000000000000000000" pitchFamily="2" charset="0"/>
                <a:cs typeface="Arial" panose="020B0604020202020204" pitchFamily="34" charset="0"/>
              </a:rPr>
              <a:t>AB </a:t>
            </a:r>
            <a:r>
              <a:rPr lang="en-US" sz="4400" dirty="0" err="1" smtClean="0">
                <a:latin typeface="Arial" panose="020B0604020202020204" pitchFamily="34" charset="0"/>
                <a:ea typeface="Eras Demi ITC" panose="02000000000000000000" pitchFamily="2" charset="0"/>
                <a:cs typeface="Arial" panose="020B0604020202020204" pitchFamily="34" charset="0"/>
              </a:rPr>
              <a:t>kesma</a:t>
            </a:r>
            <a:r>
              <a:rPr lang="en-US" sz="4400" dirty="0" smtClean="0">
                <a:latin typeface="Arial" panose="020B0604020202020204" pitchFamily="34" charset="0"/>
                <a:ea typeface="Eras Demi ITC" panose="02000000000000000000" pitchFamily="2" charset="0"/>
                <a:cs typeface="Arial" panose="020B0604020202020204" pitchFamily="34" charset="0"/>
              </a:rPr>
              <a:t> DC </a:t>
            </a:r>
            <a:r>
              <a:rPr lang="en-US" sz="4400" dirty="0" err="1" smtClean="0">
                <a:latin typeface="Arial" panose="020B0604020202020204" pitchFamily="34" charset="0"/>
                <a:ea typeface="Eras Demi ITC" panose="02000000000000000000" pitchFamily="2" charset="0"/>
                <a:cs typeface="Arial" panose="020B0604020202020204" pitchFamily="34" charset="0"/>
              </a:rPr>
              <a:t>kesmadan</a:t>
            </a:r>
            <a:r>
              <a:rPr lang="en-US" sz="4400" dirty="0" smtClean="0">
                <a:latin typeface="Arial" panose="020B0604020202020204" pitchFamily="34" charset="0"/>
                <a:ea typeface="Eras Demi ITC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ea typeface="Eras Demi ITC" panose="02000000000000000000" pitchFamily="2" charset="0"/>
                <a:cs typeface="Arial" panose="020B0604020202020204" pitchFamily="34" charset="0"/>
              </a:rPr>
              <a:t>ikki</a:t>
            </a:r>
            <a:r>
              <a:rPr lang="en-US" sz="4400" dirty="0" smtClean="0">
                <a:latin typeface="Arial" panose="020B0604020202020204" pitchFamily="34" charset="0"/>
                <a:ea typeface="Eras Demi ITC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ea typeface="Eras Demi ITC" panose="02000000000000000000" pitchFamily="2" charset="0"/>
                <a:cs typeface="Arial" panose="020B0604020202020204" pitchFamily="34" charset="0"/>
              </a:rPr>
              <a:t>marta</a:t>
            </a:r>
            <a:r>
              <a:rPr lang="en-US" sz="4400" dirty="0" smtClean="0">
                <a:latin typeface="Arial" panose="020B0604020202020204" pitchFamily="34" charset="0"/>
                <a:ea typeface="Eras Demi ITC" panose="02000000000000000000" pitchFamily="2" charset="0"/>
                <a:cs typeface="Arial" panose="020B0604020202020204" pitchFamily="34" charset="0"/>
              </a:rPr>
              <a:t> uzun.AC </a:t>
            </a:r>
            <a:r>
              <a:rPr lang="en-US" sz="4400" dirty="0" err="1" smtClean="0">
                <a:latin typeface="Arial" panose="020B0604020202020204" pitchFamily="34" charset="0"/>
                <a:ea typeface="Eras Demi ITC" panose="02000000000000000000" pitchFamily="2" charset="0"/>
                <a:cs typeface="Arial" panose="020B0604020202020204" pitchFamily="34" charset="0"/>
              </a:rPr>
              <a:t>kesma</a:t>
            </a:r>
            <a:r>
              <a:rPr lang="en-US" sz="4400" dirty="0" smtClean="0">
                <a:latin typeface="Arial" panose="020B0604020202020204" pitchFamily="34" charset="0"/>
                <a:ea typeface="Eras Demi ITC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ea typeface="Eras Demi ITC" panose="02000000000000000000" pitchFamily="2" charset="0"/>
                <a:cs typeface="Arial" panose="020B0604020202020204" pitchFamily="34" charset="0"/>
              </a:rPr>
              <a:t>uzunligi</a:t>
            </a:r>
            <a:r>
              <a:rPr lang="en-US" sz="4400" dirty="0" smtClean="0">
                <a:latin typeface="Arial" panose="020B0604020202020204" pitchFamily="34" charset="0"/>
                <a:ea typeface="Eras Demi ITC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ea typeface="Eras Demi ITC" panose="02000000000000000000" pitchFamily="2" charset="0"/>
                <a:cs typeface="Arial" panose="020B0604020202020204" pitchFamily="34" charset="0"/>
              </a:rPr>
              <a:t>topilsin</a:t>
            </a:r>
            <a:r>
              <a:rPr lang="en-US" sz="4400" dirty="0">
                <a:latin typeface="Arial" panose="020B0604020202020204" pitchFamily="34" charset="0"/>
                <a:ea typeface="Eras Demi ITC" panose="02000000000000000000" pitchFamily="2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ea typeface="Eras Demi ITC" panose="02000000000000000000" pitchFamily="2" charset="0"/>
              <a:cs typeface="Arial" panose="020B0604020202020204" pitchFamily="34" charset="0"/>
            </a:endParaRPr>
          </a:p>
          <a:p>
            <a:pPr algn="just"/>
            <a:endParaRPr lang="ru-RU" sz="3600" dirty="0">
              <a:latin typeface="Arial" panose="020B0604020202020204" pitchFamily="34" charset="0"/>
              <a:ea typeface="Eras Demi ITC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841" y="0"/>
            <a:ext cx="12192000" cy="1320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10-masala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965200" y="6089478"/>
            <a:ext cx="7670800" cy="127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897570" y="5929385"/>
                <a:ext cx="23403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7570" y="5929385"/>
                <a:ext cx="234038" cy="276999"/>
              </a:xfrm>
              <a:prstGeom prst="rect">
                <a:avLst/>
              </a:prstGeom>
              <a:blipFill>
                <a:blip r:embed="rId2"/>
                <a:stretch>
                  <a:fillRect l="-15385" r="-128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 flipH="1">
                <a:off x="6250567" y="5917512"/>
                <a:ext cx="135218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6250567" y="5917512"/>
                <a:ext cx="135218" cy="369332"/>
              </a:xfrm>
              <a:prstGeom prst="rect">
                <a:avLst/>
              </a:prstGeom>
              <a:blipFill>
                <a:blip r:embed="rId3"/>
                <a:stretch>
                  <a:fillRect r="-1217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932304" y="5929385"/>
                <a:ext cx="23403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304" y="5929385"/>
                <a:ext cx="234038" cy="276999"/>
              </a:xfrm>
              <a:prstGeom prst="rect">
                <a:avLst/>
              </a:prstGeom>
              <a:blipFill>
                <a:blip r:embed="rId4"/>
                <a:stretch>
                  <a:fillRect l="-15789" r="-157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8434858" y="5956047"/>
                <a:ext cx="23403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34858" y="5956047"/>
                <a:ext cx="234038" cy="276999"/>
              </a:xfrm>
              <a:prstGeom prst="rect">
                <a:avLst/>
              </a:prstGeom>
              <a:blipFill>
                <a:blip r:embed="rId5"/>
                <a:stretch>
                  <a:fillRect l="-15789" r="-157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743024" y="5508814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840281" y="5451370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096000" y="5428578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317839" y="5531556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2273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7837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10-masala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965200" y="1896288"/>
            <a:ext cx="7670800" cy="127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897570" y="1736195"/>
                <a:ext cx="23403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7570" y="1736195"/>
                <a:ext cx="234038" cy="276999"/>
              </a:xfrm>
              <a:prstGeom prst="rect">
                <a:avLst/>
              </a:prstGeom>
              <a:blipFill>
                <a:blip r:embed="rId2"/>
                <a:stretch>
                  <a:fillRect l="-15385" r="-128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 flipH="1">
                <a:off x="6250567" y="1724322"/>
                <a:ext cx="135218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6250567" y="1724322"/>
                <a:ext cx="135218" cy="369332"/>
              </a:xfrm>
              <a:prstGeom prst="rect">
                <a:avLst/>
              </a:prstGeom>
              <a:blipFill>
                <a:blip r:embed="rId3"/>
                <a:stretch>
                  <a:fillRect r="-1217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932304" y="1736195"/>
                <a:ext cx="23403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304" y="1736195"/>
                <a:ext cx="234038" cy="276999"/>
              </a:xfrm>
              <a:prstGeom prst="rect">
                <a:avLst/>
              </a:prstGeom>
              <a:blipFill>
                <a:blip r:embed="rId4"/>
                <a:stretch>
                  <a:fillRect l="-15789" r="-157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8434858" y="1762857"/>
                <a:ext cx="23403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34858" y="1762857"/>
                <a:ext cx="234038" cy="276999"/>
              </a:xfrm>
              <a:prstGeom prst="rect">
                <a:avLst/>
              </a:prstGeom>
              <a:blipFill>
                <a:blip r:embed="rId5"/>
                <a:stretch>
                  <a:fillRect l="-15789" r="-157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743024" y="1315624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840281" y="1258180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096000" y="1235388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317839" y="1338366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91457" y="2880766"/>
            <a:ext cx="2622834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DC=4,2cm</a:t>
            </a: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BD=2,4cm</a:t>
            </a:r>
          </a:p>
          <a:p>
            <a:r>
              <a:rPr lang="en-US" sz="4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AB=2DC</a:t>
            </a:r>
          </a:p>
          <a:p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AC-?cm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54053" y="2804721"/>
            <a:ext cx="7029488" cy="24929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endParaRPr lang="en-US" sz="32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AC= AB + BD + DC</a:t>
            </a:r>
          </a:p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AC= 2∙4,2+2,4+4,2=15(cm)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131608" y="5727700"/>
            <a:ext cx="31085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15 cm</a:t>
            </a:r>
            <a:endParaRPr lang="ru-RU" sz="36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107533" y="1351474"/>
            <a:ext cx="6431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7030A0"/>
                </a:solidFill>
              </a:rPr>
              <a:t>4,2</a:t>
            </a:r>
            <a:endParaRPr lang="ru-RU" sz="2800" b="1" dirty="0">
              <a:solidFill>
                <a:srgbClr val="7030A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329806" y="1351474"/>
            <a:ext cx="6431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7030A0"/>
                </a:solidFill>
              </a:rPr>
              <a:t>2,1</a:t>
            </a:r>
            <a:endParaRPr lang="ru-RU" sz="2800" b="1" dirty="0">
              <a:solidFill>
                <a:srgbClr val="7030A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17074" y="1351474"/>
            <a:ext cx="7841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7030A0"/>
                </a:solidFill>
              </a:rPr>
              <a:t>2DC</a:t>
            </a:r>
            <a:endParaRPr lang="ru-RU" sz="28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725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4466" y="1320800"/>
            <a:ext cx="11867534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i="1" dirty="0">
              <a:latin typeface="Eras Demi ITC" panose="02000000000000000000" pitchFamily="2" charset="0"/>
              <a:ea typeface="Eras Demi ITC" panose="02000000000000000000" pitchFamily="2" charset="0"/>
            </a:endParaRPr>
          </a:p>
          <a:p>
            <a:pPr algn="just"/>
            <a:r>
              <a:rPr lang="en-US" sz="4000" dirty="0">
                <a:latin typeface="Arial" panose="020B0604020202020204" pitchFamily="34" charset="0"/>
                <a:ea typeface="Eras Demi ITC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ea typeface="Eras Demi ITC" panose="02000000000000000000" pitchFamily="2" charset="0"/>
                <a:cs typeface="Arial" panose="020B0604020202020204" pitchFamily="34" charset="0"/>
              </a:rPr>
              <a:t>  </a:t>
            </a:r>
            <a:endParaRPr lang="ru-RU" sz="4800" dirty="0">
              <a:latin typeface="Arial" panose="020B0604020202020204" pitchFamily="34" charset="0"/>
              <a:ea typeface="Eras Demi ITC" panose="02000000000000000000" pitchFamily="2" charset="0"/>
              <a:cs typeface="Arial" panose="020B0604020202020204" pitchFamily="34" charset="0"/>
            </a:endParaRPr>
          </a:p>
          <a:p>
            <a:pPr algn="just"/>
            <a:endParaRPr lang="ru-RU" sz="3600" dirty="0">
              <a:latin typeface="Arial" panose="020B0604020202020204" pitchFamily="34" charset="0"/>
              <a:ea typeface="Eras Demi ITC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1320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22268" y="2610823"/>
            <a:ext cx="988283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15-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betdagi</a:t>
            </a:r>
            <a:endParaRPr lang="en-US" sz="4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6, 7, 8 –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masalalarni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9791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6935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0066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0629" y="2136339"/>
            <a:ext cx="1227908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dirty="0" err="1" smtClean="0">
                <a:latin typeface="Arial" panose="020B0604020202020204" pitchFamily="34" charset="0"/>
                <a:ea typeface="Eras Demi ITC" panose="02000000000000000000" pitchFamily="2" charset="0"/>
                <a:cs typeface="Arial" panose="020B0604020202020204" pitchFamily="34" charset="0"/>
              </a:rPr>
              <a:t>Teng</a:t>
            </a:r>
            <a:r>
              <a:rPr lang="en-US" sz="5400" dirty="0" smtClean="0">
                <a:latin typeface="Arial" panose="020B0604020202020204" pitchFamily="34" charset="0"/>
                <a:ea typeface="Eras Demi ITC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ea typeface="Eras Demi ITC" panose="02000000000000000000" pitchFamily="2" charset="0"/>
                <a:cs typeface="Arial" panose="020B0604020202020204" pitchFamily="34" charset="0"/>
              </a:rPr>
              <a:t>shakllar</a:t>
            </a:r>
            <a:r>
              <a:rPr lang="en-US" sz="5400" dirty="0" smtClean="0">
                <a:latin typeface="Arial" panose="020B0604020202020204" pitchFamily="34" charset="0"/>
                <a:ea typeface="Eras Demi ITC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ea typeface="Eras Demi ITC" panose="02000000000000000000" pitchFamily="2" charset="0"/>
                <a:cs typeface="Arial" panose="020B0604020202020204" pitchFamily="34" charset="0"/>
              </a:rPr>
              <a:t>ded</a:t>
            </a:r>
            <a:r>
              <a:rPr lang="en-US" sz="5400" dirty="0" smtClean="0">
                <a:latin typeface="Arial" panose="020B0604020202020204" pitchFamily="34" charset="0"/>
                <a:ea typeface="Eras Demi ITC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ea typeface="Eras Demi ITC" panose="02000000000000000000" pitchFamily="2" charset="0"/>
                <a:cs typeface="Arial" panose="020B0604020202020204" pitchFamily="34" charset="0"/>
              </a:rPr>
              <a:t>nimaga</a:t>
            </a:r>
            <a:r>
              <a:rPr lang="en-US" sz="5400" dirty="0" smtClean="0">
                <a:latin typeface="Arial" panose="020B0604020202020204" pitchFamily="34" charset="0"/>
                <a:ea typeface="Eras Demi ITC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ea typeface="Eras Demi ITC" panose="02000000000000000000" pitchFamily="2" charset="0"/>
                <a:cs typeface="Arial" panose="020B0604020202020204" pitchFamily="34" charset="0"/>
              </a:rPr>
              <a:t>aytiladi</a:t>
            </a:r>
            <a:r>
              <a:rPr lang="ru-RU" sz="5400" dirty="0" smtClean="0">
                <a:latin typeface="Arial" panose="020B0604020202020204" pitchFamily="34" charset="0"/>
                <a:ea typeface="Eras Demi ITC" panose="02000000000000000000" pitchFamily="2" charset="0"/>
                <a:cs typeface="Arial" panose="020B0604020202020204" pitchFamily="34" charset="0"/>
              </a:rPr>
              <a:t>? </a:t>
            </a:r>
            <a:endParaRPr lang="ru-RU" dirty="0">
              <a:latin typeface="Arial" panose="020B0604020202020204" pitchFamily="34" charset="0"/>
              <a:ea typeface="Eras Demi ITC" panose="02000000000000000000" pitchFamily="2" charset="0"/>
              <a:cs typeface="Arial" panose="020B0604020202020204" pitchFamily="34" charset="0"/>
            </a:endParaRPr>
          </a:p>
          <a:p>
            <a:r>
              <a:rPr lang="ru-RU" i="1" dirty="0" smtClean="0">
                <a:latin typeface="Eras Demi ITC" panose="02000000000000000000" pitchFamily="2" charset="0"/>
                <a:ea typeface="Eras Demi ITC" panose="02000000000000000000" pitchFamily="2" charset="0"/>
              </a:rPr>
              <a:t> </a:t>
            </a:r>
            <a:endParaRPr lang="" i="1" dirty="0">
              <a:latin typeface="Eras Demi ITC" panose="02000000000000000000" pitchFamily="2" charset="0"/>
              <a:ea typeface="Eras Demi ITC" panose="02000000000000000000" pitchFamily="2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1320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MUSTAXKAMLASH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9743" y="3187338"/>
            <a:ext cx="1195251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Birining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ikkinchisining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ustiga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aynan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ustma-ust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tushadigan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qilibqo‘yish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shakllarga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shakllar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4692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14563" y="2223224"/>
            <a:ext cx="750093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242021"/>
                </a:solidFill>
                <a:latin typeface="TimesET-Bold"/>
              </a:rPr>
              <a:t>1. </a:t>
            </a:r>
            <a:r>
              <a:rPr lang="en-US" sz="2400" dirty="0" err="1">
                <a:solidFill>
                  <a:srgbClr val="242021"/>
                </a:solidFill>
                <a:latin typeface="TimesET"/>
              </a:rPr>
              <a:t>Kesmaning</a:t>
            </a:r>
            <a:r>
              <a:rPr lang="en-US" sz="2400" dirty="0">
                <a:solidFill>
                  <a:srgbClr val="242021"/>
                </a:solidFill>
                <a:latin typeface="TimesET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TimesET"/>
              </a:rPr>
              <a:t>uzunligi</a:t>
            </a:r>
            <a:r>
              <a:rPr lang="en-US" sz="2400" dirty="0">
                <a:solidFill>
                  <a:srgbClr val="242021"/>
                </a:solidFill>
                <a:latin typeface="TimesET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TimesET"/>
              </a:rPr>
              <a:t>deganda</a:t>
            </a:r>
            <a:r>
              <a:rPr lang="en-US" sz="2400" dirty="0">
                <a:solidFill>
                  <a:srgbClr val="242021"/>
                </a:solidFill>
                <a:latin typeface="TimesET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TimesET"/>
              </a:rPr>
              <a:t>nimani</a:t>
            </a:r>
            <a:r>
              <a:rPr lang="en-US" sz="2400" dirty="0">
                <a:solidFill>
                  <a:srgbClr val="242021"/>
                </a:solidFill>
                <a:latin typeface="TimesET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TimesET"/>
              </a:rPr>
              <a:t>tushunasiz</a:t>
            </a:r>
            <a:r>
              <a:rPr lang="en-US" sz="2400" dirty="0">
                <a:solidFill>
                  <a:srgbClr val="242021"/>
                </a:solidFill>
                <a:latin typeface="TimesET"/>
              </a:rPr>
              <a:t>?</a:t>
            </a:r>
            <a:br>
              <a:rPr lang="en-US" sz="2400" dirty="0">
                <a:solidFill>
                  <a:srgbClr val="242021"/>
                </a:solidFill>
                <a:latin typeface="TimesET"/>
              </a:rPr>
            </a:br>
            <a:r>
              <a:rPr lang="en-US" sz="2400" b="1" dirty="0">
                <a:solidFill>
                  <a:srgbClr val="242021"/>
                </a:solidFill>
                <a:latin typeface="TimesET-Bold"/>
              </a:rPr>
              <a:t>2. </a:t>
            </a:r>
            <a:r>
              <a:rPr lang="en-US" sz="2400" dirty="0" err="1">
                <a:solidFill>
                  <a:srgbClr val="242021"/>
                </a:solidFill>
                <a:latin typeface="TimesET"/>
              </a:rPr>
              <a:t>Qanday</a:t>
            </a:r>
            <a:r>
              <a:rPr lang="en-US" sz="2400" dirty="0">
                <a:solidFill>
                  <a:srgbClr val="242021"/>
                </a:solidFill>
                <a:latin typeface="TimesET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TimesET"/>
              </a:rPr>
              <a:t>kesmalarga</a:t>
            </a:r>
            <a:r>
              <a:rPr lang="en-US" sz="2400" dirty="0">
                <a:solidFill>
                  <a:srgbClr val="242021"/>
                </a:solidFill>
                <a:latin typeface="TimesET"/>
              </a:rPr>
              <a:t> </a:t>
            </a:r>
            <a:r>
              <a:rPr lang="en-US" sz="2400" dirty="0" err="1" smtClean="0">
                <a:solidFill>
                  <a:srgbClr val="242021"/>
                </a:solidFill>
                <a:latin typeface="TimesET"/>
              </a:rPr>
              <a:t>o`zaro</a:t>
            </a:r>
            <a:r>
              <a:rPr lang="en-US" sz="2400" dirty="0" smtClean="0">
                <a:solidFill>
                  <a:srgbClr val="242021"/>
                </a:solidFill>
                <a:latin typeface="TimesET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TimesET"/>
              </a:rPr>
              <a:t>teng</a:t>
            </a:r>
            <a:r>
              <a:rPr lang="en-US" sz="2400" dirty="0">
                <a:solidFill>
                  <a:srgbClr val="242021"/>
                </a:solidFill>
                <a:latin typeface="TimesET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TimesET"/>
              </a:rPr>
              <a:t>kesmalar</a:t>
            </a:r>
            <a:r>
              <a:rPr lang="en-US" sz="2400" dirty="0">
                <a:solidFill>
                  <a:srgbClr val="242021"/>
                </a:solidFill>
                <a:latin typeface="TimesET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TimesET"/>
              </a:rPr>
              <a:t>deyiladi</a:t>
            </a:r>
            <a:r>
              <a:rPr lang="en-US" sz="2400" dirty="0">
                <a:solidFill>
                  <a:srgbClr val="242021"/>
                </a:solidFill>
                <a:latin typeface="TimesET"/>
              </a:rPr>
              <a:t>?</a:t>
            </a:r>
            <a:br>
              <a:rPr lang="en-US" sz="2400" dirty="0">
                <a:solidFill>
                  <a:srgbClr val="242021"/>
                </a:solidFill>
                <a:latin typeface="TimesET"/>
              </a:rPr>
            </a:br>
            <a:r>
              <a:rPr lang="en-US" sz="2400" b="1" dirty="0">
                <a:solidFill>
                  <a:srgbClr val="242021"/>
                </a:solidFill>
                <a:latin typeface="TimesET-Bold"/>
              </a:rPr>
              <a:t>3. </a:t>
            </a:r>
            <a:r>
              <a:rPr lang="en-US" sz="2400" dirty="0" err="1">
                <a:solidFill>
                  <a:srgbClr val="242021"/>
                </a:solidFill>
                <a:latin typeface="TimesET"/>
              </a:rPr>
              <a:t>Kesma</a:t>
            </a:r>
            <a:r>
              <a:rPr lang="en-US" sz="2400" dirty="0">
                <a:solidFill>
                  <a:srgbClr val="242021"/>
                </a:solidFill>
                <a:latin typeface="TimesET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TimesET"/>
              </a:rPr>
              <a:t>xossalarini</a:t>
            </a:r>
            <a:r>
              <a:rPr lang="en-US" sz="2400" dirty="0">
                <a:solidFill>
                  <a:srgbClr val="242021"/>
                </a:solidFill>
                <a:latin typeface="TimesET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TimesET"/>
              </a:rPr>
              <a:t>ayting</a:t>
            </a:r>
            <a:r>
              <a:rPr lang="en-US" sz="2400" dirty="0">
                <a:solidFill>
                  <a:srgbClr val="242021"/>
                </a:solidFill>
                <a:latin typeface="TimesET"/>
              </a:rPr>
              <a:t>.</a:t>
            </a:r>
            <a:br>
              <a:rPr lang="en-US" sz="2400" dirty="0">
                <a:solidFill>
                  <a:srgbClr val="242021"/>
                </a:solidFill>
                <a:latin typeface="TimesET"/>
              </a:rPr>
            </a:br>
            <a:r>
              <a:rPr lang="en-US" sz="2400" b="1" dirty="0">
                <a:solidFill>
                  <a:srgbClr val="242021"/>
                </a:solidFill>
                <a:latin typeface="TimesET-Bold"/>
              </a:rPr>
              <a:t>4. </a:t>
            </a:r>
            <a:r>
              <a:rPr lang="en-US" sz="2400" dirty="0" err="1">
                <a:solidFill>
                  <a:srgbClr val="242021"/>
                </a:solidFill>
                <a:latin typeface="TimesET"/>
              </a:rPr>
              <a:t>Kesmalarning</a:t>
            </a:r>
            <a:r>
              <a:rPr lang="en-US" sz="2400" dirty="0">
                <a:solidFill>
                  <a:srgbClr val="242021"/>
                </a:solidFill>
                <a:latin typeface="TimesET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TimesET"/>
              </a:rPr>
              <a:t>ayirmasi</a:t>
            </a:r>
            <a:r>
              <a:rPr lang="en-US" sz="2400" dirty="0">
                <a:solidFill>
                  <a:srgbClr val="242021"/>
                </a:solidFill>
                <a:latin typeface="TimesET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TimesET"/>
              </a:rPr>
              <a:t>va</a:t>
            </a:r>
            <a:r>
              <a:rPr lang="en-US" sz="2400" dirty="0">
                <a:solidFill>
                  <a:srgbClr val="242021"/>
                </a:solidFill>
                <a:latin typeface="TimesET"/>
              </a:rPr>
              <a:t> </a:t>
            </a:r>
            <a:r>
              <a:rPr lang="en-US" sz="2400" dirty="0" err="1" smtClean="0">
                <a:solidFill>
                  <a:srgbClr val="242021"/>
                </a:solidFill>
                <a:latin typeface="TimesET"/>
              </a:rPr>
              <a:t>yig`indisi</a:t>
            </a:r>
            <a:r>
              <a:rPr lang="en-US" sz="2400" dirty="0" smtClean="0">
                <a:solidFill>
                  <a:srgbClr val="242021"/>
                </a:solidFill>
                <a:latin typeface="TimesET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TimesET"/>
              </a:rPr>
              <a:t>nima</a:t>
            </a:r>
            <a:r>
              <a:rPr lang="en-US" sz="2400" dirty="0">
                <a:solidFill>
                  <a:srgbClr val="242021"/>
                </a:solidFill>
                <a:latin typeface="TimesET"/>
              </a:rPr>
              <a:t>?</a:t>
            </a:r>
            <a:br>
              <a:rPr lang="en-US" sz="2400" dirty="0">
                <a:solidFill>
                  <a:srgbClr val="242021"/>
                </a:solidFill>
                <a:latin typeface="TimesET"/>
              </a:rPr>
            </a:br>
            <a:r>
              <a:rPr lang="en-US" sz="2400" b="1" dirty="0">
                <a:solidFill>
                  <a:srgbClr val="242021"/>
                </a:solidFill>
                <a:latin typeface="TimesET-Bold"/>
              </a:rPr>
              <a:t>5. </a:t>
            </a:r>
            <a:r>
              <a:rPr lang="en-US" sz="2400" dirty="0" err="1">
                <a:solidFill>
                  <a:srgbClr val="242021"/>
                </a:solidFill>
                <a:latin typeface="TimesET"/>
              </a:rPr>
              <a:t>Masofa</a:t>
            </a:r>
            <a:r>
              <a:rPr lang="en-US" sz="2400" dirty="0">
                <a:solidFill>
                  <a:srgbClr val="242021"/>
                </a:solidFill>
                <a:latin typeface="TimesET"/>
              </a:rPr>
              <a:t> deb </a:t>
            </a:r>
            <a:r>
              <a:rPr lang="en-US" sz="2400" dirty="0" err="1">
                <a:solidFill>
                  <a:srgbClr val="242021"/>
                </a:solidFill>
                <a:latin typeface="TimesET"/>
              </a:rPr>
              <a:t>nimaga</a:t>
            </a:r>
            <a:r>
              <a:rPr lang="en-US" sz="2400" dirty="0">
                <a:solidFill>
                  <a:srgbClr val="242021"/>
                </a:solidFill>
                <a:latin typeface="TimesET"/>
              </a:rPr>
              <a:t> </a:t>
            </a:r>
            <a:r>
              <a:rPr lang="en-US" sz="2400" dirty="0" err="1">
                <a:solidFill>
                  <a:srgbClr val="242021"/>
                </a:solidFill>
                <a:latin typeface="TimesET"/>
              </a:rPr>
              <a:t>aytiladi</a:t>
            </a:r>
            <a:r>
              <a:rPr lang="en-US" sz="2400" dirty="0">
                <a:solidFill>
                  <a:srgbClr val="242021"/>
                </a:solidFill>
                <a:latin typeface="TimesET"/>
              </a:rPr>
              <a:t>?</a:t>
            </a:r>
            <a:r>
              <a:rPr lang="en-US" sz="2400" dirty="0" smtClean="0"/>
              <a:t> </a:t>
            </a:r>
            <a:br>
              <a:rPr lang="en-US" sz="2400" dirty="0" smtClean="0"/>
            </a:b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386138" y="1071563"/>
            <a:ext cx="316712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rgbClr val="A5650C"/>
                </a:solidFill>
                <a:latin typeface="TimesET-Bold"/>
              </a:rPr>
              <a:t>Savol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340424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57312" y="1871275"/>
            <a:ext cx="9215438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242021"/>
                </a:solidFill>
                <a:latin typeface="TimesET"/>
              </a:rPr>
              <a:t>1</a:t>
            </a:r>
            <a:r>
              <a:rPr lang="en-US" dirty="0" smtClean="0">
                <a:solidFill>
                  <a:srgbClr val="242021"/>
                </a:solidFill>
                <a:latin typeface="TimesET"/>
              </a:rPr>
              <a:t>.Agar </a:t>
            </a:r>
            <a:r>
              <a:rPr lang="en-US" sz="2000" b="0" i="1" dirty="0" smtClean="0">
                <a:solidFill>
                  <a:srgbClr val="242021"/>
                </a:solidFill>
                <a:effectLst/>
                <a:latin typeface="TimesNewRomanPS-ItalicMT"/>
              </a:rPr>
              <a:t>AB </a:t>
            </a:r>
            <a:r>
              <a:rPr lang="en-US" dirty="0" err="1">
                <a:solidFill>
                  <a:srgbClr val="242021"/>
                </a:solidFill>
                <a:latin typeface="TimesET"/>
              </a:rPr>
              <a:t>va</a:t>
            </a:r>
            <a:r>
              <a:rPr lang="en-US" dirty="0">
                <a:solidFill>
                  <a:srgbClr val="242021"/>
                </a:solidFill>
                <a:latin typeface="TimesET"/>
              </a:rPr>
              <a:t> </a:t>
            </a:r>
            <a:r>
              <a:rPr lang="en-US" sz="2000" b="0" i="1" dirty="0" smtClean="0">
                <a:solidFill>
                  <a:srgbClr val="242021"/>
                </a:solidFill>
                <a:effectLst/>
                <a:latin typeface="TimesNewRomanPS-ItalicMT"/>
              </a:rPr>
              <a:t>DE </a:t>
            </a:r>
            <a:r>
              <a:rPr lang="en-US" dirty="0" err="1">
                <a:solidFill>
                  <a:srgbClr val="242021"/>
                </a:solidFill>
                <a:latin typeface="TimesET"/>
              </a:rPr>
              <a:t>kesmalar</a:t>
            </a:r>
            <a:r>
              <a:rPr lang="en-US" dirty="0">
                <a:solidFill>
                  <a:srgbClr val="242021"/>
                </a:solidFill>
                <a:latin typeface="TimesET"/>
              </a:rPr>
              <a:t> </a:t>
            </a:r>
            <a:r>
              <a:rPr lang="en-US" dirty="0" err="1">
                <a:solidFill>
                  <a:srgbClr val="242021"/>
                </a:solidFill>
                <a:latin typeface="TimesET"/>
              </a:rPr>
              <a:t>bitta</a:t>
            </a:r>
            <a:r>
              <a:rPr lang="en-US" dirty="0">
                <a:solidFill>
                  <a:srgbClr val="242021"/>
                </a:solidFill>
                <a:latin typeface="TimesET"/>
              </a:rPr>
              <a:t> </a:t>
            </a:r>
            <a:r>
              <a:rPr lang="en-US" dirty="0" err="1">
                <a:solidFill>
                  <a:srgbClr val="242021"/>
                </a:solidFill>
                <a:latin typeface="TimesET"/>
              </a:rPr>
              <a:t>nurda</a:t>
            </a:r>
            <a:r>
              <a:rPr lang="en-US" dirty="0">
                <a:solidFill>
                  <a:srgbClr val="242021"/>
                </a:solidFill>
                <a:latin typeface="TimesET"/>
              </a:rPr>
              <a:t> </a:t>
            </a:r>
            <a:r>
              <a:rPr lang="en-US" dirty="0" err="1">
                <a:solidFill>
                  <a:srgbClr val="242021"/>
                </a:solidFill>
                <a:latin typeface="TimesET"/>
              </a:rPr>
              <a:t>yotadigan</a:t>
            </a:r>
            <a:r>
              <a:rPr lang="en-US" dirty="0">
                <a:solidFill>
                  <a:srgbClr val="242021"/>
                </a:solidFill>
                <a:latin typeface="TimesET"/>
              </a:rPr>
              <a:t> </a:t>
            </a:r>
            <a:r>
              <a:rPr lang="en-US" dirty="0" err="1" smtClean="0">
                <a:solidFill>
                  <a:srgbClr val="242021"/>
                </a:solidFill>
                <a:latin typeface="TimesET"/>
              </a:rPr>
              <a:t>bo`lsa</a:t>
            </a:r>
            <a:r>
              <a:rPr lang="en-US" dirty="0">
                <a:solidFill>
                  <a:srgbClr val="242021"/>
                </a:solidFill>
                <a:latin typeface="TimesET"/>
              </a:rPr>
              <a:t>, </a:t>
            </a:r>
            <a:r>
              <a:rPr lang="en-US" sz="2000" b="0" i="1" dirty="0" smtClean="0">
                <a:solidFill>
                  <a:srgbClr val="242021"/>
                </a:solidFill>
                <a:effectLst/>
                <a:latin typeface="TimesNewRomanPS-ItalicMT"/>
              </a:rPr>
              <a:t>AB=</a:t>
            </a:r>
            <a:r>
              <a:rPr lang="en-US" dirty="0">
                <a:solidFill>
                  <a:srgbClr val="242021"/>
                </a:solidFill>
                <a:latin typeface="TimesET"/>
              </a:rPr>
              <a:t>10 </a:t>
            </a:r>
            <a:r>
              <a:rPr lang="en-US" sz="2000" b="0" i="1" dirty="0" err="1" smtClean="0">
                <a:solidFill>
                  <a:srgbClr val="242021"/>
                </a:solidFill>
                <a:effectLst/>
                <a:latin typeface="TimesNewRomanPS-ItalicMT"/>
              </a:rPr>
              <a:t>sm</a:t>
            </a:r>
            <a:r>
              <a:rPr lang="en-US" dirty="0">
                <a:solidFill>
                  <a:srgbClr val="242021"/>
                </a:solidFill>
                <a:latin typeface="TimesET"/>
              </a:rPr>
              <a:t>, </a:t>
            </a:r>
            <a:r>
              <a:rPr lang="en-US" sz="2000" b="0" i="1" dirty="0" smtClean="0">
                <a:solidFill>
                  <a:srgbClr val="242021"/>
                </a:solidFill>
                <a:effectLst/>
                <a:latin typeface="TimesNewRomanPS-ItalicMT"/>
              </a:rPr>
              <a:t>DE=</a:t>
            </a:r>
            <a:r>
              <a:rPr lang="en-US" dirty="0">
                <a:solidFill>
                  <a:srgbClr val="242021"/>
                </a:solidFill>
                <a:latin typeface="TimesET"/>
              </a:rPr>
              <a:t>20 </a:t>
            </a:r>
            <a:r>
              <a:rPr lang="en-US" sz="2000" b="0" i="1" dirty="0" err="1" smtClean="0">
                <a:solidFill>
                  <a:srgbClr val="242021"/>
                </a:solidFill>
                <a:effectLst/>
                <a:latin typeface="TimesNewRomanPS-ItalicMT"/>
              </a:rPr>
              <a:t>sm</a:t>
            </a:r>
            <a:r>
              <a:rPr lang="en-US" sz="2000" b="0" i="1" dirty="0" smtClean="0">
                <a:solidFill>
                  <a:srgbClr val="242021"/>
                </a:solidFill>
                <a:effectLst/>
                <a:latin typeface="TimesNewRomanPS-ItalicMT"/>
              </a:rPr>
              <a:t/>
            </a:r>
            <a:br>
              <a:rPr lang="en-US" sz="2000" b="0" i="1" dirty="0" smtClean="0">
                <a:solidFill>
                  <a:srgbClr val="242021"/>
                </a:solidFill>
                <a:effectLst/>
                <a:latin typeface="TimesNewRomanPS-ItalicMT"/>
              </a:rPr>
            </a:br>
            <a:r>
              <a:rPr lang="en-US" dirty="0">
                <a:solidFill>
                  <a:srgbClr val="242021"/>
                </a:solidFill>
                <a:latin typeface="TimesET"/>
              </a:rPr>
              <a:t>bo4lsa, </a:t>
            </a:r>
            <a:r>
              <a:rPr lang="en-US" sz="2000" b="0" i="1" dirty="0" smtClean="0">
                <a:solidFill>
                  <a:srgbClr val="242021"/>
                </a:solidFill>
                <a:effectLst/>
                <a:latin typeface="TimesNewRomanPS-ItalicMT"/>
              </a:rPr>
              <a:t>E </a:t>
            </a:r>
            <a:r>
              <a:rPr lang="en-US" dirty="0" err="1">
                <a:solidFill>
                  <a:srgbClr val="242021"/>
                </a:solidFill>
                <a:latin typeface="TimesET"/>
              </a:rPr>
              <a:t>nuqta</a:t>
            </a:r>
            <a:r>
              <a:rPr lang="en-US" dirty="0">
                <a:solidFill>
                  <a:srgbClr val="242021"/>
                </a:solidFill>
                <a:latin typeface="TimesET"/>
              </a:rPr>
              <a:t> </a:t>
            </a:r>
            <a:r>
              <a:rPr lang="en-US" sz="2000" b="0" i="1" dirty="0" smtClean="0">
                <a:solidFill>
                  <a:srgbClr val="242021"/>
                </a:solidFill>
                <a:effectLst/>
                <a:latin typeface="TimesNewRomanPS-ItalicMT"/>
              </a:rPr>
              <a:t>AB </a:t>
            </a:r>
            <a:r>
              <a:rPr lang="en-US" dirty="0" err="1">
                <a:solidFill>
                  <a:srgbClr val="242021"/>
                </a:solidFill>
                <a:latin typeface="TimesET"/>
              </a:rPr>
              <a:t>kesma</a:t>
            </a:r>
            <a:r>
              <a:rPr lang="en-US" dirty="0">
                <a:solidFill>
                  <a:srgbClr val="242021"/>
                </a:solidFill>
                <a:latin typeface="TimesET"/>
              </a:rPr>
              <a:t> </a:t>
            </a:r>
            <a:r>
              <a:rPr lang="en-US" dirty="0" err="1">
                <a:solidFill>
                  <a:srgbClr val="242021"/>
                </a:solidFill>
                <a:latin typeface="TimesET"/>
              </a:rPr>
              <a:t>orasida</a:t>
            </a:r>
            <a:r>
              <a:rPr lang="en-US" dirty="0">
                <a:solidFill>
                  <a:srgbClr val="242021"/>
                </a:solidFill>
                <a:latin typeface="TimesET"/>
              </a:rPr>
              <a:t> </a:t>
            </a:r>
            <a:r>
              <a:rPr lang="en-US" dirty="0" err="1">
                <a:solidFill>
                  <a:srgbClr val="242021"/>
                </a:solidFill>
                <a:latin typeface="TimesET"/>
              </a:rPr>
              <a:t>yotishi</a:t>
            </a:r>
            <a:r>
              <a:rPr lang="en-US" dirty="0">
                <a:solidFill>
                  <a:srgbClr val="242021"/>
                </a:solidFill>
                <a:latin typeface="TimesET"/>
              </a:rPr>
              <a:t> </a:t>
            </a:r>
            <a:r>
              <a:rPr lang="en-US" dirty="0" err="1">
                <a:solidFill>
                  <a:srgbClr val="242021"/>
                </a:solidFill>
                <a:latin typeface="TimesET"/>
              </a:rPr>
              <a:t>mumkinmi</a:t>
            </a:r>
            <a:r>
              <a:rPr lang="en-US" dirty="0">
                <a:solidFill>
                  <a:srgbClr val="242021"/>
                </a:solidFill>
                <a:latin typeface="TimesET"/>
              </a:rPr>
              <a:t>? </a:t>
            </a:r>
            <a:r>
              <a:rPr lang="en-US" dirty="0" err="1">
                <a:solidFill>
                  <a:srgbClr val="242021"/>
                </a:solidFill>
                <a:latin typeface="TimesET"/>
              </a:rPr>
              <a:t>Javobingizni</a:t>
            </a:r>
            <a:r>
              <a:rPr lang="en-US" dirty="0">
                <a:solidFill>
                  <a:srgbClr val="242021"/>
                </a:solidFill>
                <a:latin typeface="TimesET"/>
              </a:rPr>
              <a:t> </a:t>
            </a:r>
            <a:r>
              <a:rPr lang="en-US" dirty="0" err="1">
                <a:solidFill>
                  <a:srgbClr val="242021"/>
                </a:solidFill>
                <a:latin typeface="TimesET"/>
              </a:rPr>
              <a:t>asoslang</a:t>
            </a:r>
            <a:r>
              <a:rPr lang="en-US" dirty="0">
                <a:solidFill>
                  <a:srgbClr val="242021"/>
                </a:solidFill>
                <a:latin typeface="TimesET"/>
              </a:rPr>
              <a:t>.</a:t>
            </a:r>
            <a:br>
              <a:rPr lang="en-US" dirty="0">
                <a:solidFill>
                  <a:srgbClr val="242021"/>
                </a:solidFill>
                <a:latin typeface="TimesET"/>
              </a:rPr>
            </a:br>
            <a:r>
              <a:rPr lang="en-US" b="1" dirty="0">
                <a:solidFill>
                  <a:srgbClr val="242021"/>
                </a:solidFill>
                <a:latin typeface="TimesET-Bold"/>
              </a:rPr>
              <a:t>2</a:t>
            </a:r>
            <a:r>
              <a:rPr lang="en-US" b="1" dirty="0" smtClean="0">
                <a:solidFill>
                  <a:srgbClr val="242021"/>
                </a:solidFill>
                <a:latin typeface="TimesET-Bold"/>
              </a:rPr>
              <a:t>. </a:t>
            </a:r>
            <a:r>
              <a:rPr lang="en-US" sz="2000" b="0" i="1" dirty="0" smtClean="0">
                <a:solidFill>
                  <a:srgbClr val="242021"/>
                </a:solidFill>
                <a:effectLst/>
                <a:latin typeface="TimesNewRomanPS-ItalicMT"/>
              </a:rPr>
              <a:t>AB </a:t>
            </a:r>
            <a:r>
              <a:rPr lang="en-US" dirty="0" err="1">
                <a:solidFill>
                  <a:srgbClr val="242021"/>
                </a:solidFill>
                <a:latin typeface="TimesET"/>
              </a:rPr>
              <a:t>kesma</a:t>
            </a:r>
            <a:r>
              <a:rPr lang="en-US" dirty="0">
                <a:solidFill>
                  <a:srgbClr val="242021"/>
                </a:solidFill>
                <a:latin typeface="TimesET"/>
              </a:rPr>
              <a:t> </a:t>
            </a:r>
            <a:r>
              <a:rPr lang="en-US" dirty="0" err="1">
                <a:solidFill>
                  <a:srgbClr val="242021"/>
                </a:solidFill>
                <a:latin typeface="TimesET"/>
              </a:rPr>
              <a:t>berilgan</a:t>
            </a:r>
            <a:r>
              <a:rPr lang="en-US" dirty="0">
                <a:solidFill>
                  <a:srgbClr val="242021"/>
                </a:solidFill>
                <a:latin typeface="TimesET"/>
              </a:rPr>
              <a:t>. </a:t>
            </a:r>
            <a:r>
              <a:rPr lang="en-US" dirty="0" err="1">
                <a:solidFill>
                  <a:srgbClr val="242021"/>
                </a:solidFill>
                <a:latin typeface="TimesET"/>
              </a:rPr>
              <a:t>Uzunligi</a:t>
            </a:r>
            <a:r>
              <a:rPr lang="en-US" dirty="0">
                <a:solidFill>
                  <a:srgbClr val="242021"/>
                </a:solidFill>
                <a:latin typeface="TimesET"/>
              </a:rPr>
              <a:t>: a) 2</a:t>
            </a:r>
            <a:r>
              <a:rPr lang="en-US" sz="2000" b="0" i="1" dirty="0" smtClean="0">
                <a:solidFill>
                  <a:srgbClr val="242021"/>
                </a:solidFill>
                <a:effectLst/>
                <a:latin typeface="TimesNewRomanPS-ItalicMT"/>
              </a:rPr>
              <a:t>AB</a:t>
            </a:r>
            <a:r>
              <a:rPr lang="en-US" sz="2000" b="0" i="0" dirty="0" smtClean="0">
                <a:solidFill>
                  <a:srgbClr val="242021"/>
                </a:solidFill>
                <a:effectLst/>
                <a:latin typeface="TimesET"/>
              </a:rPr>
              <a:t>; </a:t>
            </a:r>
            <a:r>
              <a:rPr lang="en-US" dirty="0">
                <a:solidFill>
                  <a:srgbClr val="242021"/>
                </a:solidFill>
                <a:latin typeface="TimesET"/>
              </a:rPr>
              <a:t>b) </a:t>
            </a:r>
            <a:r>
              <a:rPr lang="en-US" sz="2000" b="0" i="1" dirty="0" smtClean="0">
                <a:solidFill>
                  <a:srgbClr val="242021"/>
                </a:solidFill>
                <a:effectLst/>
                <a:latin typeface="TimesNewRomanPS-ItalicMT"/>
              </a:rPr>
              <a:t>AB</a:t>
            </a:r>
            <a:r>
              <a:rPr lang="en-US" dirty="0">
                <a:solidFill>
                  <a:srgbClr val="242021"/>
                </a:solidFill>
                <a:latin typeface="TimesET"/>
              </a:rPr>
              <a:t>:2; c) </a:t>
            </a:r>
            <a:r>
              <a:rPr lang="en-US" sz="2000" b="0" i="1" dirty="0" smtClean="0">
                <a:solidFill>
                  <a:srgbClr val="242021"/>
                </a:solidFill>
                <a:effectLst/>
                <a:latin typeface="TimesNewRomanPS-ItalicMT"/>
              </a:rPr>
              <a:t>AB</a:t>
            </a:r>
            <a:r>
              <a:rPr lang="en-US" dirty="0">
                <a:solidFill>
                  <a:srgbClr val="242021"/>
                </a:solidFill>
                <a:latin typeface="TimesET"/>
              </a:rPr>
              <a:t>:4 </a:t>
            </a:r>
            <a:r>
              <a:rPr lang="en-US" dirty="0" err="1" smtClean="0">
                <a:solidFill>
                  <a:srgbClr val="242021"/>
                </a:solidFill>
                <a:latin typeface="TimesET"/>
              </a:rPr>
              <a:t>bo`lgan</a:t>
            </a:r>
            <a:r>
              <a:rPr lang="en-US" dirty="0" smtClean="0">
                <a:solidFill>
                  <a:srgbClr val="242021"/>
                </a:solidFill>
                <a:latin typeface="TimesET"/>
              </a:rPr>
              <a:t> </a:t>
            </a:r>
            <a:r>
              <a:rPr lang="en-US" dirty="0" err="1">
                <a:solidFill>
                  <a:srgbClr val="242021"/>
                </a:solidFill>
                <a:latin typeface="TimesET"/>
              </a:rPr>
              <a:t>kesmalarni</a:t>
            </a:r>
            <a:r>
              <a:rPr lang="en-US" dirty="0">
                <a:solidFill>
                  <a:srgbClr val="242021"/>
                </a:solidFill>
                <a:latin typeface="TimesET"/>
              </a:rPr>
              <a:t/>
            </a:r>
            <a:br>
              <a:rPr lang="en-US" dirty="0">
                <a:solidFill>
                  <a:srgbClr val="242021"/>
                </a:solidFill>
                <a:latin typeface="TimesET"/>
              </a:rPr>
            </a:br>
            <a:r>
              <a:rPr lang="en-US" dirty="0" err="1">
                <a:solidFill>
                  <a:srgbClr val="242021"/>
                </a:solidFill>
                <a:latin typeface="TimesET"/>
              </a:rPr>
              <a:t>yasang</a:t>
            </a:r>
            <a:r>
              <a:rPr lang="en-US" dirty="0">
                <a:solidFill>
                  <a:srgbClr val="242021"/>
                </a:solidFill>
                <a:latin typeface="TimesET"/>
              </a:rPr>
              <a:t>.</a:t>
            </a:r>
            <a:br>
              <a:rPr lang="en-US" dirty="0">
                <a:solidFill>
                  <a:srgbClr val="242021"/>
                </a:solidFill>
                <a:latin typeface="TimesET"/>
              </a:rPr>
            </a:br>
            <a:r>
              <a:rPr lang="en-US" b="1" dirty="0" smtClean="0">
                <a:solidFill>
                  <a:srgbClr val="242021"/>
                </a:solidFill>
                <a:latin typeface="TimesET-Bold"/>
              </a:rPr>
              <a:t>3. </a:t>
            </a:r>
            <a:r>
              <a:rPr lang="en-US" dirty="0" err="1" smtClean="0">
                <a:solidFill>
                  <a:srgbClr val="242021"/>
                </a:solidFill>
                <a:latin typeface="TimesET"/>
              </a:rPr>
              <a:t>To`g`ri</a:t>
            </a:r>
            <a:r>
              <a:rPr lang="en-US" dirty="0" smtClean="0">
                <a:solidFill>
                  <a:srgbClr val="242021"/>
                </a:solidFill>
                <a:latin typeface="TimesET"/>
              </a:rPr>
              <a:t> </a:t>
            </a:r>
            <a:r>
              <a:rPr lang="en-US" dirty="0" err="1">
                <a:solidFill>
                  <a:srgbClr val="242021"/>
                </a:solidFill>
                <a:latin typeface="TimesET"/>
              </a:rPr>
              <a:t>chiziqdagi</a:t>
            </a:r>
            <a:r>
              <a:rPr lang="en-US" dirty="0">
                <a:solidFill>
                  <a:srgbClr val="242021"/>
                </a:solidFill>
                <a:latin typeface="TimesET"/>
              </a:rPr>
              <a:t> </a:t>
            </a:r>
            <a:r>
              <a:rPr lang="en-US" sz="2000" b="0" i="1" dirty="0" smtClean="0">
                <a:solidFill>
                  <a:srgbClr val="242021"/>
                </a:solidFill>
                <a:effectLst/>
                <a:latin typeface="TimesNewRomanPS-ItalicMT"/>
              </a:rPr>
              <a:t>A</a:t>
            </a:r>
            <a:r>
              <a:rPr lang="en-US" sz="2000" b="0" i="0" dirty="0" smtClean="0">
                <a:solidFill>
                  <a:srgbClr val="242021"/>
                </a:solidFill>
                <a:effectLst/>
                <a:latin typeface="TimesNewRomanPSMT"/>
              </a:rPr>
              <a:t>, </a:t>
            </a:r>
            <a:r>
              <a:rPr lang="en-US" sz="2000" b="0" i="1" dirty="0" smtClean="0">
                <a:solidFill>
                  <a:srgbClr val="242021"/>
                </a:solidFill>
                <a:effectLst/>
                <a:latin typeface="TimesNewRomanPS-ItalicMT"/>
              </a:rPr>
              <a:t>B</a:t>
            </a:r>
            <a:r>
              <a:rPr lang="en-US" sz="2000" b="0" i="0" dirty="0" smtClean="0">
                <a:solidFill>
                  <a:srgbClr val="242021"/>
                </a:solidFill>
                <a:effectLst/>
                <a:latin typeface="TimesNewRomanPSMT"/>
              </a:rPr>
              <a:t>, </a:t>
            </a:r>
            <a:r>
              <a:rPr lang="en-US" sz="2000" b="0" i="1" dirty="0" smtClean="0">
                <a:solidFill>
                  <a:srgbClr val="242021"/>
                </a:solidFill>
                <a:effectLst/>
                <a:latin typeface="TimesNewRomanPS-ItalicMT"/>
              </a:rPr>
              <a:t>C </a:t>
            </a:r>
            <a:r>
              <a:rPr lang="en-US" dirty="0" err="1">
                <a:solidFill>
                  <a:srgbClr val="242021"/>
                </a:solidFill>
                <a:latin typeface="TimesET"/>
              </a:rPr>
              <a:t>nuqtalar</a:t>
            </a:r>
            <a:r>
              <a:rPr lang="en-US" dirty="0">
                <a:solidFill>
                  <a:srgbClr val="242021"/>
                </a:solidFill>
                <a:latin typeface="TimesET"/>
              </a:rPr>
              <a:t> </a:t>
            </a:r>
            <a:r>
              <a:rPr lang="en-US" dirty="0" err="1">
                <a:solidFill>
                  <a:srgbClr val="242021"/>
                </a:solidFill>
                <a:latin typeface="TimesET"/>
              </a:rPr>
              <a:t>uchun</a:t>
            </a:r>
            <a:r>
              <a:rPr lang="en-US" dirty="0">
                <a:solidFill>
                  <a:srgbClr val="242021"/>
                </a:solidFill>
                <a:latin typeface="TimesET"/>
              </a:rPr>
              <a:t> </a:t>
            </a:r>
            <a:r>
              <a:rPr lang="en-US" sz="2000" b="0" i="1" dirty="0" smtClean="0">
                <a:solidFill>
                  <a:srgbClr val="242021"/>
                </a:solidFill>
                <a:effectLst/>
                <a:latin typeface="TimesNewRomanPS-ItalicMT"/>
              </a:rPr>
              <a:t>AB</a:t>
            </a:r>
            <a:r>
              <a:rPr lang="en-US" dirty="0">
                <a:solidFill>
                  <a:srgbClr val="242021"/>
                </a:solidFill>
                <a:latin typeface="TimesET"/>
              </a:rPr>
              <a:t>= 5,6 </a:t>
            </a:r>
            <a:r>
              <a:rPr lang="en-US" sz="2000" b="0" i="1" dirty="0" err="1" smtClean="0">
                <a:solidFill>
                  <a:srgbClr val="242021"/>
                </a:solidFill>
                <a:effectLst/>
                <a:latin typeface="TimesNewRomanPS-ItalicMT"/>
              </a:rPr>
              <a:t>sm</a:t>
            </a:r>
            <a:r>
              <a:rPr lang="en-US" dirty="0">
                <a:solidFill>
                  <a:srgbClr val="242021"/>
                </a:solidFill>
                <a:latin typeface="TimesET"/>
              </a:rPr>
              <a:t>, </a:t>
            </a:r>
            <a:r>
              <a:rPr lang="en-US" sz="2000" b="0" i="1" dirty="0" smtClean="0">
                <a:solidFill>
                  <a:srgbClr val="242021"/>
                </a:solidFill>
                <a:effectLst/>
                <a:latin typeface="TimesNewRomanPS-ItalicMT"/>
              </a:rPr>
              <a:t>AC </a:t>
            </a:r>
            <a:r>
              <a:rPr lang="en-US" dirty="0">
                <a:solidFill>
                  <a:srgbClr val="242021"/>
                </a:solidFill>
                <a:latin typeface="TimesET"/>
              </a:rPr>
              <a:t>=8,9 </a:t>
            </a:r>
            <a:r>
              <a:rPr lang="en-US" sz="2000" b="0" i="1" dirty="0" err="1" smtClean="0">
                <a:solidFill>
                  <a:srgbClr val="242021"/>
                </a:solidFill>
                <a:effectLst/>
                <a:latin typeface="TimesNewRomanPS-ItalicMT"/>
              </a:rPr>
              <a:t>sm</a:t>
            </a:r>
            <a:r>
              <a:rPr lang="en-US" sz="2000" b="0" i="1" dirty="0" smtClean="0">
                <a:solidFill>
                  <a:srgbClr val="242021"/>
                </a:solidFill>
                <a:effectLst/>
                <a:latin typeface="TimesNewRomanPS-ItalicMT"/>
              </a:rPr>
              <a:t> </a:t>
            </a:r>
            <a:r>
              <a:rPr lang="en-US" dirty="0" err="1">
                <a:solidFill>
                  <a:srgbClr val="242021"/>
                </a:solidFill>
                <a:latin typeface="TimesET"/>
              </a:rPr>
              <a:t>va</a:t>
            </a:r>
            <a:r>
              <a:rPr lang="en-US" dirty="0">
                <a:solidFill>
                  <a:srgbClr val="242021"/>
                </a:solidFill>
                <a:latin typeface="TimesET"/>
              </a:rPr>
              <a:t/>
            </a:r>
            <a:br>
              <a:rPr lang="en-US" dirty="0">
                <a:solidFill>
                  <a:srgbClr val="242021"/>
                </a:solidFill>
                <a:latin typeface="TimesET"/>
              </a:rPr>
            </a:br>
            <a:r>
              <a:rPr lang="en-US" sz="2000" b="0" i="1" dirty="0" smtClean="0">
                <a:solidFill>
                  <a:srgbClr val="242021"/>
                </a:solidFill>
                <a:effectLst/>
                <a:latin typeface="TimesNewRomanPS-ItalicMT"/>
              </a:rPr>
              <a:t>BC </a:t>
            </a:r>
            <a:r>
              <a:rPr lang="en-US" dirty="0">
                <a:solidFill>
                  <a:srgbClr val="242021"/>
                </a:solidFill>
                <a:latin typeface="TimesET"/>
              </a:rPr>
              <a:t>= 3,3 </a:t>
            </a:r>
            <a:r>
              <a:rPr lang="en-US" sz="2000" b="0" i="1" dirty="0" err="1" smtClean="0">
                <a:solidFill>
                  <a:srgbClr val="242021"/>
                </a:solidFill>
                <a:effectLst/>
                <a:latin typeface="TimesNewRomanPS-ItalicMT"/>
              </a:rPr>
              <a:t>sm</a:t>
            </a:r>
            <a:r>
              <a:rPr lang="en-US" sz="2000" b="0" i="1" dirty="0" smtClean="0">
                <a:solidFill>
                  <a:srgbClr val="242021"/>
                </a:solidFill>
                <a:effectLst/>
                <a:latin typeface="TimesNewRomanPS-ItalicMT"/>
              </a:rPr>
              <a:t> </a:t>
            </a:r>
            <a:r>
              <a:rPr lang="en-US" dirty="0" err="1">
                <a:solidFill>
                  <a:srgbClr val="242021"/>
                </a:solidFill>
                <a:latin typeface="TimesET"/>
              </a:rPr>
              <a:t>ekani</a:t>
            </a:r>
            <a:r>
              <a:rPr lang="en-US" dirty="0">
                <a:solidFill>
                  <a:srgbClr val="242021"/>
                </a:solidFill>
                <a:latin typeface="TimesET"/>
              </a:rPr>
              <a:t> </a:t>
            </a:r>
            <a:r>
              <a:rPr lang="en-US" dirty="0" err="1">
                <a:solidFill>
                  <a:srgbClr val="242021"/>
                </a:solidFill>
                <a:latin typeface="TimesET"/>
              </a:rPr>
              <a:t>ma’lum</a:t>
            </a:r>
            <a:r>
              <a:rPr lang="en-US" dirty="0">
                <a:solidFill>
                  <a:srgbClr val="242021"/>
                </a:solidFill>
                <a:latin typeface="TimesET"/>
              </a:rPr>
              <a:t>. </a:t>
            </a:r>
            <a:r>
              <a:rPr lang="en-US" sz="2000" b="0" i="1" dirty="0" smtClean="0">
                <a:solidFill>
                  <a:srgbClr val="242021"/>
                </a:solidFill>
                <a:effectLst/>
                <a:latin typeface="TimesNewRomanPS-ItalicMT"/>
              </a:rPr>
              <a:t>A</a:t>
            </a:r>
            <a:r>
              <a:rPr lang="en-US" dirty="0">
                <a:solidFill>
                  <a:srgbClr val="242021"/>
                </a:solidFill>
                <a:latin typeface="TimesET"/>
              </a:rPr>
              <a:t>, </a:t>
            </a:r>
            <a:r>
              <a:rPr lang="en-US" sz="2000" b="0" i="1" dirty="0" smtClean="0">
                <a:solidFill>
                  <a:srgbClr val="242021"/>
                </a:solidFill>
                <a:effectLst/>
                <a:latin typeface="TimesNewRomanPS-ItalicMT"/>
              </a:rPr>
              <a:t>B</a:t>
            </a:r>
            <a:r>
              <a:rPr lang="en-US" dirty="0">
                <a:solidFill>
                  <a:srgbClr val="242021"/>
                </a:solidFill>
                <a:latin typeface="TimesET"/>
              </a:rPr>
              <a:t>, </a:t>
            </a:r>
            <a:r>
              <a:rPr lang="en-US" sz="2000" b="0" i="1" dirty="0" smtClean="0">
                <a:solidFill>
                  <a:srgbClr val="242021"/>
                </a:solidFill>
                <a:effectLst/>
                <a:latin typeface="TimesNewRomanPS-ItalicMT"/>
              </a:rPr>
              <a:t>C </a:t>
            </a:r>
            <a:r>
              <a:rPr lang="en-US" dirty="0" err="1">
                <a:solidFill>
                  <a:srgbClr val="242021"/>
                </a:solidFill>
                <a:latin typeface="TimesET"/>
              </a:rPr>
              <a:t>nuqtalarning</a:t>
            </a:r>
            <a:r>
              <a:rPr lang="en-US" dirty="0">
                <a:solidFill>
                  <a:srgbClr val="242021"/>
                </a:solidFill>
                <a:latin typeface="TimesET"/>
              </a:rPr>
              <a:t> </a:t>
            </a:r>
            <a:r>
              <a:rPr lang="en-US" dirty="0" err="1">
                <a:solidFill>
                  <a:srgbClr val="242021"/>
                </a:solidFill>
                <a:latin typeface="TimesET"/>
              </a:rPr>
              <a:t>qaysi</a:t>
            </a:r>
            <a:r>
              <a:rPr lang="en-US" dirty="0">
                <a:solidFill>
                  <a:srgbClr val="242021"/>
                </a:solidFill>
                <a:latin typeface="TimesET"/>
              </a:rPr>
              <a:t> </a:t>
            </a:r>
            <a:r>
              <a:rPr lang="en-US" dirty="0" err="1">
                <a:solidFill>
                  <a:srgbClr val="242021"/>
                </a:solidFill>
                <a:latin typeface="TimesET"/>
              </a:rPr>
              <a:t>biri</a:t>
            </a:r>
            <a:r>
              <a:rPr lang="en-US" dirty="0">
                <a:solidFill>
                  <a:srgbClr val="242021"/>
                </a:solidFill>
                <a:latin typeface="TimesET"/>
              </a:rPr>
              <a:t> </a:t>
            </a:r>
            <a:r>
              <a:rPr lang="en-US" dirty="0" err="1">
                <a:solidFill>
                  <a:srgbClr val="242021"/>
                </a:solidFill>
                <a:latin typeface="TimesET"/>
              </a:rPr>
              <a:t>qolgan</a:t>
            </a:r>
            <a:r>
              <a:rPr lang="en-US" dirty="0">
                <a:solidFill>
                  <a:srgbClr val="242021"/>
                </a:solidFill>
                <a:latin typeface="TimesET"/>
              </a:rPr>
              <a:t> </a:t>
            </a:r>
            <a:r>
              <a:rPr lang="en-US" dirty="0" err="1">
                <a:solidFill>
                  <a:srgbClr val="242021"/>
                </a:solidFill>
                <a:latin typeface="TimesET"/>
              </a:rPr>
              <a:t>ikkitasining</a:t>
            </a:r>
            <a:r>
              <a:rPr lang="en-US" dirty="0">
                <a:solidFill>
                  <a:srgbClr val="242021"/>
                </a:solidFill>
                <a:latin typeface="TimesET"/>
              </a:rPr>
              <a:t> </a:t>
            </a:r>
            <a:r>
              <a:rPr lang="en-US" dirty="0" err="1" smtClean="0">
                <a:solidFill>
                  <a:srgbClr val="242021"/>
                </a:solidFill>
                <a:latin typeface="TimesET"/>
              </a:rPr>
              <a:t>o`rtasida</a:t>
            </a:r>
            <a:r>
              <a:rPr lang="en-US" dirty="0" smtClean="0">
                <a:solidFill>
                  <a:srgbClr val="242021"/>
                </a:solidFill>
                <a:latin typeface="TimesET"/>
              </a:rPr>
              <a:t> </a:t>
            </a:r>
            <a:r>
              <a:rPr lang="en-US" dirty="0" err="1">
                <a:solidFill>
                  <a:srgbClr val="242021"/>
                </a:solidFill>
                <a:latin typeface="TimesET"/>
              </a:rPr>
              <a:t>yotadi</a:t>
            </a:r>
            <a:r>
              <a:rPr lang="en-US" dirty="0">
                <a:solidFill>
                  <a:srgbClr val="242021"/>
                </a:solidFill>
                <a:latin typeface="TimesET"/>
              </a:rPr>
              <a:t>?</a:t>
            </a:r>
            <a:br>
              <a:rPr lang="en-US" dirty="0">
                <a:solidFill>
                  <a:srgbClr val="242021"/>
                </a:solidFill>
                <a:latin typeface="TimesET"/>
              </a:rPr>
            </a:br>
            <a:r>
              <a:rPr lang="en-US" b="1" dirty="0">
                <a:solidFill>
                  <a:srgbClr val="242021"/>
                </a:solidFill>
                <a:latin typeface="TimesET-Bold"/>
              </a:rPr>
              <a:t>4</a:t>
            </a:r>
            <a:r>
              <a:rPr lang="en-US" b="1" dirty="0" smtClean="0">
                <a:solidFill>
                  <a:srgbClr val="242021"/>
                </a:solidFill>
                <a:latin typeface="TimesET-Bold"/>
              </a:rPr>
              <a:t>. </a:t>
            </a:r>
            <a:r>
              <a:rPr lang="en-US" dirty="0" err="1" smtClean="0">
                <a:solidFill>
                  <a:srgbClr val="242021"/>
                </a:solidFill>
                <a:latin typeface="TimesET"/>
              </a:rPr>
              <a:t>To`g`ri</a:t>
            </a:r>
            <a:r>
              <a:rPr lang="en-US" dirty="0" smtClean="0">
                <a:solidFill>
                  <a:srgbClr val="242021"/>
                </a:solidFill>
                <a:latin typeface="TimesET"/>
              </a:rPr>
              <a:t> </a:t>
            </a:r>
            <a:r>
              <a:rPr lang="en-US" dirty="0" err="1">
                <a:solidFill>
                  <a:srgbClr val="242021"/>
                </a:solidFill>
                <a:latin typeface="TimesET"/>
              </a:rPr>
              <a:t>chiziqda</a:t>
            </a:r>
            <a:r>
              <a:rPr lang="en-US" dirty="0">
                <a:solidFill>
                  <a:srgbClr val="242021"/>
                </a:solidFill>
                <a:latin typeface="TimesET"/>
              </a:rPr>
              <a:t> </a:t>
            </a:r>
            <a:r>
              <a:rPr lang="en-US" sz="2000" b="0" i="1" dirty="0" smtClean="0">
                <a:solidFill>
                  <a:srgbClr val="242021"/>
                </a:solidFill>
                <a:effectLst/>
                <a:latin typeface="TimesNewRomanPS-ItalicMT"/>
              </a:rPr>
              <a:t>A</a:t>
            </a:r>
            <a:r>
              <a:rPr lang="en-US" sz="2000" b="0" i="0" dirty="0" smtClean="0">
                <a:solidFill>
                  <a:srgbClr val="242021"/>
                </a:solidFill>
                <a:effectLst/>
                <a:latin typeface="TimesNewRomanPSMT"/>
              </a:rPr>
              <a:t>, </a:t>
            </a:r>
            <a:r>
              <a:rPr lang="en-US" sz="2000" b="0" i="1" dirty="0" smtClean="0">
                <a:solidFill>
                  <a:srgbClr val="242021"/>
                </a:solidFill>
                <a:effectLst/>
                <a:latin typeface="TimesNewRomanPS-ItalicMT"/>
              </a:rPr>
              <a:t>B</a:t>
            </a:r>
            <a:r>
              <a:rPr lang="en-US" sz="2000" b="0" i="0" dirty="0" smtClean="0">
                <a:solidFill>
                  <a:srgbClr val="242021"/>
                </a:solidFill>
                <a:effectLst/>
                <a:latin typeface="TimesNewRomanPSMT"/>
              </a:rPr>
              <a:t>, </a:t>
            </a:r>
            <a:r>
              <a:rPr lang="en-US" sz="2000" b="0" i="1" dirty="0" smtClean="0">
                <a:solidFill>
                  <a:srgbClr val="242021"/>
                </a:solidFill>
                <a:effectLst/>
                <a:latin typeface="TimesNewRomanPS-ItalicMT"/>
              </a:rPr>
              <a:t>C, D </a:t>
            </a:r>
            <a:r>
              <a:rPr lang="en-US" dirty="0" err="1">
                <a:solidFill>
                  <a:srgbClr val="242021"/>
                </a:solidFill>
                <a:latin typeface="TimesET"/>
              </a:rPr>
              <a:t>nuqtalar</a:t>
            </a:r>
            <a:r>
              <a:rPr lang="en-US" dirty="0">
                <a:solidFill>
                  <a:srgbClr val="242021"/>
                </a:solidFill>
                <a:latin typeface="TimesET"/>
              </a:rPr>
              <a:t> </a:t>
            </a:r>
            <a:r>
              <a:rPr lang="en-US" dirty="0" err="1">
                <a:solidFill>
                  <a:srgbClr val="242021"/>
                </a:solidFill>
                <a:latin typeface="TimesET"/>
              </a:rPr>
              <a:t>berilgan</a:t>
            </a:r>
            <a:r>
              <a:rPr lang="en-US" dirty="0">
                <a:solidFill>
                  <a:srgbClr val="242021"/>
                </a:solidFill>
                <a:latin typeface="TimesET"/>
              </a:rPr>
              <a:t>. </a:t>
            </a:r>
            <a:r>
              <a:rPr lang="en-US" sz="2000" b="0" i="1" dirty="0" smtClean="0">
                <a:solidFill>
                  <a:srgbClr val="242021"/>
                </a:solidFill>
                <a:effectLst/>
                <a:latin typeface="TimesNewRomanPS-ItalicMT"/>
              </a:rPr>
              <a:t>D </a:t>
            </a:r>
            <a:r>
              <a:rPr lang="en-US" dirty="0" err="1">
                <a:solidFill>
                  <a:srgbClr val="242021"/>
                </a:solidFill>
                <a:latin typeface="TimesET"/>
              </a:rPr>
              <a:t>nuqta</a:t>
            </a:r>
            <a:r>
              <a:rPr lang="en-US" dirty="0">
                <a:solidFill>
                  <a:srgbClr val="242021"/>
                </a:solidFill>
                <a:latin typeface="TimesET"/>
              </a:rPr>
              <a:t> </a:t>
            </a:r>
            <a:r>
              <a:rPr lang="en-US" sz="2000" b="0" i="1" dirty="0" smtClean="0">
                <a:solidFill>
                  <a:srgbClr val="242021"/>
                </a:solidFill>
                <a:effectLst/>
                <a:latin typeface="TimesNewRomanPS-ItalicMT"/>
              </a:rPr>
              <a:t>B </a:t>
            </a:r>
            <a:r>
              <a:rPr lang="en-US" dirty="0" err="1">
                <a:solidFill>
                  <a:srgbClr val="242021"/>
                </a:solidFill>
                <a:latin typeface="TimesET"/>
              </a:rPr>
              <a:t>va</a:t>
            </a:r>
            <a:r>
              <a:rPr lang="en-US" dirty="0">
                <a:solidFill>
                  <a:srgbClr val="242021"/>
                </a:solidFill>
                <a:latin typeface="TimesET"/>
              </a:rPr>
              <a:t> </a:t>
            </a:r>
            <a:r>
              <a:rPr lang="en-US" sz="2000" b="0" i="1" dirty="0" smtClean="0">
                <a:solidFill>
                  <a:srgbClr val="242021"/>
                </a:solidFill>
                <a:effectLst/>
                <a:latin typeface="TimesNewRomanPS-ItalicMT"/>
              </a:rPr>
              <a:t>C </a:t>
            </a:r>
            <a:r>
              <a:rPr lang="en-US" dirty="0" err="1">
                <a:solidFill>
                  <a:srgbClr val="242021"/>
                </a:solidFill>
                <a:latin typeface="TimesET"/>
              </a:rPr>
              <a:t>nuqtalar</a:t>
            </a:r>
            <a:r>
              <a:rPr lang="en-US" dirty="0">
                <a:solidFill>
                  <a:srgbClr val="242021"/>
                </a:solidFill>
                <a:latin typeface="TimesET"/>
              </a:rPr>
              <a:t> </a:t>
            </a:r>
            <a:r>
              <a:rPr lang="en-US" dirty="0" err="1">
                <a:solidFill>
                  <a:srgbClr val="242021"/>
                </a:solidFill>
                <a:latin typeface="TimesET"/>
              </a:rPr>
              <a:t>orasida</a:t>
            </a:r>
            <a:r>
              <a:rPr lang="en-US" dirty="0">
                <a:solidFill>
                  <a:srgbClr val="242021"/>
                </a:solidFill>
                <a:latin typeface="TimesET"/>
              </a:rPr>
              <a:t/>
            </a:r>
            <a:br>
              <a:rPr lang="en-US" dirty="0">
                <a:solidFill>
                  <a:srgbClr val="242021"/>
                </a:solidFill>
                <a:latin typeface="TimesET"/>
              </a:rPr>
            </a:br>
            <a:r>
              <a:rPr lang="en-US" dirty="0" err="1">
                <a:solidFill>
                  <a:srgbClr val="242021"/>
                </a:solidFill>
                <a:latin typeface="TimesET"/>
              </a:rPr>
              <a:t>yotadi</a:t>
            </a:r>
            <a:r>
              <a:rPr lang="en-US" dirty="0">
                <a:solidFill>
                  <a:srgbClr val="242021"/>
                </a:solidFill>
                <a:latin typeface="TimesET"/>
              </a:rPr>
              <a:t>. </a:t>
            </a:r>
            <a:r>
              <a:rPr lang="en-US" sz="2000" b="0" i="1" dirty="0" smtClean="0">
                <a:solidFill>
                  <a:srgbClr val="242021"/>
                </a:solidFill>
                <a:effectLst/>
                <a:latin typeface="TimesNewRomanPS-ItalicMT"/>
              </a:rPr>
              <a:t>DC </a:t>
            </a:r>
            <a:r>
              <a:rPr lang="en-US" dirty="0">
                <a:solidFill>
                  <a:srgbClr val="242021"/>
                </a:solidFill>
                <a:latin typeface="TimesET"/>
              </a:rPr>
              <a:t>=4,2 </a:t>
            </a:r>
            <a:r>
              <a:rPr lang="en-US" sz="2000" b="0" i="1" dirty="0" err="1" smtClean="0">
                <a:solidFill>
                  <a:srgbClr val="242021"/>
                </a:solidFill>
                <a:effectLst/>
                <a:latin typeface="TimesNewRomanPS-ItalicMT"/>
              </a:rPr>
              <a:t>sm</a:t>
            </a:r>
            <a:r>
              <a:rPr lang="en-US" sz="2000" b="0" i="1" dirty="0" smtClean="0">
                <a:solidFill>
                  <a:srgbClr val="242021"/>
                </a:solidFill>
                <a:effectLst/>
                <a:latin typeface="TimesNewRomanPS-ItalicMT"/>
              </a:rPr>
              <a:t> </a:t>
            </a:r>
            <a:r>
              <a:rPr lang="en-US" dirty="0" err="1">
                <a:solidFill>
                  <a:srgbClr val="242021"/>
                </a:solidFill>
                <a:latin typeface="TimesET"/>
              </a:rPr>
              <a:t>va</a:t>
            </a:r>
            <a:r>
              <a:rPr lang="en-US" dirty="0">
                <a:solidFill>
                  <a:srgbClr val="242021"/>
                </a:solidFill>
                <a:latin typeface="TimesET"/>
              </a:rPr>
              <a:t> </a:t>
            </a:r>
            <a:r>
              <a:rPr lang="en-US" sz="2000" b="0" i="1" dirty="0" smtClean="0">
                <a:solidFill>
                  <a:srgbClr val="242021"/>
                </a:solidFill>
                <a:effectLst/>
                <a:latin typeface="TimesNewRomanPS-ItalicMT"/>
              </a:rPr>
              <a:t>BD </a:t>
            </a:r>
            <a:r>
              <a:rPr lang="en-US" dirty="0">
                <a:solidFill>
                  <a:srgbClr val="242021"/>
                </a:solidFill>
                <a:latin typeface="TimesET"/>
              </a:rPr>
              <a:t>= 2,4 </a:t>
            </a:r>
            <a:r>
              <a:rPr lang="en-US" sz="2000" b="0" i="1" dirty="0" err="1" smtClean="0">
                <a:solidFill>
                  <a:srgbClr val="242021"/>
                </a:solidFill>
                <a:effectLst/>
                <a:latin typeface="TimesNewRomanPS-ItalicMT"/>
              </a:rPr>
              <a:t>sm</a:t>
            </a:r>
            <a:r>
              <a:rPr lang="en-US" sz="2000" b="0" i="1" dirty="0" smtClean="0">
                <a:solidFill>
                  <a:srgbClr val="242021"/>
                </a:solidFill>
                <a:effectLst/>
                <a:latin typeface="TimesNewRomanPS-ItalicMT"/>
              </a:rPr>
              <a:t> </a:t>
            </a:r>
            <a:r>
              <a:rPr lang="en-US" dirty="0" err="1">
                <a:solidFill>
                  <a:srgbClr val="242021"/>
                </a:solidFill>
                <a:latin typeface="TimesET"/>
              </a:rPr>
              <a:t>ekani</a:t>
            </a:r>
            <a:r>
              <a:rPr lang="en-US" dirty="0">
                <a:solidFill>
                  <a:srgbClr val="242021"/>
                </a:solidFill>
                <a:latin typeface="TimesET"/>
              </a:rPr>
              <a:t> </a:t>
            </a:r>
            <a:r>
              <a:rPr lang="en-US" dirty="0" err="1">
                <a:solidFill>
                  <a:srgbClr val="242021"/>
                </a:solidFill>
                <a:latin typeface="TimesET"/>
              </a:rPr>
              <a:t>ma’lum</a:t>
            </a:r>
            <a:r>
              <a:rPr lang="en-US" dirty="0">
                <a:solidFill>
                  <a:srgbClr val="242021"/>
                </a:solidFill>
                <a:latin typeface="TimesET"/>
              </a:rPr>
              <a:t>. </a:t>
            </a:r>
            <a:r>
              <a:rPr lang="en-US" sz="2000" b="0" i="1" dirty="0" smtClean="0">
                <a:solidFill>
                  <a:srgbClr val="242021"/>
                </a:solidFill>
                <a:effectLst/>
                <a:latin typeface="TimesNewRomanPS-ItalicMT"/>
              </a:rPr>
              <a:t>AB </a:t>
            </a:r>
            <a:r>
              <a:rPr lang="en-US" dirty="0" err="1">
                <a:solidFill>
                  <a:srgbClr val="242021"/>
                </a:solidFill>
                <a:latin typeface="TimesET"/>
              </a:rPr>
              <a:t>kesma</a:t>
            </a:r>
            <a:r>
              <a:rPr lang="en-US" dirty="0">
                <a:solidFill>
                  <a:srgbClr val="242021"/>
                </a:solidFill>
                <a:latin typeface="TimesET"/>
              </a:rPr>
              <a:t> </a:t>
            </a:r>
            <a:r>
              <a:rPr lang="en-US" sz="2000" b="0" i="1" dirty="0" smtClean="0">
                <a:solidFill>
                  <a:srgbClr val="242021"/>
                </a:solidFill>
                <a:effectLst/>
                <a:latin typeface="TimesNewRomanPS-ItalicMT"/>
              </a:rPr>
              <a:t>DC </a:t>
            </a:r>
            <a:r>
              <a:rPr lang="en-US" dirty="0" err="1">
                <a:solidFill>
                  <a:srgbClr val="242021"/>
                </a:solidFill>
                <a:latin typeface="TimesET"/>
              </a:rPr>
              <a:t>kesmadan</a:t>
            </a:r>
            <a:r>
              <a:rPr lang="en-US" dirty="0">
                <a:solidFill>
                  <a:srgbClr val="242021"/>
                </a:solidFill>
                <a:latin typeface="TimesET"/>
              </a:rPr>
              <a:t/>
            </a:r>
            <a:br>
              <a:rPr lang="en-US" dirty="0">
                <a:solidFill>
                  <a:srgbClr val="242021"/>
                </a:solidFill>
                <a:latin typeface="TimesET"/>
              </a:rPr>
            </a:br>
            <a:r>
              <a:rPr lang="en-US" dirty="0" err="1">
                <a:solidFill>
                  <a:srgbClr val="242021"/>
                </a:solidFill>
                <a:latin typeface="TimesET"/>
              </a:rPr>
              <a:t>ikki</a:t>
            </a:r>
            <a:r>
              <a:rPr lang="en-US" dirty="0">
                <a:solidFill>
                  <a:srgbClr val="242021"/>
                </a:solidFill>
                <a:latin typeface="TimesET"/>
              </a:rPr>
              <a:t> </a:t>
            </a:r>
            <a:r>
              <a:rPr lang="en-US" dirty="0" err="1">
                <a:solidFill>
                  <a:srgbClr val="242021"/>
                </a:solidFill>
                <a:latin typeface="TimesET"/>
              </a:rPr>
              <a:t>marta</a:t>
            </a:r>
            <a:r>
              <a:rPr lang="en-US" dirty="0">
                <a:solidFill>
                  <a:srgbClr val="242021"/>
                </a:solidFill>
                <a:latin typeface="TimesET"/>
              </a:rPr>
              <a:t> </a:t>
            </a:r>
            <a:r>
              <a:rPr lang="en-US" dirty="0" err="1">
                <a:solidFill>
                  <a:srgbClr val="242021"/>
                </a:solidFill>
                <a:latin typeface="TimesET"/>
              </a:rPr>
              <a:t>uzun</a:t>
            </a:r>
            <a:r>
              <a:rPr lang="en-US" dirty="0">
                <a:solidFill>
                  <a:srgbClr val="242021"/>
                </a:solidFill>
                <a:latin typeface="TimesET"/>
              </a:rPr>
              <a:t>. </a:t>
            </a:r>
            <a:r>
              <a:rPr lang="en-US" sz="2000" b="0" i="1" dirty="0" smtClean="0">
                <a:solidFill>
                  <a:srgbClr val="242021"/>
                </a:solidFill>
                <a:effectLst/>
                <a:latin typeface="TimesNewRomanPS-ItalicMT"/>
              </a:rPr>
              <a:t>AC </a:t>
            </a:r>
            <a:r>
              <a:rPr lang="en-US" dirty="0" err="1">
                <a:solidFill>
                  <a:srgbClr val="242021"/>
                </a:solidFill>
                <a:latin typeface="TimesET"/>
              </a:rPr>
              <a:t>kesmaning</a:t>
            </a:r>
            <a:r>
              <a:rPr lang="en-US" dirty="0">
                <a:solidFill>
                  <a:srgbClr val="242021"/>
                </a:solidFill>
                <a:latin typeface="TimesET"/>
              </a:rPr>
              <a:t> </a:t>
            </a:r>
            <a:r>
              <a:rPr lang="en-US" dirty="0" err="1">
                <a:solidFill>
                  <a:srgbClr val="242021"/>
                </a:solidFill>
                <a:latin typeface="TimesET"/>
              </a:rPr>
              <a:t>uzunligini</a:t>
            </a:r>
            <a:r>
              <a:rPr lang="en-US" dirty="0">
                <a:solidFill>
                  <a:srgbClr val="242021"/>
                </a:solidFill>
                <a:latin typeface="TimesET"/>
              </a:rPr>
              <a:t> </a:t>
            </a:r>
            <a:r>
              <a:rPr lang="en-US" dirty="0" smtClean="0">
                <a:solidFill>
                  <a:srgbClr val="242021"/>
                </a:solidFill>
                <a:latin typeface="TimesET"/>
              </a:rPr>
              <a:t>toping?</a:t>
            </a:r>
            <a:r>
              <a:rPr lang="en-US" dirty="0" smtClean="0"/>
              <a:t> </a:t>
            </a:r>
            <a:br>
              <a:rPr lang="en-US" dirty="0" smtClean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662237" y="762685"/>
            <a:ext cx="6096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200" b="1" dirty="0" err="1">
                <a:solidFill>
                  <a:srgbClr val="A5650C"/>
                </a:solidFill>
                <a:latin typeface="TimesET-Bold"/>
              </a:rPr>
              <a:t>Savol</a:t>
            </a:r>
            <a:r>
              <a:rPr lang="en-US" sz="3200" b="1" dirty="0">
                <a:solidFill>
                  <a:srgbClr val="A5650C"/>
                </a:solidFill>
                <a:latin typeface="TimesET-Bold"/>
              </a:rPr>
              <a:t>, masala </a:t>
            </a:r>
            <a:r>
              <a:rPr lang="en-US" sz="3200" b="1" dirty="0" err="1">
                <a:solidFill>
                  <a:srgbClr val="A5650C"/>
                </a:solidFill>
                <a:latin typeface="TimesET-Bold"/>
              </a:rPr>
              <a:t>va</a:t>
            </a:r>
            <a:r>
              <a:rPr lang="en-US" sz="3200" b="1" dirty="0">
                <a:solidFill>
                  <a:srgbClr val="A5650C"/>
                </a:solidFill>
                <a:latin typeface="TimesET-Bold"/>
              </a:rPr>
              <a:t> </a:t>
            </a:r>
            <a:r>
              <a:rPr lang="en-US" sz="3200" b="1" dirty="0" err="1">
                <a:solidFill>
                  <a:srgbClr val="A5650C"/>
                </a:solidFill>
                <a:latin typeface="TimesET-Bold"/>
              </a:rPr>
              <a:t>topshiriqlar</a:t>
            </a:r>
            <a:r>
              <a:rPr lang="en-US" sz="3200" dirty="0" smtClean="0"/>
              <a:t> </a:t>
            </a:r>
            <a:br>
              <a:rPr lang="en-US" sz="3200" dirty="0" smtClean="0"/>
            </a:b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698687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574636"/>
            <a:ext cx="1255340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i="1" dirty="0">
              <a:latin typeface="Eras Demi ITC" panose="02000000000000000000" pitchFamily="2" charset="0"/>
              <a:ea typeface="Eras Demi ITC" panose="02000000000000000000" pitchFamily="2" charset="0"/>
            </a:endParaRPr>
          </a:p>
          <a:p>
            <a:r>
              <a:rPr lang="en-US" sz="6600" dirty="0">
                <a:latin typeface="Arial" panose="020B0604020202020204" pitchFamily="34" charset="0"/>
                <a:ea typeface="Eras Demi ITC" panose="02000000000000000000" pitchFamily="2" charset="0"/>
                <a:cs typeface="Arial" panose="020B0604020202020204" pitchFamily="34" charset="0"/>
              </a:rPr>
              <a:t> </a:t>
            </a:r>
            <a:r>
              <a:rPr lang="ru-RU" sz="6000" dirty="0" err="1" smtClean="0">
                <a:latin typeface="Arial" panose="020B0604020202020204" pitchFamily="34" charset="0"/>
                <a:ea typeface="Eras Demi ITC" panose="02000000000000000000" pitchFamily="2" charset="0"/>
                <a:cs typeface="Arial" panose="020B0604020202020204" pitchFamily="34" charset="0"/>
              </a:rPr>
              <a:t>Kesmalar</a:t>
            </a:r>
            <a:r>
              <a:rPr lang="ru-RU" sz="6000" dirty="0" smtClean="0">
                <a:latin typeface="Arial" panose="020B0604020202020204" pitchFamily="34" charset="0"/>
                <a:ea typeface="Eras Demi ITC" panose="02000000000000000000" pitchFamily="2" charset="0"/>
                <a:cs typeface="Arial" panose="020B0604020202020204" pitchFamily="34" charset="0"/>
              </a:rPr>
              <a:t> </a:t>
            </a:r>
            <a:r>
              <a:rPr lang="ru-RU" sz="6000" dirty="0" err="1" smtClean="0">
                <a:latin typeface="Arial" panose="020B0604020202020204" pitchFamily="34" charset="0"/>
                <a:ea typeface="Eras Demi ITC" panose="02000000000000000000" pitchFamily="2" charset="0"/>
                <a:cs typeface="Arial" panose="020B0604020202020204" pitchFamily="34" charset="0"/>
              </a:rPr>
              <a:t>qanday</a:t>
            </a:r>
            <a:r>
              <a:rPr lang="en-US" sz="6000" dirty="0">
                <a:latin typeface="Arial" panose="020B0604020202020204" pitchFamily="34" charset="0"/>
                <a:ea typeface="Eras Demi ITC" panose="02000000000000000000" pitchFamily="2" charset="0"/>
                <a:cs typeface="Arial" panose="020B0604020202020204" pitchFamily="34" charset="0"/>
              </a:rPr>
              <a:t> </a:t>
            </a:r>
            <a:r>
              <a:rPr lang="ru-RU" sz="6000" dirty="0" err="1" smtClean="0">
                <a:latin typeface="Arial" panose="020B0604020202020204" pitchFamily="34" charset="0"/>
                <a:ea typeface="Eras Demi ITC" panose="02000000000000000000" pitchFamily="2" charset="0"/>
                <a:cs typeface="Arial" panose="020B0604020202020204" pitchFamily="34" charset="0"/>
              </a:rPr>
              <a:t>taqqoslan</a:t>
            </a:r>
            <a:r>
              <a:rPr lang="en-US" sz="6000" dirty="0" err="1" smtClean="0">
                <a:latin typeface="Arial" panose="020B0604020202020204" pitchFamily="34" charset="0"/>
                <a:ea typeface="Eras Demi ITC" panose="02000000000000000000" pitchFamily="2" charset="0"/>
                <a:cs typeface="Arial" panose="020B0604020202020204" pitchFamily="34" charset="0"/>
              </a:rPr>
              <a:t>adi</a:t>
            </a:r>
            <a:r>
              <a:rPr lang="en-US" sz="6000" dirty="0" smtClean="0">
                <a:latin typeface="Arial" panose="020B0604020202020204" pitchFamily="34" charset="0"/>
                <a:ea typeface="Eras Demi ITC" panose="02000000000000000000" pitchFamily="2" charset="0"/>
                <a:cs typeface="Arial" panose="020B0604020202020204" pitchFamily="34" charset="0"/>
              </a:rPr>
              <a:t>?</a:t>
            </a:r>
            <a:endParaRPr lang="ru-RU" sz="6000" dirty="0">
              <a:latin typeface="Arial" panose="020B0604020202020204" pitchFamily="34" charset="0"/>
              <a:ea typeface="Eras Demi ITC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1320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MUSTAXKAMLASH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66206" y="3579223"/>
            <a:ext cx="1056250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ikkala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kesmani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nurga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qo‘yish</a:t>
            </a:r>
            <a:endParaRPr lang="en-US" sz="4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taqqoslanadi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4679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 стрелкой 43"/>
          <p:cNvCxnSpPr>
            <a:cxnSpLocks/>
          </p:cNvCxnSpPr>
          <p:nvPr/>
        </p:nvCxnSpPr>
        <p:spPr>
          <a:xfrm>
            <a:off x="3360821" y="1663189"/>
            <a:ext cx="3232012" cy="0"/>
          </a:xfrm>
          <a:prstGeom prst="straightConnector1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" name="Прямая со стрелкой 48"/>
          <p:cNvCxnSpPr>
            <a:cxnSpLocks/>
          </p:cNvCxnSpPr>
          <p:nvPr/>
        </p:nvCxnSpPr>
        <p:spPr>
          <a:xfrm>
            <a:off x="3360821" y="2518378"/>
            <a:ext cx="2017059" cy="1"/>
          </a:xfrm>
          <a:prstGeom prst="straightConnector1">
            <a:avLst/>
          </a:prstGeom>
          <a:ln w="57150">
            <a:solidFill>
              <a:srgbClr val="C0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 стрелкой 53"/>
          <p:cNvCxnSpPr>
            <a:cxnSpLocks/>
          </p:cNvCxnSpPr>
          <p:nvPr/>
        </p:nvCxnSpPr>
        <p:spPr>
          <a:xfrm>
            <a:off x="3310573" y="3937381"/>
            <a:ext cx="3232012" cy="0"/>
          </a:xfrm>
          <a:prstGeom prst="straightConnector1">
            <a:avLst/>
          </a:prstGeom>
          <a:ln w="38100">
            <a:solidFill>
              <a:schemeClr val="tx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" name="Прямая со стрелкой 55"/>
          <p:cNvCxnSpPr>
            <a:cxnSpLocks/>
          </p:cNvCxnSpPr>
          <p:nvPr/>
        </p:nvCxnSpPr>
        <p:spPr>
          <a:xfrm>
            <a:off x="3314816" y="3991050"/>
            <a:ext cx="2017059" cy="1"/>
          </a:xfrm>
          <a:prstGeom prst="straightConnector1">
            <a:avLst/>
          </a:prstGeom>
          <a:ln w="57150">
            <a:solidFill>
              <a:srgbClr val="C0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" name="TextBox 58"/>
          <p:cNvSpPr txBox="1"/>
          <p:nvPr/>
        </p:nvSpPr>
        <p:spPr>
          <a:xfrm>
            <a:off x="3183037" y="5336424"/>
            <a:ext cx="413733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MN</a:t>
            </a:r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&gt;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LK</a:t>
            </a:r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741186" y="1016858"/>
            <a:ext cx="5693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643081" y="1161534"/>
            <a:ext cx="518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2792482" y="2153953"/>
            <a:ext cx="46679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479425" y="2039545"/>
            <a:ext cx="518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0" y="0"/>
            <a:ext cx="12090400" cy="889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Kesmalarni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taqqoslash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2949363" y="3568048"/>
            <a:ext cx="3770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467392" y="3556239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3020172" y="4026471"/>
            <a:ext cx="3257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5331875" y="3900252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4" name="Прямая со стрелкой 33"/>
          <p:cNvCxnSpPr/>
          <p:nvPr/>
        </p:nvCxnSpPr>
        <p:spPr>
          <a:xfrm flipV="1">
            <a:off x="3183037" y="3954219"/>
            <a:ext cx="3751163" cy="35421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1802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37985" y="2238331"/>
            <a:ext cx="11943806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i="1" dirty="0">
              <a:latin typeface="Eras Demi ITC" panose="02000000000000000000" pitchFamily="2" charset="0"/>
              <a:ea typeface="Eras Demi ITC" panose="02000000000000000000" pitchFamily="2" charset="0"/>
            </a:endParaRPr>
          </a:p>
          <a:p>
            <a:r>
              <a:rPr lang="ru-RU" sz="6600" dirty="0" err="1" smtClean="0">
                <a:latin typeface="Arial" panose="020B0604020202020204" pitchFamily="34" charset="0"/>
                <a:ea typeface="Eras Demi ITC" panose="02000000000000000000" pitchFamily="2" charset="0"/>
                <a:cs typeface="Arial" panose="020B0604020202020204" pitchFamily="34" charset="0"/>
              </a:rPr>
              <a:t>Kesmaning</a:t>
            </a:r>
            <a:r>
              <a:rPr lang="ru-RU" sz="6600" dirty="0" smtClean="0">
                <a:latin typeface="Arial" panose="020B0604020202020204" pitchFamily="34" charset="0"/>
                <a:ea typeface="Eras Demi ITC" panose="02000000000000000000" pitchFamily="2" charset="0"/>
                <a:cs typeface="Arial" panose="020B0604020202020204" pitchFamily="34" charset="0"/>
              </a:rPr>
              <a:t> </a:t>
            </a:r>
            <a:r>
              <a:rPr lang="ru-RU" sz="6600" dirty="0" err="1">
                <a:latin typeface="Arial" panose="020B0604020202020204" pitchFamily="34" charset="0"/>
                <a:ea typeface="Eras Demi ITC" panose="02000000000000000000" pitchFamily="2" charset="0"/>
                <a:cs typeface="Arial" panose="020B0604020202020204" pitchFamily="34" charset="0"/>
              </a:rPr>
              <a:t>o‘rtasi</a:t>
            </a:r>
            <a:r>
              <a:rPr lang="ru-RU" sz="6600" dirty="0">
                <a:latin typeface="Arial" panose="020B0604020202020204" pitchFamily="34" charset="0"/>
                <a:ea typeface="Eras Demi ITC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6600" dirty="0" err="1" smtClean="0">
                <a:latin typeface="Arial" panose="020B0604020202020204" pitchFamily="34" charset="0"/>
                <a:ea typeface="Eras Demi ITC" panose="02000000000000000000" pitchFamily="2" charset="0"/>
                <a:cs typeface="Arial" panose="020B0604020202020204" pitchFamily="34" charset="0"/>
              </a:rPr>
              <a:t>deganda</a:t>
            </a:r>
            <a:endParaRPr lang="en-US" sz="6600" dirty="0" smtClean="0">
              <a:latin typeface="Arial" panose="020B0604020202020204" pitchFamily="34" charset="0"/>
              <a:ea typeface="Eras Demi ITC" panose="02000000000000000000" pitchFamily="2" charset="0"/>
              <a:cs typeface="Arial" panose="020B0604020202020204" pitchFamily="34" charset="0"/>
            </a:endParaRPr>
          </a:p>
          <a:p>
            <a:r>
              <a:rPr lang="en-US" sz="6600" dirty="0" smtClean="0">
                <a:latin typeface="Arial" panose="020B0604020202020204" pitchFamily="34" charset="0"/>
                <a:ea typeface="Eras Demi ITC" panose="02000000000000000000" pitchFamily="2" charset="0"/>
                <a:cs typeface="Arial" panose="020B0604020202020204" pitchFamily="34" charset="0"/>
              </a:rPr>
              <a:t>      </a:t>
            </a:r>
            <a:r>
              <a:rPr lang="en-US" sz="6600" dirty="0" err="1" smtClean="0">
                <a:latin typeface="Arial" panose="020B0604020202020204" pitchFamily="34" charset="0"/>
                <a:ea typeface="Eras Demi ITC" panose="02000000000000000000" pitchFamily="2" charset="0"/>
                <a:cs typeface="Arial" panose="020B0604020202020204" pitchFamily="34" charset="0"/>
              </a:rPr>
              <a:t>nima</a:t>
            </a:r>
            <a:r>
              <a:rPr lang="en-US" sz="6600" dirty="0" smtClean="0">
                <a:latin typeface="Arial" panose="020B0604020202020204" pitchFamily="34" charset="0"/>
                <a:ea typeface="Eras Demi ITC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6600" dirty="0" err="1" smtClean="0">
                <a:latin typeface="Arial" panose="020B0604020202020204" pitchFamily="34" charset="0"/>
                <a:ea typeface="Eras Demi ITC" panose="02000000000000000000" pitchFamily="2" charset="0"/>
                <a:cs typeface="Arial" panose="020B0604020202020204" pitchFamily="34" charset="0"/>
              </a:rPr>
              <a:t>tushuniladi</a:t>
            </a:r>
            <a:r>
              <a:rPr lang="ru-RU" sz="6600" dirty="0" smtClean="0">
                <a:latin typeface="Arial" panose="020B0604020202020204" pitchFamily="34" charset="0"/>
                <a:ea typeface="Eras Demi ITC" panose="02000000000000000000" pitchFamily="2" charset="0"/>
                <a:cs typeface="Arial" panose="020B0604020202020204" pitchFamily="34" charset="0"/>
              </a:rPr>
              <a:t>?</a:t>
            </a:r>
            <a:endParaRPr lang="ru-RU" sz="6600" dirty="0">
              <a:latin typeface="Arial" panose="020B0604020202020204" pitchFamily="34" charset="0"/>
              <a:ea typeface="Eras Demi ITC" panose="02000000000000000000" pitchFamily="2" charset="0"/>
              <a:cs typeface="Arial" panose="020B0604020202020204" pitchFamily="34" charset="0"/>
            </a:endParaRPr>
          </a:p>
          <a:p>
            <a:endParaRPr lang="ru-RU" sz="5400" dirty="0">
              <a:latin typeface="Arial" panose="020B0604020202020204" pitchFamily="34" charset="0"/>
              <a:ea typeface="Eras Demi ITC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1320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MUSTAXKAMLASH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3952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6" name="Объект 2"/>
          <p:cNvSpPr>
            <a:spLocks noGrp="1"/>
          </p:cNvSpPr>
          <p:nvPr>
            <p:ph idx="1"/>
          </p:nvPr>
        </p:nvSpPr>
        <p:spPr>
          <a:xfrm>
            <a:off x="381001" y="1175657"/>
            <a:ext cx="10210800" cy="3396343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5800" dirty="0" smtClean="0">
                <a:latin typeface="Ink Free" panose="02000000000000000000" pitchFamily="2" charset="0"/>
                <a:ea typeface="Gill Sans Nova Cond" panose="02000000000000000000" pitchFamily="2" charset="0"/>
              </a:rPr>
              <a:t>  </a:t>
            </a:r>
            <a:r>
              <a:rPr lang="en-US" sz="6000" b="1" i="1" dirty="0" err="1" smtClean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Kesmaning</a:t>
            </a:r>
            <a:r>
              <a:rPr lang="en-US" sz="6000" b="1" i="1" dirty="0" smtClean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6000" b="1" i="1" dirty="0" err="1" smtClean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o‘rtasi</a:t>
            </a:r>
            <a:r>
              <a:rPr lang="en-US" sz="6000" b="1" i="1" dirty="0" smtClean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6000" dirty="0" smtClean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deb, </a:t>
            </a:r>
            <a:r>
              <a:rPr lang="en-US" sz="6000" dirty="0" err="1" smtClean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uni</a:t>
            </a:r>
            <a:r>
              <a:rPr lang="en-US" sz="6000" dirty="0" smtClean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6000" dirty="0" err="1" smtClean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o‘zaro</a:t>
            </a:r>
            <a:r>
              <a:rPr lang="en-US" sz="6000" dirty="0" smtClean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6000" dirty="0" err="1" smtClean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teng</a:t>
            </a:r>
            <a:r>
              <a:rPr lang="en-US" sz="6000" dirty="0" smtClean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6000" dirty="0" err="1" smtClean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ikkita</a:t>
            </a:r>
            <a:r>
              <a:rPr lang="en-US" sz="6000" dirty="0" smtClean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6000" dirty="0" err="1" smtClean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kesmaga</a:t>
            </a:r>
            <a:r>
              <a:rPr lang="en-US" sz="6000" dirty="0" smtClean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6000" dirty="0" err="1" smtClean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ajratuvchi</a:t>
            </a:r>
            <a:r>
              <a:rPr lang="en-US" sz="6000" dirty="0" smtClean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6000" b="1" dirty="0" smtClean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nuqtaga</a:t>
            </a:r>
            <a:r>
              <a:rPr lang="en-US" sz="6000" dirty="0" smtClean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6000" dirty="0" err="1" smtClean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aytiladi</a:t>
            </a:r>
            <a:r>
              <a:rPr lang="en-US" sz="6000" dirty="0" smtClean="0">
                <a:latin typeface="Arial" panose="020B0604020202020204" pitchFamily="34" charset="0"/>
                <a:ea typeface="Gill Sans Nova Cond" panose="02000000000000000000" pitchFamily="2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0" y="6531"/>
            <a:ext cx="12192000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Mustaxkamlash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1828800" y="5747657"/>
            <a:ext cx="60960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1828800" y="5638800"/>
            <a:ext cx="0" cy="2286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7924800" y="5638800"/>
            <a:ext cx="0" cy="2286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>
            <a:stCxn id="35" idx="0"/>
            <a:endCxn id="35" idx="0"/>
          </p:cNvCxnSpPr>
          <p:nvPr/>
        </p:nvCxnSpPr>
        <p:spPr>
          <a:xfrm>
            <a:off x="5005029" y="6020169"/>
            <a:ext cx="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3124200" y="5562600"/>
            <a:ext cx="152400" cy="3048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6324600" y="5562601"/>
            <a:ext cx="152400" cy="3048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1322503" y="5715000"/>
            <a:ext cx="4812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8576" name="Прямоугольник 1048575"/>
          <p:cNvSpPr/>
          <p:nvPr/>
        </p:nvSpPr>
        <p:spPr>
          <a:xfrm>
            <a:off x="7945936" y="5831915"/>
            <a:ext cx="35137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4829340" y="6020169"/>
            <a:ext cx="35137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8578" name="TextBox 1048577"/>
          <p:cNvSpPr txBox="1"/>
          <p:nvPr/>
        </p:nvSpPr>
        <p:spPr>
          <a:xfrm>
            <a:off x="8915400" y="5257800"/>
            <a:ext cx="20441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 = BC</a:t>
            </a:r>
            <a:endParaRPr lang="ru-RU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48585" name="Прямая соединительная линия 1048584"/>
          <p:cNvCxnSpPr/>
          <p:nvPr/>
        </p:nvCxnSpPr>
        <p:spPr>
          <a:xfrm flipH="1" flipV="1">
            <a:off x="5005029" y="5741126"/>
            <a:ext cx="11108" cy="65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588" name="Овал 1048587"/>
          <p:cNvSpPr/>
          <p:nvPr/>
        </p:nvSpPr>
        <p:spPr>
          <a:xfrm flipH="1">
            <a:off x="4876801" y="5638800"/>
            <a:ext cx="93618" cy="19311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81953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485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48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048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58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4933" y="1115011"/>
            <a:ext cx="11220994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i="1" dirty="0">
              <a:latin typeface="Eras Demi ITC" panose="02000000000000000000" pitchFamily="2" charset="0"/>
              <a:ea typeface="Eras Demi ITC" panose="02000000000000000000" pitchFamily="2" charset="0"/>
            </a:endParaRPr>
          </a:p>
          <a:p>
            <a:r>
              <a:rPr lang="en-US" sz="4000" dirty="0">
                <a:latin typeface="Arial" panose="020B0604020202020204" pitchFamily="34" charset="0"/>
                <a:ea typeface="Eras Demi ITC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ea typeface="Eras Demi ITC" panose="02000000000000000000" pitchFamily="2" charset="0"/>
                <a:cs typeface="Arial" panose="020B0604020202020204" pitchFamily="34" charset="0"/>
              </a:rPr>
              <a:t>  </a:t>
            </a:r>
            <a:r>
              <a:rPr lang="ru-RU" sz="4400" dirty="0" err="1" smtClean="0">
                <a:latin typeface="Arial" panose="020B0604020202020204" pitchFamily="34" charset="0"/>
                <a:ea typeface="Eras Demi ITC" panose="02000000000000000000" pitchFamily="2" charset="0"/>
                <a:cs typeface="Arial" panose="020B0604020202020204" pitchFamily="34" charset="0"/>
              </a:rPr>
              <a:t>To‘g‘ri</a:t>
            </a:r>
            <a:r>
              <a:rPr lang="ru-RU" sz="4400" dirty="0" smtClean="0">
                <a:latin typeface="Arial" panose="020B0604020202020204" pitchFamily="34" charset="0"/>
                <a:ea typeface="Eras Demi ITC" panose="02000000000000000000" pitchFamily="2" charset="0"/>
                <a:cs typeface="Arial" panose="020B0604020202020204" pitchFamily="34" charset="0"/>
              </a:rPr>
              <a:t> </a:t>
            </a:r>
            <a:r>
              <a:rPr lang="ru-RU" sz="4400" dirty="0" err="1">
                <a:latin typeface="Arial" panose="020B0604020202020204" pitchFamily="34" charset="0"/>
                <a:ea typeface="Eras Demi ITC" panose="02000000000000000000" pitchFamily="2" charset="0"/>
                <a:cs typeface="Arial" panose="020B0604020202020204" pitchFamily="34" charset="0"/>
              </a:rPr>
              <a:t>chiziqda</a:t>
            </a:r>
            <a:r>
              <a:rPr lang="ru-RU" sz="4400" dirty="0">
                <a:latin typeface="Arial" panose="020B0604020202020204" pitchFamily="34" charset="0"/>
                <a:ea typeface="Eras Demi ITC" panose="02000000000000000000" pitchFamily="2" charset="0"/>
                <a:cs typeface="Arial" panose="020B0604020202020204" pitchFamily="34" charset="0"/>
              </a:rPr>
              <a:t> A, B, C, D </a:t>
            </a:r>
            <a:r>
              <a:rPr lang="ru-RU" sz="4400" dirty="0" err="1">
                <a:latin typeface="Arial" panose="020B0604020202020204" pitchFamily="34" charset="0"/>
                <a:ea typeface="Eras Demi ITC" panose="02000000000000000000" pitchFamily="2" charset="0"/>
                <a:cs typeface="Arial" panose="020B0604020202020204" pitchFamily="34" charset="0"/>
              </a:rPr>
              <a:t>nuqtalar</a:t>
            </a:r>
            <a:r>
              <a:rPr lang="ru-RU" sz="4400" dirty="0">
                <a:latin typeface="Arial" panose="020B0604020202020204" pitchFamily="34" charset="0"/>
                <a:ea typeface="Eras Demi ITC" panose="02000000000000000000" pitchFamily="2" charset="0"/>
                <a:cs typeface="Arial" panose="020B0604020202020204" pitchFamily="34" charset="0"/>
              </a:rPr>
              <a:t> </a:t>
            </a:r>
            <a:r>
              <a:rPr lang="ru-RU" sz="4400" dirty="0" err="1">
                <a:latin typeface="Arial" panose="020B0604020202020204" pitchFamily="34" charset="0"/>
                <a:ea typeface="Eras Demi ITC" panose="02000000000000000000" pitchFamily="2" charset="0"/>
                <a:cs typeface="Arial" panose="020B0604020202020204" pitchFamily="34" charset="0"/>
              </a:rPr>
              <a:t>berilgan</a:t>
            </a:r>
            <a:r>
              <a:rPr lang="ru-RU" sz="4400" dirty="0">
                <a:latin typeface="Arial" panose="020B0604020202020204" pitchFamily="34" charset="0"/>
                <a:ea typeface="Eras Demi ITC" panose="02000000000000000000" pitchFamily="2" charset="0"/>
                <a:cs typeface="Arial" panose="020B0604020202020204" pitchFamily="34" charset="0"/>
              </a:rPr>
              <a:t>. </a:t>
            </a:r>
            <a:r>
              <a:rPr lang="ru-RU" sz="4400" dirty="0" err="1" smtClean="0">
                <a:latin typeface="Arial" panose="020B0604020202020204" pitchFamily="34" charset="0"/>
                <a:ea typeface="Eras Demi ITC" panose="02000000000000000000" pitchFamily="2" charset="0"/>
                <a:cs typeface="Arial" panose="020B0604020202020204" pitchFamily="34" charset="0"/>
              </a:rPr>
              <a:t>Uchlari</a:t>
            </a:r>
            <a:r>
              <a:rPr lang="ru-RU" sz="4400" dirty="0" smtClean="0">
                <a:latin typeface="Arial" panose="020B0604020202020204" pitchFamily="34" charset="0"/>
                <a:ea typeface="Eras Demi ITC" panose="02000000000000000000" pitchFamily="2" charset="0"/>
                <a:cs typeface="Arial" panose="020B0604020202020204" pitchFamily="34" charset="0"/>
              </a:rPr>
              <a:t> </a:t>
            </a:r>
            <a:r>
              <a:rPr lang="ru-RU" sz="4400" dirty="0" err="1">
                <a:latin typeface="Arial" panose="020B0604020202020204" pitchFamily="34" charset="0"/>
                <a:ea typeface="Eras Demi ITC" panose="02000000000000000000" pitchFamily="2" charset="0"/>
                <a:cs typeface="Arial" panose="020B0604020202020204" pitchFamily="34" charset="0"/>
              </a:rPr>
              <a:t>shu</a:t>
            </a:r>
            <a:r>
              <a:rPr lang="ru-RU" sz="4400" dirty="0">
                <a:latin typeface="Arial" panose="020B0604020202020204" pitchFamily="34" charset="0"/>
                <a:ea typeface="Eras Demi ITC" panose="02000000000000000000" pitchFamily="2" charset="0"/>
                <a:cs typeface="Arial" panose="020B0604020202020204" pitchFamily="34" charset="0"/>
              </a:rPr>
              <a:t> </a:t>
            </a:r>
            <a:r>
              <a:rPr lang="ru-RU" sz="4400" dirty="0" err="1">
                <a:latin typeface="Arial" panose="020B0604020202020204" pitchFamily="34" charset="0"/>
                <a:ea typeface="Eras Demi ITC" panose="02000000000000000000" pitchFamily="2" charset="0"/>
                <a:cs typeface="Arial" panose="020B0604020202020204" pitchFamily="34" charset="0"/>
              </a:rPr>
              <a:t>nuqtalarda</a:t>
            </a:r>
            <a:r>
              <a:rPr lang="ru-RU" sz="4400" dirty="0">
                <a:latin typeface="Arial" panose="020B0604020202020204" pitchFamily="34" charset="0"/>
                <a:ea typeface="Eras Demi ITC" panose="02000000000000000000" pitchFamily="2" charset="0"/>
                <a:cs typeface="Arial" panose="020B0604020202020204" pitchFamily="34" charset="0"/>
              </a:rPr>
              <a:t> </a:t>
            </a:r>
            <a:r>
              <a:rPr lang="ru-RU" sz="4400" dirty="0" err="1">
                <a:latin typeface="Arial" panose="020B0604020202020204" pitchFamily="34" charset="0"/>
                <a:ea typeface="Eras Demi ITC" panose="02000000000000000000" pitchFamily="2" charset="0"/>
                <a:cs typeface="Arial" panose="020B0604020202020204" pitchFamily="34" charset="0"/>
              </a:rPr>
              <a:t>bo‘lgan</a:t>
            </a:r>
            <a:r>
              <a:rPr lang="ru-RU" sz="4400" dirty="0">
                <a:latin typeface="Arial" panose="020B0604020202020204" pitchFamily="34" charset="0"/>
                <a:ea typeface="Eras Demi ITC" panose="02000000000000000000" pitchFamily="2" charset="0"/>
                <a:cs typeface="Arial" panose="020B0604020202020204" pitchFamily="34" charset="0"/>
              </a:rPr>
              <a:t> </a:t>
            </a:r>
            <a:r>
              <a:rPr lang="ru-RU" sz="4400" dirty="0" err="1">
                <a:latin typeface="Arial" panose="020B0604020202020204" pitchFamily="34" charset="0"/>
                <a:ea typeface="Eras Demi ITC" panose="02000000000000000000" pitchFamily="2" charset="0"/>
                <a:cs typeface="Arial" panose="020B0604020202020204" pitchFamily="34" charset="0"/>
              </a:rPr>
              <a:t>nechta</a:t>
            </a:r>
            <a:r>
              <a:rPr lang="ru-RU" sz="4400" dirty="0">
                <a:latin typeface="Arial" panose="020B0604020202020204" pitchFamily="34" charset="0"/>
                <a:ea typeface="Eras Demi ITC" panose="02000000000000000000" pitchFamily="2" charset="0"/>
                <a:cs typeface="Arial" panose="020B0604020202020204" pitchFamily="34" charset="0"/>
              </a:rPr>
              <a:t> </a:t>
            </a:r>
            <a:r>
              <a:rPr lang="ru-RU" sz="4400" dirty="0" err="1">
                <a:latin typeface="Arial" panose="020B0604020202020204" pitchFamily="34" charset="0"/>
                <a:ea typeface="Eras Demi ITC" panose="02000000000000000000" pitchFamily="2" charset="0"/>
                <a:cs typeface="Arial" panose="020B0604020202020204" pitchFamily="34" charset="0"/>
              </a:rPr>
              <a:t>kesma</a:t>
            </a:r>
            <a:r>
              <a:rPr lang="ru-RU" sz="4400" dirty="0">
                <a:latin typeface="Arial" panose="020B0604020202020204" pitchFamily="34" charset="0"/>
                <a:ea typeface="Eras Demi ITC" panose="02000000000000000000" pitchFamily="2" charset="0"/>
                <a:cs typeface="Arial" panose="020B0604020202020204" pitchFamily="34" charset="0"/>
              </a:rPr>
              <a:t> </a:t>
            </a:r>
            <a:r>
              <a:rPr lang="ru-RU" sz="4400" dirty="0" err="1" smtClean="0">
                <a:latin typeface="Arial" panose="020B0604020202020204" pitchFamily="34" charset="0"/>
                <a:ea typeface="Eras Demi ITC" panose="02000000000000000000" pitchFamily="2" charset="0"/>
                <a:cs typeface="Arial" panose="020B0604020202020204" pitchFamily="34" charset="0"/>
              </a:rPr>
              <a:t>bor</a:t>
            </a:r>
            <a:r>
              <a:rPr lang="ru-RU" sz="4400" dirty="0" smtClean="0">
                <a:latin typeface="Arial" panose="020B0604020202020204" pitchFamily="34" charset="0"/>
                <a:ea typeface="Eras Demi ITC" panose="02000000000000000000" pitchFamily="2" charset="0"/>
                <a:cs typeface="Arial" panose="020B0604020202020204" pitchFamily="34" charset="0"/>
              </a:rPr>
              <a:t>?</a:t>
            </a:r>
            <a:endParaRPr lang="ru-RU" sz="4400" dirty="0">
              <a:latin typeface="Arial" panose="020B0604020202020204" pitchFamily="34" charset="0"/>
              <a:ea typeface="Eras Demi ITC" panose="02000000000000000000" pitchFamily="2" charset="0"/>
              <a:cs typeface="Arial" panose="020B0604020202020204" pitchFamily="34" charset="0"/>
            </a:endParaRPr>
          </a:p>
          <a:p>
            <a:endParaRPr lang="ru-RU" sz="4000" dirty="0">
              <a:latin typeface="Arial" panose="020B0604020202020204" pitchFamily="34" charset="0"/>
              <a:ea typeface="Eras Demi ITC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1320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MUSTAXKAMLASH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965200" y="5207000"/>
            <a:ext cx="7670800" cy="127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683581" y="5046909"/>
                <a:ext cx="23403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3581" y="5046909"/>
                <a:ext cx="234038" cy="276999"/>
              </a:xfrm>
              <a:prstGeom prst="rect">
                <a:avLst/>
              </a:prstGeom>
              <a:blipFill>
                <a:blip r:embed="rId2"/>
                <a:stretch>
                  <a:fillRect l="-15385" r="-128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5796078" y="5000742"/>
                <a:ext cx="41870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6078" y="5000742"/>
                <a:ext cx="418704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682750" y="5046908"/>
                <a:ext cx="23403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2750" y="5046908"/>
                <a:ext cx="234038" cy="276999"/>
              </a:xfrm>
              <a:prstGeom prst="rect">
                <a:avLst/>
              </a:prstGeom>
              <a:blipFill>
                <a:blip r:embed="rId4"/>
                <a:stretch>
                  <a:fillRect l="-15789" r="-157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8134350" y="5046907"/>
                <a:ext cx="23403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34350" y="5046907"/>
                <a:ext cx="234038" cy="276999"/>
              </a:xfrm>
              <a:prstGeom prst="rect">
                <a:avLst/>
              </a:prstGeom>
              <a:blipFill>
                <a:blip r:embed="rId5"/>
                <a:stretch>
                  <a:fillRect l="-15385" r="-128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1433954" y="4533406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578424" y="4592396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823009" y="4558042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029193" y="4612212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054100" y="5994400"/>
            <a:ext cx="66918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6 ta 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(AB; AC; AD; BC; BD; CD)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8757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61133" y="1652907"/>
            <a:ext cx="11430867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>
                <a:solidFill>
                  <a:srgbClr val="242021"/>
                </a:solidFill>
                <a:latin typeface="TimesET"/>
              </a:rPr>
              <a:t> </a:t>
            </a:r>
            <a:r>
              <a:rPr lang="en-US" sz="4000" dirty="0" smtClean="0">
                <a:solidFill>
                  <a:srgbClr val="242021"/>
                </a:solidFill>
                <a:latin typeface="TimesET"/>
              </a:rPr>
              <a:t>  </a:t>
            </a:r>
            <a:r>
              <a:rPr lang="en-US" sz="4800" dirty="0" err="1">
                <a:solidFill>
                  <a:srgbClr val="000000"/>
                </a:solidFill>
                <a:latin typeface="TimesET"/>
              </a:rPr>
              <a:t>Odatda</a:t>
            </a:r>
            <a:r>
              <a:rPr lang="en-US" sz="4800" dirty="0">
                <a:solidFill>
                  <a:srgbClr val="000000"/>
                </a:solidFill>
                <a:latin typeface="TimesET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TimesET"/>
              </a:rPr>
              <a:t>kesmalarning</a:t>
            </a:r>
            <a:r>
              <a:rPr lang="en-US" sz="4800" dirty="0">
                <a:solidFill>
                  <a:srgbClr val="000000"/>
                </a:solidFill>
                <a:latin typeface="TimesET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TimesET"/>
              </a:rPr>
              <a:t>qaysi</a:t>
            </a:r>
            <a:r>
              <a:rPr lang="en-US" sz="4800" dirty="0">
                <a:solidFill>
                  <a:srgbClr val="000000"/>
                </a:solidFill>
                <a:latin typeface="TimesET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TimesET"/>
              </a:rPr>
              <a:t>biri</a:t>
            </a:r>
            <a:r>
              <a:rPr lang="en-US" sz="4800" dirty="0">
                <a:solidFill>
                  <a:srgbClr val="000000"/>
                </a:solidFill>
                <a:latin typeface="TimesET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TimesET"/>
              </a:rPr>
              <a:t>uzun</a:t>
            </a:r>
            <a:r>
              <a:rPr lang="en-US" sz="4800" dirty="0">
                <a:solidFill>
                  <a:srgbClr val="000000"/>
                </a:solidFill>
                <a:latin typeface="TimesET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TimesET"/>
              </a:rPr>
              <a:t>yoki</a:t>
            </a:r>
            <a:r>
              <a:rPr lang="en-US" sz="4800" dirty="0">
                <a:solidFill>
                  <a:srgbClr val="000000"/>
                </a:solidFill>
                <a:latin typeface="TimesET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TimesET"/>
              </a:rPr>
              <a:t>qisqaligi</a:t>
            </a:r>
            <a:r>
              <a:rPr lang="en-US" sz="4800" dirty="0">
                <a:solidFill>
                  <a:srgbClr val="000000"/>
                </a:solidFill>
                <a:latin typeface="TimesET"/>
              </a:rPr>
              <a:t> (</a:t>
            </a:r>
            <a:r>
              <a:rPr lang="en-US" sz="4800" dirty="0" err="1">
                <a:solidFill>
                  <a:srgbClr val="000000"/>
                </a:solidFill>
                <a:latin typeface="TimesET"/>
              </a:rPr>
              <a:t>ya’ni</a:t>
            </a:r>
            <a:r>
              <a:rPr lang="en-US" sz="4800" dirty="0">
                <a:solidFill>
                  <a:srgbClr val="000000"/>
                </a:solidFill>
                <a:latin typeface="TimesET"/>
              </a:rPr>
              <a:t> </a:t>
            </a:r>
            <a:r>
              <a:rPr lang="en-US" sz="4800" dirty="0" smtClean="0">
                <a:solidFill>
                  <a:srgbClr val="000000"/>
                </a:solidFill>
                <a:latin typeface="TimesET"/>
              </a:rPr>
              <a:t>kata </a:t>
            </a:r>
            <a:r>
              <a:rPr lang="en-US" sz="4800" dirty="0" err="1" smtClean="0">
                <a:solidFill>
                  <a:srgbClr val="000000"/>
                </a:solidFill>
                <a:latin typeface="TimesET"/>
              </a:rPr>
              <a:t>yoki</a:t>
            </a:r>
            <a:r>
              <a:rPr lang="en-US" sz="4800" dirty="0" smtClean="0">
                <a:solidFill>
                  <a:srgbClr val="000000"/>
                </a:solidFill>
                <a:latin typeface="TimesET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TimesET"/>
              </a:rPr>
              <a:t>kichikligini</a:t>
            </a:r>
            <a:r>
              <a:rPr lang="en-US" sz="4800" dirty="0">
                <a:solidFill>
                  <a:srgbClr val="000000"/>
                </a:solidFill>
                <a:latin typeface="TimesET"/>
              </a:rPr>
              <a:t>) </a:t>
            </a:r>
            <a:r>
              <a:rPr lang="en-US" sz="4800" dirty="0" err="1">
                <a:solidFill>
                  <a:srgbClr val="000000"/>
                </a:solidFill>
                <a:latin typeface="TimesET"/>
              </a:rPr>
              <a:t>ularning</a:t>
            </a:r>
            <a:r>
              <a:rPr lang="en-US" sz="4800" dirty="0">
                <a:solidFill>
                  <a:srgbClr val="000000"/>
                </a:solidFill>
                <a:latin typeface="TimesET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TimesET"/>
              </a:rPr>
              <a:t>uzunliklarini</a:t>
            </a:r>
            <a:r>
              <a:rPr lang="en-US" sz="4800" dirty="0">
                <a:solidFill>
                  <a:srgbClr val="000000"/>
                </a:solidFill>
                <a:latin typeface="TimesET"/>
              </a:rPr>
              <a:t> </a:t>
            </a:r>
            <a:r>
              <a:rPr lang="en-US" sz="4800" dirty="0" err="1" smtClean="0">
                <a:solidFill>
                  <a:srgbClr val="000000"/>
                </a:solidFill>
                <a:latin typeface="TimesET"/>
              </a:rPr>
              <a:t>taqqoslab</a:t>
            </a:r>
            <a:r>
              <a:rPr lang="en-US" sz="4800" dirty="0">
                <a:solidFill>
                  <a:srgbClr val="000000"/>
                </a:solidFill>
                <a:latin typeface="TimesET"/>
              </a:rPr>
              <a:t> </a:t>
            </a:r>
            <a:r>
              <a:rPr lang="en-US" sz="4800" dirty="0" err="1" smtClean="0">
                <a:solidFill>
                  <a:srgbClr val="000000"/>
                </a:solidFill>
                <a:latin typeface="TimesET"/>
              </a:rPr>
              <a:t>aniqlanadi</a:t>
            </a:r>
            <a:r>
              <a:rPr lang="en-US" sz="4800" dirty="0">
                <a:solidFill>
                  <a:srgbClr val="000000"/>
                </a:solidFill>
                <a:latin typeface="TimesET"/>
              </a:rPr>
              <a:t>.</a:t>
            </a:r>
            <a:r>
              <a:rPr lang="en-US" sz="4800" dirty="0" smtClean="0"/>
              <a:t> </a:t>
            </a:r>
            <a:br>
              <a:rPr lang="en-US" sz="4800" dirty="0" smtClean="0"/>
            </a:br>
            <a:endParaRPr lang="ru-RU" sz="4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12192000" cy="11014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3600" b="1" dirty="0" smtClean="0">
              <a:solidFill>
                <a:schemeClr val="bg1"/>
              </a:solidFill>
              <a:latin typeface="Arial-BoldMT"/>
            </a:endParaRPr>
          </a:p>
          <a:p>
            <a:r>
              <a:rPr lang="en-US" sz="3600" b="1" dirty="0">
                <a:solidFill>
                  <a:schemeClr val="bg1"/>
                </a:solidFill>
                <a:latin typeface="Arial-BoldMT"/>
              </a:rPr>
              <a:t> </a:t>
            </a:r>
            <a:r>
              <a:rPr lang="en-US" sz="3600" b="1" dirty="0" smtClean="0">
                <a:solidFill>
                  <a:schemeClr val="bg1"/>
                </a:solidFill>
                <a:latin typeface="Arial-BoldMT"/>
              </a:rPr>
              <a:t>   KESMANING </a:t>
            </a:r>
            <a:r>
              <a:rPr lang="en-US" sz="3600" b="1" dirty="0">
                <a:solidFill>
                  <a:schemeClr val="bg1"/>
                </a:solidFill>
                <a:latin typeface="Arial-BoldMT"/>
              </a:rPr>
              <a:t>UZUNLIGI VA UNING XOSSALARI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br>
              <a:rPr lang="en-US" sz="3600" dirty="0">
                <a:solidFill>
                  <a:schemeClr val="bg1"/>
                </a:solidFill>
              </a:rPr>
            </a:br>
            <a:endParaRPr lang="ru-RU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5219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76" y="1231281"/>
            <a:ext cx="11999627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i="1" dirty="0" smtClean="0">
                <a:solidFill>
                  <a:srgbClr val="A5650C"/>
                </a:solidFill>
                <a:latin typeface="TimesET-BoldItalic"/>
              </a:rPr>
              <a:t>    </a:t>
            </a:r>
            <a:r>
              <a:rPr lang="en-US" sz="4400" b="1" i="1" dirty="0" err="1" smtClean="0">
                <a:solidFill>
                  <a:srgbClr val="A5650C"/>
                </a:solidFill>
                <a:latin typeface="TimesET-BoldItalic"/>
              </a:rPr>
              <a:t>Kesmaning</a:t>
            </a:r>
            <a:r>
              <a:rPr lang="en-US" sz="4400" b="1" i="1" dirty="0" smtClean="0">
                <a:solidFill>
                  <a:srgbClr val="A5650C"/>
                </a:solidFill>
                <a:latin typeface="TimesET-BoldItalic"/>
              </a:rPr>
              <a:t> </a:t>
            </a:r>
            <a:r>
              <a:rPr lang="en-US" sz="4400" b="1" i="1" dirty="0" err="1" smtClean="0">
                <a:solidFill>
                  <a:srgbClr val="A5650C"/>
                </a:solidFill>
                <a:latin typeface="TimesET-BoldItalic"/>
              </a:rPr>
              <a:t>uzunligi</a:t>
            </a:r>
            <a:r>
              <a:rPr lang="en-US" sz="4400" b="1" i="1" dirty="0" smtClean="0">
                <a:solidFill>
                  <a:srgbClr val="A5650C"/>
                </a:solidFill>
                <a:latin typeface="TimesET-BoldItalic"/>
              </a:rPr>
              <a:t> </a:t>
            </a:r>
            <a:r>
              <a:rPr lang="en-US" sz="4400" dirty="0" err="1">
                <a:solidFill>
                  <a:srgbClr val="242021"/>
                </a:solidFill>
                <a:latin typeface="TimesET"/>
              </a:rPr>
              <a:t>musbat</a:t>
            </a:r>
            <a:r>
              <a:rPr lang="en-US" sz="4400" dirty="0">
                <a:solidFill>
                  <a:srgbClr val="242021"/>
                </a:solidFill>
                <a:latin typeface="TimesET"/>
              </a:rPr>
              <a:t> son </a:t>
            </a:r>
            <a:r>
              <a:rPr lang="en-US" sz="4400" dirty="0" err="1" smtClean="0">
                <a:solidFill>
                  <a:srgbClr val="242021"/>
                </a:solidFill>
                <a:latin typeface="TimesET"/>
              </a:rPr>
              <a:t>bo`lib</a:t>
            </a:r>
            <a:r>
              <a:rPr lang="en-US" sz="4400" dirty="0">
                <a:solidFill>
                  <a:srgbClr val="242021"/>
                </a:solidFill>
                <a:latin typeface="TimesET"/>
              </a:rPr>
              <a:t>, </a:t>
            </a:r>
            <a:r>
              <a:rPr lang="en-US" sz="4400" dirty="0" err="1">
                <a:solidFill>
                  <a:srgbClr val="242021"/>
                </a:solidFill>
                <a:latin typeface="TimesET"/>
              </a:rPr>
              <a:t>shu</a:t>
            </a:r>
            <a:r>
              <a:rPr lang="en-US" sz="4400" dirty="0">
                <a:solidFill>
                  <a:srgbClr val="242021"/>
                </a:solidFill>
                <a:latin typeface="TimesET"/>
              </a:rPr>
              <a:t> </a:t>
            </a:r>
            <a:r>
              <a:rPr lang="en-US" sz="4400" dirty="0" err="1">
                <a:solidFill>
                  <a:srgbClr val="242021"/>
                </a:solidFill>
                <a:latin typeface="TimesET"/>
              </a:rPr>
              <a:t>kesmada</a:t>
            </a:r>
            <a:r>
              <a:rPr lang="en-US" sz="4400" dirty="0">
                <a:solidFill>
                  <a:srgbClr val="242021"/>
                </a:solidFill>
                <a:latin typeface="TimesET"/>
              </a:rPr>
              <a:t> </a:t>
            </a:r>
            <a:r>
              <a:rPr lang="en-US" sz="4400" dirty="0" err="1">
                <a:solidFill>
                  <a:srgbClr val="242021"/>
                </a:solidFill>
                <a:latin typeface="TimesET"/>
              </a:rPr>
              <a:t>birlik</a:t>
            </a:r>
            <a:r>
              <a:rPr lang="en-US" sz="4400" dirty="0">
                <a:solidFill>
                  <a:srgbClr val="242021"/>
                </a:solidFill>
                <a:latin typeface="TimesET"/>
              </a:rPr>
              <a:t> </a:t>
            </a:r>
            <a:r>
              <a:rPr lang="en-US" sz="4400" dirty="0" err="1">
                <a:solidFill>
                  <a:srgbClr val="242021"/>
                </a:solidFill>
                <a:latin typeface="TimesET"/>
              </a:rPr>
              <a:t>kesma</a:t>
            </a:r>
            <a:r>
              <a:rPr lang="en-US" sz="4400" dirty="0">
                <a:solidFill>
                  <a:srgbClr val="242021"/>
                </a:solidFill>
                <a:latin typeface="TimesET"/>
              </a:rPr>
              <a:t> </a:t>
            </a:r>
            <a:r>
              <a:rPr lang="en-US" sz="4400" dirty="0" err="1">
                <a:solidFill>
                  <a:srgbClr val="242021"/>
                </a:solidFill>
                <a:latin typeface="TimesET"/>
              </a:rPr>
              <a:t>va</a:t>
            </a:r>
            <a:r>
              <a:rPr lang="en-US" sz="4400" dirty="0">
                <a:solidFill>
                  <a:srgbClr val="242021"/>
                </a:solidFill>
                <a:latin typeface="TimesET"/>
              </a:rPr>
              <a:t> </a:t>
            </a:r>
            <a:r>
              <a:rPr lang="en-US" sz="4400" dirty="0" err="1">
                <a:solidFill>
                  <a:srgbClr val="242021"/>
                </a:solidFill>
                <a:latin typeface="TimesET"/>
              </a:rPr>
              <a:t>uning</a:t>
            </a:r>
            <a:r>
              <a:rPr lang="en-US" sz="4400" dirty="0">
                <a:solidFill>
                  <a:srgbClr val="242021"/>
                </a:solidFill>
                <a:latin typeface="TimesET"/>
              </a:rPr>
              <a:t> </a:t>
            </a:r>
            <a:r>
              <a:rPr lang="en-US" sz="4400" dirty="0" err="1" smtClean="0">
                <a:solidFill>
                  <a:srgbClr val="242021"/>
                </a:solidFill>
                <a:latin typeface="TimesET"/>
              </a:rPr>
              <a:t>bo`laklari</a:t>
            </a:r>
            <a:r>
              <a:rPr lang="en-US" sz="4400" dirty="0" smtClean="0">
                <a:solidFill>
                  <a:srgbClr val="242021"/>
                </a:solidFill>
                <a:latin typeface="TimesET"/>
              </a:rPr>
              <a:t> </a:t>
            </a:r>
            <a:r>
              <a:rPr lang="en-US" sz="4400" dirty="0" err="1" smtClean="0">
                <a:solidFill>
                  <a:srgbClr val="242021"/>
                </a:solidFill>
                <a:latin typeface="TimesET"/>
              </a:rPr>
              <a:t>necha</a:t>
            </a:r>
            <a:r>
              <a:rPr lang="en-US" sz="4400" dirty="0" smtClean="0">
                <a:solidFill>
                  <a:srgbClr val="242021"/>
                </a:solidFill>
                <a:latin typeface="TimesET"/>
              </a:rPr>
              <a:t> </a:t>
            </a:r>
            <a:r>
              <a:rPr lang="en-US" sz="4400" dirty="0" err="1" smtClean="0">
                <a:solidFill>
                  <a:srgbClr val="242021"/>
                </a:solidFill>
                <a:latin typeface="TimesET"/>
              </a:rPr>
              <a:t>marta</a:t>
            </a:r>
            <a:r>
              <a:rPr lang="en-US" sz="4400" dirty="0" smtClean="0">
                <a:solidFill>
                  <a:srgbClr val="242021"/>
                </a:solidFill>
                <a:latin typeface="TimesET"/>
              </a:rPr>
              <a:t> </a:t>
            </a:r>
            <a:r>
              <a:rPr lang="en-US" sz="4400" dirty="0" err="1">
                <a:solidFill>
                  <a:srgbClr val="242021"/>
                </a:solidFill>
                <a:latin typeface="TimesET"/>
              </a:rPr>
              <a:t>joylashishi</a:t>
            </a:r>
            <a:r>
              <a:rPr lang="en-US" sz="4400" dirty="0">
                <a:solidFill>
                  <a:srgbClr val="242021"/>
                </a:solidFill>
                <a:latin typeface="TimesET"/>
              </a:rPr>
              <a:t> </a:t>
            </a:r>
            <a:r>
              <a:rPr lang="en-US" sz="4400" dirty="0" err="1">
                <a:solidFill>
                  <a:srgbClr val="242021"/>
                </a:solidFill>
                <a:latin typeface="TimesET"/>
              </a:rPr>
              <a:t>mumkinligini</a:t>
            </a:r>
            <a:r>
              <a:rPr lang="en-US" sz="4400" dirty="0">
                <a:solidFill>
                  <a:srgbClr val="242021"/>
                </a:solidFill>
                <a:latin typeface="TimesET"/>
              </a:rPr>
              <a:t> </a:t>
            </a:r>
            <a:r>
              <a:rPr lang="en-US" sz="4400" dirty="0" err="1" smtClean="0">
                <a:solidFill>
                  <a:srgbClr val="242021"/>
                </a:solidFill>
                <a:latin typeface="TimesET"/>
              </a:rPr>
              <a:t>ko‘rsatadi</a:t>
            </a:r>
            <a:r>
              <a:rPr lang="en-US" sz="4400" dirty="0">
                <a:solidFill>
                  <a:srgbClr val="242021"/>
                </a:solidFill>
                <a:latin typeface="TimesET"/>
              </a:rPr>
              <a:t>. </a:t>
            </a:r>
            <a:endParaRPr lang="en-US" sz="4400" dirty="0" smtClean="0">
              <a:solidFill>
                <a:srgbClr val="242021"/>
              </a:solidFill>
              <a:latin typeface="TimesE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12192000" cy="11014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3600" b="1" dirty="0" smtClean="0">
              <a:solidFill>
                <a:schemeClr val="bg1"/>
              </a:solidFill>
              <a:latin typeface="Arial-BoldMT"/>
            </a:endParaRPr>
          </a:p>
          <a:p>
            <a:r>
              <a:rPr lang="en-US" sz="3600" b="1" dirty="0" smtClean="0">
                <a:solidFill>
                  <a:schemeClr val="bg1"/>
                </a:solidFill>
                <a:latin typeface="Arial-BoldMT"/>
              </a:rPr>
              <a:t>                    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KESMANING 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UZUNLIGI </a:t>
            </a:r>
            <a:r>
              <a:rPr lang="en-US" sz="4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 flipV="1">
            <a:off x="1371600" y="4329954"/>
            <a:ext cx="7557247" cy="1344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1371600" y="4195484"/>
            <a:ext cx="0" cy="28238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8928847" y="4208931"/>
            <a:ext cx="0" cy="24204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130988" y="3745179"/>
            <a:ext cx="4812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688236" y="3624156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Прямая соединительная линия 15"/>
          <p:cNvCxnSpPr>
            <a:stCxn id="19" idx="2"/>
          </p:cNvCxnSpPr>
          <p:nvPr/>
        </p:nvCxnSpPr>
        <p:spPr>
          <a:xfrm>
            <a:off x="1460414" y="5641132"/>
            <a:ext cx="2237527" cy="6724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1483659" y="5506662"/>
            <a:ext cx="0" cy="28238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3697941" y="5506662"/>
            <a:ext cx="0" cy="24204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243047" y="5056357"/>
            <a:ext cx="4347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endParaRPr lang="ru-RU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457331" y="5063081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endParaRPr lang="ru-RU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292402" y="5044997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736976" y="5040823"/>
            <a:ext cx="169469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 - ?</a:t>
            </a:r>
            <a:endParaRPr lang="ru-RU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4798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371</TotalTime>
  <Words>451</Words>
  <Application>Microsoft Office PowerPoint</Application>
  <PresentationFormat>Широкоэкранный</PresentationFormat>
  <Paragraphs>155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36" baseType="lpstr">
      <vt:lpstr>Arial</vt:lpstr>
      <vt:lpstr>Arial-BoldMT</vt:lpstr>
      <vt:lpstr>Calibri</vt:lpstr>
      <vt:lpstr>Calibri Light</vt:lpstr>
      <vt:lpstr>Cambria Math</vt:lpstr>
      <vt:lpstr>Eras Demi ITC</vt:lpstr>
      <vt:lpstr>Gill Sans Nova Cond</vt:lpstr>
      <vt:lpstr>Ink Free</vt:lpstr>
      <vt:lpstr>TimesET</vt:lpstr>
      <vt:lpstr>TimesET-Bold</vt:lpstr>
      <vt:lpstr>TimesET-BoldItalic</vt:lpstr>
      <vt:lpstr>TimesNewRomanPS-ItalicMT</vt:lpstr>
      <vt:lpstr>TimesNewRomanPSMT</vt:lpstr>
      <vt:lpstr>Wingdings</vt:lpstr>
      <vt:lpstr>Тема Office</vt:lpstr>
      <vt:lpstr>Geometriya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38</cp:revision>
  <dcterms:created xsi:type="dcterms:W3CDTF">2020-06-21T10:44:38Z</dcterms:created>
  <dcterms:modified xsi:type="dcterms:W3CDTF">2020-08-16T03:08:23Z</dcterms:modified>
</cp:coreProperties>
</file>