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92" r:id="rId2"/>
    <p:sldId id="276" r:id="rId3"/>
    <p:sldId id="279" r:id="rId4"/>
    <p:sldId id="281" r:id="rId5"/>
    <p:sldId id="282" r:id="rId6"/>
    <p:sldId id="283" r:id="rId7"/>
    <p:sldId id="280" r:id="rId8"/>
    <p:sldId id="258" r:id="rId9"/>
    <p:sldId id="271" r:id="rId10"/>
    <p:sldId id="273" r:id="rId11"/>
    <p:sldId id="275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65" r:id="rId21"/>
    <p:sldId id="268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48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74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44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90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6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889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44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09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7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874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99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69DE9-B183-460C-B915-79B94CEE1AE9}" type="datetimeFigureOut">
              <a:rPr lang="ru-RU" smtClean="0"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E6313-5948-493F-BCAC-4F5711E889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28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48466" y="510303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09531" y="2273622"/>
            <a:ext cx="4781006" cy="2197074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 algn="ctr">
              <a:lnSpc>
                <a:spcPts val="4132"/>
              </a:lnSpc>
              <a:spcBef>
                <a:spcPts val="232"/>
              </a:spcBef>
            </a:pPr>
            <a:r>
              <a:rPr lang="en-US" sz="5400" b="1" dirty="0" err="1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Mavzu</a:t>
            </a: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:</a:t>
            </a:r>
          </a:p>
          <a:p>
            <a:pPr marL="26841" algn="ctr">
              <a:lnSpc>
                <a:spcPts val="5907"/>
              </a:lnSpc>
            </a:pPr>
            <a:endParaRPr sz="1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44" algn="ctr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31027" y="288639"/>
            <a:ext cx="10317868" cy="1340732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322046" y="2273623"/>
            <a:ext cx="3207879" cy="33789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10394868" y="317715"/>
            <a:ext cx="366386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93541" y="1088819"/>
            <a:ext cx="569040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8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86679" y="3046914"/>
            <a:ext cx="774442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en-US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880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57569"/>
            <a:ext cx="12192000" cy="1101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-BoldMT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-BoldMT"/>
              </a:rPr>
              <a:t>                            </a:t>
            </a:r>
            <a:r>
              <a:rPr lang="en-US" sz="4800" b="1" dirty="0" smtClean="0">
                <a:solidFill>
                  <a:schemeClr val="bg1"/>
                </a:solidFill>
                <a:latin typeface="Arial-BoldMT"/>
              </a:rPr>
              <a:t>KESMA UZUNLIGI</a:t>
            </a:r>
            <a:endParaRPr lang="en-US" sz="4800" dirty="0" smtClean="0">
              <a:solidFill>
                <a:schemeClr val="bg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371600" y="2379691"/>
            <a:ext cx="7797858" cy="2498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71600" y="2256758"/>
            <a:ext cx="0" cy="2823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169458" y="2270205"/>
            <a:ext cx="2561" cy="2708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30988" y="180645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169458" y="170365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460414" y="3732478"/>
            <a:ext cx="2237527" cy="67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483659" y="3567936"/>
            <a:ext cx="0" cy="2823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97941" y="3567936"/>
            <a:ext cx="0" cy="24204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73202" y="2929184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57331" y="312435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92402" y="310627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348354" y="2372967"/>
            <a:ext cx="2237527" cy="67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371599" y="2238497"/>
            <a:ext cx="0" cy="2823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585881" y="2238497"/>
            <a:ext cx="0" cy="2420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80342" y="177683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561860" y="2361430"/>
            <a:ext cx="2237527" cy="67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585105" y="2226960"/>
            <a:ext cx="0" cy="2823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799387" y="2226960"/>
            <a:ext cx="0" cy="24204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393848" y="1735497"/>
            <a:ext cx="61926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798610" y="2360475"/>
            <a:ext cx="2237527" cy="67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821855" y="2197162"/>
            <a:ext cx="0" cy="2823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036137" y="2197162"/>
            <a:ext cx="0" cy="2823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30598" y="173549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404500" y="189481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0,5</a:t>
            </a:r>
            <a:endParaRPr lang="ru-RU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834725" y="4646048"/>
            <a:ext cx="97642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3,5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95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2229" y="1078586"/>
            <a:ext cx="1195977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tayin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4400" b="1" i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400" b="1" i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b="1" i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uzunlikka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egadir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78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KESMANING XOSSALARI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161144" y="3657600"/>
            <a:ext cx="8969828" cy="290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1146629" y="3541486"/>
            <a:ext cx="14515" cy="232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130972" y="3541486"/>
            <a:ext cx="0" cy="232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5413829" y="3541486"/>
            <a:ext cx="14514" cy="232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6629" y="310185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0130971" y="2712594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ru-RU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06080" y="2900755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26571" y="4133945"/>
            <a:ext cx="115388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geometriyada</a:t>
            </a:r>
            <a:r>
              <a:rPr lang="en-US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800" b="1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6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800" b="1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tarzida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400" i="1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ko`rinishda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33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697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KESMANING XOSSALARI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161144" y="4953000"/>
            <a:ext cx="8969828" cy="290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1146629" y="4836886"/>
            <a:ext cx="14515" cy="232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130972" y="4836886"/>
            <a:ext cx="0" cy="232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5413829" y="4836886"/>
            <a:ext cx="14514" cy="232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6629" y="439725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929635" y="4148409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ru-RU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06080" y="4196155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" y="829343"/>
            <a:ext cx="1209039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Wingdings" panose="05000000000000000000" pitchFamily="2" charset="2"/>
              <a:buChar char="v"/>
              <a:defRPr/>
            </a:pPr>
            <a:r>
              <a:rPr lang="en-US" sz="36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to`g`ri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en-US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bo`lsa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AC</a:t>
            </a:r>
            <a:r>
              <a:rPr lang="en-US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</a:t>
            </a:r>
            <a:r>
              <a:rPr lang="en-US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40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kesmalar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uzunliklarining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yig`indisiga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bo`ladi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2400" dirty="0">
                <a:solidFill>
                  <a:prstClr val="black"/>
                </a:solidFill>
              </a:rPr>
              <a:t/>
            </a:r>
            <a:br>
              <a:rPr lang="en-US" sz="2400" dirty="0">
                <a:solidFill>
                  <a:prstClr val="black"/>
                </a:solidFill>
              </a:rPr>
            </a:b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56934" y="315261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3200" b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200" b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600" b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3200" b="1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>
                <a:solidFill>
                  <a:prstClr val="black"/>
                </a:solidFill>
              </a:rPr>
              <a:t/>
            </a:r>
            <a:br>
              <a:rPr lang="en-US" sz="2000" dirty="0">
                <a:solidFill>
                  <a:prstClr val="black"/>
                </a:solidFill>
              </a:rPr>
            </a:b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1000" y="5360550"/>
            <a:ext cx="1170939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en-US" sz="4000" dirty="0" err="1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4000" b="1" dirty="0">
                <a:solidFill>
                  <a:srgbClr val="A565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4000" dirty="0" smtClean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yuritiladi</a:t>
            </a:r>
            <a:r>
              <a:rPr lang="en-US" sz="4000" dirty="0">
                <a:solidFill>
                  <a:srgbClr val="242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24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295531"/>
            <a:ext cx="116459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242021"/>
                </a:solidFill>
                <a:latin typeface="TimesET"/>
              </a:rPr>
              <a:t>                                      </a:t>
            </a:r>
            <a:r>
              <a:rPr lang="en-US" sz="2800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sz="2800" dirty="0">
                <a:solidFill>
                  <a:srgbClr val="242021"/>
                </a:solidFill>
                <a:latin typeface="TimesET"/>
              </a:rPr>
            </a:br>
            <a:r>
              <a:rPr lang="en-US" sz="2800" dirty="0" smtClean="0">
                <a:solidFill>
                  <a:srgbClr val="242021"/>
                </a:solidFill>
                <a:latin typeface="TimesET"/>
              </a:rPr>
              <a:t>   </a:t>
            </a:r>
            <a:r>
              <a:rPr lang="en-US" sz="3600" dirty="0" smtClean="0">
                <a:solidFill>
                  <a:srgbClr val="242021"/>
                </a:solidFill>
                <a:latin typeface="TimesET"/>
              </a:rPr>
              <a:t>                       </a:t>
            </a:r>
            <a:r>
              <a:rPr lang="en-US" sz="5400" b="1" dirty="0" smtClean="0">
                <a:solidFill>
                  <a:srgbClr val="242021"/>
                </a:solidFill>
                <a:latin typeface="TimesNewRomanPS-ItalicMT"/>
              </a:rPr>
              <a:t>AD </a:t>
            </a:r>
            <a:r>
              <a:rPr lang="en-US" sz="4800" b="1" dirty="0">
                <a:solidFill>
                  <a:srgbClr val="242021"/>
                </a:solidFill>
                <a:latin typeface="TimesET"/>
              </a:rPr>
              <a:t>= </a:t>
            </a:r>
            <a:r>
              <a:rPr lang="en-US" sz="5400" b="1" dirty="0">
                <a:solidFill>
                  <a:srgbClr val="242021"/>
                </a:solidFill>
                <a:latin typeface="TimesNewRomanPS-ItalicMT"/>
              </a:rPr>
              <a:t>AB </a:t>
            </a:r>
            <a:r>
              <a:rPr lang="en-US" sz="4800" b="1" dirty="0">
                <a:solidFill>
                  <a:srgbClr val="242021"/>
                </a:solidFill>
                <a:latin typeface="TimesET"/>
              </a:rPr>
              <a:t>+ </a:t>
            </a:r>
            <a:r>
              <a:rPr lang="en-US" sz="5400" b="1" dirty="0">
                <a:solidFill>
                  <a:srgbClr val="242021"/>
                </a:solidFill>
                <a:latin typeface="TimesNewRomanPS-ItalicMT"/>
              </a:rPr>
              <a:t>CD </a:t>
            </a:r>
            <a:r>
              <a:rPr lang="en-US" sz="4800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sz="4800" dirty="0">
                <a:solidFill>
                  <a:srgbClr val="242021"/>
                </a:solidFill>
                <a:latin typeface="TimesET"/>
              </a:rPr>
            </a:br>
            <a:r>
              <a:rPr lang="en-US" sz="4800" dirty="0" smtClean="0">
                <a:solidFill>
                  <a:srgbClr val="242021"/>
                </a:solidFill>
                <a:latin typeface="TimesET"/>
              </a:rPr>
              <a:t>    </a:t>
            </a:r>
            <a:r>
              <a:rPr lang="en-US" sz="54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AD </a:t>
            </a:r>
            <a:r>
              <a:rPr lang="en-US" sz="4800" dirty="0" err="1">
                <a:solidFill>
                  <a:srgbClr val="242021"/>
                </a:solidFill>
                <a:latin typeface="TimesET"/>
              </a:rPr>
              <a:t>kesma</a:t>
            </a:r>
            <a:r>
              <a:rPr lang="en-US" sz="48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54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 </a:t>
            </a:r>
            <a:r>
              <a:rPr lang="en-US" sz="4800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sz="48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54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CD</a:t>
            </a:r>
          </a:p>
          <a:p>
            <a:r>
              <a:rPr lang="en-US" sz="54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       </a:t>
            </a:r>
            <a:r>
              <a:rPr lang="en-US" sz="4800" b="1" i="1" dirty="0" err="1" smtClean="0">
                <a:latin typeface="TimesET-BoldItalic"/>
              </a:rPr>
              <a:t>kesmalarning</a:t>
            </a:r>
            <a:r>
              <a:rPr lang="en-US" sz="4800" b="1" i="1" dirty="0" smtClean="0">
                <a:latin typeface="TimesET-BoldItalic"/>
              </a:rPr>
              <a:t> </a:t>
            </a:r>
            <a:r>
              <a:rPr lang="en-US" sz="4800" b="1" i="1" dirty="0" err="1" smtClean="0">
                <a:latin typeface="TimesET-BoldItalic"/>
              </a:rPr>
              <a:t>yig`indisi</a:t>
            </a:r>
            <a:r>
              <a:rPr lang="en-US" sz="4800" b="1" i="1" dirty="0" smtClean="0">
                <a:latin typeface="TimesET-BoldItalic"/>
              </a:rPr>
              <a:t> </a:t>
            </a:r>
            <a:r>
              <a:rPr lang="en-US" sz="4800" dirty="0">
                <a:solidFill>
                  <a:srgbClr val="242021"/>
                </a:solidFill>
                <a:latin typeface="TimesET"/>
              </a:rPr>
              <a:t>deb </a:t>
            </a:r>
            <a:r>
              <a:rPr lang="en-US" sz="4800" dirty="0" err="1">
                <a:solidFill>
                  <a:srgbClr val="242021"/>
                </a:solidFill>
                <a:latin typeface="TimesET"/>
              </a:rPr>
              <a:t>ataladi</a:t>
            </a:r>
            <a:r>
              <a:rPr lang="en-US" sz="4800" dirty="0">
                <a:solidFill>
                  <a:srgbClr val="242021"/>
                </a:solidFill>
                <a:latin typeface="TimesET"/>
              </a:rPr>
              <a:t>.</a:t>
            </a:r>
            <a:br>
              <a:rPr lang="en-US" sz="4800" dirty="0">
                <a:solidFill>
                  <a:srgbClr val="242021"/>
                </a:solidFill>
                <a:latin typeface="TimesET"/>
              </a:rPr>
            </a:br>
            <a:endParaRPr lang="en-US" sz="4800" dirty="0" smtClean="0">
              <a:solidFill>
                <a:srgbClr val="242021"/>
              </a:solidFill>
              <a:latin typeface="TimesET"/>
            </a:endParaRPr>
          </a:p>
          <a:p>
            <a:r>
              <a:rPr lang="en-US" sz="3600" b="0" i="1" dirty="0">
                <a:solidFill>
                  <a:srgbClr val="242021"/>
                </a:solidFill>
                <a:effectLst/>
                <a:latin typeface="TimesET"/>
              </a:rPr>
              <a:t> </a:t>
            </a:r>
            <a:r>
              <a:rPr lang="en-US" sz="3600" b="0" i="1" dirty="0" smtClean="0">
                <a:solidFill>
                  <a:srgbClr val="242021"/>
                </a:solidFill>
                <a:effectLst/>
                <a:latin typeface="TimesET"/>
              </a:rPr>
              <a:t>                        </a:t>
            </a:r>
            <a:r>
              <a:rPr lang="en-US" sz="4000" b="1" dirty="0" smtClean="0">
                <a:solidFill>
                  <a:srgbClr val="242021"/>
                </a:solidFill>
                <a:effectLst/>
                <a:latin typeface="TimesNewRomanPS-ItalicMT"/>
              </a:rPr>
              <a:t> 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sz="3600" dirty="0">
                <a:solidFill>
                  <a:srgbClr val="242021"/>
                </a:solidFill>
                <a:latin typeface="TimesET"/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-13315"/>
            <a:ext cx="12090400" cy="927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KESMANING YIG‘INDISI </a:t>
            </a: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004926" y="2895600"/>
            <a:ext cx="6692900" cy="254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990600" y="1841500"/>
            <a:ext cx="3009900" cy="127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389562" y="1828800"/>
            <a:ext cx="184943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14732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29566" y="149163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5820" y="139253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39000" y="142240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8312" y="2915266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1185862" y="2895600"/>
            <a:ext cx="3009900" cy="127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3872145" y="247971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195762" y="2895600"/>
            <a:ext cx="184943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081695" y="249567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45200" y="248920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43245" y="248150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98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21870"/>
            <a:ext cx="116459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242021"/>
                </a:solidFill>
                <a:latin typeface="TimesET"/>
              </a:rPr>
              <a:t>                                      </a:t>
            </a:r>
            <a:r>
              <a:rPr lang="en-US" sz="2800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sz="2800" dirty="0">
                <a:solidFill>
                  <a:srgbClr val="242021"/>
                </a:solidFill>
                <a:latin typeface="TimesET"/>
              </a:rPr>
            </a:br>
            <a:r>
              <a:rPr lang="en-US" sz="2800" dirty="0" smtClean="0">
                <a:solidFill>
                  <a:srgbClr val="242021"/>
                </a:solidFill>
                <a:latin typeface="TimesET"/>
              </a:rPr>
              <a:t>       </a:t>
            </a:r>
            <a:r>
              <a:rPr lang="en-US" sz="3600" dirty="0" err="1" smtClean="0">
                <a:solidFill>
                  <a:srgbClr val="242021"/>
                </a:solidFill>
                <a:latin typeface="TimesET"/>
              </a:rPr>
              <a:t>Natijada</a:t>
            </a:r>
            <a:r>
              <a:rPr lang="en-US" sz="36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3600" dirty="0" err="1">
                <a:solidFill>
                  <a:srgbClr val="242021"/>
                </a:solidFill>
                <a:latin typeface="TimesET"/>
              </a:rPr>
              <a:t>hosil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3600" dirty="0" err="1" smtClean="0">
                <a:solidFill>
                  <a:srgbClr val="242021"/>
                </a:solidFill>
                <a:latin typeface="TimesET"/>
              </a:rPr>
              <a:t>bo`lgan</a:t>
            </a:r>
            <a:r>
              <a:rPr lang="en-US" sz="36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000" i="1" dirty="0">
                <a:solidFill>
                  <a:srgbClr val="242021"/>
                </a:solidFill>
                <a:latin typeface="TimesNewRomanPS-ItalicMT"/>
              </a:rPr>
              <a:t>B</a:t>
            </a:r>
            <a:r>
              <a:rPr lang="en-US" sz="4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D </a:t>
            </a:r>
            <a:r>
              <a:rPr lang="en-US" sz="3600" dirty="0" err="1">
                <a:solidFill>
                  <a:srgbClr val="242021"/>
                </a:solidFill>
                <a:latin typeface="TimesET"/>
              </a:rPr>
              <a:t>kesma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 </a:t>
            </a:r>
            <a:r>
              <a:rPr lang="en-US" sz="3600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CD</a:t>
            </a:r>
          </a:p>
          <a:p>
            <a:r>
              <a:rPr lang="en-US" sz="4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       </a:t>
            </a:r>
            <a:r>
              <a:rPr lang="en-US" sz="3600" b="1" i="1" dirty="0" err="1" smtClean="0">
                <a:solidFill>
                  <a:srgbClr val="A5650C"/>
                </a:solidFill>
                <a:latin typeface="TimesET-BoldItalic"/>
              </a:rPr>
              <a:t>kesmalarning</a:t>
            </a:r>
            <a:r>
              <a:rPr lang="en-US" sz="3600" b="1" i="1" dirty="0" smtClean="0">
                <a:solidFill>
                  <a:srgbClr val="A5650C"/>
                </a:solidFill>
                <a:latin typeface="TimesET-BoldItalic"/>
              </a:rPr>
              <a:t> </a:t>
            </a:r>
            <a:r>
              <a:rPr lang="en-US" sz="3600" b="1" i="1" dirty="0" err="1" smtClean="0">
                <a:solidFill>
                  <a:srgbClr val="A5650C"/>
                </a:solidFill>
                <a:latin typeface="TimesET-BoldItalic"/>
              </a:rPr>
              <a:t>ayirmasi</a:t>
            </a:r>
            <a:r>
              <a:rPr lang="en-US" sz="3600" b="1" i="1" dirty="0" smtClean="0">
                <a:solidFill>
                  <a:srgbClr val="A5650C"/>
                </a:solidFill>
                <a:latin typeface="TimesET-BoldItalic"/>
              </a:rPr>
              <a:t> 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deb </a:t>
            </a:r>
            <a:r>
              <a:rPr lang="en-US" sz="3600" dirty="0" err="1">
                <a:solidFill>
                  <a:srgbClr val="242021"/>
                </a:solidFill>
                <a:latin typeface="TimesET"/>
              </a:rPr>
              <a:t>ataladi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.</a:t>
            </a:r>
            <a:br>
              <a:rPr lang="en-US" sz="3600" dirty="0">
                <a:solidFill>
                  <a:srgbClr val="242021"/>
                </a:solidFill>
                <a:latin typeface="TimesET"/>
              </a:rPr>
            </a:br>
            <a:r>
              <a:rPr lang="en-US" sz="3600" dirty="0">
                <a:solidFill>
                  <a:srgbClr val="242021"/>
                </a:solidFill>
                <a:latin typeface="TimesET"/>
              </a:rPr>
              <a:t>Bu </a:t>
            </a:r>
            <a:r>
              <a:rPr lang="en-US" sz="3600" dirty="0" err="1">
                <a:solidFill>
                  <a:srgbClr val="242021"/>
                </a:solidFill>
                <a:latin typeface="TimesET"/>
              </a:rPr>
              <a:t>kesmalar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3600" dirty="0" err="1">
                <a:solidFill>
                  <a:srgbClr val="242021"/>
                </a:solidFill>
                <a:latin typeface="TimesET"/>
              </a:rPr>
              <a:t>uchun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 </a:t>
            </a:r>
            <a:endParaRPr lang="en-US" sz="3600" dirty="0" smtClean="0">
              <a:solidFill>
                <a:srgbClr val="242021"/>
              </a:solidFill>
              <a:latin typeface="TimesET"/>
            </a:endParaRPr>
          </a:p>
          <a:p>
            <a:r>
              <a:rPr lang="en-US" sz="3600" b="0" i="1" dirty="0">
                <a:solidFill>
                  <a:srgbClr val="242021"/>
                </a:solidFill>
                <a:effectLst/>
                <a:latin typeface="TimesET"/>
              </a:rPr>
              <a:t> </a:t>
            </a:r>
            <a:r>
              <a:rPr lang="en-US" sz="3600" b="0" i="1" dirty="0" smtClean="0">
                <a:solidFill>
                  <a:srgbClr val="242021"/>
                </a:solidFill>
                <a:effectLst/>
                <a:latin typeface="TimesET"/>
              </a:rPr>
              <a:t>                        </a:t>
            </a:r>
            <a:r>
              <a:rPr lang="en-US" sz="4000" b="1" i="1" dirty="0">
                <a:solidFill>
                  <a:srgbClr val="242021"/>
                </a:solidFill>
                <a:latin typeface="TimesNewRomanPS-ItalicMT"/>
              </a:rPr>
              <a:t>B</a:t>
            </a:r>
            <a:r>
              <a:rPr lang="en-US" sz="4000" b="1" i="1" dirty="0" smtClean="0">
                <a:solidFill>
                  <a:srgbClr val="242021"/>
                </a:solidFill>
                <a:effectLst/>
                <a:latin typeface="TimesNewRomanPS-ItalicMT"/>
              </a:rPr>
              <a:t>D </a:t>
            </a:r>
            <a:r>
              <a:rPr lang="en-US" sz="3600" b="1" dirty="0">
                <a:solidFill>
                  <a:srgbClr val="242021"/>
                </a:solidFill>
                <a:latin typeface="TimesET"/>
              </a:rPr>
              <a:t>= </a:t>
            </a:r>
            <a:r>
              <a:rPr lang="en-US" sz="4000" b="1" i="1" dirty="0" smtClean="0">
                <a:solidFill>
                  <a:srgbClr val="242021"/>
                </a:solidFill>
                <a:effectLst/>
                <a:latin typeface="TimesNewRomanPS-ItalicMT"/>
              </a:rPr>
              <a:t>AB </a:t>
            </a:r>
            <a:r>
              <a:rPr lang="en-US" sz="3600" b="1" dirty="0" smtClean="0">
                <a:solidFill>
                  <a:srgbClr val="242021"/>
                </a:solidFill>
                <a:latin typeface="TimesET"/>
              </a:rPr>
              <a:t>- </a:t>
            </a:r>
            <a:r>
              <a:rPr lang="en-US" sz="4000" b="1" i="1" dirty="0" smtClean="0">
                <a:solidFill>
                  <a:srgbClr val="242021"/>
                </a:solidFill>
                <a:effectLst/>
                <a:latin typeface="TimesNewRomanPS-ItalicMT"/>
              </a:rPr>
              <a:t>CD </a:t>
            </a:r>
            <a:r>
              <a:rPr lang="en-US" sz="3600" dirty="0" err="1">
                <a:solidFill>
                  <a:srgbClr val="242021"/>
                </a:solidFill>
                <a:latin typeface="TimesET"/>
              </a:rPr>
              <a:t>tenglik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3600" dirty="0" err="1" smtClean="0">
                <a:solidFill>
                  <a:srgbClr val="242021"/>
                </a:solidFill>
                <a:latin typeface="TimesET"/>
              </a:rPr>
              <a:t>o`rinli</a:t>
            </a:r>
            <a:r>
              <a:rPr lang="en-US" sz="36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3600" dirty="0" err="1" smtClean="0">
                <a:solidFill>
                  <a:srgbClr val="242021"/>
                </a:solidFill>
                <a:latin typeface="TimesET"/>
              </a:rPr>
              <a:t>bo`ladi</a:t>
            </a:r>
            <a:r>
              <a:rPr lang="en-US" sz="3600" dirty="0">
                <a:solidFill>
                  <a:srgbClr val="242021"/>
                </a:solidFill>
                <a:latin typeface="TimesET"/>
              </a:rPr>
              <a:t>.</a:t>
            </a:r>
            <a:br>
              <a:rPr lang="en-US" sz="3600" dirty="0">
                <a:solidFill>
                  <a:srgbClr val="242021"/>
                </a:solidFill>
                <a:latin typeface="TimesET"/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90400" cy="927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KESMANING AYIRMASI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004926" y="2895600"/>
            <a:ext cx="6692900" cy="254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990600" y="1841500"/>
            <a:ext cx="3009900" cy="127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389562" y="1828800"/>
            <a:ext cx="184943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14732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29566" y="149163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5820" y="139253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39000" y="142240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8312" y="2915266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1185862" y="2895600"/>
            <a:ext cx="3009900" cy="127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3872145" y="247971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69484" y="2895600"/>
            <a:ext cx="184943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58011" y="291526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34308" y="2918480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43245" y="248150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86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233" y="1056397"/>
            <a:ext cx="1186753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>
              <a:latin typeface="Eras Demi ITC" panose="02000000000000000000" pitchFamily="2" charset="0"/>
              <a:ea typeface="Eras Demi ITC" panose="02000000000000000000" pitchFamily="2" charset="0"/>
            </a:endParaRPr>
          </a:p>
          <a:p>
            <a:pPr algn="just"/>
            <a:r>
              <a:rPr lang="en-US" sz="40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 </a:t>
            </a:r>
            <a:r>
              <a:rPr lang="ru-RU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To‘g‘ri</a:t>
            </a:r>
            <a:r>
              <a:rPr lang="ru-RU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chiziqda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A, B, C, D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nuqtalar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berilgan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D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nuqta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B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C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nuqtalar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orasida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yotadi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DC =4,2 cm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BD=2,4 cm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ekani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ma‘lum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AB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kesma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DC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kesmadan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ikki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marta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uzun.AC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kesma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uzunligi</a:t>
            </a:r>
            <a:r>
              <a:rPr lang="en-US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topilsin</a:t>
            </a:r>
            <a:r>
              <a:rPr lang="en-US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  <a:p>
            <a:pPr algn="just"/>
            <a:endParaRPr lang="ru-RU" sz="36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1" y="0"/>
            <a:ext cx="12192000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965200" y="6089478"/>
            <a:ext cx="7670800" cy="12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97570" y="5929385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7570" y="5929385"/>
                <a:ext cx="234038" cy="276999"/>
              </a:xfrm>
              <a:prstGeom prst="rect">
                <a:avLst/>
              </a:prstGeom>
              <a:blipFill>
                <a:blip r:embed="rId2"/>
                <a:stretch>
                  <a:fillRect l="-15385" r="-12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 flipH="1">
                <a:off x="6250567" y="5917512"/>
                <a:ext cx="13521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250567" y="5917512"/>
                <a:ext cx="135218" cy="369332"/>
              </a:xfrm>
              <a:prstGeom prst="rect">
                <a:avLst/>
              </a:prstGeom>
              <a:blipFill>
                <a:blip r:embed="rId3"/>
                <a:stretch>
                  <a:fillRect r="-1217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32304" y="5929385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304" y="5929385"/>
                <a:ext cx="234038" cy="276999"/>
              </a:xfrm>
              <a:prstGeom prst="rect">
                <a:avLst/>
              </a:prstGeom>
              <a:blipFill>
                <a:blip r:embed="rId4"/>
                <a:stretch>
                  <a:fillRect l="-15789" r="-1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434858" y="5956047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4858" y="5956047"/>
                <a:ext cx="234038" cy="276999"/>
              </a:xfrm>
              <a:prstGeom prst="rect">
                <a:avLst/>
              </a:prstGeom>
              <a:blipFill>
                <a:blip r:embed="rId5"/>
                <a:stretch>
                  <a:fillRect l="-15789" r="-1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43024" y="550881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40281" y="545137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0" y="542857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17839" y="553155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7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7837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65200" y="1896288"/>
            <a:ext cx="7670800" cy="12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897570" y="1736195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7570" y="1736195"/>
                <a:ext cx="234038" cy="276999"/>
              </a:xfrm>
              <a:prstGeom prst="rect">
                <a:avLst/>
              </a:prstGeom>
              <a:blipFill>
                <a:blip r:embed="rId2"/>
                <a:stretch>
                  <a:fillRect l="-15385" r="-12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 flipH="1">
                <a:off x="6250567" y="1724322"/>
                <a:ext cx="13521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250567" y="1724322"/>
                <a:ext cx="135218" cy="369332"/>
              </a:xfrm>
              <a:prstGeom prst="rect">
                <a:avLst/>
              </a:prstGeom>
              <a:blipFill>
                <a:blip r:embed="rId3"/>
                <a:stretch>
                  <a:fillRect r="-1217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32304" y="1736195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304" y="1736195"/>
                <a:ext cx="234038" cy="276999"/>
              </a:xfrm>
              <a:prstGeom prst="rect">
                <a:avLst/>
              </a:prstGeom>
              <a:blipFill>
                <a:blip r:embed="rId4"/>
                <a:stretch>
                  <a:fillRect l="-15789" r="-1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434858" y="1762857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4858" y="1762857"/>
                <a:ext cx="234038" cy="276999"/>
              </a:xfrm>
              <a:prstGeom prst="rect">
                <a:avLst/>
              </a:prstGeom>
              <a:blipFill>
                <a:blip r:embed="rId5"/>
                <a:stretch>
                  <a:fillRect l="-15789" r="-1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43024" y="131562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40281" y="125818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0" y="123538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17839" y="133836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1457" y="2880766"/>
            <a:ext cx="262283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DC=4,2cm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BD=2,4cm</a:t>
            </a:r>
          </a:p>
          <a:p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AB=2DC</a:t>
            </a:r>
          </a:p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AC-?cm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4053" y="2804721"/>
            <a:ext cx="7029488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AC= AB + BD + DC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AC= 2∙4,2+2,4+4,2=15(cm)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31608" y="5727700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15 cm</a:t>
            </a:r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07533" y="1351474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4,2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29806" y="1351474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2,1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7074" y="1351474"/>
            <a:ext cx="7841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2DC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25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466" y="1320800"/>
            <a:ext cx="1186753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>
              <a:latin typeface="Eras Demi ITC" panose="02000000000000000000" pitchFamily="2" charset="0"/>
              <a:ea typeface="Eras Demi ITC" panose="02000000000000000000" pitchFamily="2" charset="0"/>
            </a:endParaRPr>
          </a:p>
          <a:p>
            <a:pPr algn="just"/>
            <a:r>
              <a:rPr lang="en-US" sz="40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 </a:t>
            </a:r>
            <a:endParaRPr lang="ru-RU" sz="48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  <a:p>
            <a:pPr algn="just"/>
            <a:endParaRPr lang="ru-RU" sz="36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2268" y="2610823"/>
            <a:ext cx="9882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15-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betdagi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6, 7, 8 –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79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693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06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2136339"/>
            <a:ext cx="12279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Teng</a:t>
            </a:r>
            <a:r>
              <a:rPr lang="en-US" sz="5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shakllar</a:t>
            </a:r>
            <a:r>
              <a:rPr lang="en-US" sz="5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ded</a:t>
            </a:r>
            <a:r>
              <a:rPr lang="en-US" sz="5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nimaga</a:t>
            </a:r>
            <a:r>
              <a:rPr lang="en-US" sz="5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aytiladi</a:t>
            </a:r>
            <a:r>
              <a:rPr lang="ru-RU" sz="5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? </a:t>
            </a:r>
            <a:endParaRPr lang="ru-RU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  <a:p>
            <a:r>
              <a:rPr lang="ru-RU" i="1" dirty="0" smtClean="0">
                <a:latin typeface="Eras Demi ITC" panose="02000000000000000000" pitchFamily="2" charset="0"/>
                <a:ea typeface="Eras Demi ITC" panose="02000000000000000000" pitchFamily="2" charset="0"/>
              </a:rPr>
              <a:t> </a:t>
            </a:r>
            <a:endParaRPr lang="" i="1" dirty="0">
              <a:latin typeface="Eras Demi ITC" panose="02000000000000000000" pitchFamily="2" charset="0"/>
              <a:ea typeface="Eras Demi ITC" panose="02000000000000000000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743" y="3187338"/>
            <a:ext cx="119525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ikkinchisining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aynan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ustma-ust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tushadigan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qilibqo‘yish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69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63" y="2223224"/>
            <a:ext cx="75009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42021"/>
                </a:solidFill>
                <a:latin typeface="TimesET-Bold"/>
              </a:rPr>
              <a:t>1.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Kesmaning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uzunligi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deganda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nimani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tushunasiz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?</a:t>
            </a:r>
            <a:br>
              <a:rPr lang="en-US" sz="2400" dirty="0">
                <a:solidFill>
                  <a:srgbClr val="242021"/>
                </a:solidFill>
                <a:latin typeface="TimesET"/>
              </a:rPr>
            </a:br>
            <a:r>
              <a:rPr lang="en-US" sz="2400" b="1" dirty="0">
                <a:solidFill>
                  <a:srgbClr val="242021"/>
                </a:solidFill>
                <a:latin typeface="TimesET-Bold"/>
              </a:rPr>
              <a:t>2.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Qanday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kesmalarga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 smtClean="0">
                <a:solidFill>
                  <a:srgbClr val="242021"/>
                </a:solidFill>
                <a:latin typeface="TimesET"/>
              </a:rPr>
              <a:t>o`zaro</a:t>
            </a:r>
            <a:r>
              <a:rPr lang="en-US" sz="24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teng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kesmalar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deyiladi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?</a:t>
            </a:r>
            <a:br>
              <a:rPr lang="en-US" sz="2400" dirty="0">
                <a:solidFill>
                  <a:srgbClr val="242021"/>
                </a:solidFill>
                <a:latin typeface="TimesET"/>
              </a:rPr>
            </a:br>
            <a:r>
              <a:rPr lang="en-US" sz="2400" b="1" dirty="0">
                <a:solidFill>
                  <a:srgbClr val="242021"/>
                </a:solidFill>
                <a:latin typeface="TimesET-Bold"/>
              </a:rPr>
              <a:t>3.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Kesma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xossalarini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ayting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.</a:t>
            </a:r>
            <a:br>
              <a:rPr lang="en-US" sz="2400" dirty="0">
                <a:solidFill>
                  <a:srgbClr val="242021"/>
                </a:solidFill>
                <a:latin typeface="TimesET"/>
              </a:rPr>
            </a:br>
            <a:r>
              <a:rPr lang="en-US" sz="2400" b="1" dirty="0">
                <a:solidFill>
                  <a:srgbClr val="242021"/>
                </a:solidFill>
                <a:latin typeface="TimesET-Bold"/>
              </a:rPr>
              <a:t>4.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Kesmalarning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ayirmasi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 smtClean="0">
                <a:solidFill>
                  <a:srgbClr val="242021"/>
                </a:solidFill>
                <a:latin typeface="TimesET"/>
              </a:rPr>
              <a:t>yig`indisi</a:t>
            </a:r>
            <a:r>
              <a:rPr lang="en-US" sz="24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nima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?</a:t>
            </a:r>
            <a:br>
              <a:rPr lang="en-US" sz="2400" dirty="0">
                <a:solidFill>
                  <a:srgbClr val="242021"/>
                </a:solidFill>
                <a:latin typeface="TimesET"/>
              </a:rPr>
            </a:br>
            <a:r>
              <a:rPr lang="en-US" sz="2400" b="1" dirty="0">
                <a:solidFill>
                  <a:srgbClr val="242021"/>
                </a:solidFill>
                <a:latin typeface="TimesET-Bold"/>
              </a:rPr>
              <a:t>5.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Masofa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deb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nimaga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400" dirty="0" err="1">
                <a:solidFill>
                  <a:srgbClr val="242021"/>
                </a:solidFill>
                <a:latin typeface="TimesET"/>
              </a:rPr>
              <a:t>aytiladi</a:t>
            </a:r>
            <a:r>
              <a:rPr lang="en-US" sz="2400" dirty="0">
                <a:solidFill>
                  <a:srgbClr val="242021"/>
                </a:solidFill>
                <a:latin typeface="TimesET"/>
              </a:rPr>
              <a:t>?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86138" y="1071563"/>
            <a:ext cx="31671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A5650C"/>
                </a:solidFill>
                <a:latin typeface="TimesET-Bold"/>
              </a:rPr>
              <a:t>Savol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4042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312" y="1871275"/>
            <a:ext cx="921543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242021"/>
                </a:solidFill>
                <a:latin typeface="TimesET"/>
              </a:rPr>
              <a:t>1</a:t>
            </a:r>
            <a:r>
              <a:rPr lang="en-US" dirty="0" smtClean="0">
                <a:solidFill>
                  <a:srgbClr val="242021"/>
                </a:solidFill>
                <a:latin typeface="TimesET"/>
              </a:rPr>
              <a:t>.Agar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DE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kesmalar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bitta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nurda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yotadigan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 smtClean="0">
                <a:solidFill>
                  <a:srgbClr val="242021"/>
                </a:solidFill>
                <a:latin typeface="TimesET"/>
              </a:rPr>
              <a:t>bo`lsa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AB=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10 </a:t>
            </a:r>
            <a:r>
              <a:rPr lang="en-US" sz="2000" b="0" i="1" dirty="0" err="1" smtClean="0">
                <a:solidFill>
                  <a:srgbClr val="242021"/>
                </a:solidFill>
                <a:effectLst/>
                <a:latin typeface="TimesNewRomanPS-ItalicMT"/>
              </a:rPr>
              <a:t>sm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DE=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20 </a:t>
            </a:r>
            <a:r>
              <a:rPr lang="en-US" sz="2000" b="0" i="1" dirty="0" err="1" smtClean="0">
                <a:solidFill>
                  <a:srgbClr val="242021"/>
                </a:solidFill>
                <a:effectLst/>
                <a:latin typeface="TimesNewRomanPS-ItalicMT"/>
              </a:rPr>
              <a:t>sm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/>
            </a:r>
            <a:b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</a:br>
            <a:r>
              <a:rPr lang="en-US" dirty="0">
                <a:solidFill>
                  <a:srgbClr val="242021"/>
                </a:solidFill>
                <a:latin typeface="TimesET"/>
              </a:rPr>
              <a:t>bo4lsa,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E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nuqta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kesma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orasida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yotishi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mumkinmi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?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Javobingizni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asoslang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</a:t>
            </a:r>
            <a:br>
              <a:rPr lang="en-US" dirty="0">
                <a:solidFill>
                  <a:srgbClr val="242021"/>
                </a:solidFill>
                <a:latin typeface="TimesET"/>
              </a:rPr>
            </a:br>
            <a:r>
              <a:rPr lang="en-US" b="1" dirty="0">
                <a:solidFill>
                  <a:srgbClr val="242021"/>
                </a:solidFill>
                <a:latin typeface="TimesET-Bold"/>
              </a:rPr>
              <a:t>2</a:t>
            </a:r>
            <a:r>
              <a:rPr lang="en-US" b="1" dirty="0" smtClean="0">
                <a:solidFill>
                  <a:srgbClr val="242021"/>
                </a:solidFill>
                <a:latin typeface="TimesET-Bold"/>
              </a:rPr>
              <a:t>.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kesma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berilgan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Uzunligi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: a) 2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</a:t>
            </a:r>
            <a:r>
              <a:rPr lang="en-US" sz="2000" b="0" i="0" dirty="0" smtClean="0">
                <a:solidFill>
                  <a:srgbClr val="242021"/>
                </a:solidFill>
                <a:effectLst/>
                <a:latin typeface="TimesET"/>
              </a:rPr>
              <a:t>; 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b)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:2; c)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:4 </a:t>
            </a:r>
            <a:r>
              <a:rPr lang="en-US" dirty="0" err="1" smtClean="0">
                <a:solidFill>
                  <a:srgbClr val="242021"/>
                </a:solidFill>
                <a:latin typeface="TimesET"/>
              </a:rPr>
              <a:t>bo`lgan</a:t>
            </a:r>
            <a:r>
              <a:rPr lang="en-US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kesmalarni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dirty="0">
                <a:solidFill>
                  <a:srgbClr val="242021"/>
                </a:solidFill>
                <a:latin typeface="TimesET"/>
              </a:rPr>
            </a:br>
            <a:r>
              <a:rPr lang="en-US" dirty="0" err="1">
                <a:solidFill>
                  <a:srgbClr val="242021"/>
                </a:solidFill>
                <a:latin typeface="TimesET"/>
              </a:rPr>
              <a:t>yasang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</a:t>
            </a:r>
            <a:br>
              <a:rPr lang="en-US" dirty="0">
                <a:solidFill>
                  <a:srgbClr val="242021"/>
                </a:solidFill>
                <a:latin typeface="TimesET"/>
              </a:rPr>
            </a:br>
            <a:r>
              <a:rPr lang="en-US" b="1" dirty="0" smtClean="0">
                <a:solidFill>
                  <a:srgbClr val="242021"/>
                </a:solidFill>
                <a:latin typeface="TimesET-Bold"/>
              </a:rPr>
              <a:t>3. </a:t>
            </a:r>
            <a:r>
              <a:rPr lang="en-US" dirty="0" err="1" smtClean="0">
                <a:solidFill>
                  <a:srgbClr val="242021"/>
                </a:solidFill>
                <a:latin typeface="TimesET"/>
              </a:rPr>
              <a:t>To`g`ri</a:t>
            </a:r>
            <a:r>
              <a:rPr lang="en-US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chiziqdagi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</a:t>
            </a:r>
            <a:r>
              <a:rPr lang="en-US" sz="2000" b="0" i="0" dirty="0" smtClean="0">
                <a:solidFill>
                  <a:srgbClr val="242021"/>
                </a:solidFill>
                <a:effectLst/>
                <a:latin typeface="TimesNewRomanPSM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B</a:t>
            </a:r>
            <a:r>
              <a:rPr lang="en-US" sz="2000" b="0" i="0" dirty="0" smtClean="0">
                <a:solidFill>
                  <a:srgbClr val="242021"/>
                </a:solidFill>
                <a:effectLst/>
                <a:latin typeface="TimesNewRomanPSM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C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nuqtalar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uchun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= 5,6 </a:t>
            </a:r>
            <a:r>
              <a:rPr lang="en-US" sz="2000" b="0" i="1" dirty="0" err="1" smtClean="0">
                <a:solidFill>
                  <a:srgbClr val="242021"/>
                </a:solidFill>
                <a:effectLst/>
                <a:latin typeface="TimesNewRomanPS-ItalicMT"/>
              </a:rPr>
              <a:t>sm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AC 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=8,9 </a:t>
            </a:r>
            <a:r>
              <a:rPr lang="en-US" sz="2000" b="0" i="1" dirty="0" err="1" smtClean="0">
                <a:solidFill>
                  <a:srgbClr val="242021"/>
                </a:solidFill>
                <a:effectLst/>
                <a:latin typeface="TimesNewRomanPS-ItalicMT"/>
              </a:rPr>
              <a:t>sm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dirty="0">
                <a:solidFill>
                  <a:srgbClr val="242021"/>
                </a:solidFill>
                <a:latin typeface="TimesET"/>
              </a:rPr>
            </a:b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BC 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= 3,3 </a:t>
            </a:r>
            <a:r>
              <a:rPr lang="en-US" sz="2000" b="0" i="1" dirty="0" err="1" smtClean="0">
                <a:solidFill>
                  <a:srgbClr val="242021"/>
                </a:solidFill>
                <a:effectLst/>
                <a:latin typeface="TimesNewRomanPS-ItalicMT"/>
              </a:rPr>
              <a:t>sm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ekani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ma’lum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B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C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nuqtalarning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qaysi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biri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qolgan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ikkitasining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 smtClean="0">
                <a:solidFill>
                  <a:srgbClr val="242021"/>
                </a:solidFill>
                <a:latin typeface="TimesET"/>
              </a:rPr>
              <a:t>o`rtasida</a:t>
            </a:r>
            <a:r>
              <a:rPr lang="en-US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yotadi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?</a:t>
            </a:r>
            <a:br>
              <a:rPr lang="en-US" dirty="0">
                <a:solidFill>
                  <a:srgbClr val="242021"/>
                </a:solidFill>
                <a:latin typeface="TimesET"/>
              </a:rPr>
            </a:br>
            <a:r>
              <a:rPr lang="en-US" b="1" dirty="0">
                <a:solidFill>
                  <a:srgbClr val="242021"/>
                </a:solidFill>
                <a:latin typeface="TimesET-Bold"/>
              </a:rPr>
              <a:t>4</a:t>
            </a:r>
            <a:r>
              <a:rPr lang="en-US" b="1" dirty="0" smtClean="0">
                <a:solidFill>
                  <a:srgbClr val="242021"/>
                </a:solidFill>
                <a:latin typeface="TimesET-Bold"/>
              </a:rPr>
              <a:t>. </a:t>
            </a:r>
            <a:r>
              <a:rPr lang="en-US" dirty="0" err="1" smtClean="0">
                <a:solidFill>
                  <a:srgbClr val="242021"/>
                </a:solidFill>
                <a:latin typeface="TimesET"/>
              </a:rPr>
              <a:t>To`g`ri</a:t>
            </a:r>
            <a:r>
              <a:rPr lang="en-US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chiziqda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</a:t>
            </a:r>
            <a:r>
              <a:rPr lang="en-US" sz="2000" b="0" i="0" dirty="0" smtClean="0">
                <a:solidFill>
                  <a:srgbClr val="242021"/>
                </a:solidFill>
                <a:effectLst/>
                <a:latin typeface="TimesNewRomanPSM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B</a:t>
            </a:r>
            <a:r>
              <a:rPr lang="en-US" sz="2000" b="0" i="0" dirty="0" smtClean="0">
                <a:solidFill>
                  <a:srgbClr val="242021"/>
                </a:solidFill>
                <a:effectLst/>
                <a:latin typeface="TimesNewRomanPSMT"/>
              </a:rPr>
              <a:t>,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C, D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nuqtalar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berilgan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D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nuqta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B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C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nuqtalar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orasida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dirty="0">
                <a:solidFill>
                  <a:srgbClr val="242021"/>
                </a:solidFill>
                <a:latin typeface="TimesET"/>
              </a:rPr>
            </a:br>
            <a:r>
              <a:rPr lang="en-US" dirty="0" err="1">
                <a:solidFill>
                  <a:srgbClr val="242021"/>
                </a:solidFill>
                <a:latin typeface="TimesET"/>
              </a:rPr>
              <a:t>yotadi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DC 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=4,2 </a:t>
            </a:r>
            <a:r>
              <a:rPr lang="en-US" sz="2000" b="0" i="1" dirty="0" err="1" smtClean="0">
                <a:solidFill>
                  <a:srgbClr val="242021"/>
                </a:solidFill>
                <a:effectLst/>
                <a:latin typeface="TimesNewRomanPS-ItalicMT"/>
              </a:rPr>
              <a:t>sm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BD 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= 2,4 </a:t>
            </a:r>
            <a:r>
              <a:rPr lang="en-US" sz="2000" b="0" i="1" dirty="0" err="1" smtClean="0">
                <a:solidFill>
                  <a:srgbClr val="242021"/>
                </a:solidFill>
                <a:effectLst/>
                <a:latin typeface="TimesNewRomanPS-ItalicMT"/>
              </a:rPr>
              <a:t>sm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ekani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ma’lum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AB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kesma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DC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kesmadan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/>
            </a:r>
            <a:br>
              <a:rPr lang="en-US" dirty="0">
                <a:solidFill>
                  <a:srgbClr val="242021"/>
                </a:solidFill>
                <a:latin typeface="TimesET"/>
              </a:rPr>
            </a:br>
            <a:r>
              <a:rPr lang="en-US" dirty="0" err="1">
                <a:solidFill>
                  <a:srgbClr val="242021"/>
                </a:solidFill>
                <a:latin typeface="TimesET"/>
              </a:rPr>
              <a:t>ikki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marta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uzun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. </a:t>
            </a:r>
            <a:r>
              <a:rPr lang="en-US" sz="2000" b="0" i="1" dirty="0" smtClean="0">
                <a:solidFill>
                  <a:srgbClr val="242021"/>
                </a:solidFill>
                <a:effectLst/>
                <a:latin typeface="TimesNewRomanPS-ItalicMT"/>
              </a:rPr>
              <a:t>AC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kesmaning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err="1">
                <a:solidFill>
                  <a:srgbClr val="242021"/>
                </a:solidFill>
                <a:latin typeface="TimesET"/>
              </a:rPr>
              <a:t>uzunligini</a:t>
            </a:r>
            <a:r>
              <a:rPr lang="en-US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TimesET"/>
              </a:rPr>
              <a:t>toping?</a:t>
            </a:r>
            <a:r>
              <a:rPr lang="en-US" dirty="0" smtClean="0"/>
              <a:t> 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62237" y="762685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err="1">
                <a:solidFill>
                  <a:srgbClr val="A5650C"/>
                </a:solidFill>
                <a:latin typeface="TimesET-Bold"/>
              </a:rPr>
              <a:t>Savol</a:t>
            </a:r>
            <a:r>
              <a:rPr lang="en-US" sz="3200" b="1" dirty="0">
                <a:solidFill>
                  <a:srgbClr val="A5650C"/>
                </a:solidFill>
                <a:latin typeface="TimesET-Bold"/>
              </a:rPr>
              <a:t>, masala </a:t>
            </a:r>
            <a:r>
              <a:rPr lang="en-US" sz="3200" b="1" dirty="0" err="1">
                <a:solidFill>
                  <a:srgbClr val="A5650C"/>
                </a:solidFill>
                <a:latin typeface="TimesET-Bold"/>
              </a:rPr>
              <a:t>va</a:t>
            </a:r>
            <a:r>
              <a:rPr lang="en-US" sz="3200" b="1" dirty="0">
                <a:solidFill>
                  <a:srgbClr val="A5650C"/>
                </a:solidFill>
                <a:latin typeface="TimesET-Bold"/>
              </a:rPr>
              <a:t> </a:t>
            </a:r>
            <a:r>
              <a:rPr lang="en-US" sz="3200" b="1" dirty="0" err="1">
                <a:solidFill>
                  <a:srgbClr val="A5650C"/>
                </a:solidFill>
                <a:latin typeface="TimesET-Bold"/>
              </a:rPr>
              <a:t>topshiriqlar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9868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74636"/>
            <a:ext cx="125534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>
              <a:latin typeface="Eras Demi ITC" panose="02000000000000000000" pitchFamily="2" charset="0"/>
              <a:ea typeface="Eras Demi ITC" panose="02000000000000000000" pitchFamily="2" charset="0"/>
            </a:endParaRPr>
          </a:p>
          <a:p>
            <a:r>
              <a:rPr lang="en-US" sz="66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0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Kesmalar</a:t>
            </a:r>
            <a:r>
              <a:rPr lang="ru-RU" sz="60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0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qanday</a:t>
            </a:r>
            <a:r>
              <a:rPr lang="en-US" sz="60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0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taqqoslan</a:t>
            </a:r>
            <a:r>
              <a:rPr lang="en-US" sz="60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adi</a:t>
            </a:r>
            <a:r>
              <a:rPr lang="en-US" sz="60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?</a:t>
            </a:r>
            <a:endParaRPr lang="ru-RU" sz="60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6206" y="3579223"/>
            <a:ext cx="105625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taqqoslanadi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6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43"/>
          <p:cNvCxnSpPr>
            <a:cxnSpLocks/>
          </p:cNvCxnSpPr>
          <p:nvPr/>
        </p:nvCxnSpPr>
        <p:spPr>
          <a:xfrm>
            <a:off x="3360821" y="1663189"/>
            <a:ext cx="3232012" cy="0"/>
          </a:xfrm>
          <a:prstGeom prst="straightConnector1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" name="Прямая со стрелкой 48"/>
          <p:cNvCxnSpPr>
            <a:cxnSpLocks/>
          </p:cNvCxnSpPr>
          <p:nvPr/>
        </p:nvCxnSpPr>
        <p:spPr>
          <a:xfrm>
            <a:off x="3360821" y="2518378"/>
            <a:ext cx="2017059" cy="1"/>
          </a:xfrm>
          <a:prstGeom prst="straightConnector1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53"/>
          <p:cNvCxnSpPr>
            <a:cxnSpLocks/>
          </p:cNvCxnSpPr>
          <p:nvPr/>
        </p:nvCxnSpPr>
        <p:spPr>
          <a:xfrm>
            <a:off x="3310573" y="3937381"/>
            <a:ext cx="3232012" cy="0"/>
          </a:xfrm>
          <a:prstGeom prst="straightConnector1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" name="Прямая со стрелкой 55"/>
          <p:cNvCxnSpPr>
            <a:cxnSpLocks/>
          </p:cNvCxnSpPr>
          <p:nvPr/>
        </p:nvCxnSpPr>
        <p:spPr>
          <a:xfrm>
            <a:off x="3314816" y="3991050"/>
            <a:ext cx="2017059" cy="1"/>
          </a:xfrm>
          <a:prstGeom prst="straightConnector1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8"/>
          <p:cNvSpPr txBox="1"/>
          <p:nvPr/>
        </p:nvSpPr>
        <p:spPr>
          <a:xfrm>
            <a:off x="3183037" y="5336424"/>
            <a:ext cx="4137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&gt;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LK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41186" y="1016858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643081" y="1161534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92482" y="2153953"/>
            <a:ext cx="4667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479425" y="203954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0" y="0"/>
            <a:ext cx="12090400" cy="88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949363" y="3568048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467392" y="3556239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020172" y="4026471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331875" y="390025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3183037" y="3954219"/>
            <a:ext cx="3751163" cy="3542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80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7985" y="2238331"/>
            <a:ext cx="1194380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>
              <a:latin typeface="Eras Demi ITC" panose="02000000000000000000" pitchFamily="2" charset="0"/>
              <a:ea typeface="Eras Demi ITC" panose="02000000000000000000" pitchFamily="2" charset="0"/>
            </a:endParaRPr>
          </a:p>
          <a:p>
            <a:r>
              <a:rPr lang="ru-RU" sz="66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Kesmaning</a:t>
            </a:r>
            <a:r>
              <a:rPr lang="ru-RU" sz="66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6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o‘rtasi</a:t>
            </a:r>
            <a:r>
              <a:rPr lang="ru-RU" sz="66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deganda</a:t>
            </a:r>
            <a:endParaRPr lang="en-US" sz="6600" dirty="0" smtClean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  <a:p>
            <a:r>
              <a:rPr lang="en-US" sz="66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     </a:t>
            </a:r>
            <a:r>
              <a:rPr lang="en-US" sz="66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nima</a:t>
            </a:r>
            <a:r>
              <a:rPr lang="en-US" sz="66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tushuniladi</a:t>
            </a:r>
            <a:r>
              <a:rPr lang="ru-RU" sz="66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?</a:t>
            </a:r>
            <a:endParaRPr lang="ru-RU" sz="66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  <a:p>
            <a:endParaRPr lang="ru-RU" sz="54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5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381001" y="1175657"/>
            <a:ext cx="10210800" cy="339634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5800" dirty="0" smtClean="0">
                <a:latin typeface="Ink Free" panose="02000000000000000000" pitchFamily="2" charset="0"/>
                <a:ea typeface="Gill Sans Nova Cond" panose="02000000000000000000" pitchFamily="2" charset="0"/>
              </a:rPr>
              <a:t>  </a:t>
            </a:r>
            <a:r>
              <a:rPr lang="en-US" sz="6000" b="1" i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Kesmaning</a:t>
            </a:r>
            <a:r>
              <a:rPr lang="en-US" sz="6000" b="1" i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b="1" i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o‘rtasi</a:t>
            </a:r>
            <a:r>
              <a:rPr lang="en-US" sz="6000" b="1" i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deb,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uni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o‘zaro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teng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ikkita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kesmaga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ajratuvchi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nuqtaga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aytiladi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6531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828800" y="5747657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828800" y="56388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24800" y="56388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35" idx="0"/>
            <a:endCxn id="35" idx="0"/>
          </p:cNvCxnSpPr>
          <p:nvPr/>
        </p:nvCxnSpPr>
        <p:spPr>
          <a:xfrm>
            <a:off x="5005029" y="60201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124200" y="5562600"/>
            <a:ext cx="15240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324600" y="5562601"/>
            <a:ext cx="15240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322503" y="571500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76" name="Прямоугольник 1048575"/>
          <p:cNvSpPr/>
          <p:nvPr/>
        </p:nvSpPr>
        <p:spPr>
          <a:xfrm>
            <a:off x="7945936" y="5831915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29340" y="6020169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78" name="TextBox 1048577"/>
          <p:cNvSpPr txBox="1"/>
          <p:nvPr/>
        </p:nvSpPr>
        <p:spPr>
          <a:xfrm>
            <a:off x="8915400" y="5257800"/>
            <a:ext cx="2044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BC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48585" name="Прямая соединительная линия 1048584"/>
          <p:cNvCxnSpPr/>
          <p:nvPr/>
        </p:nvCxnSpPr>
        <p:spPr>
          <a:xfrm flipH="1" flipV="1">
            <a:off x="5005029" y="57411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88" name="Овал 1048587"/>
          <p:cNvSpPr/>
          <p:nvPr/>
        </p:nvSpPr>
        <p:spPr>
          <a:xfrm flipH="1">
            <a:off x="4876801" y="5638800"/>
            <a:ext cx="93618" cy="193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1953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48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48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4933" y="1115011"/>
            <a:ext cx="1122099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>
              <a:latin typeface="Eras Demi ITC" panose="02000000000000000000" pitchFamily="2" charset="0"/>
              <a:ea typeface="Eras Demi ITC" panose="02000000000000000000" pitchFamily="2" charset="0"/>
            </a:endParaRPr>
          </a:p>
          <a:p>
            <a:r>
              <a:rPr lang="en-US" sz="40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 </a:t>
            </a:r>
            <a:r>
              <a:rPr lang="ru-RU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To‘g‘ri</a:t>
            </a:r>
            <a:r>
              <a:rPr lang="ru-RU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chiziqda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A, B, C, D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nuqtalar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berilgan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. </a:t>
            </a:r>
            <a:r>
              <a:rPr lang="ru-RU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Uchlari</a:t>
            </a:r>
            <a:r>
              <a:rPr lang="ru-RU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shu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nuqtalarda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bo‘lgan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nechta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kesma</a:t>
            </a:r>
            <a:r>
              <a:rPr lang="ru-RU" sz="4400" dirty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bor</a:t>
            </a:r>
            <a:r>
              <a:rPr lang="ru-RU" sz="4400" dirty="0" smtClean="0">
                <a:latin typeface="Arial" panose="020B0604020202020204" pitchFamily="34" charset="0"/>
                <a:ea typeface="Eras Demi ITC" panose="02000000000000000000" pitchFamily="2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  <a:p>
            <a:endParaRPr lang="ru-RU" sz="4000" dirty="0">
              <a:latin typeface="Arial" panose="020B0604020202020204" pitchFamily="34" charset="0"/>
              <a:ea typeface="Eras Demi ITC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65200" y="5207000"/>
            <a:ext cx="7670800" cy="12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683581" y="5046909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581" y="5046909"/>
                <a:ext cx="234038" cy="276999"/>
              </a:xfrm>
              <a:prstGeom prst="rect">
                <a:avLst/>
              </a:prstGeom>
              <a:blipFill>
                <a:blip r:embed="rId2"/>
                <a:stretch>
                  <a:fillRect l="-15385" r="-12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796078" y="5000742"/>
                <a:ext cx="4187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078" y="5000742"/>
                <a:ext cx="41870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682750" y="5046908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750" y="5046908"/>
                <a:ext cx="234038" cy="276999"/>
              </a:xfrm>
              <a:prstGeom prst="rect">
                <a:avLst/>
              </a:prstGeom>
              <a:blipFill>
                <a:blip r:embed="rId4"/>
                <a:stretch>
                  <a:fillRect l="-15789" r="-1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134350" y="5046907"/>
                <a:ext cx="2340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350" y="5046907"/>
                <a:ext cx="234038" cy="276999"/>
              </a:xfrm>
              <a:prstGeom prst="rect">
                <a:avLst/>
              </a:prstGeom>
              <a:blipFill>
                <a:blip r:embed="rId5"/>
                <a:stretch>
                  <a:fillRect l="-15385" r="-12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433954" y="453340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8424" y="459239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23009" y="455804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29193" y="461221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54100" y="5994400"/>
            <a:ext cx="66918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 ta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(AB; AC; AD; BC; BD; CD)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75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1133" y="1652907"/>
            <a:ext cx="1143086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000" dirty="0" smtClean="0">
                <a:solidFill>
                  <a:srgbClr val="242021"/>
                </a:solidFill>
                <a:latin typeface="TimesET"/>
              </a:rPr>
              <a:t> 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Odatda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kesmalarning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qaysi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biri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uzun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yoki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qisqaligi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(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ya’ni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smtClean="0">
                <a:solidFill>
                  <a:srgbClr val="000000"/>
                </a:solidFill>
                <a:latin typeface="TimesET"/>
              </a:rPr>
              <a:t>kata </a:t>
            </a:r>
            <a:r>
              <a:rPr lang="en-US" sz="4800" dirty="0" err="1" smtClean="0">
                <a:solidFill>
                  <a:srgbClr val="000000"/>
                </a:solidFill>
                <a:latin typeface="TimesET"/>
              </a:rPr>
              <a:t>yoki</a:t>
            </a:r>
            <a:r>
              <a:rPr lang="en-US" sz="4800" dirty="0" smtClean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kichikligini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)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ularning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ET"/>
              </a:rPr>
              <a:t>uzunliklarini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 smtClean="0">
                <a:solidFill>
                  <a:srgbClr val="000000"/>
                </a:solidFill>
                <a:latin typeface="TimesET"/>
              </a:rPr>
              <a:t>taqqoslab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 </a:t>
            </a:r>
            <a:r>
              <a:rPr lang="en-US" sz="4800" dirty="0" err="1" smtClean="0">
                <a:solidFill>
                  <a:srgbClr val="000000"/>
                </a:solidFill>
                <a:latin typeface="TimesET"/>
              </a:rPr>
              <a:t>aniqlanadi</a:t>
            </a:r>
            <a:r>
              <a:rPr lang="en-US" sz="4800" dirty="0">
                <a:solidFill>
                  <a:srgbClr val="000000"/>
                </a:solidFill>
                <a:latin typeface="TimesET"/>
              </a:rPr>
              <a:t>.</a:t>
            </a:r>
            <a:r>
              <a:rPr lang="en-US" sz="4800" dirty="0" smtClean="0"/>
              <a:t> </a:t>
            </a:r>
            <a:br>
              <a:rPr lang="en-US" sz="4800" dirty="0" smtClean="0"/>
            </a:b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101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b="1" dirty="0" smtClean="0">
              <a:solidFill>
                <a:schemeClr val="bg1"/>
              </a:solidFill>
              <a:latin typeface="Arial-BoldMT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Arial-BoldMT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-BoldMT"/>
              </a:rPr>
              <a:t>   KESMANING </a:t>
            </a:r>
            <a:r>
              <a:rPr lang="en-US" sz="3600" b="1" dirty="0">
                <a:solidFill>
                  <a:schemeClr val="bg1"/>
                </a:solidFill>
                <a:latin typeface="Arial-BoldMT"/>
              </a:rPr>
              <a:t>UZUNLIGI VA UNING XOSSALARI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br>
              <a:rPr lang="en-US" sz="3600" dirty="0">
                <a:solidFill>
                  <a:schemeClr val="bg1"/>
                </a:solidFill>
              </a:rPr>
            </a:b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21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76" y="1231281"/>
            <a:ext cx="1199962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solidFill>
                  <a:srgbClr val="A5650C"/>
                </a:solidFill>
                <a:latin typeface="TimesET-BoldItalic"/>
              </a:rPr>
              <a:t>    </a:t>
            </a:r>
            <a:r>
              <a:rPr lang="en-US" sz="4400" b="1" i="1" dirty="0" err="1" smtClean="0">
                <a:solidFill>
                  <a:srgbClr val="A5650C"/>
                </a:solidFill>
                <a:latin typeface="TimesET-BoldItalic"/>
              </a:rPr>
              <a:t>Kesmaning</a:t>
            </a:r>
            <a:r>
              <a:rPr lang="en-US" sz="4400" b="1" i="1" dirty="0" smtClean="0">
                <a:solidFill>
                  <a:srgbClr val="A5650C"/>
                </a:solidFill>
                <a:latin typeface="TimesET-BoldItalic"/>
              </a:rPr>
              <a:t> </a:t>
            </a:r>
            <a:r>
              <a:rPr lang="en-US" sz="4400" b="1" i="1" dirty="0" err="1" smtClean="0">
                <a:solidFill>
                  <a:srgbClr val="A5650C"/>
                </a:solidFill>
                <a:latin typeface="TimesET-BoldItalic"/>
              </a:rPr>
              <a:t>uzunligi</a:t>
            </a:r>
            <a:r>
              <a:rPr lang="en-US" sz="4400" b="1" i="1" dirty="0" smtClean="0">
                <a:solidFill>
                  <a:srgbClr val="A5650C"/>
                </a:solidFill>
                <a:latin typeface="TimesET-BoldItalic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musbat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son </a:t>
            </a:r>
            <a:r>
              <a:rPr lang="en-US" sz="4400" dirty="0" err="1" smtClean="0">
                <a:solidFill>
                  <a:srgbClr val="242021"/>
                </a:solidFill>
                <a:latin typeface="TimesET"/>
              </a:rPr>
              <a:t>bo`lib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,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shu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kesmada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birlik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kesma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va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uning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 smtClean="0">
                <a:solidFill>
                  <a:srgbClr val="242021"/>
                </a:solidFill>
                <a:latin typeface="TimesET"/>
              </a:rPr>
              <a:t>bo`laklari</a:t>
            </a:r>
            <a:r>
              <a:rPr lang="en-US" sz="44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 smtClean="0">
                <a:solidFill>
                  <a:srgbClr val="242021"/>
                </a:solidFill>
                <a:latin typeface="TimesET"/>
              </a:rPr>
              <a:t>necha</a:t>
            </a:r>
            <a:r>
              <a:rPr lang="en-US" sz="44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 smtClean="0">
                <a:solidFill>
                  <a:srgbClr val="242021"/>
                </a:solidFill>
                <a:latin typeface="TimesET"/>
              </a:rPr>
              <a:t>marta</a:t>
            </a:r>
            <a:r>
              <a:rPr lang="en-US" sz="4400" dirty="0" smtClean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joylashishi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>
                <a:solidFill>
                  <a:srgbClr val="242021"/>
                </a:solidFill>
                <a:latin typeface="TimesET"/>
              </a:rPr>
              <a:t>mumkinligini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 </a:t>
            </a:r>
            <a:r>
              <a:rPr lang="en-US" sz="4400" dirty="0" err="1" smtClean="0">
                <a:solidFill>
                  <a:srgbClr val="242021"/>
                </a:solidFill>
                <a:latin typeface="TimesET"/>
              </a:rPr>
              <a:t>ko‘rsatadi</a:t>
            </a:r>
            <a:r>
              <a:rPr lang="en-US" sz="4400" dirty="0">
                <a:solidFill>
                  <a:srgbClr val="242021"/>
                </a:solidFill>
                <a:latin typeface="TimesET"/>
              </a:rPr>
              <a:t>. </a:t>
            </a:r>
            <a:endParaRPr lang="en-US" sz="4400" dirty="0" smtClean="0">
              <a:solidFill>
                <a:srgbClr val="242021"/>
              </a:solidFill>
              <a:latin typeface="TimesE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101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b="1" dirty="0" smtClean="0">
              <a:solidFill>
                <a:schemeClr val="bg1"/>
              </a:solidFill>
              <a:latin typeface="Arial-BoldMT"/>
            </a:endParaRPr>
          </a:p>
          <a:p>
            <a:r>
              <a:rPr lang="en-US" sz="3600" b="1" dirty="0" smtClean="0">
                <a:solidFill>
                  <a:schemeClr val="bg1"/>
                </a:solidFill>
                <a:latin typeface="Arial-BoldMT"/>
              </a:rPr>
              <a:t>                   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KESMANING 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1371600" y="4329954"/>
            <a:ext cx="7557247" cy="1344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371600" y="4195484"/>
            <a:ext cx="0" cy="2823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928847" y="4208931"/>
            <a:ext cx="0" cy="2420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30988" y="374517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688236" y="3624156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>
            <a:stCxn id="19" idx="2"/>
          </p:cNvCxnSpPr>
          <p:nvPr/>
        </p:nvCxnSpPr>
        <p:spPr>
          <a:xfrm>
            <a:off x="1460414" y="5641132"/>
            <a:ext cx="2237527" cy="67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483659" y="5506662"/>
            <a:ext cx="0" cy="2823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697941" y="5506662"/>
            <a:ext cx="0" cy="2420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43047" y="5056357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57331" y="506308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92402" y="504499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36976" y="5040823"/>
            <a:ext cx="16946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- ?</a:t>
            </a:r>
            <a:endParaRPr lang="ru-RU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79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451</Words>
  <Application>Microsoft Office PowerPoint</Application>
  <PresentationFormat>Широкоэкранный</PresentationFormat>
  <Paragraphs>155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6" baseType="lpstr">
      <vt:lpstr>Arial</vt:lpstr>
      <vt:lpstr>Arial-BoldMT</vt:lpstr>
      <vt:lpstr>Calibri</vt:lpstr>
      <vt:lpstr>Calibri Light</vt:lpstr>
      <vt:lpstr>Cambria Math</vt:lpstr>
      <vt:lpstr>Eras Demi ITC</vt:lpstr>
      <vt:lpstr>Gill Sans Nova Cond</vt:lpstr>
      <vt:lpstr>Ink Free</vt:lpstr>
      <vt:lpstr>TimesET</vt:lpstr>
      <vt:lpstr>TimesET-Bold</vt:lpstr>
      <vt:lpstr>TimesET-BoldItalic</vt:lpstr>
      <vt:lpstr>TimesNewRomanPS-ItalicMT</vt:lpstr>
      <vt:lpstr>TimesNewRomanPSMT</vt:lpstr>
      <vt:lpstr>Wingdings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38</cp:revision>
  <dcterms:created xsi:type="dcterms:W3CDTF">2020-06-21T10:44:38Z</dcterms:created>
  <dcterms:modified xsi:type="dcterms:W3CDTF">2020-08-16T03:08:23Z</dcterms:modified>
</cp:coreProperties>
</file>