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23"/>
  </p:notesMasterIdLst>
  <p:sldIdLst>
    <p:sldId id="299" r:id="rId2"/>
    <p:sldId id="274" r:id="rId3"/>
    <p:sldId id="275" r:id="rId4"/>
    <p:sldId id="284" r:id="rId5"/>
    <p:sldId id="286" r:id="rId6"/>
    <p:sldId id="291" r:id="rId7"/>
    <p:sldId id="276" r:id="rId8"/>
    <p:sldId id="287" r:id="rId9"/>
    <p:sldId id="288" r:id="rId10"/>
    <p:sldId id="290" r:id="rId11"/>
    <p:sldId id="277" r:id="rId12"/>
    <p:sldId id="278" r:id="rId13"/>
    <p:sldId id="294" r:id="rId14"/>
    <p:sldId id="295" r:id="rId15"/>
    <p:sldId id="280" r:id="rId16"/>
    <p:sldId id="293" r:id="rId17"/>
    <p:sldId id="298" r:id="rId18"/>
    <p:sldId id="297" r:id="rId19"/>
    <p:sldId id="296" r:id="rId20"/>
    <p:sldId id="292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4660"/>
  </p:normalViewPr>
  <p:slideViewPr>
    <p:cSldViewPr>
      <p:cViewPr varScale="1">
        <p:scale>
          <a:sx n="73" d="100"/>
          <a:sy n="73" d="100"/>
        </p:scale>
        <p:origin x="8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8/8/2020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8466" y="51030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" y="2388457"/>
            <a:ext cx="8610600" cy="3130663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 algn="ctr">
              <a:spcBef>
                <a:spcPts val="232"/>
              </a:spcBef>
            </a:pPr>
            <a:r>
              <a:rPr lang="en-US" sz="5400" b="1" dirty="0" err="1" smtClean="0">
                <a:latin typeface="Arial"/>
                <a:cs typeface="Arial"/>
              </a:rPr>
              <a:t>Mavzu</a:t>
            </a:r>
            <a:r>
              <a:rPr lang="en-US" sz="5400" b="1" dirty="0" smtClean="0">
                <a:latin typeface="Arial"/>
                <a:cs typeface="Arial"/>
              </a:rPr>
              <a:t>: </a:t>
            </a:r>
            <a:r>
              <a:rPr lang="en-US" sz="7200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Kesmalarni</a:t>
            </a:r>
            <a:r>
              <a:rPr lang="en-US" sz="7200" b="1" spc="11" dirty="0" smtClean="0">
                <a:solidFill>
                  <a:srgbClr val="2365C7"/>
                </a:solidFill>
                <a:latin typeface="Arial"/>
                <a:cs typeface="Arial"/>
              </a:rPr>
              <a:t>                 </a:t>
            </a:r>
            <a:r>
              <a:rPr lang="en-US" sz="7200" b="1" spc="11" dirty="0" err="1" smtClean="0">
                <a:solidFill>
                  <a:srgbClr val="2365C7"/>
                </a:solidFill>
                <a:latin typeface="Arial"/>
                <a:cs typeface="Arial"/>
              </a:rPr>
              <a:t>taqqoslash</a:t>
            </a:r>
            <a:endParaRPr sz="16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44" algn="ctr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31027" y="254147"/>
            <a:ext cx="10317868" cy="134073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458200" y="2355800"/>
            <a:ext cx="3429000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394868" y="286357"/>
            <a:ext cx="366386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15173" y="1026874"/>
            <a:ext cx="569040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8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536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270001" y="3733800"/>
            <a:ext cx="11963399" cy="40128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379527" y="95371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3901255" y="2640329"/>
            <a:ext cx="2229381" cy="8915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5400" dirty="0">
                <a:solidFill>
                  <a:schemeClr val="accent6">
                    <a:lumMod val="75000"/>
                  </a:schemeClr>
                </a:solidFill>
                <a:latin typeface="Consolas" panose="02000000000000000000" pitchFamily="2" charset="0"/>
                <a:ea typeface="Consolas" panose="02000000000000000000" pitchFamily="2" charset="0"/>
              </a:rPr>
              <a:t>A</a:t>
            </a:r>
            <a:endParaRPr lang="" sz="5400" dirty="0">
              <a:solidFill>
                <a:schemeClr val="accent6">
                  <a:lumMod val="75000"/>
                </a:schemeClr>
              </a:solidFill>
              <a:latin typeface="Consolas" panose="02000000000000000000" pitchFamily="2" charset="0"/>
              <a:ea typeface="Consolas" panose="02000000000000000000" pitchFamily="2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4419600" y="1191035"/>
            <a:ext cx="4953000" cy="17934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2895600"/>
            <a:ext cx="0" cy="190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372600" y="1079725"/>
            <a:ext cx="6927" cy="2226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-16713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endCxn id="1048577" idx="0"/>
          </p:cNvCxnSpPr>
          <p:nvPr/>
        </p:nvCxnSpPr>
        <p:spPr>
          <a:xfrm>
            <a:off x="8305800" y="1500537"/>
            <a:ext cx="39726" cy="783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705600" y="2107512"/>
            <a:ext cx="27709" cy="990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76" name="Прямоугольник 1048575"/>
          <p:cNvSpPr/>
          <p:nvPr/>
        </p:nvSpPr>
        <p:spPr>
          <a:xfrm>
            <a:off x="6422005" y="2211901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L</a:t>
            </a:r>
            <a:endParaRPr lang="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048577" name="Прямоугольник 1048576"/>
          <p:cNvSpPr/>
          <p:nvPr/>
        </p:nvSpPr>
        <p:spPr>
          <a:xfrm>
            <a:off x="8189874" y="1578853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K</a:t>
            </a:r>
            <a:endParaRPr lang="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104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198993" y="1066800"/>
            <a:ext cx="11459607" cy="5410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5800" dirty="0">
              <a:latin typeface="Ink Free" panose="02000000000000000000" pitchFamily="2" charset="0"/>
              <a:ea typeface="Ink Free" panose="02000000000000000000" pitchFamily="2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92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Ikkita</a:t>
            </a:r>
            <a:r>
              <a:rPr lang="ru-RU" sz="192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kesmani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o‘zaro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taqqoslash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uchun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har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ikkala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bitta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nurning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ustiga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qo‘yiladi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 </a:t>
            </a:r>
            <a:endParaRPr lang="en-US" sz="19200" dirty="0" smtClean="0">
              <a:latin typeface="Arial" panose="020B0604020202020204" pitchFamily="34" charset="0"/>
              <a:ea typeface="Gill Sans Nova Cond" panose="02000000000000000000" pitchFamily="2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192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</a:t>
            </a:r>
            <a:r>
              <a:rPr lang="ru-RU" sz="192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esmalarning</a:t>
            </a:r>
            <a:r>
              <a:rPr lang="ru-RU" sz="192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o‘zaro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tengligi</a:t>
            </a:r>
            <a:r>
              <a:rPr lang="ru-RU" sz="192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yoki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uzun-qisqaligi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(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ya’ni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katta-kichikligi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)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haqida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xulosa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92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chiqariladi</a:t>
            </a:r>
            <a:r>
              <a:rPr lang="ru-RU" sz="192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endParaRPr lang="" sz="19200" dirty="0">
              <a:latin typeface="Arial" panose="020B0604020202020204" pitchFamily="34" charset="0"/>
              <a:ea typeface="Gill Sans Nova Cond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Объект 2"/>
          <p:cNvSpPr>
            <a:spLocks noGrp="1"/>
          </p:cNvSpPr>
          <p:nvPr>
            <p:ph idx="1"/>
          </p:nvPr>
        </p:nvSpPr>
        <p:spPr>
          <a:xfrm>
            <a:off x="152400" y="1063959"/>
            <a:ext cx="10820400" cy="57940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45729" name="Прямая со стрелкой 3"/>
          <p:cNvCxnSpPr>
            <a:cxnSpLocks/>
          </p:cNvCxnSpPr>
          <p:nvPr/>
        </p:nvCxnSpPr>
        <p:spPr>
          <a:xfrm>
            <a:off x="1285728" y="1663189"/>
            <a:ext cx="29607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30" name="Прямая со стрелкой 6"/>
          <p:cNvCxnSpPr>
            <a:cxnSpLocks/>
          </p:cNvCxnSpPr>
          <p:nvPr/>
        </p:nvCxnSpPr>
        <p:spPr>
          <a:xfrm>
            <a:off x="1250341" y="2518378"/>
            <a:ext cx="2960712" cy="0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5731" name="Прямая со стрелкой 28"/>
          <p:cNvCxnSpPr>
            <a:cxnSpLocks/>
          </p:cNvCxnSpPr>
          <p:nvPr/>
        </p:nvCxnSpPr>
        <p:spPr>
          <a:xfrm>
            <a:off x="1250341" y="3891626"/>
            <a:ext cx="29607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32" name="Прямая со стрелкой 30"/>
          <p:cNvCxnSpPr>
            <a:cxnSpLocks/>
          </p:cNvCxnSpPr>
          <p:nvPr/>
        </p:nvCxnSpPr>
        <p:spPr>
          <a:xfrm>
            <a:off x="1250341" y="3937381"/>
            <a:ext cx="2960712" cy="0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48598" name="TextBox 31"/>
          <p:cNvSpPr txBox="1"/>
          <p:nvPr/>
        </p:nvSpPr>
        <p:spPr>
          <a:xfrm>
            <a:off x="699515" y="1332407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/>
              <a:t>A</a:t>
            </a:r>
            <a:endParaRPr lang="" sz="2800" b="1" dirty="0"/>
          </a:p>
        </p:txBody>
      </p:sp>
      <p:sp>
        <p:nvSpPr>
          <p:cNvPr id="1048599" name="TextBox 32"/>
          <p:cNvSpPr txBox="1"/>
          <p:nvPr/>
        </p:nvSpPr>
        <p:spPr>
          <a:xfrm>
            <a:off x="4246440" y="114068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/>
              <a:t>B</a:t>
            </a:r>
            <a:endParaRPr lang="" sz="2800" b="1" dirty="0"/>
          </a:p>
        </p:txBody>
      </p:sp>
      <p:sp>
        <p:nvSpPr>
          <p:cNvPr id="1048600" name="TextBox 33"/>
          <p:cNvSpPr txBox="1"/>
          <p:nvPr/>
        </p:nvSpPr>
        <p:spPr>
          <a:xfrm>
            <a:off x="853446" y="2212547"/>
            <a:ext cx="28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>
                <a:solidFill>
                  <a:srgbClr val="FF0000"/>
                </a:solidFill>
              </a:rPr>
              <a:t>C</a:t>
            </a:r>
            <a:endParaRPr lang="" sz="2800" b="1" dirty="0">
              <a:solidFill>
                <a:srgbClr val="FF0000"/>
              </a:solidFill>
            </a:endParaRPr>
          </a:p>
        </p:txBody>
      </p:sp>
      <p:sp>
        <p:nvSpPr>
          <p:cNvPr id="1048601" name="TextBox 34"/>
          <p:cNvSpPr txBox="1"/>
          <p:nvPr/>
        </p:nvSpPr>
        <p:spPr>
          <a:xfrm>
            <a:off x="4333373" y="2129054"/>
            <a:ext cx="314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>
                <a:solidFill>
                  <a:srgbClr val="FF0000"/>
                </a:solidFill>
              </a:rPr>
              <a:t>D</a:t>
            </a:r>
            <a:endParaRPr lang="" sz="2800" b="1" dirty="0">
              <a:solidFill>
                <a:srgbClr val="FF0000"/>
              </a:solidFill>
            </a:endParaRPr>
          </a:p>
        </p:txBody>
      </p:sp>
      <p:sp>
        <p:nvSpPr>
          <p:cNvPr id="1048602" name="TextBox 35"/>
          <p:cNvSpPr txBox="1"/>
          <p:nvPr/>
        </p:nvSpPr>
        <p:spPr>
          <a:xfrm>
            <a:off x="685800" y="3199128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 smtClean="0"/>
              <a:t>A</a:t>
            </a:r>
            <a:endParaRPr lang="ru-RU" sz="2800" b="1" dirty="0"/>
          </a:p>
          <a:p>
            <a:pPr algn="l"/>
            <a:endParaRPr lang="ru-RU" sz="2800" dirty="0"/>
          </a:p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>C</a:t>
            </a:r>
            <a:endParaRPr lang="" sz="2800" b="1" dirty="0">
              <a:solidFill>
                <a:srgbClr val="FF0000"/>
              </a:solidFill>
            </a:endParaRPr>
          </a:p>
        </p:txBody>
      </p:sp>
      <p:sp>
        <p:nvSpPr>
          <p:cNvPr id="1048603" name="TextBox 36"/>
          <p:cNvSpPr txBox="1"/>
          <p:nvPr/>
        </p:nvSpPr>
        <p:spPr>
          <a:xfrm>
            <a:off x="4333373" y="3201631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 smtClean="0"/>
              <a:t>B</a:t>
            </a:r>
            <a:endParaRPr lang="ru-RU" sz="2800" b="1" dirty="0"/>
          </a:p>
          <a:p>
            <a:pPr algn="l"/>
            <a:endParaRPr lang="ru-RU" sz="2800" dirty="0"/>
          </a:p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>D</a:t>
            </a:r>
            <a:endParaRPr lang="" sz="2800" b="1" dirty="0">
              <a:solidFill>
                <a:srgbClr val="FF0000"/>
              </a:solidFill>
            </a:endParaRPr>
          </a:p>
        </p:txBody>
      </p:sp>
      <p:sp>
        <p:nvSpPr>
          <p:cNvPr id="1048604" name="TextBox 37"/>
          <p:cNvSpPr txBox="1"/>
          <p:nvPr/>
        </p:nvSpPr>
        <p:spPr>
          <a:xfrm>
            <a:off x="1174258" y="5352404"/>
            <a:ext cx="4987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latin typeface="Arial" panose="020B0604020202020204" pitchFamily="34" charset="0"/>
                <a:ea typeface="Bell MT" panose="02000000000000000000" pitchFamily="2" charset="0"/>
                <a:cs typeface="Arial" panose="020B0604020202020204" pitchFamily="34" charset="0"/>
              </a:rPr>
              <a:t>AB </a:t>
            </a:r>
            <a:r>
              <a:rPr lang="en-US" sz="4400" b="1" dirty="0" smtClean="0">
                <a:latin typeface="Arial" panose="020B0604020202020204" pitchFamily="34" charset="0"/>
                <a:ea typeface="Bell MT" panose="02000000000000000000" pitchFamily="2" charset="0"/>
                <a:cs typeface="Arial" panose="020B0604020202020204" pitchFamily="34" charset="0"/>
              </a:rPr>
              <a:t>= </a:t>
            </a:r>
            <a:r>
              <a:rPr lang="ru-RU" sz="4400" b="1" dirty="0" smtClean="0">
                <a:latin typeface="Arial" panose="020B0604020202020204" pitchFamily="34" charset="0"/>
                <a:ea typeface="Bell MT" panose="02000000000000000000" pitchFamily="2" charset="0"/>
                <a:cs typeface="Arial" panose="020B0604020202020204" pitchFamily="34" charset="0"/>
              </a:rPr>
              <a:t>CD </a:t>
            </a:r>
            <a:endParaRPr lang="" sz="4400" b="1" dirty="0">
              <a:latin typeface="Arial" panose="020B0604020202020204" pitchFamily="34" charset="0"/>
              <a:ea typeface="Bell MT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48605" name="TextBox 38"/>
          <p:cNvSpPr txBox="1"/>
          <p:nvPr/>
        </p:nvSpPr>
        <p:spPr>
          <a:xfrm>
            <a:off x="6014530" y="926322"/>
            <a:ext cx="2278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ru-RU" sz="2000" dirty="0"/>
              <a:t> </a:t>
            </a:r>
            <a:endParaRPr lang="" sz="2000" dirty="0"/>
          </a:p>
        </p:txBody>
      </p:sp>
      <p:cxnSp>
        <p:nvCxnSpPr>
          <p:cNvPr id="3145733" name="Прямая со стрелкой 43"/>
          <p:cNvCxnSpPr>
            <a:cxnSpLocks/>
          </p:cNvCxnSpPr>
          <p:nvPr/>
        </p:nvCxnSpPr>
        <p:spPr>
          <a:xfrm>
            <a:off x="7018421" y="1663189"/>
            <a:ext cx="32320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34" name="Прямая со стрелкой 48"/>
          <p:cNvCxnSpPr>
            <a:cxnSpLocks/>
          </p:cNvCxnSpPr>
          <p:nvPr/>
        </p:nvCxnSpPr>
        <p:spPr>
          <a:xfrm>
            <a:off x="7018421" y="2518378"/>
            <a:ext cx="2017059" cy="1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5735" name="Прямая со стрелкой 53"/>
          <p:cNvCxnSpPr>
            <a:cxnSpLocks/>
          </p:cNvCxnSpPr>
          <p:nvPr/>
        </p:nvCxnSpPr>
        <p:spPr>
          <a:xfrm>
            <a:off x="6968173" y="3937381"/>
            <a:ext cx="3232012" cy="0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36" name="Прямая со стрелкой 55"/>
          <p:cNvCxnSpPr>
            <a:cxnSpLocks/>
          </p:cNvCxnSpPr>
          <p:nvPr/>
        </p:nvCxnSpPr>
        <p:spPr>
          <a:xfrm>
            <a:off x="6972416" y="3991050"/>
            <a:ext cx="2017059" cy="1"/>
          </a:xfrm>
          <a:prstGeom prst="straightConnector1">
            <a:avLst/>
          </a:prstGeom>
          <a:ln w="57150"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48606" name="TextBox 56"/>
          <p:cNvSpPr txBox="1"/>
          <p:nvPr/>
        </p:nvSpPr>
        <p:spPr>
          <a:xfrm>
            <a:off x="6412478" y="1370139"/>
            <a:ext cx="164649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/>
              <a:t>M</a:t>
            </a:r>
            <a:endParaRPr lang="ru-RU" sz="2800" b="1" dirty="0"/>
          </a:p>
          <a:p>
            <a:pPr algn="l"/>
            <a:endParaRPr lang="ru-RU" sz="2800" dirty="0"/>
          </a:p>
          <a:p>
            <a:pPr algn="l"/>
            <a:r>
              <a:rPr lang="en-US" sz="2800" b="1" dirty="0">
                <a:solidFill>
                  <a:srgbClr val="FF0000"/>
                </a:solidFill>
              </a:rPr>
              <a:t>L</a:t>
            </a:r>
            <a:endParaRPr lang="ru-RU" sz="2800" b="1" dirty="0">
              <a:solidFill>
                <a:srgbClr val="FF0000"/>
              </a:solidFill>
            </a:endParaRPr>
          </a:p>
          <a:p>
            <a:pPr algn="l"/>
            <a:endParaRPr lang="ru-RU" sz="2800" dirty="0"/>
          </a:p>
          <a:p>
            <a:pPr algn="l"/>
            <a:endParaRPr lang="ru-RU" sz="2800" b="1" dirty="0"/>
          </a:p>
          <a:p>
            <a:pPr algn="l"/>
            <a:r>
              <a:rPr lang="en-US" sz="2800" b="1" dirty="0" smtClean="0"/>
              <a:t>M</a:t>
            </a:r>
            <a:endParaRPr lang="ru-RU" sz="2800" b="1" dirty="0"/>
          </a:p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L</a:t>
            </a:r>
            <a:endParaRPr lang="" sz="2800" b="1" dirty="0">
              <a:solidFill>
                <a:srgbClr val="FF0000"/>
              </a:solidFill>
            </a:endParaRPr>
          </a:p>
        </p:txBody>
      </p:sp>
      <p:sp>
        <p:nvSpPr>
          <p:cNvPr id="1048607" name="TextBox 57"/>
          <p:cNvSpPr txBox="1"/>
          <p:nvPr/>
        </p:nvSpPr>
        <p:spPr>
          <a:xfrm>
            <a:off x="9285785" y="1342430"/>
            <a:ext cx="1828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800" dirty="0"/>
              <a:t>            </a:t>
            </a:r>
            <a:r>
              <a:rPr lang="en-US" sz="2800" b="1" dirty="0" smtClean="0"/>
              <a:t>N</a:t>
            </a:r>
            <a:endParaRPr lang="ru-RU" sz="2800" b="1" dirty="0"/>
          </a:p>
          <a:p>
            <a:pPr algn="l"/>
            <a:endParaRPr lang="ru-RU" sz="2800" dirty="0"/>
          </a:p>
          <a:p>
            <a:pPr algn="l"/>
            <a:r>
              <a:rPr lang="en-US" sz="2800" b="1" dirty="0">
                <a:solidFill>
                  <a:srgbClr val="FF0000"/>
                </a:solidFill>
              </a:rPr>
              <a:t>K</a:t>
            </a:r>
            <a:endParaRPr lang="ru-RU" sz="2800" b="1" dirty="0"/>
          </a:p>
          <a:p>
            <a:pPr algn="l"/>
            <a:r>
              <a:rPr lang="ru-RU" sz="2800" dirty="0"/>
              <a:t>           </a:t>
            </a:r>
            <a:endParaRPr lang="en-US" sz="2800" dirty="0" smtClean="0"/>
          </a:p>
          <a:p>
            <a:pPr algn="l"/>
            <a:endParaRPr lang="en-US" sz="2800" dirty="0"/>
          </a:p>
          <a:p>
            <a:pPr algn="l"/>
            <a:r>
              <a:rPr lang="ru-RU" sz="2800" dirty="0" smtClean="0"/>
              <a:t> </a:t>
            </a:r>
            <a:r>
              <a:rPr lang="en-US" sz="2800" dirty="0" smtClean="0"/>
              <a:t>            </a:t>
            </a:r>
            <a:r>
              <a:rPr lang="en-US" sz="2800" b="1" dirty="0" smtClean="0"/>
              <a:t>N</a:t>
            </a:r>
            <a:endParaRPr lang="ru-RU" sz="2800" b="1" dirty="0" smtClean="0"/>
          </a:p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K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48608" name="TextBox 58"/>
          <p:cNvSpPr txBox="1"/>
          <p:nvPr/>
        </p:nvSpPr>
        <p:spPr>
          <a:xfrm>
            <a:off x="6906363" y="5333870"/>
            <a:ext cx="4137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&gt;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LK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415" y="-176706"/>
            <a:ext cx="12192000" cy="1031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KESMALAR TAQQOSLANSIN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48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48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8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8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4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4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48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86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14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486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486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8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0" y="1027307"/>
            <a:ext cx="11794014" cy="3331029"/>
          </a:xfrm>
        </p:spPr>
        <p:txBody>
          <a:bodyPr>
            <a:normAutofit fontScale="97955" lnSpcReduction="10000"/>
          </a:bodyPr>
          <a:lstStyle/>
          <a:p>
            <a:pPr marL="0" indent="0">
              <a:buNone/>
            </a:pPr>
            <a:r>
              <a:rPr lang="ru-RU" sz="6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r>
              <a:rPr lang="ru-RU" sz="6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Ixtiyoriy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nurning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ustiga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uning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uchidan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boshlab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berilgan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kesmaga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teng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yagona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kesmani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 smtClean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qo‘yish</a:t>
            </a:r>
            <a:r>
              <a:rPr lang="ru-RU" sz="6100" dirty="0" smtClean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mumkin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Ink Free" panose="02000000000000000000" pitchFamily="2" charset="0"/>
              <a:ea typeface="Ink Free" panose="020000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495383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294555" y="4905579"/>
            <a:ext cx="3200400" cy="381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326540" y="5826643"/>
            <a:ext cx="5607660" cy="4522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305640" y="5285601"/>
            <a:ext cx="378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c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787556" y="4350067"/>
            <a:ext cx="634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05185" y="438083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326540" y="5826643"/>
            <a:ext cx="32735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122798" y="529648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07197" y="5285601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404913" y="1752600"/>
            <a:ext cx="11794014" cy="4027654"/>
          </a:xfrm>
        </p:spPr>
        <p:txBody>
          <a:bodyPr>
            <a:normAutofit fontScale="97955"/>
          </a:bodyPr>
          <a:lstStyle/>
          <a:p>
            <a:pPr marL="0" indent="0">
              <a:buNone/>
            </a:pPr>
            <a:r>
              <a:rPr lang="ru-RU" sz="61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r>
              <a:rPr lang="ru-RU" sz="61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Ixtiyoriy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nurning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ustiga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uning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uchidan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boshlab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berilgan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kesmaga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teng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yagona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kesmani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 smtClean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qo‘yish</a:t>
            </a:r>
            <a:r>
              <a:rPr lang="ru-RU" sz="6100" dirty="0" smtClean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6100" dirty="0" err="1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mumkin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Ink Free" panose="02000000000000000000" pitchFamily="2" charset="0"/>
              <a:ea typeface="Ink Free" panose="020000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10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48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 uiExpan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Объект 2"/>
          <p:cNvSpPr>
            <a:spLocks noGrp="1"/>
          </p:cNvSpPr>
          <p:nvPr>
            <p:ph idx="1"/>
          </p:nvPr>
        </p:nvSpPr>
        <p:spPr>
          <a:xfrm>
            <a:off x="76201" y="1281545"/>
            <a:ext cx="7315200" cy="527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Kundalik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shakllarni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ko’p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uchratish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Bularga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o‘lcham-dagi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qog‘ozlar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varaqlarini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The 50 great &lt;strong&gt;books&lt;/strong&gt; on educatio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729142"/>
            <a:ext cx="4495800" cy="42144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Объект 2"/>
          <p:cNvSpPr>
            <a:spLocks noGrp="1"/>
          </p:cNvSpPr>
          <p:nvPr>
            <p:ph idx="1"/>
          </p:nvPr>
        </p:nvSpPr>
        <p:spPr>
          <a:xfrm>
            <a:off x="190500" y="1025237"/>
            <a:ext cx="11810999" cy="2895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ikkinchisining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ustma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tushadigan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>
            <a:off x="1371600" y="4876800"/>
            <a:ext cx="3477491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4419600" y="3158837"/>
            <a:ext cx="3532910" cy="152400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659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22222E-6 L 0.125 -2.22222E-6 C 0.18099 -2.22222E-6 0.25 -0.06875 0.25 -0.12407 L 0.25 -0.2481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381001" y="1175657"/>
            <a:ext cx="10210800" cy="339634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5800" dirty="0" smtClean="0">
                <a:latin typeface="Ink Free" panose="02000000000000000000" pitchFamily="2" charset="0"/>
                <a:ea typeface="Gill Sans Nova Cond" panose="02000000000000000000" pitchFamily="2" charset="0"/>
              </a:rPr>
              <a:t>  </a:t>
            </a:r>
            <a:r>
              <a:rPr lang="en-US" sz="6000" b="1" i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Kesmaning</a:t>
            </a:r>
            <a:r>
              <a:rPr lang="en-US" sz="6000" b="1" i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b="1" i="1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o‘rtasi</a:t>
            </a:r>
            <a:r>
              <a:rPr lang="en-US" sz="6000" b="1" i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deb,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uni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o‘zaro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teng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ikkita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kesmaga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ajratuvchi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nuqtaga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aytiladi</a:t>
            </a:r>
            <a:r>
              <a:rPr lang="en-US" sz="6000" dirty="0" smtClean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322" y="108857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828800" y="5747657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828800" y="56388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24800" y="56388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35" idx="0"/>
            <a:endCxn id="35" idx="0"/>
          </p:cNvCxnSpPr>
          <p:nvPr/>
        </p:nvCxnSpPr>
        <p:spPr>
          <a:xfrm>
            <a:off x="5005029" y="60201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124200" y="5562600"/>
            <a:ext cx="152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324600" y="5562601"/>
            <a:ext cx="15240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322503" y="57150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6" name="Прямоугольник 1048575"/>
          <p:cNvSpPr/>
          <p:nvPr/>
        </p:nvSpPr>
        <p:spPr>
          <a:xfrm>
            <a:off x="7945936" y="5831915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9340" y="6020169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8" name="TextBox 1048577"/>
          <p:cNvSpPr txBox="1"/>
          <p:nvPr/>
        </p:nvSpPr>
        <p:spPr>
          <a:xfrm>
            <a:off x="8915400" y="5257800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BC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48585" name="Прямая соединительная линия 1048584"/>
          <p:cNvCxnSpPr/>
          <p:nvPr/>
        </p:nvCxnSpPr>
        <p:spPr>
          <a:xfrm flipH="1" flipV="1">
            <a:off x="5005029" y="57411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8" name="Овал 1048587"/>
          <p:cNvSpPr/>
          <p:nvPr/>
        </p:nvSpPr>
        <p:spPr>
          <a:xfrm flipH="1">
            <a:off x="4876801" y="5638800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660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485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4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13- bet ,  10-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026316"/>
            <a:ext cx="8686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Dehqonning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tomorqasi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tomorqaning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chorak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ko‘rsa-tilgandek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qoldirildi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shakil-dagi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bo‘laklarga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taqsimlab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16146" y="1519405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501746" y="15126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330546" y="1519405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244946" y="1526542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501746" y="3336807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416146" y="3339015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0335986" y="3323716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255826" y="3336807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244946" y="4245253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330546" y="4238116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427026" y="4238116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501746" y="4239809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8501746" y="2428106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0330546" y="2425129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9416146" y="2428106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1244946" y="2437707"/>
            <a:ext cx="914400" cy="9144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69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13- bet ,  10-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05400" y="1308820"/>
            <a:ext cx="7016664" cy="5478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– 16 ta</a:t>
            </a: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4 ta</a:t>
            </a: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o‘g‘ilga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- ?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 smtClean="0"/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16 – 4 = 12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12 : 4 = 3(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215118" y="15126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135643" y="15126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962400" y="15126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049362" y="15126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2123395" y="2438400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040517" y="2438400"/>
            <a:ext cx="914400" cy="9144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970563" y="2455242"/>
            <a:ext cx="914400" cy="914400"/>
          </a:xfrm>
          <a:prstGeom prst="rect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213080" y="2438400"/>
            <a:ext cx="914400" cy="914400"/>
          </a:xfrm>
          <a:prstGeom prst="rect">
            <a:avLst/>
          </a:prstGeom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204578" y="33414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124756" y="33414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3046982" y="3341401"/>
            <a:ext cx="914400" cy="914400"/>
          </a:xfrm>
          <a:prstGeom prst="rect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969205" y="3352800"/>
            <a:ext cx="914400" cy="914400"/>
          </a:xfrm>
          <a:prstGeom prst="rect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213080" y="4278086"/>
            <a:ext cx="914400" cy="914400"/>
          </a:xfrm>
          <a:prstGeom prst="rect">
            <a:avLst/>
          </a:prstGeom>
          <a:ln w="381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3962400" y="4272643"/>
            <a:ext cx="914400" cy="914400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3048682" y="4278086"/>
            <a:ext cx="914400" cy="914400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135643" y="4278086"/>
            <a:ext cx="914400" cy="914400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7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4" grpId="0" animBg="1"/>
      <p:bldP spid="45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Объект 2"/>
          <p:cNvSpPr>
            <a:spLocks noGrp="1"/>
          </p:cNvSpPr>
          <p:nvPr>
            <p:ph idx="1"/>
          </p:nvPr>
        </p:nvSpPr>
        <p:spPr>
          <a:xfrm>
            <a:off x="609600" y="1905000"/>
            <a:ext cx="10820400" cy="40241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Kesmalarni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o’rtasi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7000" y="2438400"/>
            <a:ext cx="822853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13-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endParaRPr lang="en-US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2, 4, 6, 8 -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53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Заголовок 1"/>
          <p:cNvSpPr>
            <a:spLocks noGrp="1"/>
          </p:cNvSpPr>
          <p:nvPr>
            <p:ph type="title"/>
          </p:nvPr>
        </p:nvSpPr>
        <p:spPr>
          <a:xfrm>
            <a:off x="100027" y="0"/>
            <a:ext cx="8610600" cy="1181912"/>
          </a:xfrm>
        </p:spPr>
        <p:txBody>
          <a:bodyPr>
            <a:normAutofit/>
          </a:bodyPr>
          <a:lstStyle/>
          <a:p>
            <a:pPr algn="l"/>
            <a:r>
              <a:rPr lang="ru-RU" sz="4800" i="1" u="sng">
                <a:latin typeface="Baskerville Old Face" panose="02020602080505020303" pitchFamily="18" charset="0"/>
              </a:rPr>
              <a:t>Amaliy mashg’ulot </a:t>
            </a:r>
            <a:endParaRPr lang="" sz="4800" i="1" u="sng">
              <a:latin typeface="Baskerville Old Face" panose="02020602080505020303" pitchFamily="18" charset="0"/>
            </a:endParaRPr>
          </a:p>
        </p:txBody>
      </p:sp>
      <p:sp>
        <p:nvSpPr>
          <p:cNvPr id="1048610" name="Объект 2"/>
          <p:cNvSpPr>
            <a:spLocks noGrp="1"/>
          </p:cNvSpPr>
          <p:nvPr>
            <p:ph idx="1"/>
          </p:nvPr>
        </p:nvSpPr>
        <p:spPr>
          <a:xfrm>
            <a:off x="241575" y="1608929"/>
            <a:ext cx="10820400" cy="5249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/>
              <a:t>Bir shaklni ikkinchisining </a:t>
            </a:r>
          </a:p>
          <a:p>
            <a:pPr marL="0" indent="0">
              <a:buNone/>
            </a:pPr>
            <a:r>
              <a:rPr lang="ru-RU"/>
              <a:t>ustiga qo‘yish uchun, avval shaffof qog‘ozga birinchi </a:t>
            </a:r>
          </a:p>
          <a:p>
            <a:pPr marL="0" indent="0">
              <a:buNone/>
            </a:pPr>
            <a:r>
              <a:rPr lang="ru-RU"/>
              <a:t>shaklning nusxasini ko‘chirib andoza olamiz. So‘ng, </a:t>
            </a:r>
          </a:p>
          <a:p>
            <a:pPr marL="0" indent="0">
              <a:buNone/>
            </a:pPr>
            <a:r>
              <a:rPr lang="ru-RU"/>
              <a:t>shaffof qog‘ozni tekislik bo‘ylab siljitib, birinchi shakl </a:t>
            </a:r>
          </a:p>
          <a:p>
            <a:pPr marL="0" indent="0">
              <a:buNone/>
            </a:pPr>
            <a:r>
              <a:rPr lang="ru-RU"/>
              <a:t>andozasini ikkinchi shakl bilan aynan ustma-ust </a:t>
            </a:r>
          </a:p>
          <a:p>
            <a:pPr marL="0" indent="0">
              <a:buNone/>
            </a:pPr>
            <a:r>
              <a:rPr lang="ru-RU"/>
              <a:t>tushadigan qilib qo‘yishga harakat qilamiz. </a:t>
            </a:r>
          </a:p>
          <a:p>
            <a:pPr marL="0" indent="0">
              <a:buNone/>
            </a:pPr>
            <a:r>
              <a:rPr lang="ru-RU"/>
              <a:t>Agar buning imkoni bo‘lsa, bu shakllar teng bo‘ladi.</a:t>
            </a:r>
          </a:p>
          <a:p>
            <a:pPr marL="0" indent="0">
              <a:buNone/>
            </a:pPr>
            <a:r>
              <a:rPr lang="ru-RU"/>
              <a:t>Ba’zida bir shaklni ikkinchisiga aynan ustma-ust </a:t>
            </a:r>
          </a:p>
          <a:p>
            <a:pPr marL="0" indent="0">
              <a:buNone/>
            </a:pPr>
            <a:r>
              <a:rPr lang="ru-RU"/>
              <a:t>qo‘yish uchun, avval shakl nusxasi tasvirlangan </a:t>
            </a:r>
          </a:p>
          <a:p>
            <a:pPr marL="0" indent="0">
              <a:buNone/>
            </a:pPr>
            <a:r>
              <a:rPr lang="ru-RU"/>
              <a:t>shaffof qog‘ozni ag‘darib olishga to‘g‘ri keladi. </a:t>
            </a:r>
            <a:endParaRPr lang=""/>
          </a:p>
        </p:txBody>
      </p:sp>
      <p:pic>
        <p:nvPicPr>
          <p:cNvPr id="2097153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348" y="0"/>
            <a:ext cx="4249652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9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Объект 2"/>
          <p:cNvSpPr>
            <a:spLocks noGrp="1"/>
          </p:cNvSpPr>
          <p:nvPr>
            <p:ph idx="1"/>
          </p:nvPr>
        </p:nvSpPr>
        <p:spPr>
          <a:xfrm>
            <a:off x="1066800" y="1905000"/>
            <a:ext cx="10820400" cy="4024125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nuqtalaridan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Объект 2"/>
          <p:cNvSpPr>
            <a:spLocks noGrp="1"/>
          </p:cNvSpPr>
          <p:nvPr>
            <p:ph idx="1"/>
          </p:nvPr>
        </p:nvSpPr>
        <p:spPr>
          <a:xfrm>
            <a:off x="1066800" y="1828800"/>
            <a:ext cx="10820400" cy="4024125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nuqtalaridan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ismiga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</a:t>
            </a:r>
            <a:r>
              <a:rPr lang="ru-RU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85800" y="50292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940022" y="50292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7"/>
          <p:cNvSpPr txBox="1"/>
          <p:nvPr/>
        </p:nvSpPr>
        <p:spPr>
          <a:xfrm>
            <a:off x="583530" y="4551403"/>
            <a:ext cx="2229381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2800" b="1" dirty="0">
              <a:solidFill>
                <a:schemeClr val="tx1"/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9240" y="4582180"/>
            <a:ext cx="825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5105400"/>
            <a:ext cx="24176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-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85800" y="5120046"/>
            <a:ext cx="4254222" cy="207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015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685800" y="3393469"/>
            <a:ext cx="11696700" cy="4012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525000" y="1137059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5137011" y="2232659"/>
            <a:ext cx="2229381" cy="707886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4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5791200" y="1625165"/>
            <a:ext cx="3581400" cy="11054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791200" y="2615764"/>
            <a:ext cx="0" cy="2036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372600" y="1521780"/>
            <a:ext cx="0" cy="2308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70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 build="p"/>
      <p:bldP spid="104859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114301" y="3532269"/>
            <a:ext cx="11696700" cy="4012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ru-RU" sz="4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960429" y="1743819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2438400" y="1592535"/>
            <a:ext cx="2229381" cy="83099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4800" b="1" dirty="0">
                <a:solidFill>
                  <a:schemeClr val="tx1"/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4800" b="1" dirty="0">
              <a:solidFill>
                <a:schemeClr val="tx1"/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925535" y="2503783"/>
            <a:ext cx="7056665" cy="94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925535" y="2351182"/>
            <a:ext cx="0" cy="2657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9982200" y="2351181"/>
            <a:ext cx="21771" cy="2657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145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228601" y="3587240"/>
            <a:ext cx="11963399" cy="40128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385590" y="1629546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3733800" y="2517509"/>
            <a:ext cx="2229381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4343400" y="2179993"/>
            <a:ext cx="5036127" cy="6563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343400" y="2760525"/>
            <a:ext cx="0" cy="2112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378663" y="2104163"/>
            <a:ext cx="649" cy="1818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-16713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211200" y="3153791"/>
            <a:ext cx="11769599" cy="40128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</a:t>
            </a:r>
            <a:r>
              <a:rPr lang="en-US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en-US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5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379527" y="95371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3534110" y="2051192"/>
            <a:ext cx="2229381" cy="8915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5400" dirty="0">
                <a:solidFill>
                  <a:schemeClr val="accent6">
                    <a:lumMod val="75000"/>
                  </a:schemeClr>
                </a:solidFill>
                <a:latin typeface="Consolas" panose="02000000000000000000" pitchFamily="2" charset="0"/>
                <a:ea typeface="Consolas" panose="02000000000000000000" pitchFamily="2" charset="0"/>
              </a:rPr>
              <a:t>A</a:t>
            </a:r>
            <a:endParaRPr lang="" sz="5400" dirty="0">
              <a:solidFill>
                <a:schemeClr val="accent6">
                  <a:lumMod val="75000"/>
                </a:schemeClr>
              </a:solidFill>
              <a:latin typeface="Consolas" panose="02000000000000000000" pitchFamily="2" charset="0"/>
              <a:ea typeface="Consolas" panose="02000000000000000000" pitchFamily="2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4343400" y="1271246"/>
            <a:ext cx="5029200" cy="13031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343400" y="2460049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9372600" y="1155534"/>
            <a:ext cx="6927" cy="3450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-16713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60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270001" y="3733800"/>
            <a:ext cx="11963399" cy="401289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379527" y="953715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3901255" y="2640329"/>
            <a:ext cx="2229381" cy="8915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5400" dirty="0">
                <a:solidFill>
                  <a:schemeClr val="accent6">
                    <a:lumMod val="75000"/>
                  </a:schemeClr>
                </a:solidFill>
                <a:latin typeface="Consolas" panose="02000000000000000000" pitchFamily="2" charset="0"/>
                <a:ea typeface="Consolas" panose="02000000000000000000" pitchFamily="2" charset="0"/>
              </a:rPr>
              <a:t>A</a:t>
            </a:r>
            <a:endParaRPr lang="" sz="5400" dirty="0">
              <a:solidFill>
                <a:schemeClr val="accent6">
                  <a:lumMod val="75000"/>
                </a:schemeClr>
              </a:solidFill>
              <a:latin typeface="Consolas" panose="02000000000000000000" pitchFamily="2" charset="0"/>
              <a:ea typeface="Consolas" panose="02000000000000000000" pitchFamily="2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4419600" y="1191035"/>
            <a:ext cx="4953000" cy="17934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2895600"/>
            <a:ext cx="0" cy="190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372600" y="1079725"/>
            <a:ext cx="6927" cy="2226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-16713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Mustaxkamlash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endCxn id="1048577" idx="0"/>
          </p:cNvCxnSpPr>
          <p:nvPr/>
        </p:nvCxnSpPr>
        <p:spPr>
          <a:xfrm>
            <a:off x="8305800" y="1500537"/>
            <a:ext cx="39726" cy="783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705600" y="2107512"/>
            <a:ext cx="27709" cy="990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76" name="Прямоугольник 1048575"/>
          <p:cNvSpPr/>
          <p:nvPr/>
        </p:nvSpPr>
        <p:spPr>
          <a:xfrm>
            <a:off x="6394296" y="167730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L</a:t>
            </a:r>
            <a:endParaRPr lang="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048577" name="Прямоугольник 1048576"/>
          <p:cNvSpPr/>
          <p:nvPr/>
        </p:nvSpPr>
        <p:spPr>
          <a:xfrm>
            <a:off x="8189874" y="1578853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K</a:t>
            </a:r>
            <a:endParaRPr lang="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1122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514</Words>
  <Application>Microsoft Office PowerPoint</Application>
  <PresentationFormat>Широкоэкранный</PresentationFormat>
  <Paragraphs>124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Arial</vt:lpstr>
      <vt:lpstr>Baskerville Old Face</vt:lpstr>
      <vt:lpstr>Bell MT</vt:lpstr>
      <vt:lpstr>Calibri</vt:lpstr>
      <vt:lpstr>Calibri Light</vt:lpstr>
      <vt:lpstr>Consolas</vt:lpstr>
      <vt:lpstr>Gill Sans Nova Cond</vt:lpstr>
      <vt:lpstr>Ink Free</vt:lpstr>
      <vt:lpstr>Wingdings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Amaliy mashg’ulot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44</cp:revision>
  <dcterms:created xsi:type="dcterms:W3CDTF">2020-06-19T20:52:49Z</dcterms:created>
  <dcterms:modified xsi:type="dcterms:W3CDTF">2020-08-08T04:49:01Z</dcterms:modified>
</cp:coreProperties>
</file>