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6"/>
  </p:notesMasterIdLst>
  <p:sldIdLst>
    <p:sldId id="307" r:id="rId2"/>
    <p:sldId id="299" r:id="rId3"/>
    <p:sldId id="308" r:id="rId4"/>
    <p:sldId id="303" r:id="rId5"/>
    <p:sldId id="300" r:id="rId6"/>
    <p:sldId id="284" r:id="rId7"/>
    <p:sldId id="291" r:id="rId8"/>
    <p:sldId id="290" r:id="rId9"/>
    <p:sldId id="294" r:id="rId10"/>
    <p:sldId id="298" r:id="rId11"/>
    <p:sldId id="304" r:id="rId12"/>
    <p:sldId id="306" r:id="rId13"/>
    <p:sldId id="305" r:id="rId14"/>
    <p:sldId id="292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9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10" autoAdjust="0"/>
    <p:restoredTop sz="94660"/>
  </p:normalViewPr>
  <p:slideViewPr>
    <p:cSldViewPr>
      <p:cViewPr>
        <p:scale>
          <a:sx n="77" d="100"/>
          <a:sy n="77" d="100"/>
        </p:scale>
        <p:origin x="-60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11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41228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95600" y="681031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0505" y="2426787"/>
            <a:ext cx="7301348" cy="2748507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2"/>
              </a:spcBef>
            </a:pPr>
            <a:r>
              <a:rPr lang="en-US" sz="54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</a:p>
          <a:p>
            <a:pPr marL="38920" algn="ctr">
              <a:lnSpc>
                <a:spcPts val="4132"/>
              </a:lnSpc>
              <a:spcBef>
                <a:spcPts val="232"/>
              </a:spcBef>
            </a:pPr>
            <a:endParaRPr sz="5400" dirty="0">
              <a:latin typeface="Arial"/>
              <a:cs typeface="Arial"/>
            </a:endParaRPr>
          </a:p>
          <a:p>
            <a:pPr marL="26841">
              <a:lnSpc>
                <a:spcPts val="5907"/>
              </a:lnSpc>
            </a:pPr>
            <a:r>
              <a:rPr lang="en-US" sz="6000" b="1" spc="11" dirty="0">
                <a:solidFill>
                  <a:srgbClr val="2365C7"/>
                </a:solidFill>
                <a:latin typeface="Arial"/>
                <a:cs typeface="Arial"/>
              </a:rPr>
              <a:t>KESMA VA NUR</a:t>
            </a:r>
            <a:endParaRPr sz="6000" dirty="0">
              <a:latin typeface="Arial"/>
              <a:cs typeface="Arial"/>
            </a:endParaRPr>
          </a:p>
          <a:p>
            <a:pPr marL="68444" algn="ctr">
              <a:lnSpc>
                <a:spcPts val="4290"/>
              </a:lnSpc>
              <a:spcBef>
                <a:spcPts val="2600"/>
              </a:spcBef>
            </a:pPr>
            <a:endParaRPr sz="369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65642" y="2897686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308764" y="490871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7" name="object 7"/>
          <p:cNvGrpSpPr/>
          <p:nvPr/>
        </p:nvGrpSpPr>
        <p:grpSpPr>
          <a:xfrm>
            <a:off x="931789" y="449890"/>
            <a:ext cx="10317868" cy="134073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795319" y="2355800"/>
            <a:ext cx="3229989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953730" y="653137"/>
            <a:ext cx="943486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>
                <a:solidFill>
                  <a:srgbClr val="FEFEFE"/>
                </a:solidFill>
                <a:latin typeface="Arial"/>
                <a:cs typeface="Arial"/>
              </a:rPr>
              <a:t>7-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78823" y="857963"/>
            <a:ext cx="569040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8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7901" y="5125027"/>
            <a:ext cx="7169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O‘qituvchi:Yusupjonova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Shaxnoza</a:t>
            </a:r>
            <a:endParaRPr lang="en-US" sz="3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228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457200" y="1175657"/>
            <a:ext cx="10210800" cy="339634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5800" dirty="0">
                <a:latin typeface="Ink Free" panose="02000000000000000000" pitchFamily="2" charset="0"/>
                <a:ea typeface="Gill Sans Nova Cond" panose="02000000000000000000" pitchFamily="2" charset="0"/>
              </a:rPr>
              <a:t>  </a:t>
            </a:r>
            <a:r>
              <a:rPr lang="en-US" sz="5600" b="1" i="1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Nur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deb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to‘g‘ri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chiziqning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nuqtasidan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bir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tomonda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yotgan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barcha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nuqtalardan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iborat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qismiga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   </a:t>
            </a:r>
            <a:r>
              <a:rPr lang="en-US" sz="5600" dirty="0" err="1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aytiladi</a:t>
            </a:r>
            <a:r>
              <a:rPr lang="en-US" sz="5600" dirty="0">
                <a:latin typeface="Arial" panose="020B0604020202020204" pitchFamily="34" charset="0"/>
                <a:ea typeface="Gill Sans Nova Cond" panose="02000000000000000000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30480" y="-17417"/>
            <a:ext cx="12192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NUR 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>
            <a:stCxn id="35" idx="0"/>
            <a:endCxn id="35" idx="0"/>
          </p:cNvCxnSpPr>
          <p:nvPr/>
        </p:nvCxnSpPr>
        <p:spPr>
          <a:xfrm>
            <a:off x="1362463" y="4940050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1186774" y="4940050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48585" name="Прямая соединительная линия 1048584"/>
          <p:cNvCxnSpPr/>
          <p:nvPr/>
        </p:nvCxnSpPr>
        <p:spPr>
          <a:xfrm flipH="1" flipV="1">
            <a:off x="5005029" y="57411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88" name="Овал 1048587"/>
          <p:cNvSpPr/>
          <p:nvPr/>
        </p:nvSpPr>
        <p:spPr>
          <a:xfrm flipH="1">
            <a:off x="1524000" y="5651099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570809" y="5741126"/>
            <a:ext cx="4601391" cy="116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58000" y="3922061"/>
            <a:ext cx="497604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660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5-TOPSHIRIQ </a:t>
            </a:r>
            <a:r>
              <a:rPr lang="en-US" sz="4400" dirty="0" smtClean="0"/>
              <a:t>(</a:t>
            </a:r>
            <a:r>
              <a:rPr lang="ru-RU" sz="4400" dirty="0" smtClean="0"/>
              <a:t>11</a:t>
            </a:r>
            <a:r>
              <a:rPr lang="en-US" sz="4400" dirty="0" smtClean="0"/>
              <a:t>-bet) 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905000"/>
            <a:ext cx="1127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b)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c)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d) 10ta; e) n ta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752600" y="4909457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800600" y="51819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4800600" y="49029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 flipH="1">
            <a:off x="4672372" y="4795484"/>
            <a:ext cx="139336" cy="15239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44115" y="5644016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953000" y="53343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953000" y="50553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 flipH="1">
            <a:off x="3376971" y="5573123"/>
            <a:ext cx="152400" cy="1290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752600" y="6294318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726579" y="65417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4726579" y="62627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 flipH="1">
            <a:off x="4672371" y="6212659"/>
            <a:ext cx="156758" cy="1508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flipH="1">
            <a:off x="5257800" y="5559759"/>
            <a:ext cx="176571" cy="142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 flipH="1">
            <a:off x="2767371" y="6212658"/>
            <a:ext cx="152400" cy="1659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 flipH="1">
            <a:off x="6272571" y="6212659"/>
            <a:ext cx="132588" cy="1659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685800" y="4472318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5800" y="5332815"/>
            <a:ext cx="5709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6566" y="5961117"/>
            <a:ext cx="5774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 flipH="1">
            <a:off x="8547781" y="4378563"/>
            <a:ext cx="22434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ta</a:t>
            </a: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ta</a:t>
            </a: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44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905000"/>
            <a:ext cx="1127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b)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c)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d)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10ta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e) n ta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800600" y="51819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4800600" y="49029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953000" y="53343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4953000" y="50553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726579" y="65417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 flipV="1">
            <a:off x="4726579" y="62627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5800" y="4472318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85800" y="5332815"/>
            <a:ext cx="5709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6566" y="5961117"/>
            <a:ext cx="5774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 flipH="1">
            <a:off x="1447800" y="4501817"/>
            <a:ext cx="22434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 ta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 ta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 ta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62600" y="3929628"/>
            <a:ext cx="355155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 startAt="4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10 +1= 11 ta</a:t>
            </a:r>
          </a:p>
          <a:p>
            <a:pPr marL="342900" indent="-342900">
              <a:buAutoNum type="alphaLcParenR" startAt="4"/>
            </a:pP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lphaLcParenR" startAt="4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n+ 1 ta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11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(11- bet)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143000"/>
            <a:ext cx="111844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aniqlaydi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  3 ta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nurchi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800600" y="51819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 flipV="1">
            <a:off x="4800600" y="49029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744115" y="4656257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953000" y="53343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4953000" y="5055326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 flipH="1">
            <a:off x="3376971" y="4585364"/>
            <a:ext cx="152400" cy="1290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752600" y="5872860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26579" y="6541769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4726579" y="5841268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 flipH="1">
            <a:off x="4672371" y="5791201"/>
            <a:ext cx="156758" cy="1508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 flipH="1">
            <a:off x="5257800" y="4572000"/>
            <a:ext cx="176571" cy="142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 flipH="1">
            <a:off x="2767371" y="5791200"/>
            <a:ext cx="152400" cy="1659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 flipH="1">
            <a:off x="6272571" y="5791201"/>
            <a:ext cx="132588" cy="1659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8496035" y="3634539"/>
            <a:ext cx="22434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 ta</a:t>
            </a: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 ta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H="1" flipV="1">
            <a:off x="1733229" y="4747584"/>
            <a:ext cx="1700570" cy="17864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 flipV="1">
            <a:off x="1733229" y="4959707"/>
            <a:ext cx="3593973" cy="13660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3469744" y="4364902"/>
            <a:ext cx="4395429" cy="15569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5420108" y="4572000"/>
            <a:ext cx="2502515" cy="0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78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055" y="1828800"/>
            <a:ext cx="1091677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57250" indent="-8572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10-11 </a:t>
            </a:r>
            <a:r>
              <a:rPr lang="en-US" sz="4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sahifalarini</a:t>
            </a:r>
            <a:r>
              <a:rPr lang="en-US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ma‘lumotlarni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11-sahifasida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2,- 4,- 6,- 8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5327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12192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5964" y="1163782"/>
            <a:ext cx="105721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shakllar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:…..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2345202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CHIZIQ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endParaRPr lang="en-US" sz="4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297443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12192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ая выноска 2"/>
          <p:cNvSpPr/>
          <p:nvPr/>
        </p:nvSpPr>
        <p:spPr>
          <a:xfrm>
            <a:off x="986939" y="1049360"/>
            <a:ext cx="2819400" cy="1450848"/>
          </a:xfrm>
          <a:prstGeom prst="wedgeRectCallou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01665" y="1599722"/>
            <a:ext cx="17919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endParaRPr lang="ru-RU" sz="3600" b="1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618808" y="990600"/>
            <a:ext cx="2819400" cy="1450848"/>
          </a:xfrm>
          <a:prstGeom prst="wedgeRectCallout">
            <a:avLst/>
          </a:prstGeom>
          <a:solidFill>
            <a:schemeClr val="tx2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00600" y="1186252"/>
            <a:ext cx="28799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 CHIZIQ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79688" y="3050570"/>
            <a:ext cx="3390672" cy="2308324"/>
          </a:xfrm>
          <a:prstGeom prst="rect">
            <a:avLst/>
          </a:prstGeom>
          <a:ln>
            <a:solidFill>
              <a:srgbClr val="002060"/>
            </a:solidFill>
            <a:prstDash val="sysDash"/>
          </a:ln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Doskadagi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  <a:p>
            <a:pPr>
              <a:lnSpc>
                <a:spcPct val="150000"/>
              </a:lnSpc>
            </a:pP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8460376" y="999437"/>
            <a:ext cx="2819400" cy="1450848"/>
          </a:xfrm>
          <a:prstGeom prst="wedgeRectCallout">
            <a:avLst/>
          </a:prstGeom>
          <a:solidFill>
            <a:srgbClr val="ED93C6"/>
          </a:solidFill>
          <a:scene3d>
            <a:camera prst="perspectiveRelaxedModerately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</a:t>
            </a:r>
            <a:endParaRPr lang="ru-RU" sz="3600" b="1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464688" y="3429000"/>
            <a:ext cx="3262624" cy="2205668"/>
          </a:xfrm>
          <a:prstGeom prst="rect">
            <a:avLst/>
          </a:prstGeom>
          <a:noFill/>
          <a:ln>
            <a:solidFill>
              <a:srgbClr val="0070C0"/>
            </a:solidFill>
            <a:prstDash val="sysDash"/>
          </a:ln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chiziqlari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Simlar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iplar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84077" y="2819400"/>
            <a:ext cx="3703124" cy="2308324"/>
          </a:xfrm>
          <a:prstGeom prst="rect">
            <a:avLst/>
          </a:prstGeom>
          <a:noFill/>
          <a:ln>
            <a:solidFill>
              <a:srgbClr val="00206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Devor</a:t>
            </a:r>
            <a:endParaRPr lang="en-US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Doska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yuzasi</a:t>
            </a:r>
            <a:endParaRPr lang="en-US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varog‘i</a:t>
            </a:r>
            <a:endParaRPr lang="en-US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sathi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7938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данные 4"/>
          <p:cNvSpPr/>
          <p:nvPr/>
        </p:nvSpPr>
        <p:spPr>
          <a:xfrm>
            <a:off x="725699" y="2219742"/>
            <a:ext cx="3541501" cy="1859624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000" b="1" dirty="0"/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20049" y="2295942"/>
            <a:ext cx="3447151" cy="17834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0" y="1"/>
            <a:ext cx="12192000" cy="1371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AKSIOMALAR…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705600" y="2924936"/>
            <a:ext cx="4572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33655" y="2370938"/>
            <a:ext cx="41069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/>
              <a:t>∙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9701349" y="2370938"/>
            <a:ext cx="3898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/>
              <a:t>∙</a:t>
            </a:r>
          </a:p>
        </p:txBody>
      </p:sp>
      <p:sp>
        <p:nvSpPr>
          <p:cNvPr id="21" name="Блок-схема: данные 20"/>
          <p:cNvSpPr/>
          <p:nvPr/>
        </p:nvSpPr>
        <p:spPr>
          <a:xfrm>
            <a:off x="4078499" y="4464976"/>
            <a:ext cx="3541501" cy="1859624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2000" b="1" dirty="0"/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4172849" y="4503076"/>
            <a:ext cx="3447151" cy="17834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821627" y="5833544"/>
            <a:ext cx="2032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yarimtekislik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682903" y="4475813"/>
            <a:ext cx="2032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yarimtekislik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91175" y="2140107"/>
            <a:ext cx="4956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A</a:t>
            </a:r>
            <a:endParaRPr lang="ru-RU" sz="4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9716589" y="2133600"/>
            <a:ext cx="4716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402210" y="1524553"/>
            <a:ext cx="2547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 2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29200" y="3662409"/>
            <a:ext cx="2448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 3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767211" y="1524000"/>
            <a:ext cx="24488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AKSIOMA 1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93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12192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771" y="986013"/>
            <a:ext cx="1117645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chizish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228801" y="4439970"/>
            <a:ext cx="152400" cy="185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429000" y="4439971"/>
            <a:ext cx="152400" cy="185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598719" y="447325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724221" y="4547314"/>
            <a:ext cx="5409558" cy="3919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" y="3429000"/>
            <a:ext cx="106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2-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296400" y="4294469"/>
            <a:ext cx="152400" cy="185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0287000" y="4234697"/>
            <a:ext cx="152400" cy="185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229600" y="5051523"/>
            <a:ext cx="152400" cy="1856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904747" y="3971809"/>
            <a:ext cx="5613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" y="5299913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  1 ta                             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76007" y="5367518"/>
            <a:ext cx="49455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941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Объект 2"/>
          <p:cNvSpPr>
            <a:spLocks noGrp="1"/>
          </p:cNvSpPr>
          <p:nvPr>
            <p:ph idx="1"/>
          </p:nvPr>
        </p:nvSpPr>
        <p:spPr>
          <a:xfrm>
            <a:off x="788071" y="1518544"/>
            <a:ext cx="10471011" cy="4024125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lang="ru-RU" sz="3200" dirty="0"/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nuqtalaridan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ismiga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deyila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1"/>
            <a:ext cx="12192000" cy="12336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 TUSHUNCHASI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85800" y="50292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940022" y="5029200"/>
            <a:ext cx="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7"/>
          <p:cNvSpPr txBox="1"/>
          <p:nvPr/>
        </p:nvSpPr>
        <p:spPr>
          <a:xfrm>
            <a:off x="583530" y="4551403"/>
            <a:ext cx="2229381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2800" b="1" dirty="0">
              <a:solidFill>
                <a:schemeClr val="tx1"/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9240" y="4582180"/>
            <a:ext cx="825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0" y="5105400"/>
            <a:ext cx="3539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- </a:t>
            </a:r>
            <a:r>
              <a:rPr lang="en-US" sz="4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endParaRPr lang="ru-RU" sz="4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85800" y="5120046"/>
            <a:ext cx="4254222" cy="207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0158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533400" y="2590800"/>
            <a:ext cx="10820399" cy="35756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tarz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kesmani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 </a:t>
            </a:r>
            <a:r>
              <a:rPr lang="ru-RU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ru-RU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94" name="TextBox 18"/>
          <p:cNvSpPr txBox="1"/>
          <p:nvPr/>
        </p:nvSpPr>
        <p:spPr>
          <a:xfrm>
            <a:off x="9829800" y="1340487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2438400" y="1295400"/>
            <a:ext cx="2229381" cy="83099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4800" b="1" dirty="0">
                <a:solidFill>
                  <a:schemeClr val="tx1"/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4800" b="1" dirty="0">
              <a:solidFill>
                <a:schemeClr val="tx1"/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925535" y="2206648"/>
            <a:ext cx="7056665" cy="94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2925535" y="2109928"/>
            <a:ext cx="0" cy="193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9982200" y="2126398"/>
            <a:ext cx="1" cy="1769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0"/>
            <a:ext cx="12192000" cy="1295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3658" y="4572000"/>
            <a:ext cx="102869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uchlari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ru-RU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1452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Объект 2"/>
          <p:cNvSpPr>
            <a:spLocks noGrp="1"/>
          </p:cNvSpPr>
          <p:nvPr>
            <p:ph idx="1"/>
          </p:nvPr>
        </p:nvSpPr>
        <p:spPr>
          <a:xfrm>
            <a:off x="818641" y="3385068"/>
            <a:ext cx="11220959" cy="29395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ata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>
              <a:buNone/>
            </a:pPr>
            <a:r>
              <a:rPr lang="" sz="4800" b="1" dirty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" sz="48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" sz="4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" sz="4800" dirty="0">
                <a:latin typeface="Arial" panose="020B0604020202020204" pitchFamily="34" charset="0"/>
                <a:cs typeface="Arial" panose="020B0604020202020204" pitchFamily="34" charset="0"/>
              </a:rPr>
              <a:t> – tashqi nuqtalar</a:t>
            </a:r>
          </a:p>
        </p:txBody>
      </p:sp>
      <p:sp>
        <p:nvSpPr>
          <p:cNvPr id="1048594" name="TextBox 18"/>
          <p:cNvSpPr txBox="1"/>
          <p:nvPr/>
        </p:nvSpPr>
        <p:spPr>
          <a:xfrm>
            <a:off x="8858815" y="1306417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B</a:t>
            </a:r>
            <a:endParaRPr lang="" sz="4400" b="1" dirty="0">
              <a:solidFill>
                <a:schemeClr val="accent6">
                  <a:lumMod val="7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2362200" y="1447800"/>
            <a:ext cx="2229381" cy="64633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ea typeface="Consolas" panose="02000000000000000000" pitchFamily="2" charset="0"/>
                <a:cs typeface="Arial" panose="020B0604020202020204" pitchFamily="34" charset="0"/>
              </a:rPr>
              <a:t>A</a:t>
            </a:r>
            <a:endParaRPr lang="" sz="3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ea typeface="Consolas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2919443" y="2056776"/>
            <a:ext cx="5913246" cy="4429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923797" y="2020678"/>
            <a:ext cx="0" cy="190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832689" y="1966432"/>
            <a:ext cx="0" cy="2189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0" y="0"/>
            <a:ext cx="12192000" cy="13472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6" name="Прямоугольник 1048575"/>
          <p:cNvSpPr/>
          <p:nvPr/>
        </p:nvSpPr>
        <p:spPr>
          <a:xfrm>
            <a:off x="4621766" y="2301282"/>
            <a:ext cx="357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" sz="2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577" name="Прямоугольник 1048576"/>
          <p:cNvSpPr/>
          <p:nvPr/>
        </p:nvSpPr>
        <p:spPr>
          <a:xfrm>
            <a:off x="7054933" y="2315600"/>
            <a:ext cx="300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" sz="2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724400" y="2020021"/>
            <a:ext cx="152399" cy="20689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298568" y="1978475"/>
            <a:ext cx="152399" cy="20689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0456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Объект 2"/>
          <p:cNvSpPr>
            <a:spLocks noGrp="1"/>
          </p:cNvSpPr>
          <p:nvPr>
            <p:ph idx="1"/>
          </p:nvPr>
        </p:nvSpPr>
        <p:spPr>
          <a:xfrm>
            <a:off x="381000" y="1027307"/>
            <a:ext cx="11413013" cy="3331029"/>
          </a:xfrm>
        </p:spPr>
        <p:txBody>
          <a:bodyPr>
            <a:normAutofit fontScale="97955" lnSpcReduction="10000"/>
          </a:bodyPr>
          <a:lstStyle/>
          <a:p>
            <a:pPr marL="0" indent="0">
              <a:buNone/>
            </a:pPr>
            <a:r>
              <a:rPr lang="ru-RU" sz="61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Aksioma</a:t>
            </a:r>
            <a:r>
              <a:rPr lang="ru-RU" sz="6100" b="1" i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chiziqda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nuqtadan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bittasi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bittasi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ikkitasining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6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100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ru-RU" sz="6100" dirty="0">
                <a:latin typeface="Arial" panose="020B0604020202020204" pitchFamily="34" charset="0"/>
                <a:ea typeface="Ink Free" panose="02000000000000000000" pitchFamily="2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Ink Free" panose="02000000000000000000" pitchFamily="2" charset="0"/>
              <a:ea typeface="Ink Free" panose="020000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495383"/>
            <a:ext cx="12192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Kesmalar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251825" y="5258217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381001" y="1175657"/>
            <a:ext cx="10210800" cy="3396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6000" dirty="0">
              <a:latin typeface="Arial" panose="020B0604020202020204" pitchFamily="34" charset="0"/>
              <a:ea typeface="Gill Sans Nova Cond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1828800" y="5150099"/>
            <a:ext cx="60960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005029" y="5338353"/>
            <a:ext cx="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7350749" y="5241587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664759" y="5272067"/>
            <a:ext cx="351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 flipV="1">
            <a:off x="5005029" y="5059310"/>
            <a:ext cx="11108" cy="6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 flipH="1">
            <a:off x="4876800" y="5051111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 flipH="1">
            <a:off x="2455567" y="5041982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 flipH="1">
            <a:off x="7526438" y="5029200"/>
            <a:ext cx="93618" cy="19311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63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d8aacf73df4433f9e3bf55f5d59856fad611f6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410</Words>
  <Application>Microsoft Office PowerPoint</Application>
  <PresentationFormat>Произвольный</PresentationFormat>
  <Paragraphs>116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DK</cp:lastModifiedBy>
  <cp:revision>84</cp:revision>
  <dcterms:created xsi:type="dcterms:W3CDTF">2020-06-19T20:52:49Z</dcterms:created>
  <dcterms:modified xsi:type="dcterms:W3CDTF">2020-08-21T18:44:27Z</dcterms:modified>
</cp:coreProperties>
</file>