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11" r:id="rId2"/>
    <p:sldId id="282" r:id="rId3"/>
    <p:sldId id="283" r:id="rId4"/>
    <p:sldId id="284" r:id="rId5"/>
    <p:sldId id="304" r:id="rId6"/>
    <p:sldId id="303" r:id="rId7"/>
    <p:sldId id="293" r:id="rId8"/>
    <p:sldId id="294" r:id="rId9"/>
    <p:sldId id="309" r:id="rId10"/>
    <p:sldId id="308" r:id="rId11"/>
    <p:sldId id="312" r:id="rId12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4" autoAdjust="0"/>
    <p:restoredTop sz="94660"/>
  </p:normalViewPr>
  <p:slideViewPr>
    <p:cSldViewPr>
      <p:cViewPr varScale="1">
        <p:scale>
          <a:sx n="152" d="100"/>
          <a:sy n="152" d="100"/>
        </p:scale>
        <p:origin x="85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AFC19-8C8B-448F-9C6E-CD98FBC50D6A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A00E7-6DAE-4A3C-B0B1-B94192770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40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Можно использовать для объяснения как нового материала, так и для повторения на последующих уроках, используя интерактивную доску или просто устный опрос.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2BD144-5E43-44E4-8454-72076EF777BA}" type="slidenum">
              <a:rPr lang="ru-RU" smtClean="0"/>
              <a:pPr eaLnBrk="1" hangingPunct="1"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618375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Можно использовать для объяснения как нового материала, так и для повторения на последующих уроках, используя интерактивную доску или просто устный опрос.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2BD144-5E43-44E4-8454-72076EF777BA}" type="slidenum">
              <a:rPr lang="ru-RU" smtClean="0"/>
              <a:pPr eaLnBrk="1" hangingPunct="1"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9433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C69FBCB-39C3-481B-8B37-6F75983A562E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Все действия на слайде – последовательно щелчком мышки.</a:t>
            </a:r>
          </a:p>
        </p:txBody>
      </p:sp>
    </p:spTree>
    <p:extLst>
      <p:ext uri="{BB962C8B-B14F-4D97-AF65-F5344CB8AC3E}">
        <p14:creationId xmlns:p14="http://schemas.microsoft.com/office/powerpoint/2010/main" val="2379968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A6F80B4-5A71-4D48-BBD5-EB6A93D5EDCF}" type="slidenum">
              <a:rPr lang="ru-RU"/>
              <a:pPr eaLnBrk="1" hangingPunct="1"/>
              <a:t>8</a:t>
            </a:fld>
            <a:endParaRPr 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Используем триггер, что позволяет учащимся определить последовательность решения примеров. Нажмите на голубой прямоугольник – появится соответствующий правильный ответ.</a:t>
            </a:r>
          </a:p>
        </p:txBody>
      </p:sp>
    </p:spTree>
    <p:extLst>
      <p:ext uri="{BB962C8B-B14F-4D97-AF65-F5344CB8AC3E}">
        <p14:creationId xmlns:p14="http://schemas.microsoft.com/office/powerpoint/2010/main" val="1830209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BBDEEDD-06D0-4973-A1DF-D9D4FFBB411E}" type="slidenum">
              <a:rPr lang="ru-RU" smtClean="0"/>
              <a:pPr eaLnBrk="1" hangingPunct="1"/>
              <a:t>9</a:t>
            </a:fld>
            <a:endParaRPr lang="ru-RU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Все действия на слайде – последовательно щелчком мышки.</a:t>
            </a:r>
          </a:p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493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A332A7C-CDEC-4BD8-8C66-C4BFA2DC7BFA}" type="slidenum">
              <a:rPr lang="ru-RU" smtClean="0"/>
              <a:pPr eaLnBrk="1" hangingPunct="1"/>
              <a:t>10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Все действия на слайде – последовательно щелчком мышки.</a:t>
            </a:r>
          </a:p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2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747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89" y="982371"/>
            <a:ext cx="3978823" cy="339789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58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747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35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19" y="1056310"/>
            <a:ext cx="2621915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747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81540"/>
          </a:xfrm>
        </p:spPr>
        <p:txBody>
          <a:bodyPr/>
          <a:lstStyle/>
          <a:p>
            <a:fld id="{BD58753F-9CD5-48B6-99B8-85D5AC2603CA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815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81540"/>
          </a:xfrm>
        </p:spPr>
        <p:txBody>
          <a:bodyPr/>
          <a:lstStyle/>
          <a:p>
            <a:fld id="{D0E60A51-8553-4A35-85F3-A0BD773E35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83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0" y="129945"/>
            <a:ext cx="518922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88290" y="757132"/>
            <a:ext cx="2546562" cy="22775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930948" y="757132"/>
            <a:ext cx="2546562" cy="22775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2930948" y="1863536"/>
            <a:ext cx="2546562" cy="22775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815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815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815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7C08-F7B7-431B-A5F9-A126D1268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26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89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9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4.png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11.png"/><Relationship Id="rId15" Type="http://schemas.openxmlformats.org/officeDocument/2006/relationships/image" Target="../media/image13.png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0.png"/><Relationship Id="rId9" Type="http://schemas.openxmlformats.org/officeDocument/2006/relationships/image" Target="../media/image6.wmf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" y="7602"/>
            <a:ext cx="5765648" cy="9043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77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3892" y="212265"/>
            <a:ext cx="3104842" cy="535131"/>
          </a:xfrm>
          <a:prstGeom prst="rect">
            <a:avLst/>
          </a:prstGeom>
        </p:spPr>
        <p:txBody>
          <a:bodyPr vert="horz" wrap="square" lIns="0" tIns="6906" rIns="0" bIns="0" rtlCol="0" anchor="ctr">
            <a:spAutoFit/>
          </a:bodyPr>
          <a:lstStyle/>
          <a:p>
            <a:pPr marL="6006">
              <a:spcBef>
                <a:spcPts val="54"/>
              </a:spcBef>
            </a:pPr>
            <a:r>
              <a:rPr lang="en-US" sz="3432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4711534" y="243541"/>
            <a:ext cx="648635" cy="432424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772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772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769141" y="323202"/>
            <a:ext cx="793806" cy="225973"/>
          </a:xfrm>
          <a:prstGeom prst="rect">
            <a:avLst/>
          </a:prstGeom>
        </p:spPr>
        <p:txBody>
          <a:bodyPr vert="horz" wrap="square" lIns="0" tIns="7507" rIns="0" bIns="0" rtlCol="0">
            <a:spAutoFit/>
          </a:bodyPr>
          <a:lstStyle/>
          <a:p>
            <a:pPr>
              <a:spcBef>
                <a:spcPts val="59"/>
              </a:spcBef>
            </a:pPr>
            <a:r>
              <a:rPr lang="en-US" sz="1419" b="1" spc="5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1419" b="1" spc="5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19" b="1" spc="5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141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94349" y="1227490"/>
            <a:ext cx="184731" cy="1905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638"/>
          </a:p>
        </p:txBody>
      </p:sp>
      <p:sp>
        <p:nvSpPr>
          <p:cNvPr id="4" name="Прямоугольник 3"/>
          <p:cNvSpPr/>
          <p:nvPr/>
        </p:nvSpPr>
        <p:spPr>
          <a:xfrm>
            <a:off x="294918" y="1109984"/>
            <a:ext cx="356838" cy="7916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38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94918" y="2099675"/>
            <a:ext cx="356838" cy="769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38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89431" y="549111"/>
            <a:ext cx="11918" cy="23359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966318" y="543235"/>
            <a:ext cx="290790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95307" y="281578"/>
            <a:ext cx="0" cy="255990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3806" y="302085"/>
            <a:ext cx="212133" cy="221191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226177" y="559451"/>
            <a:ext cx="31939" cy="31939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951198" y="290739"/>
            <a:ext cx="31939" cy="31939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686449"/>
            <a:endParaRPr sz="135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4285817" y="1257645"/>
            <a:ext cx="1147579" cy="11442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9"/>
          </a:p>
        </p:txBody>
      </p:sp>
      <p:sp>
        <p:nvSpPr>
          <p:cNvPr id="5" name="Прямоугольник 4"/>
          <p:cNvSpPr/>
          <p:nvPr/>
        </p:nvSpPr>
        <p:spPr>
          <a:xfrm>
            <a:off x="752780" y="1190924"/>
            <a:ext cx="3432013" cy="1436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3">
              <a:lnSpc>
                <a:spcPts val="1955"/>
              </a:lnSpc>
              <a:spcBef>
                <a:spcPts val="110"/>
              </a:spcBef>
            </a:pPr>
            <a:r>
              <a:rPr lang="en-US" sz="227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27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noma’lumli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tengsizliklar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tengsizliklar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sistemasi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27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2788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4"/>
          <p:cNvSpPr>
            <a:spLocks noChangeArrowheads="1"/>
          </p:cNvSpPr>
          <p:nvPr/>
        </p:nvSpPr>
        <p:spPr bwMode="auto">
          <a:xfrm>
            <a:off x="0" y="34579"/>
            <a:ext cx="5765801" cy="4810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lIns="51471" tIns="25735" rIns="51471" bIns="25735" anchor="ctr"/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sistemasini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1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78657" y="825925"/>
            <a:ext cx="1818209" cy="730543"/>
            <a:chOff x="1882" y="1706"/>
            <a:chExt cx="1748" cy="807"/>
          </a:xfrm>
        </p:grpSpPr>
        <p:sp>
          <p:nvSpPr>
            <p:cNvPr id="15389" name="Rectangle 8"/>
            <p:cNvSpPr>
              <a:spLocks noChangeArrowheads="1"/>
            </p:cNvSpPr>
            <p:nvPr/>
          </p:nvSpPr>
          <p:spPr bwMode="auto">
            <a:xfrm>
              <a:off x="1927" y="1706"/>
              <a:ext cx="1679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15366" name="Object 9"/>
            <p:cNvGraphicFramePr>
              <a:graphicFrameLocks noChangeAspect="1"/>
            </p:cNvGraphicFramePr>
            <p:nvPr/>
          </p:nvGraphicFramePr>
          <p:xfrm>
            <a:off x="1882" y="1706"/>
            <a:ext cx="1748" cy="8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6" name="Формула" r:id="rId4" imgW="850680" imgH="457200" progId="Equation.3">
                    <p:embed/>
                  </p:oleObj>
                </mc:Choice>
                <mc:Fallback>
                  <p:oleObj name="Формула" r:id="rId4" imgW="85068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2" y="1706"/>
                          <a:ext cx="1748" cy="8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2286166" y="808036"/>
            <a:ext cx="1708926" cy="725950"/>
            <a:chOff x="1927" y="1706"/>
            <a:chExt cx="1679" cy="807"/>
          </a:xfrm>
        </p:grpSpPr>
        <p:sp>
          <p:nvSpPr>
            <p:cNvPr id="15388" name="Rectangle 13"/>
            <p:cNvSpPr>
              <a:spLocks noChangeArrowheads="1"/>
            </p:cNvSpPr>
            <p:nvPr/>
          </p:nvSpPr>
          <p:spPr bwMode="auto">
            <a:xfrm>
              <a:off x="1927" y="1706"/>
              <a:ext cx="1679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15365" name="Object 14"/>
            <p:cNvGraphicFramePr>
              <a:graphicFrameLocks noChangeAspect="1"/>
            </p:cNvGraphicFramePr>
            <p:nvPr/>
          </p:nvGraphicFramePr>
          <p:xfrm>
            <a:off x="1973" y="1706"/>
            <a:ext cx="1565" cy="8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7" name="Формула" r:id="rId6" imgW="761760" imgH="457200" progId="Equation.3">
                    <p:embed/>
                  </p:oleObj>
                </mc:Choice>
                <mc:Fallback>
                  <p:oleObj name="Формула" r:id="rId6" imgW="76176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3" y="1706"/>
                          <a:ext cx="1565" cy="8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622807" y="842952"/>
            <a:ext cx="4138638" cy="1349430"/>
            <a:chOff x="1927" y="1079"/>
            <a:chExt cx="3483" cy="1398"/>
          </a:xfrm>
        </p:grpSpPr>
        <p:sp>
          <p:nvSpPr>
            <p:cNvPr id="15387" name="Rectangle 16"/>
            <p:cNvSpPr>
              <a:spLocks noChangeArrowheads="1"/>
            </p:cNvSpPr>
            <p:nvPr/>
          </p:nvSpPr>
          <p:spPr bwMode="auto">
            <a:xfrm>
              <a:off x="1927" y="1706"/>
              <a:ext cx="1679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1536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11127125"/>
                </p:ext>
              </p:extLst>
            </p:nvPr>
          </p:nvGraphicFramePr>
          <p:xfrm>
            <a:off x="4210" y="1079"/>
            <a:ext cx="1200" cy="8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8" name="Формула" r:id="rId8" imgW="583920" imgH="457200" progId="Equation.3">
                    <p:embed/>
                  </p:oleObj>
                </mc:Choice>
                <mc:Fallback>
                  <p:oleObj name="Формула" r:id="rId8" imgW="58392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0" y="1079"/>
                          <a:ext cx="1200" cy="8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538789" y="2307772"/>
            <a:ext cx="249651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18453" name="Oval 21"/>
          <p:cNvSpPr>
            <a:spLocks noChangeArrowheads="1"/>
          </p:cNvSpPr>
          <p:nvPr/>
        </p:nvSpPr>
        <p:spPr bwMode="auto">
          <a:xfrm>
            <a:off x="902154" y="2273238"/>
            <a:ext cx="91091" cy="683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18454" name="Oval 22"/>
          <p:cNvSpPr>
            <a:spLocks noChangeArrowheads="1"/>
          </p:cNvSpPr>
          <p:nvPr/>
        </p:nvSpPr>
        <p:spPr bwMode="auto">
          <a:xfrm>
            <a:off x="2490751" y="2273238"/>
            <a:ext cx="91092" cy="683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947198" y="2181850"/>
            <a:ext cx="1998010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400660" y="2307772"/>
            <a:ext cx="273275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135" b="1">
                <a:latin typeface="Times New Roman" pitchFamily="18" charset="0"/>
              </a:rPr>
              <a:t>6</a:t>
            </a: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469718" y="2410338"/>
            <a:ext cx="1998010" cy="0"/>
          </a:xfrm>
          <a:prstGeom prst="line">
            <a:avLst/>
          </a:prstGeom>
          <a:noFill/>
          <a:ln w="152400">
            <a:pattFill prst="wdDn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719971" y="2307772"/>
            <a:ext cx="545548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135" b="1">
                <a:latin typeface="Times New Roman" pitchFamily="18" charset="0"/>
              </a:rPr>
              <a:t>3,5</a:t>
            </a:r>
          </a:p>
        </p:txBody>
      </p:sp>
      <p:sp>
        <p:nvSpPr>
          <p:cNvPr id="18462" name="AutoShape 30"/>
          <p:cNvSpPr>
            <a:spLocks noChangeArrowheads="1"/>
          </p:cNvSpPr>
          <p:nvPr/>
        </p:nvSpPr>
        <p:spPr bwMode="auto">
          <a:xfrm rot="2761434">
            <a:off x="1306935" y="1759954"/>
            <a:ext cx="67568" cy="593597"/>
          </a:xfrm>
          <a:prstGeom prst="downArrow">
            <a:avLst>
              <a:gd name="adj1" fmla="val 50000"/>
              <a:gd name="adj2" fmla="val 121376"/>
            </a:avLst>
          </a:prstGeom>
          <a:gradFill rotWithShape="1">
            <a:gsLst>
              <a:gs pos="0">
                <a:srgbClr val="FFFFFF"/>
              </a:gs>
              <a:gs pos="50000">
                <a:srgbClr val="FF0000"/>
              </a:gs>
              <a:gs pos="100000">
                <a:srgbClr val="FFFFFF"/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18463" name="AutoShape 31"/>
          <p:cNvSpPr>
            <a:spLocks noChangeArrowheads="1"/>
          </p:cNvSpPr>
          <p:nvPr/>
        </p:nvSpPr>
        <p:spPr bwMode="auto">
          <a:xfrm>
            <a:off x="1893660" y="1062536"/>
            <a:ext cx="437942" cy="130861"/>
          </a:xfrm>
          <a:prstGeom prst="leftRightArrow">
            <a:avLst>
              <a:gd name="adj1" fmla="val 50000"/>
              <a:gd name="adj2" fmla="val 63877"/>
            </a:avLst>
          </a:prstGeom>
          <a:gradFill rotWithShape="1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1471" tIns="25735" rIns="51471" bIns="25735" anchor="ctr"/>
          <a:lstStyle/>
          <a:p>
            <a:pPr>
              <a:defRPr/>
            </a:pPr>
            <a:endParaRPr lang="ru-RU" sz="1135">
              <a:latin typeface="Arial" charset="0"/>
            </a:endParaRP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564302" y="2133785"/>
            <a:ext cx="2802819" cy="889643"/>
            <a:chOff x="1565" y="2925"/>
            <a:chExt cx="2800" cy="1185"/>
          </a:xfrm>
          <a:solidFill>
            <a:schemeClr val="bg1"/>
          </a:solidFill>
        </p:grpSpPr>
        <p:sp>
          <p:nvSpPr>
            <p:cNvPr id="15386" name="Rectangle 33"/>
            <p:cNvSpPr>
              <a:spLocks noChangeArrowheads="1"/>
            </p:cNvSpPr>
            <p:nvPr/>
          </p:nvSpPr>
          <p:spPr bwMode="auto">
            <a:xfrm>
              <a:off x="1565" y="3612"/>
              <a:ext cx="2449" cy="49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ru-RU" sz="2018" b="1" i="1" dirty="0" smtClean="0">
                  <a:solidFill>
                    <a:srgbClr val="000099"/>
                  </a:solidFill>
                  <a:latin typeface="Times New Roman" pitchFamily="18" charset="0"/>
                </a:rPr>
                <a:t> </a:t>
              </a:r>
              <a:endParaRPr lang="ru-RU" sz="2018" b="1" i="1" dirty="0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5363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4170907"/>
                </p:ext>
              </p:extLst>
            </p:nvPr>
          </p:nvGraphicFramePr>
          <p:xfrm>
            <a:off x="3397" y="2925"/>
            <a:ext cx="968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99" name="Формула" r:id="rId10" imgW="419040" imgH="215640" progId="Equation.3">
                    <p:embed/>
                  </p:oleObj>
                </mc:Choice>
                <mc:Fallback>
                  <p:oleObj name="Формула" r:id="rId10" imgW="4190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7" y="2925"/>
                          <a:ext cx="968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862089" y="2469480"/>
            <a:ext cx="2755772" cy="652220"/>
            <a:chOff x="3017" y="2773"/>
            <a:chExt cx="2753" cy="498"/>
          </a:xfrm>
        </p:grpSpPr>
        <p:sp>
          <p:nvSpPr>
            <p:cNvPr id="15385" name="Rectangle 36"/>
            <p:cNvSpPr>
              <a:spLocks noChangeArrowheads="1"/>
            </p:cNvSpPr>
            <p:nvPr/>
          </p:nvSpPr>
          <p:spPr bwMode="auto">
            <a:xfrm>
              <a:off x="3017" y="2773"/>
              <a:ext cx="2753" cy="4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b="1" dirty="0" err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Javob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: </a:t>
              </a:r>
            </a:p>
          </p:txBody>
        </p:sp>
        <p:graphicFrame>
          <p:nvGraphicFramePr>
            <p:cNvPr id="15362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3702268"/>
                </p:ext>
              </p:extLst>
            </p:nvPr>
          </p:nvGraphicFramePr>
          <p:xfrm>
            <a:off x="4056" y="2918"/>
            <a:ext cx="1370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00" name="Уравнение" r:id="rId12" imgW="672840" imgH="203040" progId="Equation.3">
                    <p:embed/>
                  </p:oleObj>
                </mc:Choice>
                <mc:Fallback>
                  <p:oleObj name="Уравнение" r:id="rId12" imgW="67284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6" y="2918"/>
                          <a:ext cx="1370" cy="25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2763025" y="2273237"/>
            <a:ext cx="176083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135" b="1" i="1">
                <a:latin typeface="Times New Roman" pitchFamily="18" charset="0"/>
              </a:rPr>
              <a:t>х</a:t>
            </a:r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3846188" y="1072619"/>
            <a:ext cx="437942" cy="143934"/>
          </a:xfrm>
          <a:prstGeom prst="leftRightArrow">
            <a:avLst>
              <a:gd name="adj1" fmla="val 50000"/>
              <a:gd name="adj2" fmla="val 63877"/>
            </a:avLst>
          </a:prstGeom>
          <a:gradFill rotWithShape="1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1471" tIns="25735" rIns="51471" bIns="25735" anchor="ctr"/>
          <a:lstStyle/>
          <a:p>
            <a:pPr>
              <a:defRPr/>
            </a:pPr>
            <a:endParaRPr lang="ru-RU" sz="1135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1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1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4537E-6 -8.80626E-7 L 0.2522 -8.80626E-7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1" grpId="0" animBg="1"/>
      <p:bldP spid="18453" grpId="0" animBg="1"/>
      <p:bldP spid="18454" grpId="0" animBg="1"/>
      <p:bldP spid="18455" grpId="0" animBg="1"/>
      <p:bldP spid="18456" grpId="0"/>
      <p:bldP spid="18457" grpId="0" animBg="1"/>
      <p:bldP spid="18458" grpId="0"/>
      <p:bldP spid="18462" grpId="0" animBg="1"/>
      <p:bldP spid="18462" grpId="1" animBg="1"/>
      <p:bldP spid="18462" grpId="2" animBg="1"/>
      <p:bldP spid="18463" grpId="0" animBg="1"/>
      <p:bldP spid="18472" grpId="0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1129" y="133512"/>
            <a:ext cx="4173705" cy="318613"/>
          </a:xfrm>
          <a:prstGeom prst="rect">
            <a:avLst/>
          </a:prstGeom>
        </p:spPr>
        <p:txBody>
          <a:bodyPr vert="horz" wrap="square" lIns="0" tIns="15939" rIns="0" bIns="0" rtlCol="0" anchor="ctr">
            <a:spAutoFit/>
          </a:bodyPr>
          <a:lstStyle/>
          <a:p>
            <a:pPr marL="12262">
              <a:spcBef>
                <a:spcPts val="126"/>
              </a:spcBef>
            </a:pPr>
            <a:r>
              <a:rPr lang="en-US" sz="1966" dirty="0" err="1"/>
              <a:t>Mustahkamlash</a:t>
            </a:r>
            <a:r>
              <a:rPr lang="en-US" sz="1966" dirty="0"/>
              <a:t> </a:t>
            </a:r>
            <a:r>
              <a:rPr lang="en-US" sz="1966" dirty="0" err="1"/>
              <a:t>uchun</a:t>
            </a:r>
            <a:r>
              <a:rPr lang="en-US" sz="1966" dirty="0"/>
              <a:t> </a:t>
            </a:r>
            <a:r>
              <a:rPr lang="en-US" sz="1966" dirty="0" err="1"/>
              <a:t>topshiriq</a:t>
            </a:r>
            <a:r>
              <a:rPr lang="ru-RU" sz="1966" dirty="0"/>
              <a:t>:</a:t>
            </a:r>
            <a:endParaRPr sz="1966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BC005D0-0AAD-4B71-8E4E-231D4BA77DBB}"/>
              </a:ext>
            </a:extLst>
          </p:cNvPr>
          <p:cNvSpPr txBox="1"/>
          <p:nvPr/>
        </p:nvSpPr>
        <p:spPr>
          <a:xfrm>
            <a:off x="1526126" y="2040978"/>
            <a:ext cx="965618" cy="398138"/>
          </a:xfrm>
          <a:prstGeom prst="rect">
            <a:avLst/>
          </a:prstGeom>
          <a:noFill/>
        </p:spPr>
        <p:txBody>
          <a:bodyPr wrap="none" lIns="88408" tIns="44204" rIns="88408" bIns="44204" rtlCol="0">
            <a:spAutoFit/>
          </a:bodyPr>
          <a:lstStyle/>
          <a:p>
            <a:r>
              <a:rPr lang="ru-RU" sz="2007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2007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559</a:t>
            </a:r>
            <a:endParaRPr lang="en-US" sz="2007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3804CB-B840-4DC0-A7B5-E32E31E270B8}"/>
              </a:ext>
            </a:extLst>
          </p:cNvPr>
          <p:cNvSpPr txBox="1"/>
          <p:nvPr/>
        </p:nvSpPr>
        <p:spPr>
          <a:xfrm>
            <a:off x="3267287" y="1394941"/>
            <a:ext cx="1433695" cy="398138"/>
          </a:xfrm>
          <a:prstGeom prst="rect">
            <a:avLst/>
          </a:prstGeom>
          <a:noFill/>
        </p:spPr>
        <p:txBody>
          <a:bodyPr wrap="none" lIns="88408" tIns="44204" rIns="88408" bIns="44204" rtlCol="0">
            <a:spAutoFit/>
          </a:bodyPr>
          <a:lstStyle/>
          <a:p>
            <a:r>
              <a:rPr lang="en-US" sz="2007" b="1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221-sahifa</a:t>
            </a:r>
            <a:endParaRPr lang="en-US" sz="2007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7CA5D06A-DBF2-47E6-9F2A-6C8FFF4F5129}"/>
              </a:ext>
            </a:extLst>
          </p:cNvPr>
          <p:cNvSpPr txBox="1"/>
          <p:nvPr/>
        </p:nvSpPr>
        <p:spPr>
          <a:xfrm>
            <a:off x="1533632" y="946442"/>
            <a:ext cx="965618" cy="398138"/>
          </a:xfrm>
          <a:prstGeom prst="rect">
            <a:avLst/>
          </a:prstGeom>
          <a:noFill/>
        </p:spPr>
        <p:txBody>
          <a:bodyPr wrap="none" lIns="88408" tIns="44204" rIns="88408" bIns="44204" rtlCol="0">
            <a:spAutoFit/>
          </a:bodyPr>
          <a:lstStyle/>
          <a:p>
            <a:pPr algn="r"/>
            <a:r>
              <a:rPr lang="ru-RU" sz="2007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2007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556</a:t>
            </a:r>
            <a:endParaRPr lang="en-US" sz="2007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A9AD036-19B4-4F31-BF58-DBB3D70D36F4}"/>
              </a:ext>
            </a:extLst>
          </p:cNvPr>
          <p:cNvSpPr txBox="1"/>
          <p:nvPr/>
        </p:nvSpPr>
        <p:spPr>
          <a:xfrm>
            <a:off x="1527892" y="1452429"/>
            <a:ext cx="965618" cy="398138"/>
          </a:xfrm>
          <a:prstGeom prst="rect">
            <a:avLst/>
          </a:prstGeom>
          <a:noFill/>
        </p:spPr>
        <p:txBody>
          <a:bodyPr wrap="none" lIns="88408" tIns="44204" rIns="88408" bIns="44204" rtlCol="0">
            <a:spAutoFit/>
          </a:bodyPr>
          <a:lstStyle/>
          <a:p>
            <a:pPr algn="r"/>
            <a:r>
              <a:rPr lang="ru-RU" sz="2007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2007" b="1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557</a:t>
            </a:r>
            <a:endParaRPr lang="en-US" sz="2007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135">
            <a:extLst>
              <a:ext uri="{FF2B5EF4-FFF2-40B4-BE49-F238E27FC236}">
                <a16:creationId xmlns:a16="http://schemas.microsoft.com/office/drawing/2014/main" xmlns="" id="{42FB7646-404A-478A-AEA1-DBB62AE80F5F}"/>
              </a:ext>
            </a:extLst>
          </p:cNvPr>
          <p:cNvSpPr>
            <a:spLocks noEditPoints="1"/>
          </p:cNvSpPr>
          <p:nvPr/>
        </p:nvSpPr>
        <p:spPr bwMode="auto">
          <a:xfrm>
            <a:off x="3267287" y="946442"/>
            <a:ext cx="331998" cy="320504"/>
          </a:xfrm>
          <a:custGeom>
            <a:avLst/>
            <a:gdLst>
              <a:gd name="T0" fmla="*/ 749 w 813"/>
              <a:gd name="T1" fmla="*/ 15 h 866"/>
              <a:gd name="T2" fmla="*/ 664 w 813"/>
              <a:gd name="T3" fmla="*/ 19 h 866"/>
              <a:gd name="T4" fmla="*/ 640 w 813"/>
              <a:gd name="T5" fmla="*/ 2 h 866"/>
              <a:gd name="T6" fmla="*/ 354 w 813"/>
              <a:gd name="T7" fmla="*/ 410 h 866"/>
              <a:gd name="T8" fmla="*/ 308 w 813"/>
              <a:gd name="T9" fmla="*/ 481 h 866"/>
              <a:gd name="T10" fmla="*/ 334 w 813"/>
              <a:gd name="T11" fmla="*/ 481 h 866"/>
              <a:gd name="T12" fmla="*/ 431 w 813"/>
              <a:gd name="T13" fmla="*/ 449 h 866"/>
              <a:gd name="T14" fmla="*/ 636 w 813"/>
              <a:gd name="T15" fmla="*/ 336 h 866"/>
              <a:gd name="T16" fmla="*/ 492 w 813"/>
              <a:gd name="T17" fmla="*/ 324 h 866"/>
              <a:gd name="T18" fmla="*/ 691 w 813"/>
              <a:gd name="T19" fmla="*/ 287 h 866"/>
              <a:gd name="T20" fmla="*/ 691 w 813"/>
              <a:gd name="T21" fmla="*/ 251 h 866"/>
              <a:gd name="T22" fmla="*/ 600 w 813"/>
              <a:gd name="T23" fmla="*/ 215 h 866"/>
              <a:gd name="T24" fmla="*/ 761 w 813"/>
              <a:gd name="T25" fmla="*/ 206 h 866"/>
              <a:gd name="T26" fmla="*/ 565 w 813"/>
              <a:gd name="T27" fmla="*/ 360 h 866"/>
              <a:gd name="T28" fmla="*/ 455 w 813"/>
              <a:gd name="T29" fmla="*/ 360 h 866"/>
              <a:gd name="T30" fmla="*/ 628 w 813"/>
              <a:gd name="T31" fmla="*/ 136 h 866"/>
              <a:gd name="T32" fmla="*/ 578 w 813"/>
              <a:gd name="T33" fmla="*/ 186 h 866"/>
              <a:gd name="T34" fmla="*/ 506 w 813"/>
              <a:gd name="T35" fmla="*/ 258 h 866"/>
              <a:gd name="T36" fmla="*/ 433 w 813"/>
              <a:gd name="T37" fmla="*/ 331 h 866"/>
              <a:gd name="T38" fmla="*/ 493 w 813"/>
              <a:gd name="T39" fmla="*/ 143 h 866"/>
              <a:gd name="T40" fmla="*/ 628 w 813"/>
              <a:gd name="T41" fmla="*/ 136 h 866"/>
              <a:gd name="T42" fmla="*/ 636 w 813"/>
              <a:gd name="T43" fmla="*/ 179 h 866"/>
              <a:gd name="T44" fmla="*/ 735 w 813"/>
              <a:gd name="T45" fmla="*/ 179 h 866"/>
              <a:gd name="T46" fmla="*/ 331 w 813"/>
              <a:gd name="T47" fmla="*/ 631 h 866"/>
              <a:gd name="T48" fmla="*/ 367 w 813"/>
              <a:gd name="T49" fmla="*/ 523 h 866"/>
              <a:gd name="T50" fmla="*/ 150 w 813"/>
              <a:gd name="T51" fmla="*/ 631 h 866"/>
              <a:gd name="T52" fmla="*/ 186 w 813"/>
              <a:gd name="T53" fmla="*/ 652 h 866"/>
              <a:gd name="T54" fmla="*/ 0 w 813"/>
              <a:gd name="T55" fmla="*/ 866 h 866"/>
              <a:gd name="T56" fmla="*/ 511 w 813"/>
              <a:gd name="T57" fmla="*/ 847 h 866"/>
              <a:gd name="T58" fmla="*/ 40 w 813"/>
              <a:gd name="T59" fmla="*/ 830 h 866"/>
              <a:gd name="T60" fmla="*/ 222 w 813"/>
              <a:gd name="T61" fmla="*/ 683 h 866"/>
              <a:gd name="T62" fmla="*/ 186 w 813"/>
              <a:gd name="T63" fmla="*/ 595 h 866"/>
              <a:gd name="T64" fmla="*/ 331 w 813"/>
              <a:gd name="T65" fmla="*/ 559 h 866"/>
              <a:gd name="T66" fmla="*/ 295 w 813"/>
              <a:gd name="T67" fmla="*/ 595 h 866"/>
              <a:gd name="T68" fmla="*/ 310 w 813"/>
              <a:gd name="T69" fmla="*/ 685 h 866"/>
              <a:gd name="T70" fmla="*/ 40 w 813"/>
              <a:gd name="T71" fmla="*/ 830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13" h="866">
                <a:moveTo>
                  <a:pt x="774" y="15"/>
                </a:moveTo>
                <a:cubicBezTo>
                  <a:pt x="767" y="8"/>
                  <a:pt x="756" y="8"/>
                  <a:pt x="749" y="15"/>
                </a:cubicBezTo>
                <a:cubicBezTo>
                  <a:pt x="664" y="100"/>
                  <a:pt x="664" y="100"/>
                  <a:pt x="664" y="100"/>
                </a:cubicBezTo>
                <a:cubicBezTo>
                  <a:pt x="664" y="19"/>
                  <a:pt x="664" y="19"/>
                  <a:pt x="664" y="19"/>
                </a:cubicBezTo>
                <a:cubicBezTo>
                  <a:pt x="664" y="14"/>
                  <a:pt x="662" y="8"/>
                  <a:pt x="657" y="5"/>
                </a:cubicBezTo>
                <a:cubicBezTo>
                  <a:pt x="652" y="1"/>
                  <a:pt x="646" y="0"/>
                  <a:pt x="640" y="2"/>
                </a:cubicBezTo>
                <a:cubicBezTo>
                  <a:pt x="584" y="22"/>
                  <a:pt x="522" y="63"/>
                  <a:pt x="467" y="118"/>
                </a:cubicBezTo>
                <a:cubicBezTo>
                  <a:pt x="361" y="224"/>
                  <a:pt x="315" y="347"/>
                  <a:pt x="354" y="410"/>
                </a:cubicBezTo>
                <a:cubicBezTo>
                  <a:pt x="308" y="456"/>
                  <a:pt x="308" y="456"/>
                  <a:pt x="308" y="456"/>
                </a:cubicBezTo>
                <a:cubicBezTo>
                  <a:pt x="301" y="463"/>
                  <a:pt x="301" y="474"/>
                  <a:pt x="308" y="481"/>
                </a:cubicBezTo>
                <a:cubicBezTo>
                  <a:pt x="312" y="485"/>
                  <a:pt x="316" y="487"/>
                  <a:pt x="321" y="487"/>
                </a:cubicBezTo>
                <a:cubicBezTo>
                  <a:pt x="326" y="487"/>
                  <a:pt x="330" y="485"/>
                  <a:pt x="334" y="481"/>
                </a:cubicBezTo>
                <a:cubicBezTo>
                  <a:pt x="379" y="436"/>
                  <a:pt x="379" y="436"/>
                  <a:pt x="379" y="436"/>
                </a:cubicBezTo>
                <a:cubicBezTo>
                  <a:pt x="394" y="445"/>
                  <a:pt x="411" y="449"/>
                  <a:pt x="431" y="449"/>
                </a:cubicBezTo>
                <a:cubicBezTo>
                  <a:pt x="486" y="449"/>
                  <a:pt x="558" y="417"/>
                  <a:pt x="630" y="356"/>
                </a:cubicBezTo>
                <a:cubicBezTo>
                  <a:pt x="636" y="351"/>
                  <a:pt x="638" y="343"/>
                  <a:pt x="636" y="336"/>
                </a:cubicBezTo>
                <a:cubicBezTo>
                  <a:pt x="633" y="328"/>
                  <a:pt x="626" y="324"/>
                  <a:pt x="619" y="324"/>
                </a:cubicBezTo>
                <a:cubicBezTo>
                  <a:pt x="492" y="324"/>
                  <a:pt x="492" y="324"/>
                  <a:pt x="492" y="324"/>
                </a:cubicBezTo>
                <a:cubicBezTo>
                  <a:pt x="528" y="287"/>
                  <a:pt x="528" y="287"/>
                  <a:pt x="528" y="287"/>
                </a:cubicBezTo>
                <a:cubicBezTo>
                  <a:pt x="691" y="287"/>
                  <a:pt x="691" y="287"/>
                  <a:pt x="691" y="287"/>
                </a:cubicBezTo>
                <a:cubicBezTo>
                  <a:pt x="701" y="287"/>
                  <a:pt x="709" y="279"/>
                  <a:pt x="709" y="269"/>
                </a:cubicBezTo>
                <a:cubicBezTo>
                  <a:pt x="709" y="259"/>
                  <a:pt x="701" y="251"/>
                  <a:pt x="691" y="251"/>
                </a:cubicBezTo>
                <a:cubicBezTo>
                  <a:pt x="564" y="251"/>
                  <a:pt x="564" y="251"/>
                  <a:pt x="564" y="251"/>
                </a:cubicBezTo>
                <a:cubicBezTo>
                  <a:pt x="600" y="215"/>
                  <a:pt x="600" y="215"/>
                  <a:pt x="600" y="215"/>
                </a:cubicBezTo>
                <a:cubicBezTo>
                  <a:pt x="745" y="215"/>
                  <a:pt x="745" y="215"/>
                  <a:pt x="745" y="215"/>
                </a:cubicBezTo>
                <a:cubicBezTo>
                  <a:pt x="752" y="215"/>
                  <a:pt x="758" y="212"/>
                  <a:pt x="761" y="206"/>
                </a:cubicBezTo>
                <a:cubicBezTo>
                  <a:pt x="808" y="124"/>
                  <a:pt x="813" y="54"/>
                  <a:pt x="774" y="15"/>
                </a:cubicBezTo>
                <a:close/>
                <a:moveTo>
                  <a:pt x="565" y="360"/>
                </a:moveTo>
                <a:cubicBezTo>
                  <a:pt x="501" y="404"/>
                  <a:pt x="441" y="423"/>
                  <a:pt x="406" y="409"/>
                </a:cubicBezTo>
                <a:cubicBezTo>
                  <a:pt x="455" y="360"/>
                  <a:pt x="455" y="360"/>
                  <a:pt x="455" y="360"/>
                </a:cubicBezTo>
                <a:lnTo>
                  <a:pt x="565" y="360"/>
                </a:lnTo>
                <a:close/>
                <a:moveTo>
                  <a:pt x="628" y="136"/>
                </a:moveTo>
                <a:cubicBezTo>
                  <a:pt x="581" y="183"/>
                  <a:pt x="581" y="183"/>
                  <a:pt x="581" y="183"/>
                </a:cubicBezTo>
                <a:cubicBezTo>
                  <a:pt x="580" y="184"/>
                  <a:pt x="579" y="185"/>
                  <a:pt x="578" y="186"/>
                </a:cubicBezTo>
                <a:cubicBezTo>
                  <a:pt x="509" y="255"/>
                  <a:pt x="509" y="255"/>
                  <a:pt x="509" y="255"/>
                </a:cubicBezTo>
                <a:cubicBezTo>
                  <a:pt x="508" y="256"/>
                  <a:pt x="507" y="257"/>
                  <a:pt x="506" y="258"/>
                </a:cubicBezTo>
                <a:cubicBezTo>
                  <a:pt x="437" y="327"/>
                  <a:pt x="437" y="327"/>
                  <a:pt x="437" y="327"/>
                </a:cubicBezTo>
                <a:cubicBezTo>
                  <a:pt x="435" y="328"/>
                  <a:pt x="434" y="329"/>
                  <a:pt x="433" y="331"/>
                </a:cubicBezTo>
                <a:cubicBezTo>
                  <a:pt x="381" y="383"/>
                  <a:pt x="381" y="383"/>
                  <a:pt x="381" y="383"/>
                </a:cubicBezTo>
                <a:cubicBezTo>
                  <a:pt x="363" y="336"/>
                  <a:pt x="400" y="236"/>
                  <a:pt x="493" y="143"/>
                </a:cubicBezTo>
                <a:cubicBezTo>
                  <a:pt x="535" y="101"/>
                  <a:pt x="584" y="66"/>
                  <a:pt x="628" y="46"/>
                </a:cubicBezTo>
                <a:lnTo>
                  <a:pt x="628" y="136"/>
                </a:lnTo>
                <a:close/>
                <a:moveTo>
                  <a:pt x="735" y="179"/>
                </a:moveTo>
                <a:cubicBezTo>
                  <a:pt x="636" y="179"/>
                  <a:pt x="636" y="179"/>
                  <a:pt x="636" y="179"/>
                </a:cubicBezTo>
                <a:cubicBezTo>
                  <a:pt x="759" y="56"/>
                  <a:pt x="759" y="56"/>
                  <a:pt x="759" y="56"/>
                </a:cubicBezTo>
                <a:cubicBezTo>
                  <a:pt x="771" y="84"/>
                  <a:pt x="762" y="128"/>
                  <a:pt x="735" y="179"/>
                </a:cubicBezTo>
                <a:close/>
                <a:moveTo>
                  <a:pt x="331" y="652"/>
                </a:moveTo>
                <a:cubicBezTo>
                  <a:pt x="331" y="631"/>
                  <a:pt x="331" y="631"/>
                  <a:pt x="331" y="631"/>
                </a:cubicBezTo>
                <a:cubicBezTo>
                  <a:pt x="367" y="631"/>
                  <a:pt x="367" y="631"/>
                  <a:pt x="367" y="631"/>
                </a:cubicBezTo>
                <a:cubicBezTo>
                  <a:pt x="367" y="523"/>
                  <a:pt x="367" y="523"/>
                  <a:pt x="367" y="523"/>
                </a:cubicBezTo>
                <a:cubicBezTo>
                  <a:pt x="150" y="523"/>
                  <a:pt x="150" y="523"/>
                  <a:pt x="150" y="523"/>
                </a:cubicBezTo>
                <a:cubicBezTo>
                  <a:pt x="150" y="631"/>
                  <a:pt x="150" y="631"/>
                  <a:pt x="150" y="631"/>
                </a:cubicBezTo>
                <a:cubicBezTo>
                  <a:pt x="186" y="631"/>
                  <a:pt x="186" y="631"/>
                  <a:pt x="186" y="631"/>
                </a:cubicBezTo>
                <a:cubicBezTo>
                  <a:pt x="186" y="652"/>
                  <a:pt x="186" y="652"/>
                  <a:pt x="186" y="652"/>
                </a:cubicBezTo>
                <a:cubicBezTo>
                  <a:pt x="72" y="671"/>
                  <a:pt x="10" y="737"/>
                  <a:pt x="2" y="847"/>
                </a:cubicBezTo>
                <a:cubicBezTo>
                  <a:pt x="0" y="866"/>
                  <a:pt x="0" y="866"/>
                  <a:pt x="0" y="866"/>
                </a:cubicBezTo>
                <a:cubicBezTo>
                  <a:pt x="512" y="866"/>
                  <a:pt x="512" y="866"/>
                  <a:pt x="512" y="866"/>
                </a:cubicBezTo>
                <a:cubicBezTo>
                  <a:pt x="511" y="847"/>
                  <a:pt x="511" y="847"/>
                  <a:pt x="511" y="847"/>
                </a:cubicBezTo>
                <a:cubicBezTo>
                  <a:pt x="502" y="735"/>
                  <a:pt x="443" y="671"/>
                  <a:pt x="331" y="652"/>
                </a:cubicBezTo>
                <a:close/>
                <a:moveTo>
                  <a:pt x="40" y="830"/>
                </a:moveTo>
                <a:cubicBezTo>
                  <a:pt x="53" y="745"/>
                  <a:pt x="106" y="698"/>
                  <a:pt x="207" y="685"/>
                </a:cubicBezTo>
                <a:cubicBezTo>
                  <a:pt x="222" y="683"/>
                  <a:pt x="222" y="683"/>
                  <a:pt x="222" y="683"/>
                </a:cubicBezTo>
                <a:cubicBezTo>
                  <a:pt x="222" y="595"/>
                  <a:pt x="222" y="595"/>
                  <a:pt x="222" y="595"/>
                </a:cubicBezTo>
                <a:cubicBezTo>
                  <a:pt x="186" y="595"/>
                  <a:pt x="186" y="595"/>
                  <a:pt x="186" y="595"/>
                </a:cubicBezTo>
                <a:cubicBezTo>
                  <a:pt x="186" y="559"/>
                  <a:pt x="186" y="559"/>
                  <a:pt x="186" y="559"/>
                </a:cubicBezTo>
                <a:cubicBezTo>
                  <a:pt x="331" y="559"/>
                  <a:pt x="331" y="559"/>
                  <a:pt x="331" y="559"/>
                </a:cubicBezTo>
                <a:cubicBezTo>
                  <a:pt x="331" y="595"/>
                  <a:pt x="331" y="595"/>
                  <a:pt x="331" y="595"/>
                </a:cubicBezTo>
                <a:cubicBezTo>
                  <a:pt x="295" y="595"/>
                  <a:pt x="295" y="595"/>
                  <a:pt x="295" y="595"/>
                </a:cubicBezTo>
                <a:cubicBezTo>
                  <a:pt x="295" y="683"/>
                  <a:pt x="295" y="683"/>
                  <a:pt x="295" y="683"/>
                </a:cubicBezTo>
                <a:cubicBezTo>
                  <a:pt x="310" y="685"/>
                  <a:pt x="310" y="685"/>
                  <a:pt x="310" y="685"/>
                </a:cubicBezTo>
                <a:cubicBezTo>
                  <a:pt x="409" y="698"/>
                  <a:pt x="460" y="743"/>
                  <a:pt x="472" y="830"/>
                </a:cubicBezTo>
                <a:lnTo>
                  <a:pt x="40" y="8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55686" tIns="27842" rIns="55686" bIns="27842" numCol="1" anchor="t" anchorCtr="0" compatLnSpc="1">
            <a:prstTxWarp prst="textNoShape">
              <a:avLst/>
            </a:prstTxWarp>
          </a:bodyPr>
          <a:lstStyle/>
          <a:p>
            <a:pPr defTabSz="884201">
              <a:defRPr/>
            </a:pPr>
            <a:endParaRPr lang="en-US" sz="276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151">
            <a:extLst>
              <a:ext uri="{FF2B5EF4-FFF2-40B4-BE49-F238E27FC236}">
                <a16:creationId xmlns:a16="http://schemas.microsoft.com/office/drawing/2014/main" xmlns="" id="{17AFB22D-40F4-458A-845E-8349A8528C86}"/>
              </a:ext>
            </a:extLst>
          </p:cNvPr>
          <p:cNvSpPr>
            <a:spLocks noEditPoints="1"/>
          </p:cNvSpPr>
          <p:nvPr/>
        </p:nvSpPr>
        <p:spPr bwMode="auto">
          <a:xfrm>
            <a:off x="3276511" y="1894214"/>
            <a:ext cx="218607" cy="294430"/>
          </a:xfrm>
          <a:custGeom>
            <a:avLst/>
            <a:gdLst>
              <a:gd name="T0" fmla="*/ 400 w 800"/>
              <a:gd name="T1" fmla="*/ 225 h 1193"/>
              <a:gd name="T2" fmla="*/ 225 w 800"/>
              <a:gd name="T3" fmla="*/ 400 h 1193"/>
              <a:gd name="T4" fmla="*/ 400 w 800"/>
              <a:gd name="T5" fmla="*/ 575 h 1193"/>
              <a:gd name="T6" fmla="*/ 575 w 800"/>
              <a:gd name="T7" fmla="*/ 400 h 1193"/>
              <a:gd name="T8" fmla="*/ 400 w 800"/>
              <a:gd name="T9" fmla="*/ 225 h 1193"/>
              <a:gd name="T10" fmla="*/ 400 w 800"/>
              <a:gd name="T11" fmla="*/ 525 h 1193"/>
              <a:gd name="T12" fmla="*/ 275 w 800"/>
              <a:gd name="T13" fmla="*/ 400 h 1193"/>
              <a:gd name="T14" fmla="*/ 400 w 800"/>
              <a:gd name="T15" fmla="*/ 275 h 1193"/>
              <a:gd name="T16" fmla="*/ 525 w 800"/>
              <a:gd name="T17" fmla="*/ 400 h 1193"/>
              <a:gd name="T18" fmla="*/ 400 w 800"/>
              <a:gd name="T19" fmla="*/ 525 h 1193"/>
              <a:gd name="T20" fmla="*/ 400 w 800"/>
              <a:gd name="T21" fmla="*/ 0 h 1193"/>
              <a:gd name="T22" fmla="*/ 0 w 800"/>
              <a:gd name="T23" fmla="*/ 400 h 1193"/>
              <a:gd name="T24" fmla="*/ 379 w 800"/>
              <a:gd name="T25" fmla="*/ 1164 h 1193"/>
              <a:gd name="T26" fmla="*/ 400 w 800"/>
              <a:gd name="T27" fmla="*/ 1193 h 1193"/>
              <a:gd name="T28" fmla="*/ 420 w 800"/>
              <a:gd name="T29" fmla="*/ 1164 h 1193"/>
              <a:gd name="T30" fmla="*/ 800 w 800"/>
              <a:gd name="T31" fmla="*/ 400 h 1193"/>
              <a:gd name="T32" fmla="*/ 400 w 800"/>
              <a:gd name="T33" fmla="*/ 0 h 1193"/>
              <a:gd name="T34" fmla="*/ 400 w 800"/>
              <a:gd name="T35" fmla="*/ 1105 h 1193"/>
              <a:gd name="T36" fmla="*/ 50 w 800"/>
              <a:gd name="T37" fmla="*/ 400 h 1193"/>
              <a:gd name="T38" fmla="*/ 400 w 800"/>
              <a:gd name="T39" fmla="*/ 50 h 1193"/>
              <a:gd name="T40" fmla="*/ 750 w 800"/>
              <a:gd name="T41" fmla="*/ 400 h 1193"/>
              <a:gd name="T42" fmla="*/ 400 w 800"/>
              <a:gd name="T43" fmla="*/ 1105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0" h="1193">
                <a:moveTo>
                  <a:pt x="400" y="225"/>
                </a:moveTo>
                <a:cubicBezTo>
                  <a:pt x="303" y="225"/>
                  <a:pt x="225" y="303"/>
                  <a:pt x="225" y="400"/>
                </a:cubicBezTo>
                <a:cubicBezTo>
                  <a:pt x="225" y="496"/>
                  <a:pt x="303" y="575"/>
                  <a:pt x="400" y="575"/>
                </a:cubicBezTo>
                <a:cubicBezTo>
                  <a:pt x="496" y="575"/>
                  <a:pt x="575" y="496"/>
                  <a:pt x="575" y="400"/>
                </a:cubicBezTo>
                <a:cubicBezTo>
                  <a:pt x="575" y="303"/>
                  <a:pt x="496" y="225"/>
                  <a:pt x="400" y="225"/>
                </a:cubicBezTo>
                <a:close/>
                <a:moveTo>
                  <a:pt x="400" y="525"/>
                </a:moveTo>
                <a:cubicBezTo>
                  <a:pt x="331" y="525"/>
                  <a:pt x="275" y="468"/>
                  <a:pt x="275" y="400"/>
                </a:cubicBezTo>
                <a:cubicBezTo>
                  <a:pt x="275" y="331"/>
                  <a:pt x="331" y="275"/>
                  <a:pt x="400" y="275"/>
                </a:cubicBezTo>
                <a:cubicBezTo>
                  <a:pt x="469" y="275"/>
                  <a:pt x="525" y="331"/>
                  <a:pt x="525" y="400"/>
                </a:cubicBezTo>
                <a:cubicBezTo>
                  <a:pt x="525" y="468"/>
                  <a:pt x="469" y="525"/>
                  <a:pt x="400" y="525"/>
                </a:cubicBezTo>
                <a:close/>
                <a:moveTo>
                  <a:pt x="400" y="0"/>
                </a:moveTo>
                <a:cubicBezTo>
                  <a:pt x="179" y="0"/>
                  <a:pt x="0" y="179"/>
                  <a:pt x="0" y="400"/>
                </a:cubicBezTo>
                <a:cubicBezTo>
                  <a:pt x="0" y="612"/>
                  <a:pt x="364" y="1141"/>
                  <a:pt x="379" y="1164"/>
                </a:cubicBezTo>
                <a:cubicBezTo>
                  <a:pt x="400" y="1193"/>
                  <a:pt x="400" y="1193"/>
                  <a:pt x="400" y="1193"/>
                </a:cubicBezTo>
                <a:cubicBezTo>
                  <a:pt x="420" y="1164"/>
                  <a:pt x="420" y="1164"/>
                  <a:pt x="420" y="1164"/>
                </a:cubicBezTo>
                <a:cubicBezTo>
                  <a:pt x="436" y="1141"/>
                  <a:pt x="800" y="612"/>
                  <a:pt x="800" y="400"/>
                </a:cubicBezTo>
                <a:cubicBezTo>
                  <a:pt x="800" y="179"/>
                  <a:pt x="620" y="0"/>
                  <a:pt x="400" y="0"/>
                </a:cubicBezTo>
                <a:close/>
                <a:moveTo>
                  <a:pt x="400" y="1105"/>
                </a:moveTo>
                <a:cubicBezTo>
                  <a:pt x="322" y="988"/>
                  <a:pt x="50" y="569"/>
                  <a:pt x="50" y="400"/>
                </a:cubicBezTo>
                <a:cubicBezTo>
                  <a:pt x="50" y="207"/>
                  <a:pt x="207" y="50"/>
                  <a:pt x="400" y="50"/>
                </a:cubicBezTo>
                <a:cubicBezTo>
                  <a:pt x="593" y="50"/>
                  <a:pt x="750" y="207"/>
                  <a:pt x="750" y="400"/>
                </a:cubicBezTo>
                <a:cubicBezTo>
                  <a:pt x="750" y="569"/>
                  <a:pt x="478" y="988"/>
                  <a:pt x="400" y="11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55686" tIns="27842" rIns="55686" bIns="27842" numCol="1" anchor="t" anchorCtr="0" compatLnSpc="1">
            <a:prstTxWarp prst="textNoShape">
              <a:avLst/>
            </a:prstTxWarp>
          </a:bodyPr>
          <a:lstStyle/>
          <a:p>
            <a:pPr defTabSz="884201">
              <a:defRPr/>
            </a:pPr>
            <a:endParaRPr lang="en-US" sz="2760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861025" y="853652"/>
            <a:ext cx="20093" cy="172974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744025" y="1028150"/>
            <a:ext cx="391381" cy="339299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5" b="1" dirty="0">
                <a:solidFill>
                  <a:schemeClr val="bg1"/>
                </a:solidFill>
              </a:rPr>
              <a:t>1</a:t>
            </a:r>
            <a:endParaRPr lang="ru-RU" sz="1505" b="1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52550" y="2102781"/>
            <a:ext cx="391381" cy="339299"/>
          </a:xfrm>
          <a:prstGeom prst="ellipse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5" b="1" dirty="0">
                <a:solidFill>
                  <a:schemeClr val="tx1"/>
                </a:solidFill>
              </a:rPr>
              <a:t>3</a:t>
            </a:r>
            <a:endParaRPr lang="ru-RU" sz="1505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52550" y="1554014"/>
            <a:ext cx="391381" cy="339299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5" b="1" dirty="0">
                <a:solidFill>
                  <a:schemeClr val="tx1"/>
                </a:solidFill>
              </a:rPr>
              <a:t>2</a:t>
            </a:r>
            <a:endParaRPr lang="ru-RU" sz="1505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5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28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5765800" cy="54080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BIR </a:t>
            </a:r>
            <a:r>
              <a:rPr lang="en-US" sz="2800" dirty="0" smtClean="0">
                <a:solidFill>
                  <a:schemeClr val="bg1"/>
                </a:solidFill>
              </a:rPr>
              <a:t>NOMA’LUMLI </a:t>
            </a:r>
            <a:r>
              <a:rPr lang="en-US" sz="2800" dirty="0">
                <a:solidFill>
                  <a:schemeClr val="bg1"/>
                </a:solidFill>
              </a:rPr>
              <a:t>TENGSIZLIKLAR </a:t>
            </a:r>
            <a:r>
              <a:rPr lang="ru-RU" sz="2300" dirty="0"/>
              <a:t/>
            </a:r>
            <a:br>
              <a:rPr lang="ru-RU" sz="2300" dirty="0"/>
            </a:br>
            <a:endParaRPr lang="ru-RU" sz="2300" dirty="0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8159" y="498101"/>
            <a:ext cx="5539854" cy="2347904"/>
          </a:xfrm>
        </p:spPr>
        <p:txBody>
          <a:bodyPr>
            <a:normAutofit/>
          </a:bodyPr>
          <a:lstStyle/>
          <a:p>
            <a:pPr marL="77212">
              <a:buClr>
                <a:schemeClr val="tx1">
                  <a:shade val="95000"/>
                </a:schemeClr>
              </a:buClr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77212">
              <a:buClr>
                <a:schemeClr val="tx1">
                  <a:shade val="95000"/>
                </a:schemeClr>
              </a:buClr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77212">
              <a:buClr>
                <a:schemeClr val="tx1">
                  <a:shade val="95000"/>
                </a:schemeClr>
              </a:buClr>
              <a:defRPr/>
            </a:pPr>
            <a:r>
              <a:rPr lang="en-US" sz="2000" b="1" dirty="0">
                <a:solidFill>
                  <a:srgbClr val="002060"/>
                </a:solidFill>
              </a:rPr>
              <a:t>f(x)&gt;g(x)</a:t>
            </a:r>
            <a:r>
              <a:rPr lang="ru-RU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>
                <a:solidFill>
                  <a:srgbClr val="002060"/>
                </a:solidFill>
              </a:rPr>
              <a:t>f(x)&lt;g(x)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yoki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f(x)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≥g(x), f(x)≤ g(x)</a:t>
            </a:r>
          </a:p>
          <a:p>
            <a:pPr marL="308846" indent="-231635">
              <a:buClr>
                <a:schemeClr val="tx1">
                  <a:shade val="95000"/>
                </a:schemeClr>
              </a:buClr>
              <a:defRPr/>
            </a:pPr>
            <a:endParaRPr lang="en-US" dirty="0" smtClean="0"/>
          </a:p>
          <a:p>
            <a:pPr marL="308846" indent="-231635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C00000"/>
                </a:solidFill>
              </a:rPr>
              <a:t>    </a:t>
            </a:r>
          </a:p>
          <a:p>
            <a:pPr marL="308846" indent="-231635">
              <a:buClr>
                <a:schemeClr val="tx1">
                  <a:shade val="95000"/>
                </a:schemeClr>
              </a:buClr>
              <a:defRPr/>
            </a:pP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       </a:t>
            </a:r>
            <a:r>
              <a:rPr lang="en-US" sz="2700" b="1" dirty="0" err="1" smtClean="0">
                <a:solidFill>
                  <a:schemeClr val="tx1"/>
                </a:solidFill>
              </a:rPr>
              <a:t>qat’iy</a:t>
            </a:r>
            <a:r>
              <a:rPr lang="en-US" sz="2700" b="1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rgbClr val="C00000"/>
                </a:solidFill>
              </a:rPr>
              <a:t>             </a:t>
            </a:r>
            <a:r>
              <a:rPr lang="en-US" sz="2700" b="1" dirty="0" smtClean="0">
                <a:solidFill>
                  <a:srgbClr val="C00000"/>
                </a:solidFill>
              </a:rPr>
              <a:t>     </a:t>
            </a: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r>
              <a:rPr lang="en-US" sz="2700" b="1" dirty="0" err="1">
                <a:solidFill>
                  <a:schemeClr val="tx1"/>
                </a:solidFill>
              </a:rPr>
              <a:t>noqat’iy</a:t>
            </a:r>
            <a:endParaRPr lang="ru-RU" sz="2700" b="1" dirty="0">
              <a:solidFill>
                <a:schemeClr val="tx1"/>
              </a:solidFill>
            </a:endParaRPr>
          </a:p>
          <a:p>
            <a:pPr marL="308846" indent="-231635">
              <a:buClr>
                <a:schemeClr val="tx1">
                  <a:shade val="95000"/>
                </a:schemeClr>
              </a:buClr>
              <a:defRPr/>
            </a:pPr>
            <a:endParaRPr lang="ru-RU" dirty="0" smtClean="0"/>
          </a:p>
        </p:txBody>
      </p:sp>
      <p:graphicFrame>
        <p:nvGraphicFramePr>
          <p:cNvPr id="2050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168193" y="1222828"/>
          <a:ext cx="71072" cy="10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0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93" y="1222828"/>
                        <a:ext cx="71072" cy="10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168194" y="2329983"/>
          <a:ext cx="72073" cy="102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1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94" y="2329983"/>
                        <a:ext cx="72073" cy="1021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Line 17"/>
          <p:cNvSpPr>
            <a:spLocks noChangeShapeType="1"/>
          </p:cNvSpPr>
          <p:nvPr/>
        </p:nvSpPr>
        <p:spPr bwMode="auto">
          <a:xfrm>
            <a:off x="839673" y="1470025"/>
            <a:ext cx="453627" cy="6164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2057" name="Line 18"/>
          <p:cNvSpPr>
            <a:spLocks noChangeShapeType="1"/>
          </p:cNvSpPr>
          <p:nvPr/>
        </p:nvSpPr>
        <p:spPr bwMode="auto">
          <a:xfrm flipH="1">
            <a:off x="1520749" y="1415406"/>
            <a:ext cx="454473" cy="67107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2058" name="Line 19"/>
          <p:cNvSpPr>
            <a:spLocks noChangeShapeType="1"/>
          </p:cNvSpPr>
          <p:nvPr/>
        </p:nvSpPr>
        <p:spPr bwMode="auto">
          <a:xfrm>
            <a:off x="3632295" y="1396438"/>
            <a:ext cx="408645" cy="5939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2059" name="Line 20"/>
          <p:cNvSpPr>
            <a:spLocks noChangeShapeType="1"/>
          </p:cNvSpPr>
          <p:nvPr/>
        </p:nvSpPr>
        <p:spPr bwMode="auto">
          <a:xfrm flipH="1">
            <a:off x="4245052" y="1415406"/>
            <a:ext cx="390448" cy="59393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2060" name="Rectangle 22"/>
          <p:cNvSpPr>
            <a:spLocks noChangeArrowheads="1"/>
          </p:cNvSpPr>
          <p:nvPr/>
        </p:nvSpPr>
        <p:spPr bwMode="auto">
          <a:xfrm>
            <a:off x="0" y="-79262"/>
            <a:ext cx="103988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 anchor="ctr">
            <a:spAutoFit/>
          </a:bodyPr>
          <a:lstStyle/>
          <a:p>
            <a:endParaRPr lang="ru-RU"/>
          </a:p>
        </p:txBody>
      </p:sp>
      <p:graphicFrame>
        <p:nvGraphicFramePr>
          <p:cNvPr id="2052" name="Object 21"/>
          <p:cNvGraphicFramePr>
            <a:graphicFrameLocks noChangeAspect="1"/>
          </p:cNvGraphicFramePr>
          <p:nvPr/>
        </p:nvGraphicFramePr>
        <p:xfrm>
          <a:off x="1" y="0"/>
          <a:ext cx="78079" cy="72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2" name="Формула" r:id="rId6" imgW="126835" imgH="152202" progId="Equation.3">
                  <p:embed/>
                </p:oleObj>
              </mc:Choice>
              <mc:Fallback>
                <p:oleObj name="Формула" r:id="rId6" imgW="126835" imgH="1522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78079" cy="72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Rectangle 24"/>
          <p:cNvSpPr>
            <a:spLocks noChangeArrowheads="1"/>
          </p:cNvSpPr>
          <p:nvPr/>
        </p:nvSpPr>
        <p:spPr bwMode="auto">
          <a:xfrm>
            <a:off x="0" y="-79262"/>
            <a:ext cx="103988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52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7" grpId="0" animBg="1"/>
      <p:bldP spid="2058" grpId="0" animBg="1"/>
      <p:bldP spid="20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771770" y="1386521"/>
            <a:ext cx="665507" cy="15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700" dirty="0"/>
              <a:t>//////////////////</a:t>
            </a:r>
            <a:endParaRPr lang="ru-RU" sz="700" dirty="0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855860" y="743612"/>
            <a:ext cx="565620" cy="159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700"/>
              <a:t>//////////////////</a:t>
            </a:r>
            <a:endParaRPr lang="ru-RU" sz="70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5765800" cy="555625"/>
          </a:xfrm>
          <a:solidFill>
            <a:srgbClr val="0070C0"/>
          </a:solidFill>
        </p:spPr>
        <p:txBody>
          <a:bodyPr lIns="51475" tIns="25737" rIns="51475" bIns="25737">
            <a:normAutofit fontScale="90000"/>
          </a:bodyPr>
          <a:lstStyle/>
          <a:p>
            <a:pPr algn="ctr" eaLnBrk="1" hangingPunct="1"/>
            <a:r>
              <a:rPr lang="en-US" sz="3400" dirty="0" err="1">
                <a:solidFill>
                  <a:schemeClr val="bg1"/>
                </a:solidFill>
              </a:rPr>
              <a:t>Sonli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oraliqlar</a:t>
            </a:r>
            <a:endParaRPr lang="ru-RU" sz="34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2044700" y="709811"/>
            <a:ext cx="3607908" cy="2436613"/>
          </a:xfrm>
        </p:spPr>
        <p:txBody>
          <a:bodyPr lIns="51475" tIns="25737" rIns="51475" bIns="25737">
            <a:normAutofit fontScale="70000" lnSpcReduction="20000"/>
          </a:bodyPr>
          <a:lstStyle/>
          <a:p>
            <a:r>
              <a:rPr lang="en-US" sz="2900" b="1" dirty="0">
                <a:solidFill>
                  <a:srgbClr val="000099"/>
                </a:solidFill>
              </a:rPr>
              <a:t>interval</a:t>
            </a:r>
            <a:r>
              <a:rPr lang="ru-RU" sz="2300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                </a:t>
            </a:r>
            <a:r>
              <a:rPr lang="en-US" sz="2400" b="1" dirty="0">
                <a:solidFill>
                  <a:srgbClr val="000099"/>
                </a:solidFill>
              </a:rPr>
              <a:t>a&lt;x&lt;b</a:t>
            </a:r>
            <a:r>
              <a:rPr lang="ru-RU" b="1" dirty="0" smtClean="0">
                <a:solidFill>
                  <a:srgbClr val="000099"/>
                </a:solidFill>
              </a:rPr>
              <a:t>        </a:t>
            </a:r>
            <a:r>
              <a:rPr lang="ru-RU" sz="2100" b="1" dirty="0">
                <a:solidFill>
                  <a:srgbClr val="000099"/>
                </a:solidFill>
              </a:rPr>
              <a:t> </a:t>
            </a:r>
            <a:r>
              <a:rPr lang="ru-RU" sz="2100" b="1" dirty="0">
                <a:solidFill>
                  <a:srgbClr val="C00000"/>
                </a:solidFill>
              </a:rPr>
              <a:t>(</a:t>
            </a:r>
            <a:r>
              <a:rPr lang="en-US" sz="2100" b="1" dirty="0">
                <a:solidFill>
                  <a:srgbClr val="C00000"/>
                </a:solidFill>
              </a:rPr>
              <a:t>a</a:t>
            </a:r>
            <a:r>
              <a:rPr lang="ru-RU" sz="2100" b="1" dirty="0">
                <a:solidFill>
                  <a:srgbClr val="C00000"/>
                </a:solidFill>
              </a:rPr>
              <a:t>;</a:t>
            </a:r>
            <a:r>
              <a:rPr lang="en-US" sz="2100" b="1" dirty="0">
                <a:solidFill>
                  <a:srgbClr val="C00000"/>
                </a:solidFill>
              </a:rPr>
              <a:t>b</a:t>
            </a:r>
            <a:r>
              <a:rPr lang="ru-RU" sz="2100" b="1" dirty="0">
                <a:solidFill>
                  <a:srgbClr val="C00000"/>
                </a:solidFill>
              </a:rPr>
              <a:t>)</a:t>
            </a:r>
          </a:p>
          <a:p>
            <a:endParaRPr lang="ru-RU" b="1" dirty="0" smtClean="0">
              <a:solidFill>
                <a:srgbClr val="000099"/>
              </a:solidFill>
            </a:endParaRPr>
          </a:p>
          <a:p>
            <a:endParaRPr lang="ru-RU" sz="2300" b="1" dirty="0">
              <a:solidFill>
                <a:srgbClr val="000099"/>
              </a:solidFill>
            </a:endParaRPr>
          </a:p>
          <a:p>
            <a:r>
              <a:rPr lang="en-US" sz="2900" b="1" dirty="0" err="1">
                <a:solidFill>
                  <a:srgbClr val="000099"/>
                </a:solidFill>
              </a:rPr>
              <a:t>kesma</a:t>
            </a:r>
            <a:r>
              <a:rPr lang="en-US" sz="2900" b="1" dirty="0">
                <a:solidFill>
                  <a:srgbClr val="000099"/>
                </a:solidFill>
              </a:rPr>
              <a:t> </a:t>
            </a:r>
            <a:r>
              <a:rPr lang="en-US" sz="2300" b="1" dirty="0">
                <a:solidFill>
                  <a:srgbClr val="000099"/>
                </a:solidFill>
              </a:rPr>
              <a:t>                   </a:t>
            </a:r>
            <a:r>
              <a:rPr lang="en-US" sz="2400" b="1" dirty="0" err="1">
                <a:solidFill>
                  <a:srgbClr val="000099"/>
                </a:solidFill>
              </a:rPr>
              <a:t>a≤x≤b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r>
              <a:rPr lang="en-US" b="1" dirty="0" smtClean="0">
                <a:solidFill>
                  <a:srgbClr val="000099"/>
                </a:solidFill>
              </a:rPr>
              <a:t>       </a:t>
            </a:r>
            <a:r>
              <a:rPr lang="en-US" sz="2100" b="1" dirty="0">
                <a:solidFill>
                  <a:srgbClr val="C00000"/>
                </a:solidFill>
              </a:rPr>
              <a:t> [a</a:t>
            </a:r>
            <a:r>
              <a:rPr lang="ru-RU" sz="2100" b="1" dirty="0">
                <a:solidFill>
                  <a:srgbClr val="C00000"/>
                </a:solidFill>
              </a:rPr>
              <a:t>;</a:t>
            </a:r>
            <a:r>
              <a:rPr lang="en-US" sz="2100" b="1" dirty="0">
                <a:solidFill>
                  <a:srgbClr val="C00000"/>
                </a:solidFill>
              </a:rPr>
              <a:t>b]</a:t>
            </a:r>
            <a:endParaRPr lang="ru-RU" sz="2100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000099"/>
              </a:solidFill>
            </a:endParaRPr>
          </a:p>
          <a:p>
            <a:endParaRPr lang="ru-RU" b="1" dirty="0" smtClean="0">
              <a:solidFill>
                <a:srgbClr val="000099"/>
              </a:solidFill>
            </a:endParaRPr>
          </a:p>
          <a:p>
            <a:r>
              <a:rPr lang="en-US" sz="2900" b="1" dirty="0" err="1">
                <a:solidFill>
                  <a:srgbClr val="000099"/>
                </a:solidFill>
              </a:rPr>
              <a:t>yariminterval</a:t>
            </a:r>
            <a:r>
              <a:rPr lang="en-US" sz="2300" b="1" dirty="0">
                <a:solidFill>
                  <a:srgbClr val="000099"/>
                </a:solidFill>
              </a:rPr>
              <a:t>  </a:t>
            </a:r>
            <a:r>
              <a:rPr lang="en-US" b="1" dirty="0" smtClean="0">
                <a:solidFill>
                  <a:srgbClr val="000099"/>
                </a:solidFill>
              </a:rPr>
              <a:t>       </a:t>
            </a:r>
            <a:r>
              <a:rPr lang="en-US" sz="2100" b="1" dirty="0" err="1">
                <a:solidFill>
                  <a:srgbClr val="000099"/>
                </a:solidFill>
              </a:rPr>
              <a:t>a≤</a:t>
            </a:r>
            <a:r>
              <a:rPr lang="en-US" sz="2400" b="1" dirty="0" err="1">
                <a:solidFill>
                  <a:srgbClr val="000099"/>
                </a:solidFill>
              </a:rPr>
              <a:t>x</a:t>
            </a:r>
            <a:r>
              <a:rPr lang="en-US" sz="2400" b="1" dirty="0">
                <a:solidFill>
                  <a:srgbClr val="000099"/>
                </a:solidFill>
              </a:rPr>
              <a:t>&lt;b</a:t>
            </a:r>
            <a:r>
              <a:rPr lang="en-US" sz="1900" b="1" dirty="0">
                <a:solidFill>
                  <a:srgbClr val="000099"/>
                </a:solidFill>
              </a:rPr>
              <a:t>      </a:t>
            </a:r>
            <a:r>
              <a:rPr lang="en-US" sz="1900" b="1" dirty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[a</a:t>
            </a:r>
            <a:r>
              <a:rPr lang="ru-RU" sz="2400" b="1" dirty="0">
                <a:solidFill>
                  <a:srgbClr val="C00000"/>
                </a:solidFill>
              </a:rPr>
              <a:t>;</a:t>
            </a:r>
            <a:r>
              <a:rPr lang="en-US" sz="2400" b="1" dirty="0">
                <a:solidFill>
                  <a:srgbClr val="C00000"/>
                </a:solidFill>
              </a:rPr>
              <a:t>b)</a:t>
            </a:r>
            <a:endParaRPr lang="ru-RU" sz="2400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000099"/>
              </a:solidFill>
            </a:endParaRPr>
          </a:p>
          <a:p>
            <a:endParaRPr lang="ru-RU" b="1" dirty="0" smtClean="0">
              <a:solidFill>
                <a:srgbClr val="000099"/>
              </a:solidFill>
            </a:endParaRPr>
          </a:p>
          <a:p>
            <a:r>
              <a:rPr lang="en-US" b="1" dirty="0" smtClean="0">
                <a:solidFill>
                  <a:srgbClr val="000099"/>
                </a:solidFill>
              </a:rPr>
              <a:t> </a:t>
            </a:r>
            <a:r>
              <a:rPr lang="en-US" sz="2900" b="1" dirty="0" err="1">
                <a:solidFill>
                  <a:srgbClr val="000099"/>
                </a:solidFill>
              </a:rPr>
              <a:t>yariminterval</a:t>
            </a:r>
            <a:r>
              <a:rPr lang="en-US" b="1" dirty="0" smtClean="0">
                <a:solidFill>
                  <a:srgbClr val="000099"/>
                </a:solidFill>
              </a:rPr>
              <a:t>        </a:t>
            </a:r>
            <a:r>
              <a:rPr lang="en-US" sz="2400" b="1" dirty="0">
                <a:solidFill>
                  <a:srgbClr val="000099"/>
                </a:solidFill>
              </a:rPr>
              <a:t>a&lt;</a:t>
            </a:r>
            <a:r>
              <a:rPr lang="en-US" sz="2400" b="1" dirty="0" err="1">
                <a:solidFill>
                  <a:srgbClr val="000099"/>
                </a:solidFill>
              </a:rPr>
              <a:t>x≤b</a:t>
            </a:r>
            <a:r>
              <a:rPr lang="en-US" b="1" dirty="0" smtClean="0">
                <a:solidFill>
                  <a:srgbClr val="000099"/>
                </a:solidFill>
              </a:rPr>
              <a:t>    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(a</a:t>
            </a:r>
            <a:r>
              <a:rPr lang="ru-RU" sz="2400" b="1" dirty="0">
                <a:solidFill>
                  <a:srgbClr val="C00000"/>
                </a:solidFill>
              </a:rPr>
              <a:t>;</a:t>
            </a:r>
            <a:r>
              <a:rPr lang="en-US" sz="2400" b="1" dirty="0">
                <a:solidFill>
                  <a:srgbClr val="C00000"/>
                </a:solidFill>
              </a:rPr>
              <a:t>b]</a:t>
            </a:r>
            <a:endParaRPr lang="ru-RU" sz="2400" b="1" dirty="0">
              <a:solidFill>
                <a:srgbClr val="C00000"/>
              </a:solidFill>
            </a:endParaRPr>
          </a:p>
          <a:p>
            <a:endParaRPr lang="ru-RU" sz="1200" dirty="0">
              <a:solidFill>
                <a:srgbClr val="000099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13192" y="1515766"/>
            <a:ext cx="1619486" cy="0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>
            <a:off x="748863" y="1477976"/>
            <a:ext cx="92392" cy="67073"/>
          </a:xfrm>
          <a:prstGeom prst="flowChartConnec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5" tIns="25737" rIns="51475" bIns="25737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1336753" y="1477975"/>
            <a:ext cx="86227" cy="61234"/>
          </a:xfrm>
          <a:prstGeom prst="flowChartConnec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5" tIns="25737" rIns="51475" bIns="25737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215066" y="875569"/>
            <a:ext cx="1597810" cy="0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762430" y="811214"/>
            <a:ext cx="94902" cy="92104"/>
          </a:xfrm>
          <a:prstGeom prst="flowChartConnector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5" tIns="25737" rIns="51475" bIns="25737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Блок-схема: узел 37"/>
          <p:cNvSpPr/>
          <p:nvPr/>
        </p:nvSpPr>
        <p:spPr>
          <a:xfrm>
            <a:off x="1457686" y="811214"/>
            <a:ext cx="63063" cy="57701"/>
          </a:xfrm>
          <a:prstGeom prst="flowChartConnector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5" tIns="25737" rIns="51475" bIns="25737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47343" y="878815"/>
            <a:ext cx="386058" cy="35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2000" b="1" dirty="0"/>
              <a:t>а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67906" y="1470026"/>
            <a:ext cx="254306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b="1" dirty="0"/>
              <a:t>а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282700" y="878814"/>
            <a:ext cx="247479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 dirty="0"/>
              <a:t>b</a:t>
            </a:r>
            <a:endParaRPr lang="ru-RU" b="1" dirty="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130300" y="1481326"/>
            <a:ext cx="247479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 dirty="0"/>
              <a:t>b</a:t>
            </a:r>
            <a:endParaRPr lang="ru-RU" b="1" dirty="0"/>
          </a:p>
        </p:txBody>
      </p:sp>
      <p:grpSp>
        <p:nvGrpSpPr>
          <p:cNvPr id="7" name="Группа 90"/>
          <p:cNvGrpSpPr>
            <a:grpSpLocks/>
          </p:cNvGrpSpPr>
          <p:nvPr/>
        </p:nvGrpSpPr>
        <p:grpSpPr bwMode="auto">
          <a:xfrm>
            <a:off x="113192" y="1963133"/>
            <a:ext cx="1688620" cy="473571"/>
            <a:chOff x="928662" y="2643182"/>
            <a:chExt cx="1928826" cy="1002274"/>
          </a:xfrm>
          <a:solidFill>
            <a:schemeClr val="bg1"/>
          </a:solidFill>
        </p:grpSpPr>
        <p:sp>
          <p:nvSpPr>
            <p:cNvPr id="12332" name="TextBox 60"/>
            <p:cNvSpPr txBox="1">
              <a:spLocks noChangeArrowheads="1"/>
            </p:cNvSpPr>
            <p:nvPr/>
          </p:nvSpPr>
          <p:spPr bwMode="auto">
            <a:xfrm>
              <a:off x="1357290" y="2643182"/>
              <a:ext cx="1423019" cy="4234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 dirty="0"/>
                <a:t>///////////////////</a:t>
              </a:r>
              <a:endParaRPr lang="ru-RU" sz="700" dirty="0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928662" y="2857790"/>
              <a:ext cx="1928826" cy="1590"/>
            </a:xfrm>
            <a:prstGeom prst="straightConnector1">
              <a:avLst/>
            </a:prstGeom>
            <a:grpFill/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Блок-схема: узел 30"/>
            <p:cNvSpPr/>
            <p:nvPr/>
          </p:nvSpPr>
          <p:spPr>
            <a:xfrm>
              <a:off x="1357290" y="2786254"/>
              <a:ext cx="71438" cy="71536"/>
            </a:xfrm>
            <a:prstGeom prst="flowChartConnector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Блок-схема: узел 38"/>
            <p:cNvSpPr/>
            <p:nvPr/>
          </p:nvSpPr>
          <p:spPr>
            <a:xfrm>
              <a:off x="2285984" y="2786254"/>
              <a:ext cx="100014" cy="100150"/>
            </a:xfrm>
            <a:prstGeom prst="flowChartConnector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36" name="TextBox 46"/>
            <p:cNvSpPr txBox="1">
              <a:spLocks noChangeArrowheads="1"/>
            </p:cNvSpPr>
            <p:nvPr/>
          </p:nvSpPr>
          <p:spPr bwMode="auto">
            <a:xfrm>
              <a:off x="1357290" y="2928934"/>
              <a:ext cx="71437" cy="7165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 b="1" dirty="0"/>
                <a:t>а</a:t>
              </a:r>
            </a:p>
          </p:txBody>
        </p:sp>
        <p:sp>
          <p:nvSpPr>
            <p:cNvPr id="12337" name="TextBox 52"/>
            <p:cNvSpPr txBox="1">
              <a:spLocks noChangeArrowheads="1"/>
            </p:cNvSpPr>
            <p:nvPr/>
          </p:nvSpPr>
          <p:spPr bwMode="auto">
            <a:xfrm>
              <a:off x="2214546" y="2928934"/>
              <a:ext cx="353755" cy="7165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dirty="0"/>
                <a:t>b</a:t>
              </a:r>
              <a:endParaRPr lang="ru-RU" sz="1600" b="1" dirty="0"/>
            </a:p>
          </p:txBody>
        </p:sp>
      </p:grpSp>
      <p:cxnSp>
        <p:nvCxnSpPr>
          <p:cNvPr id="69" name="Прямая соединительная линия 68"/>
          <p:cNvCxnSpPr>
            <a:endCxn id="38" idx="3"/>
          </p:cNvCxnSpPr>
          <p:nvPr/>
        </p:nvCxnSpPr>
        <p:spPr>
          <a:xfrm>
            <a:off x="840372" y="860426"/>
            <a:ext cx="626549" cy="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841256" y="1519463"/>
            <a:ext cx="495499" cy="75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>
            <a:stCxn id="12336" idx="0"/>
          </p:cNvCxnSpPr>
          <p:nvPr/>
        </p:nvCxnSpPr>
        <p:spPr>
          <a:xfrm flipV="1">
            <a:off x="519712" y="2094016"/>
            <a:ext cx="781768" cy="413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1"/>
          <p:cNvGrpSpPr>
            <a:grpSpLocks/>
          </p:cNvGrpSpPr>
          <p:nvPr/>
        </p:nvGrpSpPr>
        <p:grpSpPr bwMode="auto">
          <a:xfrm>
            <a:off x="113192" y="2576403"/>
            <a:ext cx="1621052" cy="473571"/>
            <a:chOff x="764823" y="3143248"/>
            <a:chExt cx="1949789" cy="1002274"/>
          </a:xfrm>
        </p:grpSpPr>
        <p:sp>
          <p:nvSpPr>
            <p:cNvPr id="12318" name="TextBox 61"/>
            <p:cNvSpPr txBox="1">
              <a:spLocks noChangeArrowheads="1"/>
            </p:cNvSpPr>
            <p:nvPr/>
          </p:nvSpPr>
          <p:spPr bwMode="auto">
            <a:xfrm>
              <a:off x="1357290" y="3143248"/>
              <a:ext cx="808251" cy="42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/>
                <a:t>///////////////////</a:t>
              </a:r>
              <a:endParaRPr lang="ru-RU" sz="700"/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764823" y="3357857"/>
              <a:ext cx="1949789" cy="1589"/>
            </a:xfrm>
            <a:prstGeom prst="straightConnector1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Блок-схема: узел 28"/>
            <p:cNvSpPr/>
            <p:nvPr/>
          </p:nvSpPr>
          <p:spPr>
            <a:xfrm>
              <a:off x="2285984" y="3286320"/>
              <a:ext cx="71439" cy="71537"/>
            </a:xfrm>
            <a:prstGeom prst="flowChartConnector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1" name="Блок-схема: узел 40"/>
            <p:cNvSpPr/>
            <p:nvPr/>
          </p:nvSpPr>
          <p:spPr>
            <a:xfrm>
              <a:off x="1357290" y="3286320"/>
              <a:ext cx="100013" cy="100151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22" name="TextBox 47"/>
            <p:cNvSpPr txBox="1">
              <a:spLocks noChangeArrowheads="1"/>
            </p:cNvSpPr>
            <p:nvPr/>
          </p:nvSpPr>
          <p:spPr bwMode="auto">
            <a:xfrm>
              <a:off x="1357288" y="3429000"/>
              <a:ext cx="100013" cy="716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 b="1" dirty="0"/>
                <a:t>а</a:t>
              </a:r>
            </a:p>
          </p:txBody>
        </p:sp>
        <p:sp>
          <p:nvSpPr>
            <p:cNvPr id="12323" name="TextBox 53"/>
            <p:cNvSpPr txBox="1">
              <a:spLocks noChangeArrowheads="1"/>
            </p:cNvSpPr>
            <p:nvPr/>
          </p:nvSpPr>
          <p:spPr bwMode="auto">
            <a:xfrm>
              <a:off x="2214546" y="3429000"/>
              <a:ext cx="353224" cy="651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400" b="1" dirty="0"/>
                <a:t>b</a:t>
              </a:r>
              <a:endParaRPr lang="ru-RU" sz="1400" b="1" dirty="0"/>
            </a:p>
          </p:txBody>
        </p:sp>
      </p:grpSp>
      <p:cxnSp>
        <p:nvCxnSpPr>
          <p:cNvPr id="79" name="Прямая соединительная линия 78"/>
          <p:cNvCxnSpPr/>
          <p:nvPr/>
        </p:nvCxnSpPr>
        <p:spPr>
          <a:xfrm>
            <a:off x="688919" y="2686789"/>
            <a:ext cx="68896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723899" y="1405126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23899" y="1401775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280017" y="1418729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335498" y="2630822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433804" y="2006491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723899" y="799369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1407681" y="802615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50982" y="2600230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1282700" y="2011375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18826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" y="-34657"/>
            <a:ext cx="5765800" cy="590282"/>
          </a:xfrm>
          <a:solidFill>
            <a:srgbClr val="0070C0"/>
          </a:solidFill>
        </p:spPr>
        <p:txBody>
          <a:bodyPr lIns="51475" tIns="25737" rIns="51475" bIns="25737">
            <a:normAutofit/>
          </a:bodyPr>
          <a:lstStyle/>
          <a:p>
            <a:pPr algn="ctr" eaLnBrk="1" hangingPunct="1"/>
            <a:r>
              <a:rPr lang="en-US" sz="3400" dirty="0" err="1">
                <a:solidFill>
                  <a:schemeClr val="bg1"/>
                </a:solidFill>
              </a:rPr>
              <a:t>Sonli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oraliqlar</a:t>
            </a:r>
            <a:endParaRPr lang="ru-RU" sz="34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1914242" y="949315"/>
            <a:ext cx="3607908" cy="2310453"/>
          </a:xfrm>
        </p:spPr>
        <p:txBody>
          <a:bodyPr lIns="51475" tIns="25737" rIns="51475" bIns="25737">
            <a:normAutofit fontScale="25000" lnSpcReduction="20000"/>
          </a:bodyPr>
          <a:lstStyle/>
          <a:p>
            <a:endParaRPr lang="ru-RU" sz="2700" dirty="0">
              <a:solidFill>
                <a:srgbClr val="000099"/>
              </a:solidFill>
            </a:endParaRPr>
          </a:p>
          <a:p>
            <a:r>
              <a:rPr lang="en-US" sz="8000" b="1" dirty="0" err="1">
                <a:solidFill>
                  <a:srgbClr val="002060"/>
                </a:solidFill>
              </a:rPr>
              <a:t>ochiq</a:t>
            </a:r>
            <a:r>
              <a:rPr lang="en-US" sz="8000" b="1" dirty="0">
                <a:solidFill>
                  <a:srgbClr val="002060"/>
                </a:solidFill>
              </a:rPr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nur</a:t>
            </a:r>
            <a:r>
              <a:rPr lang="en-US" sz="8000" b="1" dirty="0">
                <a:solidFill>
                  <a:srgbClr val="002060"/>
                </a:solidFill>
              </a:rPr>
              <a:t>     </a:t>
            </a:r>
            <a:r>
              <a:rPr lang="en-US" sz="8000" b="1" dirty="0" smtClean="0">
                <a:solidFill>
                  <a:schemeClr val="tx1"/>
                </a:solidFill>
              </a:rPr>
              <a:t>x &gt; a</a:t>
            </a:r>
            <a:r>
              <a:rPr lang="en-US" sz="8000" b="1" dirty="0" smtClean="0">
                <a:solidFill>
                  <a:srgbClr val="000099"/>
                </a:solidFill>
              </a:rPr>
              <a:t>   </a:t>
            </a:r>
            <a:r>
              <a:rPr lang="en-US" sz="8000" b="1" dirty="0">
                <a:solidFill>
                  <a:srgbClr val="002060"/>
                </a:solidFill>
              </a:rPr>
              <a:t>(a</a:t>
            </a:r>
            <a:r>
              <a:rPr lang="ru-RU" sz="8000" dirty="0" smtClean="0">
                <a:solidFill>
                  <a:srgbClr val="002060"/>
                </a:solidFill>
              </a:rPr>
              <a:t>;</a:t>
            </a:r>
            <a:r>
              <a:rPr lang="en-US" sz="7200" dirty="0" smtClean="0">
                <a:solidFill>
                  <a:srgbClr val="002060"/>
                </a:solidFill>
              </a:rPr>
              <a:t>+</a:t>
            </a:r>
            <a:r>
              <a:rPr lang="ru-RU" sz="8000" b="1" dirty="0" smtClean="0">
                <a:solidFill>
                  <a:srgbClr val="002060"/>
                </a:solidFill>
              </a:rPr>
              <a:t>∞</a:t>
            </a:r>
            <a:r>
              <a:rPr lang="ru-RU" sz="8000" b="1" dirty="0">
                <a:solidFill>
                  <a:srgbClr val="002060"/>
                </a:solidFill>
              </a:rPr>
              <a:t>)</a:t>
            </a:r>
          </a:p>
          <a:p>
            <a:endParaRPr lang="ru-RU" sz="5600" b="1" dirty="0">
              <a:solidFill>
                <a:srgbClr val="000099"/>
              </a:solidFill>
            </a:endParaRPr>
          </a:p>
          <a:p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nur</a:t>
            </a:r>
            <a:r>
              <a:rPr lang="ru-RU" sz="8000" b="1" dirty="0">
                <a:solidFill>
                  <a:srgbClr val="002060"/>
                </a:solidFill>
              </a:rPr>
              <a:t> </a:t>
            </a:r>
            <a:r>
              <a:rPr lang="en-US" sz="9600" b="1" dirty="0">
                <a:solidFill>
                  <a:srgbClr val="002060"/>
                </a:solidFill>
              </a:rPr>
              <a:t>         </a:t>
            </a:r>
            <a:r>
              <a:rPr lang="ru-RU" sz="9600" b="1" dirty="0">
                <a:solidFill>
                  <a:srgbClr val="002060"/>
                </a:solidFill>
              </a:rPr>
              <a:t>   </a:t>
            </a:r>
            <a:r>
              <a:rPr lang="en-US" sz="8000" b="1" dirty="0" smtClean="0">
                <a:solidFill>
                  <a:schemeClr val="tx1"/>
                </a:solidFill>
              </a:rPr>
              <a:t>x ≥ a</a:t>
            </a:r>
            <a:r>
              <a:rPr lang="en-US" sz="9600" b="1" dirty="0" smtClean="0">
                <a:solidFill>
                  <a:srgbClr val="000099"/>
                </a:solidFill>
              </a:rPr>
              <a:t>   </a:t>
            </a:r>
            <a:r>
              <a:rPr lang="en-US" sz="7200" dirty="0" smtClean="0">
                <a:solidFill>
                  <a:srgbClr val="002060"/>
                </a:solidFill>
              </a:rPr>
              <a:t>[</a:t>
            </a:r>
            <a:r>
              <a:rPr lang="en-US" sz="7200" b="1" dirty="0">
                <a:solidFill>
                  <a:srgbClr val="002060"/>
                </a:solidFill>
              </a:rPr>
              <a:t>a</a:t>
            </a:r>
            <a:r>
              <a:rPr lang="ru-RU" sz="7200" dirty="0" smtClean="0">
                <a:solidFill>
                  <a:srgbClr val="002060"/>
                </a:solidFill>
              </a:rPr>
              <a:t>;</a:t>
            </a:r>
            <a:r>
              <a:rPr lang="en-US" sz="7200" dirty="0">
                <a:solidFill>
                  <a:srgbClr val="002060"/>
                </a:solidFill>
              </a:rPr>
              <a:t> </a:t>
            </a:r>
            <a:r>
              <a:rPr lang="en-US" sz="7200" dirty="0" smtClean="0">
                <a:solidFill>
                  <a:srgbClr val="002060"/>
                </a:solidFill>
              </a:rPr>
              <a:t>+</a:t>
            </a:r>
            <a:r>
              <a:rPr lang="ru-RU" sz="7200" b="1" dirty="0" smtClean="0">
                <a:solidFill>
                  <a:srgbClr val="002060"/>
                </a:solidFill>
              </a:rPr>
              <a:t>∞</a:t>
            </a:r>
            <a:r>
              <a:rPr lang="ru-RU" sz="7200" b="1" dirty="0">
                <a:solidFill>
                  <a:srgbClr val="002060"/>
                </a:solidFill>
              </a:rPr>
              <a:t>)</a:t>
            </a:r>
            <a:endParaRPr lang="ru-RU" sz="9600" b="1" dirty="0">
              <a:solidFill>
                <a:srgbClr val="002060"/>
              </a:solidFill>
            </a:endParaRPr>
          </a:p>
          <a:p>
            <a:endParaRPr lang="ru-RU" sz="5600" b="1" dirty="0">
              <a:solidFill>
                <a:srgbClr val="000099"/>
              </a:solidFill>
            </a:endParaRPr>
          </a:p>
          <a:p>
            <a:r>
              <a:rPr lang="en-US" sz="8000" b="1" dirty="0" err="1">
                <a:solidFill>
                  <a:srgbClr val="002060"/>
                </a:solidFill>
              </a:rPr>
              <a:t>ochiq</a:t>
            </a:r>
            <a:r>
              <a:rPr lang="en-US" sz="8000" b="1" dirty="0">
                <a:solidFill>
                  <a:srgbClr val="002060"/>
                </a:solidFill>
              </a:rPr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nur</a:t>
            </a:r>
            <a:r>
              <a:rPr lang="en-US" sz="8000" b="1" dirty="0">
                <a:solidFill>
                  <a:srgbClr val="002060"/>
                </a:solidFill>
              </a:rPr>
              <a:t>     </a:t>
            </a:r>
            <a:r>
              <a:rPr lang="en-US" sz="8000" b="1" dirty="0" smtClean="0">
                <a:solidFill>
                  <a:schemeClr val="tx1"/>
                </a:solidFill>
              </a:rPr>
              <a:t>x &lt; b</a:t>
            </a:r>
            <a:r>
              <a:rPr lang="en-US" sz="8000" b="1" dirty="0" smtClean="0">
                <a:solidFill>
                  <a:srgbClr val="000099"/>
                </a:solidFill>
              </a:rPr>
              <a:t>   </a:t>
            </a:r>
            <a:r>
              <a:rPr lang="en-US" sz="8000" b="1" dirty="0" smtClean="0">
                <a:solidFill>
                  <a:srgbClr val="002060"/>
                </a:solidFill>
              </a:rPr>
              <a:t>(-</a:t>
            </a:r>
            <a:r>
              <a:rPr lang="en-US" sz="8000" b="1" dirty="0">
                <a:solidFill>
                  <a:srgbClr val="002060"/>
                </a:solidFill>
              </a:rPr>
              <a:t>∞</a:t>
            </a:r>
            <a:r>
              <a:rPr lang="ru-RU" sz="8000" dirty="0">
                <a:solidFill>
                  <a:srgbClr val="002060"/>
                </a:solidFill>
              </a:rPr>
              <a:t>;</a:t>
            </a:r>
            <a:r>
              <a:rPr lang="en-US" sz="8000" b="1" dirty="0">
                <a:solidFill>
                  <a:srgbClr val="002060"/>
                </a:solidFill>
              </a:rPr>
              <a:t>b)</a:t>
            </a:r>
            <a:endParaRPr lang="ru-RU" sz="8000" b="1" dirty="0">
              <a:solidFill>
                <a:srgbClr val="002060"/>
              </a:solidFill>
            </a:endParaRPr>
          </a:p>
          <a:p>
            <a:endParaRPr lang="ru-RU" sz="5600" b="1" dirty="0">
              <a:solidFill>
                <a:srgbClr val="000099"/>
              </a:solidFill>
            </a:endParaRPr>
          </a:p>
          <a:p>
            <a:endParaRPr lang="ru-RU" sz="5600" b="1" dirty="0">
              <a:solidFill>
                <a:srgbClr val="000099"/>
              </a:solidFill>
            </a:endParaRPr>
          </a:p>
          <a:p>
            <a:r>
              <a:rPr lang="ru-RU" sz="5600" b="1" dirty="0">
                <a:solidFill>
                  <a:srgbClr val="002060"/>
                </a:solidFill>
              </a:rPr>
              <a:t> </a:t>
            </a:r>
            <a:r>
              <a:rPr lang="en-US" sz="8000" b="1" dirty="0" err="1">
                <a:solidFill>
                  <a:srgbClr val="002060"/>
                </a:solidFill>
              </a:rPr>
              <a:t>nur</a:t>
            </a:r>
            <a:r>
              <a:rPr lang="ru-RU" sz="9900" b="1" dirty="0">
                <a:solidFill>
                  <a:srgbClr val="002060"/>
                </a:solidFill>
              </a:rPr>
              <a:t> </a:t>
            </a:r>
            <a:r>
              <a:rPr lang="en-US" sz="9900" b="1" dirty="0">
                <a:solidFill>
                  <a:srgbClr val="002060"/>
                </a:solidFill>
              </a:rPr>
              <a:t>      </a:t>
            </a:r>
            <a:r>
              <a:rPr lang="ru-RU" sz="9900" b="1" dirty="0">
                <a:solidFill>
                  <a:srgbClr val="002060"/>
                </a:solidFill>
              </a:rPr>
              <a:t> </a:t>
            </a:r>
            <a:r>
              <a:rPr lang="en-US" sz="9900" b="1" dirty="0">
                <a:solidFill>
                  <a:srgbClr val="002060"/>
                </a:solidFill>
              </a:rPr>
              <a:t>     </a:t>
            </a:r>
            <a:r>
              <a:rPr lang="en-US" sz="8000" b="1" dirty="0" smtClean="0">
                <a:solidFill>
                  <a:schemeClr val="tx1"/>
                </a:solidFill>
              </a:rPr>
              <a:t>x ≤ b</a:t>
            </a:r>
            <a:r>
              <a:rPr lang="en-US" sz="9900" b="1" dirty="0" smtClean="0">
                <a:solidFill>
                  <a:srgbClr val="000099"/>
                </a:solidFill>
              </a:rPr>
              <a:t>  </a:t>
            </a:r>
            <a:r>
              <a:rPr lang="en-US" sz="8000" b="1" dirty="0" smtClean="0">
                <a:solidFill>
                  <a:srgbClr val="002060"/>
                </a:solidFill>
              </a:rPr>
              <a:t>(-</a:t>
            </a:r>
            <a:r>
              <a:rPr lang="en-US" sz="8000" b="1" dirty="0">
                <a:solidFill>
                  <a:srgbClr val="002060"/>
                </a:solidFill>
              </a:rPr>
              <a:t>∞</a:t>
            </a:r>
            <a:r>
              <a:rPr lang="ru-RU" sz="8000" dirty="0">
                <a:solidFill>
                  <a:srgbClr val="002060"/>
                </a:solidFill>
              </a:rPr>
              <a:t>;</a:t>
            </a:r>
            <a:r>
              <a:rPr lang="en-US" sz="8000" b="1" dirty="0">
                <a:solidFill>
                  <a:srgbClr val="002060"/>
                </a:solidFill>
              </a:rPr>
              <a:t>b</a:t>
            </a:r>
            <a:r>
              <a:rPr lang="en-US" sz="8000" dirty="0">
                <a:solidFill>
                  <a:srgbClr val="002060"/>
                </a:solidFill>
              </a:rPr>
              <a:t>]</a:t>
            </a:r>
            <a:r>
              <a:rPr lang="ru-RU" sz="8000" b="1" dirty="0">
                <a:solidFill>
                  <a:srgbClr val="002060"/>
                </a:solidFill>
              </a:rPr>
              <a:t> </a:t>
            </a:r>
            <a:r>
              <a:rPr lang="ru-RU" sz="9900" b="1" dirty="0">
                <a:solidFill>
                  <a:srgbClr val="000099"/>
                </a:solidFill>
              </a:rPr>
              <a:t>     </a:t>
            </a:r>
            <a:endParaRPr lang="ru-RU" sz="6300" b="1" dirty="0">
              <a:solidFill>
                <a:srgbClr val="000099"/>
              </a:solidFill>
            </a:endParaRPr>
          </a:p>
          <a:p>
            <a:r>
              <a:rPr lang="ru-RU" sz="900" dirty="0">
                <a:solidFill>
                  <a:srgbClr val="000099"/>
                </a:solidFill>
              </a:rPr>
              <a:t>      </a:t>
            </a:r>
          </a:p>
        </p:txBody>
      </p:sp>
      <p:grpSp>
        <p:nvGrpSpPr>
          <p:cNvPr id="3" name="Группа 92"/>
          <p:cNvGrpSpPr>
            <a:grpSpLocks/>
          </p:cNvGrpSpPr>
          <p:nvPr/>
        </p:nvGrpSpPr>
        <p:grpSpPr bwMode="auto">
          <a:xfrm>
            <a:off x="249408" y="1043215"/>
            <a:ext cx="1507360" cy="433531"/>
            <a:chOff x="1000100" y="3929066"/>
            <a:chExt cx="1928826" cy="917541"/>
          </a:xfrm>
        </p:grpSpPr>
        <p:sp>
          <p:nvSpPr>
            <p:cNvPr id="12342" name="TextBox 63"/>
            <p:cNvSpPr txBox="1">
              <a:spLocks noChangeArrowheads="1"/>
            </p:cNvSpPr>
            <p:nvPr/>
          </p:nvSpPr>
          <p:spPr bwMode="auto">
            <a:xfrm>
              <a:off x="1428728" y="3929066"/>
              <a:ext cx="1155242" cy="42340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 dirty="0"/>
                <a:t>////////////////////////////</a:t>
              </a:r>
              <a:endParaRPr lang="ru-RU" sz="700" dirty="0"/>
            </a:p>
          </p:txBody>
        </p:sp>
        <p:cxnSp>
          <p:nvCxnSpPr>
            <p:cNvPr id="26" name="Прямая со стрелкой 25"/>
            <p:cNvCxnSpPr/>
            <p:nvPr/>
          </p:nvCxnSpPr>
          <p:spPr>
            <a:xfrm>
              <a:off x="1000100" y="4143674"/>
              <a:ext cx="1928826" cy="1590"/>
            </a:xfrm>
            <a:prstGeom prst="straightConnector1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Блок-схема: узел 41"/>
            <p:cNvSpPr/>
            <p:nvPr/>
          </p:nvSpPr>
          <p:spPr>
            <a:xfrm>
              <a:off x="1357290" y="4072138"/>
              <a:ext cx="100013" cy="100150"/>
            </a:xfrm>
            <a:prstGeom prst="flowChartConnector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45" name="TextBox 48"/>
            <p:cNvSpPr txBox="1">
              <a:spLocks noChangeArrowheads="1"/>
            </p:cNvSpPr>
            <p:nvPr/>
          </p:nvSpPr>
          <p:spPr bwMode="auto">
            <a:xfrm>
              <a:off x="1155786" y="4130079"/>
              <a:ext cx="281916" cy="716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 b="1" dirty="0"/>
                <a:t>а</a:t>
              </a:r>
            </a:p>
          </p:txBody>
        </p:sp>
      </p:grpSp>
      <p:grpSp>
        <p:nvGrpSpPr>
          <p:cNvPr id="5" name="Группа 93"/>
          <p:cNvGrpSpPr>
            <a:grpSpLocks/>
          </p:cNvGrpSpPr>
          <p:nvPr/>
        </p:nvGrpSpPr>
        <p:grpSpPr bwMode="auto">
          <a:xfrm>
            <a:off x="249407" y="1520208"/>
            <a:ext cx="1552405" cy="466998"/>
            <a:chOff x="928662" y="4500570"/>
            <a:chExt cx="1928826" cy="988365"/>
          </a:xfrm>
        </p:grpSpPr>
        <p:sp>
          <p:nvSpPr>
            <p:cNvPr id="12338" name="TextBox 64"/>
            <p:cNvSpPr txBox="1">
              <a:spLocks noChangeArrowheads="1"/>
            </p:cNvSpPr>
            <p:nvPr/>
          </p:nvSpPr>
          <p:spPr bwMode="auto">
            <a:xfrm>
              <a:off x="1428728" y="4500570"/>
              <a:ext cx="1121721" cy="423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/>
                <a:t>////////////////////////////</a:t>
              </a:r>
              <a:endParaRPr lang="ru-RU" sz="700"/>
            </a:p>
          </p:txBody>
        </p:sp>
        <p:cxnSp>
          <p:nvCxnSpPr>
            <p:cNvPr id="23" name="Прямая со стрелкой 22"/>
            <p:cNvCxnSpPr/>
            <p:nvPr/>
          </p:nvCxnSpPr>
          <p:spPr>
            <a:xfrm>
              <a:off x="928662" y="4715178"/>
              <a:ext cx="1928826" cy="1590"/>
            </a:xfrm>
            <a:prstGeom prst="straightConnector1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Блок-схема: узел 34"/>
            <p:cNvSpPr/>
            <p:nvPr/>
          </p:nvSpPr>
          <p:spPr>
            <a:xfrm>
              <a:off x="1428728" y="4643643"/>
              <a:ext cx="71439" cy="71535"/>
            </a:xfrm>
            <a:prstGeom prst="flowChartConnector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41" name="TextBox 49"/>
            <p:cNvSpPr txBox="1">
              <a:spLocks noChangeArrowheads="1"/>
            </p:cNvSpPr>
            <p:nvPr/>
          </p:nvSpPr>
          <p:spPr bwMode="auto">
            <a:xfrm>
              <a:off x="1290398" y="4772412"/>
              <a:ext cx="290450" cy="716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 b="1" dirty="0"/>
                <a:t>а</a:t>
              </a:r>
            </a:p>
          </p:txBody>
        </p:sp>
      </p:grpSp>
      <p:grpSp>
        <p:nvGrpSpPr>
          <p:cNvPr id="8" name="Группа 94"/>
          <p:cNvGrpSpPr>
            <a:grpSpLocks/>
          </p:cNvGrpSpPr>
          <p:nvPr/>
        </p:nvGrpSpPr>
        <p:grpSpPr bwMode="auto">
          <a:xfrm>
            <a:off x="249407" y="2031257"/>
            <a:ext cx="1952418" cy="453476"/>
            <a:chOff x="959801" y="5072074"/>
            <a:chExt cx="2205420" cy="959942"/>
          </a:xfrm>
        </p:grpSpPr>
        <p:sp>
          <p:nvSpPr>
            <p:cNvPr id="12328" name="TextBox 65"/>
            <p:cNvSpPr txBox="1">
              <a:spLocks noChangeArrowheads="1"/>
            </p:cNvSpPr>
            <p:nvPr/>
          </p:nvSpPr>
          <p:spPr bwMode="auto">
            <a:xfrm>
              <a:off x="1319258" y="5072074"/>
              <a:ext cx="1845963" cy="423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 dirty="0"/>
                <a:t>/////////////////////////////</a:t>
              </a:r>
              <a:endParaRPr lang="ru-RU" sz="700" dirty="0"/>
            </a:p>
          </p:txBody>
        </p:sp>
        <p:sp>
          <p:nvSpPr>
            <p:cNvPr id="43" name="Блок-схема: узел 42"/>
            <p:cNvSpPr/>
            <p:nvPr/>
          </p:nvSpPr>
          <p:spPr>
            <a:xfrm>
              <a:off x="2214547" y="5215175"/>
              <a:ext cx="100013" cy="1001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4" name="Прямая со стрелкой 43"/>
            <p:cNvCxnSpPr/>
            <p:nvPr/>
          </p:nvCxnSpPr>
          <p:spPr>
            <a:xfrm>
              <a:off x="959801" y="5297208"/>
              <a:ext cx="1928825" cy="1592"/>
            </a:xfrm>
            <a:prstGeom prst="straightConnector1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31" name="TextBox 54"/>
            <p:cNvSpPr txBox="1">
              <a:spLocks noChangeArrowheads="1"/>
            </p:cNvSpPr>
            <p:nvPr/>
          </p:nvSpPr>
          <p:spPr bwMode="auto">
            <a:xfrm>
              <a:off x="2140883" y="5315347"/>
              <a:ext cx="349832" cy="716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dirty="0"/>
                <a:t>b</a:t>
              </a:r>
              <a:endParaRPr lang="ru-RU" sz="1600" b="1" dirty="0"/>
            </a:p>
          </p:txBody>
        </p:sp>
      </p:grpSp>
      <p:grpSp>
        <p:nvGrpSpPr>
          <p:cNvPr id="9" name="Группа 96"/>
          <p:cNvGrpSpPr>
            <a:grpSpLocks/>
          </p:cNvGrpSpPr>
          <p:nvPr/>
        </p:nvGrpSpPr>
        <p:grpSpPr bwMode="auto">
          <a:xfrm>
            <a:off x="278269" y="2670233"/>
            <a:ext cx="1523543" cy="439796"/>
            <a:chOff x="928663" y="5643578"/>
            <a:chExt cx="1928825" cy="930982"/>
          </a:xfrm>
        </p:grpSpPr>
        <p:sp>
          <p:nvSpPr>
            <p:cNvPr id="12324" name="TextBox 66"/>
            <p:cNvSpPr txBox="1">
              <a:spLocks noChangeArrowheads="1"/>
            </p:cNvSpPr>
            <p:nvPr/>
          </p:nvSpPr>
          <p:spPr bwMode="auto">
            <a:xfrm>
              <a:off x="1245519" y="5643578"/>
              <a:ext cx="1355084" cy="423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700" dirty="0"/>
                <a:t>//////////////////////////////</a:t>
              </a:r>
              <a:endParaRPr lang="ru-RU" sz="700" dirty="0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928663" y="5858229"/>
              <a:ext cx="1928825" cy="1591"/>
            </a:xfrm>
            <a:prstGeom prst="straightConnector1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Блок-схема: узел 32"/>
            <p:cNvSpPr/>
            <p:nvPr/>
          </p:nvSpPr>
          <p:spPr>
            <a:xfrm>
              <a:off x="2285984" y="5786679"/>
              <a:ext cx="71439" cy="71550"/>
            </a:xfrm>
            <a:prstGeom prst="flowChartConnector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27" name="TextBox 55"/>
            <p:cNvSpPr txBox="1">
              <a:spLocks noChangeArrowheads="1"/>
            </p:cNvSpPr>
            <p:nvPr/>
          </p:nvSpPr>
          <p:spPr bwMode="auto">
            <a:xfrm>
              <a:off x="2214546" y="5857892"/>
              <a:ext cx="392084" cy="716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1600" b="1" dirty="0"/>
                <a:t>b</a:t>
              </a:r>
              <a:endParaRPr lang="ru-RU" sz="1600" b="1" dirty="0"/>
            </a:p>
          </p:txBody>
        </p:sp>
      </p:grpSp>
      <p:cxnSp>
        <p:nvCxnSpPr>
          <p:cNvPr id="80" name="Прямая соединительная линия 79"/>
          <p:cNvCxnSpPr/>
          <p:nvPr/>
        </p:nvCxnSpPr>
        <p:spPr>
          <a:xfrm>
            <a:off x="630636" y="1146190"/>
            <a:ext cx="95243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740508" y="1622396"/>
            <a:ext cx="91645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597279" y="2140901"/>
            <a:ext cx="765771" cy="75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521838" y="2771644"/>
            <a:ext cx="810816" cy="75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354578" y="2102708"/>
            <a:ext cx="94173" cy="61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Овал 28"/>
          <p:cNvSpPr/>
          <p:nvPr/>
        </p:nvSpPr>
        <p:spPr>
          <a:xfrm>
            <a:off x="623397" y="1538304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298744" y="2678534"/>
            <a:ext cx="171964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1332654" y="2064701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05359" y="1072810"/>
            <a:ext cx="171964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323721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900" y="137316"/>
            <a:ext cx="4673864" cy="298151"/>
          </a:xfrm>
          <a:prstGeom prst="rect">
            <a:avLst/>
          </a:prstGeom>
        </p:spPr>
        <p:txBody>
          <a:bodyPr vert="horz" wrap="square" lIns="0" tIns="16503" rIns="0" bIns="0" rtlCol="0" anchor="ctr">
            <a:spAutoFit/>
          </a:bodyPr>
          <a:lstStyle/>
          <a:p>
            <a:pPr marL="12695" algn="l">
              <a:spcBef>
                <a:spcPts val="130"/>
              </a:spcBef>
            </a:pPr>
            <a:r>
              <a:rPr lang="en-US" sz="1829" i="1" dirty="0" err="1">
                <a:latin typeface="Arial" pitchFamily="34" charset="0"/>
                <a:cs typeface="Arial" pitchFamily="34" charset="0"/>
              </a:rPr>
              <a:t>Sonli</a:t>
            </a:r>
            <a:r>
              <a:rPr lang="en-US" sz="1829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29" i="1" dirty="0" err="1">
                <a:latin typeface="Arial" pitchFamily="34" charset="0"/>
                <a:cs typeface="Arial" pitchFamily="34" charset="0"/>
              </a:rPr>
              <a:t>oraliqlarga</a:t>
            </a:r>
            <a:r>
              <a:rPr lang="en-US" sz="1829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29" i="1" dirty="0" err="1">
                <a:latin typeface="Arial" pitchFamily="34" charset="0"/>
                <a:cs typeface="Arial" pitchFamily="34" charset="0"/>
              </a:rPr>
              <a:t>mos</a:t>
            </a:r>
            <a:r>
              <a:rPr lang="en-US" sz="1829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29" i="1" dirty="0" err="1"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1829" i="1" dirty="0">
                <a:latin typeface="Arial" pitchFamily="34" charset="0"/>
                <a:cs typeface="Arial" pitchFamily="34" charset="0"/>
              </a:rPr>
              <a:t> toping.</a:t>
            </a:r>
            <a:endParaRPr sz="2396" dirty="0"/>
          </a:p>
        </p:txBody>
      </p:sp>
      <p:cxnSp>
        <p:nvCxnSpPr>
          <p:cNvPr id="20" name="Straight Connector 9"/>
          <p:cNvCxnSpPr/>
          <p:nvPr/>
        </p:nvCxnSpPr>
        <p:spPr>
          <a:xfrm>
            <a:off x="2780738" y="749527"/>
            <a:ext cx="0" cy="208166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3036143" y="781507"/>
            <a:ext cx="425672" cy="425620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91533" tIns="45766" rIns="91533" bIns="45766" rtlCol="0" anchor="ctr"/>
          <a:lstStyle/>
          <a:p>
            <a:pPr algn="ctr" defTabSz="576558">
              <a:defRPr/>
            </a:pPr>
            <a:r>
              <a:rPr lang="en-US" sz="1135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3036143" y="1299298"/>
            <a:ext cx="425672" cy="425620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91533" tIns="45766" rIns="91533" bIns="45766" rtlCol="0" anchor="ctr"/>
          <a:lstStyle/>
          <a:p>
            <a:pPr algn="ctr" defTabSz="576558">
              <a:defRPr/>
            </a:pPr>
            <a:r>
              <a:rPr lang="en-US" sz="1135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3036143" y="1817089"/>
            <a:ext cx="425672" cy="425620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91533" tIns="45766" rIns="91533" bIns="45766" rtlCol="0" anchor="ctr"/>
          <a:lstStyle/>
          <a:p>
            <a:pPr algn="ctr" defTabSz="576558">
              <a:defRPr/>
            </a:pPr>
            <a:r>
              <a:rPr lang="en-US" sz="1135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3036143" y="2334882"/>
            <a:ext cx="425672" cy="425620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91533" tIns="45766" rIns="91533" bIns="45766" rtlCol="0" anchor="ctr"/>
          <a:lstStyle/>
          <a:p>
            <a:pPr algn="ctr" defTabSz="576558">
              <a:defRPr/>
            </a:pPr>
            <a:r>
              <a:rPr lang="en-US" sz="1135" kern="0" dirty="0">
                <a:solidFill>
                  <a:srgbClr val="FFFFFF"/>
                </a:solidFill>
                <a:latin typeface="Open Sans Light"/>
              </a:rPr>
              <a:t>4</a:t>
            </a:r>
          </a:p>
        </p:txBody>
      </p:sp>
      <p:sp>
        <p:nvSpPr>
          <p:cNvPr id="25" name="Oval 11"/>
          <p:cNvSpPr/>
          <p:nvPr/>
        </p:nvSpPr>
        <p:spPr>
          <a:xfrm>
            <a:off x="292100" y="781507"/>
            <a:ext cx="425672" cy="425620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91533" tIns="45766" rIns="91533" bIns="45766" rtlCol="0" anchor="ctr"/>
          <a:lstStyle/>
          <a:p>
            <a:pPr algn="ctr" defTabSz="576558">
              <a:defRPr/>
            </a:pPr>
            <a:r>
              <a:rPr lang="en-US" sz="1135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36" y="1334700"/>
            <a:ext cx="427037" cy="49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35" y="1868021"/>
            <a:ext cx="427037" cy="49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34" y="2403786"/>
            <a:ext cx="427037" cy="49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1" name="Object 14"/>
          <p:cNvGraphicFramePr>
            <a:graphicFrameLocks noChangeAspect="1"/>
          </p:cNvGraphicFramePr>
          <p:nvPr>
            <p:extLst/>
          </p:nvPr>
        </p:nvGraphicFramePr>
        <p:xfrm>
          <a:off x="901701" y="1337933"/>
          <a:ext cx="1371600" cy="450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Формула" r:id="rId6" imgW="457200" imgH="215640" progId="Equation.3">
                  <p:embed/>
                </p:oleObj>
              </mc:Choice>
              <mc:Fallback>
                <p:oleObj name="Формула" r:id="rId6" imgW="4572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1" y="1337933"/>
                        <a:ext cx="1371600" cy="4504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/>
          <p:cNvGraphicFramePr>
            <a:graphicFrameLocks noChangeAspect="1"/>
          </p:cNvGraphicFramePr>
          <p:nvPr>
            <p:extLst/>
          </p:nvPr>
        </p:nvGraphicFramePr>
        <p:xfrm>
          <a:off x="977901" y="801283"/>
          <a:ext cx="1295400" cy="438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Формула" r:id="rId8" imgW="431640" imgH="215640" progId="Equation.3">
                  <p:embed/>
                </p:oleObj>
              </mc:Choice>
              <mc:Fallback>
                <p:oleObj name="Формула" r:id="rId8" imgW="4316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1" y="801283"/>
                        <a:ext cx="1295400" cy="4385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7"/>
          <p:cNvGraphicFramePr>
            <a:graphicFrameLocks noChangeAspect="1"/>
          </p:cNvGraphicFramePr>
          <p:nvPr>
            <p:extLst/>
          </p:nvPr>
        </p:nvGraphicFramePr>
        <p:xfrm>
          <a:off x="901701" y="1868020"/>
          <a:ext cx="1371600" cy="434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6" name="Формула" r:id="rId10" imgW="406080" imgH="215640" progId="Equation.3">
                  <p:embed/>
                </p:oleObj>
              </mc:Choice>
              <mc:Fallback>
                <p:oleObj name="Формула" r:id="rId10" imgW="4060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1" y="1868020"/>
                        <a:ext cx="1371600" cy="434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0"/>
          <p:cNvGraphicFramePr>
            <a:graphicFrameLocks noChangeAspect="1"/>
          </p:cNvGraphicFramePr>
          <p:nvPr>
            <p:extLst/>
          </p:nvPr>
        </p:nvGraphicFramePr>
        <p:xfrm>
          <a:off x="977901" y="2418333"/>
          <a:ext cx="1424516" cy="40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7" name="Формула" r:id="rId12" imgW="545760" imgH="215640" progId="Equation.3">
                  <p:embed/>
                </p:oleObj>
              </mc:Choice>
              <mc:Fallback>
                <p:oleObj name="Формула" r:id="rId12" imgW="545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1" y="2418333"/>
                        <a:ext cx="1424516" cy="405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825727"/>
            <a:ext cx="914400" cy="414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868" y="1369303"/>
            <a:ext cx="841110" cy="33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469" y="1887094"/>
            <a:ext cx="1414463" cy="285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50" y="2377214"/>
            <a:ext cx="984250" cy="31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19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 p14:presetBounceEnd="66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1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22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3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4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1" fill="hold" grpId="0" nodeType="clickEffect" p14:presetBounceEnd="66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9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30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3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6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39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40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1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42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3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44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5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46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1" fill="hold" grpId="0" nodeType="clickEffect" p14:presetBounceEnd="66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5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5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5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0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61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62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3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64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5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66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7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68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9" fill="hold">
                          <p:stCondLst>
                            <p:cond delay="indefinite"/>
                          </p:stCondLst>
                          <p:childTnLst>
                            <p:par>
                              <p:cTn id="7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1" presetID="2" presetClass="entr" presetSubtype="1" fill="hold" grpId="0" nodeType="clickEffect" p14:presetBounceEnd="66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3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74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7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8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83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84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5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86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7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88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9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90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1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22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3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4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2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3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6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39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40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1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42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3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44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45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46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3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5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0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61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62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3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64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5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66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67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68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4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9" fill="hold">
                          <p:stCondLst>
                            <p:cond delay="indefinite"/>
                          </p:stCondLst>
                          <p:childTnLst>
                            <p:par>
                              <p:cTn id="7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1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5" presetID="26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7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8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9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0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83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84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5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86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7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88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89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90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29705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917"/>
            <a:ext cx="5650865" cy="42904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5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849" y="95552"/>
            <a:ext cx="5323678" cy="336884"/>
          </a:xfrm>
          <a:prstGeom prst="rect">
            <a:avLst/>
          </a:prstGeom>
        </p:spPr>
        <p:txBody>
          <a:bodyPr vert="horz" wrap="square" lIns="0" tIns="16507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en-US" sz="2081" spc="15" dirty="0"/>
              <a:t>     </a:t>
            </a:r>
            <a:r>
              <a:rPr lang="ru-RU" sz="2081" spc="15" dirty="0" smtClean="0"/>
              <a:t>№556</a:t>
            </a:r>
            <a:r>
              <a:rPr lang="en-US" sz="2081" spc="15" dirty="0" smtClean="0"/>
              <a:t>.</a:t>
            </a:r>
            <a:r>
              <a:rPr lang="ru-RU" sz="2081" spc="15" dirty="0" smtClean="0"/>
              <a:t> </a:t>
            </a:r>
            <a:r>
              <a:rPr lang="en-US" sz="2081" spc="15" dirty="0" err="1" smtClean="0"/>
              <a:t>Tengsizlikni</a:t>
            </a:r>
            <a:r>
              <a:rPr lang="en-US" sz="2081" spc="15" dirty="0" smtClean="0"/>
              <a:t> </a:t>
            </a:r>
            <a:r>
              <a:rPr lang="en-US" sz="2081" spc="15" dirty="0" err="1" smtClean="0"/>
              <a:t>yeching</a:t>
            </a:r>
            <a:r>
              <a:rPr lang="en-US" sz="2081" spc="15" dirty="0" smtClean="0"/>
              <a:t>:</a:t>
            </a:r>
            <a:endParaRPr sz="208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7"/>
              <p:cNvSpPr txBox="1"/>
              <p:nvPr/>
            </p:nvSpPr>
            <p:spPr>
              <a:xfrm>
                <a:off x="303088" y="542767"/>
                <a:ext cx="2145030" cy="1907817"/>
              </a:xfrm>
              <a:prstGeom prst="rect">
                <a:avLst/>
              </a:prstGeom>
            </p:spPr>
            <p:txBody>
              <a:bodyPr vert="horz" wrap="square" lIns="0" tIns="65392" rIns="0" bIns="0" rtlCol="0">
                <a:spAutoFit/>
              </a:bodyPr>
              <a:lstStyle/>
              <a:p>
                <a:pPr marL="115556">
                  <a:spcBef>
                    <a:spcPts val="515"/>
                  </a:spcBef>
                </a:pP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1</a:t>
                </a:r>
                <a:r>
                  <a:rPr lang="en-US" sz="1600" b="1" spc="10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)  </a:t>
                </a: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x+4</a:t>
                </a:r>
                <a14:m>
                  <m:oMath xmlns:m="http://schemas.openxmlformats.org/officeDocument/2006/math">
                    <m:r>
                      <a:rPr lang="ru-RU" sz="1600" b="1" i="0" spc="1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  <a:cs typeface="Arial"/>
                      </a:rPr>
                      <m:t> </m:t>
                    </m:r>
                    <m:r>
                      <a:rPr lang="en-US" sz="1600" b="1" i="1" spc="1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&gt; </m:t>
                    </m:r>
                  </m:oMath>
                </a14:m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3-2x</a:t>
                </a:r>
                <a:endParaRPr lang="ru-RU" sz="1600" b="1" spc="10" dirty="0">
                  <a:solidFill>
                    <a:srgbClr val="002060"/>
                  </a:solidFill>
                  <a:latin typeface="Arial"/>
                  <a:cs typeface="Arial"/>
                </a:endParaRPr>
              </a:p>
              <a:p>
                <a:pPr marL="115556">
                  <a:spcBef>
                    <a:spcPts val="515"/>
                  </a:spcBef>
                </a:pPr>
                <a:r>
                  <a:rPr lang="en-US" sz="1200" b="1" spc="10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  </a:t>
                </a: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x</a:t>
                </a:r>
                <a:r>
                  <a:rPr lang="en-US" sz="1600" b="1" spc="10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+</a:t>
                </a: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2x</a:t>
                </a:r>
                <a14:m>
                  <m:oMath xmlns:m="http://schemas.openxmlformats.org/officeDocument/2006/math">
                    <m:r>
                      <a:rPr lang="ru-RU" sz="1600" b="1" i="0" spc="1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  <a:cs typeface="Arial"/>
                      </a:rPr>
                      <m:t> </m:t>
                    </m:r>
                    <m:r>
                      <a:rPr lang="en-US" sz="1600" b="1" i="1" spc="1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&gt;</m:t>
                    </m:r>
                  </m:oMath>
                </a14:m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3- 4</a:t>
                </a:r>
              </a:p>
              <a:p>
                <a:pPr marL="115556">
                  <a:spcBef>
                    <a:spcPts val="515"/>
                  </a:spcBef>
                </a:pPr>
                <a:r>
                  <a:rPr lang="en-US" sz="1600" b="1" spc="10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</a:t>
                </a: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3x</a:t>
                </a:r>
                <a14:m>
                  <m:oMath xmlns:m="http://schemas.openxmlformats.org/officeDocument/2006/math">
                    <m:r>
                      <a:rPr lang="ru-RU" sz="1600" b="1" i="0" spc="1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  <a:cs typeface="Arial"/>
                      </a:rPr>
                      <m:t> </m:t>
                    </m:r>
                    <m:r>
                      <a:rPr lang="en-US" sz="1600" b="1" i="1" spc="1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&gt;</m:t>
                    </m:r>
                  </m:oMath>
                </a14:m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-1</a:t>
                </a:r>
              </a:p>
              <a:p>
                <a:pPr marL="115556">
                  <a:spcBef>
                    <a:spcPts val="515"/>
                  </a:spcBef>
                </a:pPr>
                <a:r>
                  <a:rPr lang="en-US" sz="1600" b="1" spc="10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</a:t>
                </a:r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x</a:t>
                </a:r>
                <a14:m>
                  <m:oMath xmlns:m="http://schemas.openxmlformats.org/officeDocument/2006/math">
                    <m:r>
                      <a:rPr lang="ru-RU" sz="1600" b="1" i="0" spc="1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  <a:cs typeface="Arial"/>
                      </a:rPr>
                      <m:t> </m:t>
                    </m:r>
                    <m:r>
                      <a:rPr lang="en-US" sz="1600" b="1" i="1" spc="1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&gt;</m:t>
                    </m:r>
                  </m:oMath>
                </a14:m>
                <a:r>
                  <a:rPr lang="en-US" sz="1600" b="1" spc="10" dirty="0">
                    <a:solidFill>
                      <a:srgbClr val="002060"/>
                    </a:solidFill>
                    <a:latin typeface="Arial"/>
                    <a:cs typeface="Arial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pc="1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600" b="1" i="1" spc="1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𝟏</m:t>
                        </m:r>
                      </m:num>
                      <m:den>
                        <m:r>
                          <a:rPr lang="en-US" sz="1600" b="1" i="1" spc="1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𝟑</m:t>
                        </m:r>
                      </m:den>
                    </m:f>
                  </m:oMath>
                </a14:m>
                <a:endParaRPr lang="ru-RU" sz="2018" b="1" spc="10" dirty="0">
                  <a:solidFill>
                    <a:srgbClr val="002060"/>
                  </a:solidFill>
                  <a:latin typeface="Arial"/>
                  <a:cs typeface="Arial"/>
                </a:endParaRPr>
              </a:p>
              <a:p>
                <a:pPr marL="115556">
                  <a:spcBef>
                    <a:spcPts val="515"/>
                  </a:spcBef>
                </a:pPr>
                <a:endParaRPr lang="ru-RU" sz="1387" spc="10" dirty="0">
                  <a:solidFill>
                    <a:srgbClr val="FEFEFE"/>
                  </a:solidFill>
                  <a:latin typeface="Arial"/>
                  <a:cs typeface="Arial"/>
                </a:endParaRPr>
              </a:p>
              <a:p>
                <a:pPr marL="115556">
                  <a:spcBef>
                    <a:spcPts val="515"/>
                  </a:spcBef>
                </a:pPr>
                <a:endParaRPr lang="ru-RU" sz="1387" spc="10" dirty="0">
                  <a:solidFill>
                    <a:srgbClr val="FEFEFE"/>
                  </a:solidFill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7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88" y="542767"/>
                <a:ext cx="2145030" cy="1907817"/>
              </a:xfrm>
              <a:prstGeom prst="rect">
                <a:avLst/>
              </a:prstGeom>
              <a:blipFill rotWithShape="0">
                <a:blip r:embed="rId2"/>
                <a:stretch>
                  <a:fillRect l="-5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9"/>
              <p:cNvSpPr txBox="1"/>
              <p:nvPr/>
            </p:nvSpPr>
            <p:spPr>
              <a:xfrm>
                <a:off x="2892280" y="508600"/>
                <a:ext cx="2766060" cy="1692053"/>
              </a:xfrm>
              <a:prstGeom prst="rect">
                <a:avLst/>
              </a:prstGeom>
            </p:spPr>
            <p:txBody>
              <a:bodyPr vert="horz" wrap="square" lIns="0" tIns="65392" rIns="0" bIns="0" rtlCol="0">
                <a:spAutoFit/>
              </a:bodyPr>
              <a:lstStyle/>
              <a:p>
                <a:pPr marL="115556">
                  <a:spcBef>
                    <a:spcPts val="515"/>
                  </a:spcBef>
                </a:pPr>
                <a:r>
                  <a:rPr lang="ru-RU" b="1" dirty="0" smtClean="0">
                    <a:solidFill>
                      <a:srgbClr val="002060"/>
                    </a:solidFill>
                    <a:cs typeface="Arial"/>
                  </a:rPr>
                  <a:t>5)</a:t>
                </a:r>
                <a:r>
                  <a:rPr lang="en-US" b="1" dirty="0" smtClean="0">
                    <a:solidFill>
                      <a:srgbClr val="002060"/>
                    </a:solidFill>
                    <a:cs typeface="Arial"/>
                  </a:rPr>
                  <a:t> </a:t>
                </a:r>
                <a:r>
                  <a:rPr lang="ru-RU" b="1" dirty="0" smtClean="0">
                    <a:solidFill>
                      <a:srgbClr val="002060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ru-RU" b="1" i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𝟑</m:t>
                        </m:r>
                        <m:r>
                          <a:rPr lang="ru-RU" b="1" i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−</m:t>
                        </m:r>
                        <m:r>
                          <a:rPr lang="ru-RU" b="1" i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𝐱</m:t>
                        </m:r>
                      </m:num>
                      <m:den>
                        <m:r>
                          <a:rPr lang="ru-RU" b="1" i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𝟐</m:t>
                        </m:r>
                      </m:den>
                    </m:f>
                  </m:oMath>
                </a14:m>
                <a:r>
                  <a:rPr lang="ar-AE" b="1" dirty="0">
                    <a:solidFill>
                      <a:srgbClr val="002060"/>
                    </a:solidFill>
                    <a:latin typeface="Arial"/>
                    <a:cs typeface="Arial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ru-RU" b="1" i="0" dirty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𝐱</m:t>
                        </m:r>
                      </m:num>
                      <m:den>
                        <m:r>
                          <a:rPr lang="ru-RU" b="1" i="0" dirty="0">
                            <a:solidFill>
                              <a:srgbClr val="002060"/>
                            </a:solidFill>
                            <a:latin typeface="Cambria Math"/>
                            <a:cs typeface="Arial"/>
                          </a:rPr>
                          <m:t>𝟒</m:t>
                        </m:r>
                      </m:den>
                    </m:f>
                    <m:r>
                      <a:rPr lang="ar-AE" b="1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&gt;</m:t>
                    </m:r>
                    <m:r>
                      <a:rPr lang="ru-RU" b="1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𝟕</m:t>
                    </m:r>
                    <m:r>
                      <a:rPr lang="ru-RU" b="1" i="1" dirty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/>
                      </a:rPr>
                      <m:t> </m:t>
                    </m:r>
                  </m:oMath>
                </a14:m>
                <a:endParaRPr lang="ru-RU" b="1" dirty="0">
                  <a:solidFill>
                    <a:srgbClr val="002060"/>
                  </a:solidFill>
                  <a:latin typeface="Arial"/>
                  <a:cs typeface="Arial"/>
                </a:endParaRPr>
              </a:p>
              <a:p>
                <a:pPr marL="115556">
                  <a:spcBef>
                    <a:spcPts val="515"/>
                  </a:spcBef>
                </a:pPr>
                <a:r>
                  <a:rPr lang="en-US" sz="1577" b="1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</a:t>
                </a:r>
                <a:r>
                  <a:rPr lang="ru-RU" sz="1577" b="1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2(3 </a:t>
                </a:r>
                <a:r>
                  <a:rPr lang="ru-RU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– </a:t>
                </a:r>
                <a:r>
                  <a:rPr lang="en-US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x) + x &gt; 28</a:t>
                </a:r>
              </a:p>
              <a:p>
                <a:pPr marL="115556">
                  <a:spcBef>
                    <a:spcPts val="515"/>
                  </a:spcBef>
                </a:pPr>
                <a:r>
                  <a:rPr lang="en-US" sz="1577" b="1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6 </a:t>
                </a:r>
                <a:r>
                  <a:rPr lang="en-US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– 2x + x &gt; 28</a:t>
                </a:r>
              </a:p>
              <a:p>
                <a:pPr marL="115556">
                  <a:spcBef>
                    <a:spcPts val="515"/>
                  </a:spcBef>
                </a:pPr>
                <a:r>
                  <a:rPr lang="en-US" sz="1577" b="1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  -</a:t>
                </a:r>
                <a:r>
                  <a:rPr lang="en-US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x &gt; 22</a:t>
                </a:r>
              </a:p>
              <a:p>
                <a:pPr marL="115556">
                  <a:spcBef>
                    <a:spcPts val="515"/>
                  </a:spcBef>
                </a:pPr>
                <a:r>
                  <a:rPr lang="en-US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   </a:t>
                </a:r>
                <a:r>
                  <a:rPr lang="en-US" sz="1577" b="1" dirty="0" smtClean="0">
                    <a:solidFill>
                      <a:srgbClr val="002060"/>
                    </a:solidFill>
                    <a:latin typeface="Arial"/>
                    <a:cs typeface="Arial"/>
                  </a:rPr>
                  <a:t>   </a:t>
                </a:r>
                <a:r>
                  <a:rPr lang="en-US" sz="1577" b="1" dirty="0">
                    <a:solidFill>
                      <a:srgbClr val="002060"/>
                    </a:solidFill>
                    <a:latin typeface="Arial"/>
                    <a:cs typeface="Arial"/>
                  </a:rPr>
                  <a:t>x &lt; - 22</a:t>
                </a:r>
              </a:p>
            </p:txBody>
          </p:sp>
        </mc:Choice>
        <mc:Fallback xmlns="">
          <p:sp>
            <p:nvSpPr>
              <p:cNvPr id="9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280" y="508600"/>
                <a:ext cx="2766060" cy="1692053"/>
              </a:xfrm>
              <a:prstGeom prst="rect">
                <a:avLst/>
              </a:prstGeom>
              <a:blipFill rotWithShape="0">
                <a:blip r:embed="rId3"/>
                <a:stretch>
                  <a:fillRect l="-881" b="-68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37" y="2280094"/>
            <a:ext cx="2670175" cy="59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51109" y="2478132"/>
                <a:ext cx="583242" cy="4424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22" tIns="45711" rIns="91422" bIns="45711" rtlCol="0">
                <a:spAutoFit/>
              </a:bodyPr>
              <a:lstStyle/>
              <a:p>
                <a:r>
                  <a:rPr lang="en-US" sz="1577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77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577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1577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ru-RU" sz="1135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09" y="2478132"/>
                <a:ext cx="583242" cy="442475"/>
              </a:xfrm>
              <a:prstGeom prst="rect">
                <a:avLst/>
              </a:prstGeom>
              <a:blipFill rotWithShape="0">
                <a:blip r:embed="rId5"/>
                <a:stretch>
                  <a:fillRect l="-6316" b="-6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32"/>
          <p:cNvGrpSpPr>
            <a:grpSpLocks/>
          </p:cNvGrpSpPr>
          <p:nvPr/>
        </p:nvGrpSpPr>
        <p:grpSpPr bwMode="auto">
          <a:xfrm>
            <a:off x="2951653" y="2505962"/>
            <a:ext cx="2496511" cy="335588"/>
            <a:chOff x="1292" y="2432"/>
            <a:chExt cx="2494" cy="447"/>
          </a:xfrm>
        </p:grpSpPr>
        <p:sp>
          <p:nvSpPr>
            <p:cNvPr id="21" name="Line 33"/>
            <p:cNvSpPr>
              <a:spLocks noChangeShapeType="1"/>
            </p:cNvSpPr>
            <p:nvPr/>
          </p:nvSpPr>
          <p:spPr bwMode="auto">
            <a:xfrm>
              <a:off x="1292" y="2523"/>
              <a:ext cx="249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135"/>
            </a:p>
          </p:txBody>
        </p:sp>
        <p:sp>
          <p:nvSpPr>
            <p:cNvPr id="22" name="Oval 34"/>
            <p:cNvSpPr>
              <a:spLocks noChangeArrowheads="1"/>
            </p:cNvSpPr>
            <p:nvPr/>
          </p:nvSpPr>
          <p:spPr bwMode="auto">
            <a:xfrm>
              <a:off x="2834" y="2478"/>
              <a:ext cx="91" cy="91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135"/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2698" y="2523"/>
              <a:ext cx="377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135" b="1" dirty="0">
                  <a:latin typeface="Times New Roman" pitchFamily="18" charset="0"/>
                </a:rPr>
                <a:t>-</a:t>
              </a:r>
              <a:r>
                <a:rPr lang="en-US" sz="1135" b="1" dirty="0">
                  <a:latin typeface="Times New Roman" pitchFamily="18" charset="0"/>
                </a:rPr>
                <a:t>22</a:t>
              </a:r>
              <a:endParaRPr lang="ru-RU" sz="1135" b="1" dirty="0">
                <a:latin typeface="Times New Roman" pitchFamily="18" charset="0"/>
              </a:endParaRPr>
            </a:p>
          </p:txBody>
        </p:sp>
        <p:sp>
          <p:nvSpPr>
            <p:cNvPr id="24" name="Line 36"/>
            <p:cNvSpPr>
              <a:spLocks noChangeShapeType="1"/>
            </p:cNvSpPr>
            <p:nvPr/>
          </p:nvSpPr>
          <p:spPr bwMode="auto">
            <a:xfrm>
              <a:off x="1292" y="2432"/>
              <a:ext cx="1588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135"/>
            </a:p>
          </p:txBody>
        </p:sp>
        <p:sp>
          <p:nvSpPr>
            <p:cNvPr id="25" name="Text Box 37"/>
            <p:cNvSpPr txBox="1">
              <a:spLocks noChangeArrowheads="1"/>
            </p:cNvSpPr>
            <p:nvPr/>
          </p:nvSpPr>
          <p:spPr bwMode="auto">
            <a:xfrm>
              <a:off x="3514" y="2478"/>
              <a:ext cx="257" cy="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135" b="1" i="1">
                  <a:latin typeface="Times New Roman" pitchFamily="18" charset="0"/>
                </a:rPr>
                <a:t>х</a:t>
              </a:r>
            </a:p>
          </p:txBody>
        </p:sp>
      </p:grpSp>
      <p:sp>
        <p:nvSpPr>
          <p:cNvPr id="10" name="Овал 9"/>
          <p:cNvSpPr/>
          <p:nvPr/>
        </p:nvSpPr>
        <p:spPr>
          <a:xfrm>
            <a:off x="749300" y="2358064"/>
            <a:ext cx="152400" cy="1523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 sz="1135"/>
          </a:p>
        </p:txBody>
      </p:sp>
      <p:sp>
        <p:nvSpPr>
          <p:cNvPr id="19" name="Овал 18"/>
          <p:cNvSpPr/>
          <p:nvPr/>
        </p:nvSpPr>
        <p:spPr>
          <a:xfrm>
            <a:off x="4472560" y="2498117"/>
            <a:ext cx="152400" cy="1523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 sz="1135"/>
          </a:p>
        </p:txBody>
      </p:sp>
    </p:spTree>
    <p:extLst>
      <p:ext uri="{BB962C8B-B14F-4D97-AF65-F5344CB8AC3E}">
        <p14:creationId xmlns:p14="http://schemas.microsoft.com/office/powerpoint/2010/main" val="385680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0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" y="0"/>
            <a:ext cx="5765799" cy="54834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1475" tIns="25737" rIns="51475" bIns="25737" anchor="ctr"/>
          <a:lstStyle/>
          <a:p>
            <a:pPr algn="ctr">
              <a:defRPr/>
            </a:pPr>
            <a:r>
              <a:rPr lang="en-US" sz="25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2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r>
              <a:rPr lang="en-US" sz="2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93799" y="594113"/>
            <a:ext cx="3586608" cy="342512"/>
            <a:chOff x="621" y="1689"/>
            <a:chExt cx="5153" cy="709"/>
          </a:xfrm>
        </p:grpSpPr>
        <p:sp>
          <p:nvSpPr>
            <p:cNvPr id="10269" name="Rectangle 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46" name="Object 7"/>
            <p:cNvGraphicFramePr>
              <a:graphicFrameLocks noChangeAspect="1"/>
            </p:cNvGraphicFramePr>
            <p:nvPr/>
          </p:nvGraphicFramePr>
          <p:xfrm>
            <a:off x="621" y="1689"/>
            <a:ext cx="5153" cy="7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53" name="Формула" r:id="rId4" imgW="1600200" imgH="215640" progId="Equation.3">
                    <p:embed/>
                  </p:oleObj>
                </mc:Choice>
                <mc:Fallback>
                  <p:oleObj name="Формула" r:id="rId4" imgW="160020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1689"/>
                          <a:ext cx="5153" cy="7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924048" y="928077"/>
            <a:ext cx="3858882" cy="438149"/>
            <a:chOff x="1075" y="1752"/>
            <a:chExt cx="4336" cy="857"/>
          </a:xfrm>
        </p:grpSpPr>
        <p:sp>
          <p:nvSpPr>
            <p:cNvPr id="10268" name="Rectangle 1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45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3981257"/>
                </p:ext>
              </p:extLst>
            </p:nvPr>
          </p:nvGraphicFramePr>
          <p:xfrm>
            <a:off x="1075" y="1942"/>
            <a:ext cx="4336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54" name="Формула" r:id="rId6" imgW="1346040" imgH="203040" progId="Equation.3">
                    <p:embed/>
                  </p:oleObj>
                </mc:Choice>
                <mc:Fallback>
                  <p:oleObj name="Формула" r:id="rId6" imgW="134604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5" y="1942"/>
                          <a:ext cx="4336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792805" y="1418120"/>
            <a:ext cx="1983996" cy="340259"/>
            <a:chOff x="2154" y="1752"/>
            <a:chExt cx="2178" cy="590"/>
          </a:xfrm>
        </p:grpSpPr>
        <p:sp>
          <p:nvSpPr>
            <p:cNvPr id="10267" name="Rectangle 14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44" name="Object 15"/>
            <p:cNvGraphicFramePr>
              <a:graphicFrameLocks noChangeAspect="1"/>
            </p:cNvGraphicFramePr>
            <p:nvPr/>
          </p:nvGraphicFramePr>
          <p:xfrm>
            <a:off x="2320" y="1752"/>
            <a:ext cx="1757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55" name="Формула" r:id="rId8" imgW="545760" imgH="177480" progId="Equation.3">
                    <p:embed/>
                  </p:oleObj>
                </mc:Choice>
                <mc:Fallback>
                  <p:oleObj name="Формула" r:id="rId8" imgW="5457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0" y="1752"/>
                          <a:ext cx="1757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338352" y="1928884"/>
            <a:ext cx="1983996" cy="384575"/>
            <a:chOff x="2154" y="1710"/>
            <a:chExt cx="2178" cy="667"/>
          </a:xfrm>
        </p:grpSpPr>
        <p:sp>
          <p:nvSpPr>
            <p:cNvPr id="10266" name="Rectangle 1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43" name="Object 19"/>
            <p:cNvGraphicFramePr>
              <a:graphicFrameLocks noChangeAspect="1"/>
            </p:cNvGraphicFramePr>
            <p:nvPr/>
          </p:nvGraphicFramePr>
          <p:xfrm>
            <a:off x="2319" y="1710"/>
            <a:ext cx="1758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56" name="Формула" r:id="rId10" imgW="545760" imgH="203040" progId="Equation.3">
                    <p:embed/>
                  </p:oleObj>
                </mc:Choice>
                <mc:Fallback>
                  <p:oleObj name="Формула" r:id="rId10" imgW="5457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9" y="1710"/>
                          <a:ext cx="1758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1974987" y="2440398"/>
            <a:ext cx="249651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2519536" y="2405846"/>
            <a:ext cx="91091" cy="68352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51475" tIns="25737" rIns="51475" bIns="25737" anchor="ctr"/>
          <a:lstStyle/>
          <a:p>
            <a:endParaRPr lang="ru-RU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2292306" y="2405846"/>
            <a:ext cx="635640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b="1" dirty="0">
                <a:latin typeface="Times New Roman" pitchFamily="18" charset="0"/>
              </a:rPr>
              <a:t>-0,5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2610627" y="2372045"/>
            <a:ext cx="1770782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5" tIns="25737" rIns="51475" bIns="25737"/>
          <a:lstStyle/>
          <a:p>
            <a:endParaRPr lang="ru-RU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244269" y="2406598"/>
            <a:ext cx="221198" cy="3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b="1" i="1">
                <a:latin typeface="Times New Roman" pitchFamily="18" charset="0"/>
              </a:rPr>
              <a:t>х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552555" y="2709548"/>
            <a:ext cx="2670687" cy="381570"/>
            <a:chOff x="2699" y="3657"/>
            <a:chExt cx="2668" cy="508"/>
          </a:xfrm>
        </p:grpSpPr>
        <p:sp>
          <p:nvSpPr>
            <p:cNvPr id="10265" name="Rectangle 26"/>
            <p:cNvSpPr>
              <a:spLocks noChangeArrowheads="1"/>
            </p:cNvSpPr>
            <p:nvPr/>
          </p:nvSpPr>
          <p:spPr bwMode="auto">
            <a:xfrm>
              <a:off x="2699" y="3657"/>
              <a:ext cx="2668" cy="4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b="1" dirty="0" err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Javob</a:t>
              </a:r>
              <a:r>
                <a:rPr lang="ru-RU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</a:p>
          </p:txBody>
        </p:sp>
        <p:graphicFrame>
          <p:nvGraphicFramePr>
            <p:cNvPr id="10242" name="Object 27"/>
            <p:cNvGraphicFramePr>
              <a:graphicFrameLocks noChangeAspect="1"/>
            </p:cNvGraphicFramePr>
            <p:nvPr/>
          </p:nvGraphicFramePr>
          <p:xfrm>
            <a:off x="3878" y="3702"/>
            <a:ext cx="1357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57" name="Формула" r:id="rId12" imgW="660240" imgH="215640" progId="Equation.3">
                    <p:embed/>
                  </p:oleObj>
                </mc:Choice>
                <mc:Fallback>
                  <p:oleObj name="Формула" r:id="rId12" imgW="6602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702"/>
                          <a:ext cx="1357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1228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 animBg="1"/>
      <p:bldP spid="14357" grpId="0" animBg="1"/>
      <p:bldP spid="14358" grpId="0"/>
      <p:bldP spid="14359" grpId="0" animBg="1"/>
      <p:bldP spid="143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9252" y="1315968"/>
            <a:ext cx="1271279" cy="340259"/>
            <a:chOff x="249" y="1616"/>
            <a:chExt cx="1270" cy="453"/>
          </a:xfrm>
          <a:solidFill>
            <a:schemeClr val="bg1"/>
          </a:solidFill>
        </p:grpSpPr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249" y="1616"/>
              <a:ext cx="1270" cy="4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71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13522"/>
                </p:ext>
              </p:extLst>
            </p:nvPr>
          </p:nvGraphicFramePr>
          <p:xfrm>
            <a:off x="340" y="1616"/>
            <a:ext cx="1089" cy="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6" name="Формула" r:id="rId4" imgW="622080" imgH="203040" progId="Equation.3">
                    <p:embed/>
                  </p:oleObj>
                </mc:Choice>
                <mc:Fallback>
                  <p:oleObj name="Формула" r:id="rId4" imgW="6220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1616"/>
                          <a:ext cx="1089" cy="4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49252" y="1860532"/>
            <a:ext cx="1271279" cy="340258"/>
            <a:chOff x="249" y="2341"/>
            <a:chExt cx="1270" cy="453"/>
          </a:xfrm>
          <a:solidFill>
            <a:schemeClr val="bg1"/>
          </a:solidFill>
        </p:grpSpPr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249" y="2341"/>
              <a:ext cx="1270" cy="4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70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1703044"/>
                </p:ext>
              </p:extLst>
            </p:nvPr>
          </p:nvGraphicFramePr>
          <p:xfrm>
            <a:off x="249" y="2341"/>
            <a:ext cx="1270" cy="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7" name="Формула" r:id="rId6" imgW="622080" imgH="203040" progId="Equation.3">
                    <p:embed/>
                  </p:oleObj>
                </mc:Choice>
                <mc:Fallback>
                  <p:oleObj name="Формула" r:id="rId6" imgW="6220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" y="2341"/>
                          <a:ext cx="1270" cy="4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49252" y="2405847"/>
            <a:ext cx="1271279" cy="340258"/>
            <a:chOff x="249" y="3067"/>
            <a:chExt cx="1270" cy="453"/>
          </a:xfrm>
          <a:solidFill>
            <a:schemeClr val="bg1"/>
          </a:solidFill>
        </p:grpSpPr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>
              <a:off x="249" y="3067"/>
              <a:ext cx="1270" cy="4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69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0530548"/>
                </p:ext>
              </p:extLst>
            </p:nvPr>
          </p:nvGraphicFramePr>
          <p:xfrm>
            <a:off x="249" y="3094"/>
            <a:ext cx="1270" cy="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8" name="Формула" r:id="rId8" imgW="622080" imgH="177480" progId="Equation.3">
                    <p:embed/>
                  </p:oleObj>
                </mc:Choice>
                <mc:Fallback>
                  <p:oleObj name="Формула" r:id="rId8" imgW="62208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" y="3094"/>
                          <a:ext cx="1270" cy="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1702714" y="1349767"/>
            <a:ext cx="2524539" cy="403352"/>
            <a:chOff x="1701" y="1661"/>
            <a:chExt cx="2522" cy="537"/>
          </a:xfrm>
        </p:grpSpPr>
        <p:sp>
          <p:nvSpPr>
            <p:cNvPr id="11299" name="Line 19"/>
            <p:cNvSpPr>
              <a:spLocks noChangeShapeType="1"/>
            </p:cNvSpPr>
            <p:nvPr/>
          </p:nvSpPr>
          <p:spPr bwMode="auto">
            <a:xfrm>
              <a:off x="1701" y="1752"/>
              <a:ext cx="249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Oval 20"/>
            <p:cNvSpPr>
              <a:spLocks noChangeArrowheads="1"/>
            </p:cNvSpPr>
            <p:nvPr/>
          </p:nvSpPr>
          <p:spPr bwMode="auto">
            <a:xfrm>
              <a:off x="2336" y="1706"/>
              <a:ext cx="91" cy="91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1" name="Freeform 21"/>
            <p:cNvSpPr>
              <a:spLocks/>
            </p:cNvSpPr>
            <p:nvPr/>
          </p:nvSpPr>
          <p:spPr bwMode="auto">
            <a:xfrm>
              <a:off x="2440" y="1670"/>
              <a:ext cx="1601" cy="1"/>
            </a:xfrm>
            <a:custGeom>
              <a:avLst/>
              <a:gdLst>
                <a:gd name="T0" fmla="*/ 0 w 1601"/>
                <a:gd name="T1" fmla="*/ 0 h 1"/>
                <a:gd name="T2" fmla="*/ 1601 w 1601"/>
                <a:gd name="T3" fmla="*/ 0 h 1"/>
                <a:gd name="T4" fmla="*/ 0 60000 65536"/>
                <a:gd name="T5" fmla="*/ 0 60000 65536"/>
                <a:gd name="T6" fmla="*/ 0 w 1601"/>
                <a:gd name="T7" fmla="*/ 0 h 1"/>
                <a:gd name="T8" fmla="*/ 1601 w 160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1" h="1">
                  <a:moveTo>
                    <a:pt x="0" y="0"/>
                  </a:moveTo>
                  <a:lnTo>
                    <a:pt x="1601" y="0"/>
                  </a:lnTo>
                </a:path>
              </a:pathLst>
            </a:cu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Text Box 22"/>
            <p:cNvSpPr txBox="1">
              <a:spLocks noChangeArrowheads="1"/>
            </p:cNvSpPr>
            <p:nvPr/>
          </p:nvSpPr>
          <p:spPr bwMode="auto">
            <a:xfrm>
              <a:off x="3923" y="1661"/>
              <a:ext cx="30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11303" name="Text Box 23"/>
            <p:cNvSpPr txBox="1">
              <a:spLocks noChangeArrowheads="1"/>
            </p:cNvSpPr>
            <p:nvPr/>
          </p:nvSpPr>
          <p:spPr bwMode="auto">
            <a:xfrm>
              <a:off x="2200" y="1706"/>
              <a:ext cx="377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>
                  <a:latin typeface="Times New Roman" pitchFamily="18" charset="0"/>
                </a:rPr>
                <a:t>-4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4336363" y="1281415"/>
            <a:ext cx="1271279" cy="352277"/>
            <a:chOff x="249" y="3702"/>
            <a:chExt cx="1270" cy="469"/>
          </a:xfrm>
          <a:solidFill>
            <a:schemeClr val="bg1"/>
          </a:solidFill>
        </p:grpSpPr>
        <p:sp>
          <p:nvSpPr>
            <p:cNvPr id="11298" name="Rectangle 25"/>
            <p:cNvSpPr>
              <a:spLocks noChangeArrowheads="1"/>
            </p:cNvSpPr>
            <p:nvPr/>
          </p:nvSpPr>
          <p:spPr bwMode="auto">
            <a:xfrm>
              <a:off x="249" y="3702"/>
              <a:ext cx="1270" cy="4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68" name="Object 26"/>
            <p:cNvGraphicFramePr>
              <a:graphicFrameLocks noChangeAspect="1"/>
            </p:cNvGraphicFramePr>
            <p:nvPr/>
          </p:nvGraphicFramePr>
          <p:xfrm>
            <a:off x="298" y="3707"/>
            <a:ext cx="1174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9" name="Формула" r:id="rId10" imgW="558720" imgH="215640" progId="Equation.3">
                    <p:embed/>
                  </p:oleObj>
                </mc:Choice>
                <mc:Fallback>
                  <p:oleObj name="Формула" r:id="rId10" imgW="5587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" y="3707"/>
                          <a:ext cx="1174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4336363" y="1826730"/>
            <a:ext cx="1271279" cy="352277"/>
            <a:chOff x="249" y="3702"/>
            <a:chExt cx="1270" cy="469"/>
          </a:xfrm>
        </p:grpSpPr>
        <p:sp>
          <p:nvSpPr>
            <p:cNvPr id="11297" name="Rectangle 29"/>
            <p:cNvSpPr>
              <a:spLocks noChangeArrowheads="1"/>
            </p:cNvSpPr>
            <p:nvPr/>
          </p:nvSpPr>
          <p:spPr bwMode="auto">
            <a:xfrm>
              <a:off x="249" y="3702"/>
              <a:ext cx="1270" cy="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67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804386"/>
                </p:ext>
              </p:extLst>
            </p:nvPr>
          </p:nvGraphicFramePr>
          <p:xfrm>
            <a:off x="364" y="3707"/>
            <a:ext cx="104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0" name="Формула" r:id="rId12" imgW="495000" imgH="215640" progId="Equation.3">
                    <p:embed/>
                  </p:oleObj>
                </mc:Choice>
                <mc:Fallback>
                  <p:oleObj name="Формула" r:id="rId12" imgW="49500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" y="3707"/>
                          <a:ext cx="1041" cy="46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1702714" y="1895082"/>
            <a:ext cx="2524539" cy="403352"/>
            <a:chOff x="3107" y="1389"/>
            <a:chExt cx="2522" cy="537"/>
          </a:xfrm>
        </p:grpSpPr>
        <p:sp>
          <p:nvSpPr>
            <p:cNvPr id="11292" name="Line 32"/>
            <p:cNvSpPr>
              <a:spLocks noChangeShapeType="1"/>
            </p:cNvSpPr>
            <p:nvPr/>
          </p:nvSpPr>
          <p:spPr bwMode="auto">
            <a:xfrm>
              <a:off x="3107" y="1480"/>
              <a:ext cx="249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Oval 33"/>
            <p:cNvSpPr>
              <a:spLocks noChangeArrowheads="1"/>
            </p:cNvSpPr>
            <p:nvPr/>
          </p:nvSpPr>
          <p:spPr bwMode="auto">
            <a:xfrm>
              <a:off x="3742" y="1434"/>
              <a:ext cx="91" cy="91"/>
            </a:xfrm>
            <a:prstGeom prst="ellipse">
              <a:avLst/>
            </a:prstGeom>
            <a:solidFill>
              <a:srgbClr val="000000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4" name="Freeform 34"/>
            <p:cNvSpPr>
              <a:spLocks/>
            </p:cNvSpPr>
            <p:nvPr/>
          </p:nvSpPr>
          <p:spPr bwMode="auto">
            <a:xfrm>
              <a:off x="3846" y="1398"/>
              <a:ext cx="1601" cy="1"/>
            </a:xfrm>
            <a:custGeom>
              <a:avLst/>
              <a:gdLst>
                <a:gd name="T0" fmla="*/ 0 w 1601"/>
                <a:gd name="T1" fmla="*/ 0 h 1"/>
                <a:gd name="T2" fmla="*/ 1601 w 1601"/>
                <a:gd name="T3" fmla="*/ 0 h 1"/>
                <a:gd name="T4" fmla="*/ 0 60000 65536"/>
                <a:gd name="T5" fmla="*/ 0 60000 65536"/>
                <a:gd name="T6" fmla="*/ 0 w 1601"/>
                <a:gd name="T7" fmla="*/ 0 h 1"/>
                <a:gd name="T8" fmla="*/ 1601 w 160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1" h="1">
                  <a:moveTo>
                    <a:pt x="0" y="0"/>
                  </a:moveTo>
                  <a:lnTo>
                    <a:pt x="1601" y="0"/>
                  </a:lnTo>
                </a:path>
              </a:pathLst>
            </a:cu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Text Box 35"/>
            <p:cNvSpPr txBox="1">
              <a:spLocks noChangeArrowheads="1"/>
            </p:cNvSpPr>
            <p:nvPr/>
          </p:nvSpPr>
          <p:spPr bwMode="auto">
            <a:xfrm>
              <a:off x="5329" y="1389"/>
              <a:ext cx="30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11296" name="Text Box 36"/>
            <p:cNvSpPr txBox="1">
              <a:spLocks noChangeArrowheads="1"/>
            </p:cNvSpPr>
            <p:nvPr/>
          </p:nvSpPr>
          <p:spPr bwMode="auto">
            <a:xfrm>
              <a:off x="3606" y="1434"/>
              <a:ext cx="415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1702714" y="2474201"/>
            <a:ext cx="2524539" cy="437905"/>
            <a:chOff x="1701" y="3158"/>
            <a:chExt cx="2522" cy="583"/>
          </a:xfrm>
        </p:grpSpPr>
        <p:sp>
          <p:nvSpPr>
            <p:cNvPr id="11287" name="Line 38"/>
            <p:cNvSpPr>
              <a:spLocks noChangeShapeType="1"/>
            </p:cNvSpPr>
            <p:nvPr/>
          </p:nvSpPr>
          <p:spPr bwMode="auto">
            <a:xfrm>
              <a:off x="1701" y="3249"/>
              <a:ext cx="249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Oval 39"/>
            <p:cNvSpPr>
              <a:spLocks noChangeArrowheads="1"/>
            </p:cNvSpPr>
            <p:nvPr/>
          </p:nvSpPr>
          <p:spPr bwMode="auto">
            <a:xfrm>
              <a:off x="3243" y="3204"/>
              <a:ext cx="91" cy="91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9" name="Text Box 40"/>
            <p:cNvSpPr txBox="1">
              <a:spLocks noChangeArrowheads="1"/>
            </p:cNvSpPr>
            <p:nvPr/>
          </p:nvSpPr>
          <p:spPr bwMode="auto">
            <a:xfrm>
              <a:off x="3107" y="3249"/>
              <a:ext cx="357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>
                  <a:latin typeface="Times New Roman" pitchFamily="18" charset="0"/>
                </a:rPr>
                <a:t> 3</a:t>
              </a:r>
            </a:p>
          </p:txBody>
        </p:sp>
        <p:sp>
          <p:nvSpPr>
            <p:cNvPr id="11290" name="Line 41"/>
            <p:cNvSpPr>
              <a:spLocks noChangeShapeType="1"/>
            </p:cNvSpPr>
            <p:nvPr/>
          </p:nvSpPr>
          <p:spPr bwMode="auto">
            <a:xfrm>
              <a:off x="1701" y="3158"/>
              <a:ext cx="1588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Text Box 42"/>
            <p:cNvSpPr txBox="1">
              <a:spLocks noChangeArrowheads="1"/>
            </p:cNvSpPr>
            <p:nvPr/>
          </p:nvSpPr>
          <p:spPr bwMode="auto">
            <a:xfrm>
              <a:off x="3923" y="3204"/>
              <a:ext cx="30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b="1" i="1">
                  <a:latin typeface="Times New Roman" pitchFamily="18" charset="0"/>
                </a:rPr>
                <a:t>х</a:t>
              </a: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4336363" y="2405847"/>
            <a:ext cx="1271279" cy="352276"/>
            <a:chOff x="249" y="3702"/>
            <a:chExt cx="1270" cy="469"/>
          </a:xfrm>
          <a:solidFill>
            <a:schemeClr val="bg1"/>
          </a:solidFill>
        </p:grpSpPr>
        <p:sp>
          <p:nvSpPr>
            <p:cNvPr id="11286" name="Rectangle 44"/>
            <p:cNvSpPr>
              <a:spLocks noChangeArrowheads="1"/>
            </p:cNvSpPr>
            <p:nvPr/>
          </p:nvSpPr>
          <p:spPr bwMode="auto">
            <a:xfrm>
              <a:off x="249" y="3702"/>
              <a:ext cx="1270" cy="4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ru-RU" sz="2000" b="1" i="1">
                <a:solidFill>
                  <a:srgbClr val="000099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11266" name="Object 45"/>
            <p:cNvGraphicFramePr>
              <a:graphicFrameLocks noChangeAspect="1"/>
            </p:cNvGraphicFramePr>
            <p:nvPr/>
          </p:nvGraphicFramePr>
          <p:xfrm>
            <a:off x="404" y="3707"/>
            <a:ext cx="961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1" name="Формула" r:id="rId14" imgW="457200" imgH="215640" progId="Equation.3">
                    <p:embed/>
                  </p:oleObj>
                </mc:Choice>
                <mc:Fallback>
                  <p:oleObj name="Формула" r:id="rId14" imgW="45720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" y="3707"/>
                          <a:ext cx="961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1" y="-53975"/>
            <a:ext cx="5765799" cy="975306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wrap="square" lIns="51475" tIns="25737" rIns="51475" bIns="2573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Tengsizlikni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yeching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uning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yechimlari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to‘plamini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son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o‘qida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va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sonli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cs typeface="Arial" pitchFamily="34" charset="0"/>
              </a:rPr>
              <a:t>oraliqda</a:t>
            </a:r>
            <a:r>
              <a:rPr lang="en-US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cs typeface="Arial" pitchFamily="34" charset="0"/>
              </a:rPr>
              <a:t>tasvirlang</a:t>
            </a:r>
            <a:r>
              <a:rPr lang="en-US" sz="2000" b="1" dirty="0" smtClean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ru-RU" sz="20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3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Rectangle 4"/>
          <p:cNvSpPr>
            <a:spLocks noChangeArrowheads="1"/>
          </p:cNvSpPr>
          <p:nvPr/>
        </p:nvSpPr>
        <p:spPr bwMode="auto">
          <a:xfrm>
            <a:off x="0" y="31104"/>
            <a:ext cx="5765800" cy="4351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lIns="51471" tIns="25735" rIns="51471" bIns="25735" anchor="ctr"/>
          <a:lstStyle/>
          <a:p>
            <a:pPr algn="ctr"/>
            <a:r>
              <a:rPr lang="en-US" sz="2396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</a:t>
            </a:r>
            <a:r>
              <a:rPr lang="en-US" sz="239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396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tengsizlikni</a:t>
            </a:r>
            <a:r>
              <a:rPr lang="en-US" sz="2396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396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yechamiz</a:t>
            </a:r>
            <a:endParaRPr lang="ru-RU" sz="239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020033" y="570887"/>
            <a:ext cx="2682699" cy="365076"/>
            <a:chOff x="1725" y="1752"/>
            <a:chExt cx="2944" cy="590"/>
          </a:xfrm>
        </p:grpSpPr>
        <p:sp>
          <p:nvSpPr>
            <p:cNvPr id="20516" name="Rectangle 7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20486" name="Object 8"/>
            <p:cNvGraphicFramePr>
              <a:graphicFrameLocks noChangeAspect="1"/>
            </p:cNvGraphicFramePr>
            <p:nvPr/>
          </p:nvGraphicFramePr>
          <p:xfrm>
            <a:off x="1725" y="1752"/>
            <a:ext cx="2944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2" name="Формула" r:id="rId4" imgW="914400" imgH="177480" progId="Equation.3">
                    <p:embed/>
                  </p:oleObj>
                </mc:Choice>
                <mc:Fallback>
                  <p:oleObj name="Формула" r:id="rId4" imgW="91440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5" y="1752"/>
                          <a:ext cx="2944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3383404" y="892805"/>
            <a:ext cx="1338347" cy="194447"/>
          </a:xfrm>
          <a:prstGeom prst="curvedUpArrow">
            <a:avLst>
              <a:gd name="adj1" fmla="val 167842"/>
              <a:gd name="adj2" fmla="val 33568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 flipH="1">
            <a:off x="2264746" y="902921"/>
            <a:ext cx="1532553" cy="174457"/>
          </a:xfrm>
          <a:prstGeom prst="curvedUpArrow">
            <a:avLst>
              <a:gd name="adj1" fmla="val 171806"/>
              <a:gd name="adj2" fmla="val 34361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3185205" y="610523"/>
            <a:ext cx="680685" cy="272522"/>
          </a:xfrm>
          <a:prstGeom prst="ellips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866880" y="1174225"/>
            <a:ext cx="3317337" cy="345348"/>
            <a:chOff x="1377" y="1752"/>
            <a:chExt cx="3640" cy="590"/>
          </a:xfrm>
        </p:grpSpPr>
        <p:sp>
          <p:nvSpPr>
            <p:cNvPr id="20515" name="Rectangle 13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20485" name="Object 14"/>
            <p:cNvGraphicFramePr>
              <a:graphicFrameLocks noChangeAspect="1"/>
            </p:cNvGraphicFramePr>
            <p:nvPr/>
          </p:nvGraphicFramePr>
          <p:xfrm>
            <a:off x="1377" y="1752"/>
            <a:ext cx="3640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3" name="Формула" r:id="rId6" imgW="1130040" imgH="177480" progId="Equation.3">
                    <p:embed/>
                  </p:oleObj>
                </mc:Choice>
                <mc:Fallback>
                  <p:oleObj name="Формула" r:id="rId6" imgW="11300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7" y="1752"/>
                          <a:ext cx="3640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64747" y="1634987"/>
            <a:ext cx="2310324" cy="308761"/>
            <a:chOff x="1929" y="1752"/>
            <a:chExt cx="2536" cy="590"/>
          </a:xfrm>
        </p:grpSpPr>
        <p:sp>
          <p:nvSpPr>
            <p:cNvPr id="20514" name="Rectangle 1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20484" name="Object 17"/>
            <p:cNvGraphicFramePr>
              <a:graphicFrameLocks noChangeAspect="1"/>
            </p:cNvGraphicFramePr>
            <p:nvPr/>
          </p:nvGraphicFramePr>
          <p:xfrm>
            <a:off x="1929" y="1752"/>
            <a:ext cx="2536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4" name="Формула" r:id="rId8" imgW="787320" imgH="177480" progId="Equation.3">
                    <p:embed/>
                  </p:oleObj>
                </mc:Choice>
                <mc:Fallback>
                  <p:oleObj name="Формула" r:id="rId8" imgW="7873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9" y="1752"/>
                          <a:ext cx="2536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2111125" y="1588642"/>
            <a:ext cx="712717" cy="432436"/>
          </a:xfrm>
          <a:prstGeom prst="ellips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596" name="Oval 20"/>
          <p:cNvSpPr>
            <a:spLocks noChangeArrowheads="1"/>
          </p:cNvSpPr>
          <p:nvPr/>
        </p:nvSpPr>
        <p:spPr bwMode="auto">
          <a:xfrm>
            <a:off x="3881906" y="1588642"/>
            <a:ext cx="712717" cy="432436"/>
          </a:xfrm>
          <a:prstGeom prst="ellips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597" name="Freeform 21"/>
          <p:cNvSpPr>
            <a:spLocks/>
          </p:cNvSpPr>
          <p:nvPr/>
        </p:nvSpPr>
        <p:spPr bwMode="auto">
          <a:xfrm>
            <a:off x="2696714" y="1978283"/>
            <a:ext cx="458461" cy="325077"/>
          </a:xfrm>
          <a:custGeom>
            <a:avLst/>
            <a:gdLst>
              <a:gd name="T0" fmla="*/ 0 w 458"/>
              <a:gd name="T1" fmla="*/ 0 h 433"/>
              <a:gd name="T2" fmla="*/ 2147483647 w 458"/>
              <a:gd name="T3" fmla="*/ 2147483647 h 433"/>
              <a:gd name="T4" fmla="*/ 0 60000 65536"/>
              <a:gd name="T5" fmla="*/ 0 60000 65536"/>
              <a:gd name="T6" fmla="*/ 0 w 458"/>
              <a:gd name="T7" fmla="*/ 0 h 433"/>
              <a:gd name="T8" fmla="*/ 458 w 458"/>
              <a:gd name="T9" fmla="*/ 433 h 4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8" h="433">
                <a:moveTo>
                  <a:pt x="0" y="0"/>
                </a:moveTo>
                <a:lnTo>
                  <a:pt x="458" y="433"/>
                </a:lnTo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24598" name="Freeform 22"/>
          <p:cNvSpPr>
            <a:spLocks/>
          </p:cNvSpPr>
          <p:nvPr/>
        </p:nvSpPr>
        <p:spPr bwMode="auto">
          <a:xfrm>
            <a:off x="3561583" y="1963269"/>
            <a:ext cx="456459" cy="339341"/>
          </a:xfrm>
          <a:custGeom>
            <a:avLst/>
            <a:gdLst>
              <a:gd name="T0" fmla="*/ 2147483647 w 456"/>
              <a:gd name="T1" fmla="*/ 0 h 452"/>
              <a:gd name="T2" fmla="*/ 0 w 456"/>
              <a:gd name="T3" fmla="*/ 2147483647 h 452"/>
              <a:gd name="T4" fmla="*/ 0 60000 65536"/>
              <a:gd name="T5" fmla="*/ 0 60000 65536"/>
              <a:gd name="T6" fmla="*/ 0 w 456"/>
              <a:gd name="T7" fmla="*/ 0 h 452"/>
              <a:gd name="T8" fmla="*/ 456 w 456"/>
              <a:gd name="T9" fmla="*/ 452 h 4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6" h="452">
                <a:moveTo>
                  <a:pt x="456" y="0"/>
                </a:moveTo>
                <a:lnTo>
                  <a:pt x="0" y="452"/>
                </a:lnTo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24599" name="Oval 23"/>
          <p:cNvSpPr>
            <a:spLocks noChangeArrowheads="1"/>
          </p:cNvSpPr>
          <p:nvPr/>
        </p:nvSpPr>
        <p:spPr bwMode="auto">
          <a:xfrm>
            <a:off x="3155175" y="2132938"/>
            <a:ext cx="454457" cy="364117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51471" tIns="25735" rIns="51471" bIns="25735" anchor="ctr"/>
          <a:lstStyle/>
          <a:p>
            <a:pPr algn="ctr"/>
            <a:r>
              <a:rPr lang="ru-RU" sz="3027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712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712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0" name="Oval 24"/>
          <p:cNvSpPr>
            <a:spLocks noChangeArrowheads="1"/>
          </p:cNvSpPr>
          <p:nvPr/>
        </p:nvSpPr>
        <p:spPr bwMode="auto">
          <a:xfrm>
            <a:off x="3019038" y="1588642"/>
            <a:ext cx="712717" cy="432436"/>
          </a:xfrm>
          <a:prstGeom prst="ellips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601" name="Freeform 25"/>
          <p:cNvSpPr>
            <a:spLocks/>
          </p:cNvSpPr>
          <p:nvPr/>
        </p:nvSpPr>
        <p:spPr bwMode="auto">
          <a:xfrm>
            <a:off x="3383404" y="2036091"/>
            <a:ext cx="8008" cy="177929"/>
          </a:xfrm>
          <a:custGeom>
            <a:avLst/>
            <a:gdLst>
              <a:gd name="T0" fmla="*/ 0 w 8"/>
              <a:gd name="T1" fmla="*/ 0 h 237"/>
              <a:gd name="T2" fmla="*/ 2147483647 w 8"/>
              <a:gd name="T3" fmla="*/ 2147483647 h 237"/>
              <a:gd name="T4" fmla="*/ 0 60000 65536"/>
              <a:gd name="T5" fmla="*/ 0 60000 65536"/>
              <a:gd name="T6" fmla="*/ 0 w 8"/>
              <a:gd name="T7" fmla="*/ 0 h 237"/>
              <a:gd name="T8" fmla="*/ 8 w 8"/>
              <a:gd name="T9" fmla="*/ 237 h 2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237">
                <a:moveTo>
                  <a:pt x="0" y="0"/>
                </a:moveTo>
                <a:lnTo>
                  <a:pt x="8" y="237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2575004" y="2423644"/>
            <a:ext cx="1984996" cy="275567"/>
            <a:chOff x="2154" y="1752"/>
            <a:chExt cx="2178" cy="590"/>
          </a:xfrm>
        </p:grpSpPr>
        <p:sp>
          <p:nvSpPr>
            <p:cNvPr id="20513" name="Rectangle 27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 sz="1135"/>
            </a:p>
          </p:txBody>
        </p:sp>
        <p:graphicFrame>
          <p:nvGraphicFramePr>
            <p:cNvPr id="20483" name="Object 28"/>
            <p:cNvGraphicFramePr>
              <a:graphicFrameLocks noChangeAspect="1"/>
            </p:cNvGraphicFramePr>
            <p:nvPr/>
          </p:nvGraphicFramePr>
          <p:xfrm>
            <a:off x="2175" y="1752"/>
            <a:ext cx="2044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5" name="Формула" r:id="rId10" imgW="634680" imgH="177480" progId="Equation.3">
                    <p:embed/>
                  </p:oleObj>
                </mc:Choice>
                <mc:Fallback>
                  <p:oleObj name="Формула" r:id="rId10" imgW="63468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5" y="1752"/>
                          <a:ext cx="2044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605" name="Line 29"/>
          <p:cNvSpPr>
            <a:spLocks noChangeShapeType="1"/>
          </p:cNvSpPr>
          <p:nvPr/>
        </p:nvSpPr>
        <p:spPr bwMode="auto">
          <a:xfrm>
            <a:off x="158160" y="2848409"/>
            <a:ext cx="249651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24606" name="Oval 30"/>
          <p:cNvSpPr>
            <a:spLocks noChangeArrowheads="1"/>
          </p:cNvSpPr>
          <p:nvPr/>
        </p:nvSpPr>
        <p:spPr bwMode="auto">
          <a:xfrm>
            <a:off x="521526" y="2813874"/>
            <a:ext cx="91091" cy="68319"/>
          </a:xfrm>
          <a:prstGeom prst="ellipse">
            <a:avLst/>
          </a:prstGeom>
          <a:solidFill>
            <a:schemeClr val="tx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607" name="Oval 31"/>
          <p:cNvSpPr>
            <a:spLocks noChangeArrowheads="1"/>
          </p:cNvSpPr>
          <p:nvPr/>
        </p:nvSpPr>
        <p:spPr bwMode="auto">
          <a:xfrm>
            <a:off x="2110124" y="2813874"/>
            <a:ext cx="91092" cy="683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sp>
        <p:nvSpPr>
          <p:cNvPr id="24608" name="Line 32"/>
          <p:cNvSpPr>
            <a:spLocks noChangeShapeType="1"/>
          </p:cNvSpPr>
          <p:nvPr/>
        </p:nvSpPr>
        <p:spPr bwMode="auto">
          <a:xfrm>
            <a:off x="566570" y="2780089"/>
            <a:ext cx="1998010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>
            <a:off x="158159" y="2915977"/>
            <a:ext cx="1998010" cy="0"/>
          </a:xfrm>
          <a:prstGeom prst="line">
            <a:avLst/>
          </a:prstGeom>
          <a:noFill/>
          <a:ln w="152400">
            <a:pattFill prst="wdDn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1471" tIns="25735" rIns="51471" bIns="25735"/>
          <a:lstStyle/>
          <a:p>
            <a:endParaRPr lang="ru-RU" sz="1135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295298" y="2848409"/>
            <a:ext cx="545548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135" b="1">
                <a:latin typeface="Times New Roman" pitchFamily="18" charset="0"/>
              </a:rPr>
              <a:t>  </a:t>
            </a:r>
            <a:r>
              <a:rPr lang="en-US" sz="1135" b="1">
                <a:latin typeface="Times New Roman" pitchFamily="18" charset="0"/>
              </a:rPr>
              <a:t>7</a:t>
            </a:r>
            <a:endParaRPr lang="ru-RU" sz="1135" b="1">
              <a:latin typeface="Times New Roman" pitchFamily="18" charset="0"/>
            </a:endParaRPr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2020033" y="2848409"/>
            <a:ext cx="412415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135" b="1">
                <a:latin typeface="Times New Roman" pitchFamily="18" charset="0"/>
              </a:rPr>
              <a:t>13</a:t>
            </a:r>
            <a:endParaRPr lang="ru-RU" sz="1135" b="1">
              <a:latin typeface="Times New Roman" pitchFamily="18" charset="0"/>
            </a:endParaRPr>
          </a:p>
        </p:txBody>
      </p:sp>
      <p:sp>
        <p:nvSpPr>
          <p:cNvPr id="24613" name="AutoShape 37"/>
          <p:cNvSpPr>
            <a:spLocks noChangeArrowheads="1"/>
          </p:cNvSpPr>
          <p:nvPr/>
        </p:nvSpPr>
        <p:spPr bwMode="auto">
          <a:xfrm rot="2761434">
            <a:off x="871002" y="2154587"/>
            <a:ext cx="66817" cy="781786"/>
          </a:xfrm>
          <a:prstGeom prst="downArrow">
            <a:avLst>
              <a:gd name="adj1" fmla="val 50000"/>
              <a:gd name="adj2" fmla="val 120051"/>
            </a:avLst>
          </a:prstGeom>
          <a:gradFill rotWithShape="1">
            <a:gsLst>
              <a:gs pos="0">
                <a:srgbClr val="FFFFFF"/>
              </a:gs>
              <a:gs pos="50000">
                <a:srgbClr val="FF0000"/>
              </a:gs>
              <a:gs pos="100000">
                <a:srgbClr val="FFFFFF"/>
              </a:gs>
            </a:gsLst>
            <a:lin ang="2700000" scaled="1"/>
          </a:gra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wrap="none" lIns="51471" tIns="25735" rIns="51471" bIns="25735" anchor="ctr"/>
          <a:lstStyle/>
          <a:p>
            <a:endParaRPr lang="ru-RU" sz="1135"/>
          </a:p>
        </p:txBody>
      </p: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2775794" y="2741047"/>
            <a:ext cx="2044056" cy="373875"/>
            <a:chOff x="2773" y="3650"/>
            <a:chExt cx="2042" cy="498"/>
          </a:xfrm>
        </p:grpSpPr>
        <p:sp>
          <p:nvSpPr>
            <p:cNvPr id="20512" name="Rectangle 39"/>
            <p:cNvSpPr>
              <a:spLocks noChangeArrowheads="1"/>
            </p:cNvSpPr>
            <p:nvPr/>
          </p:nvSpPr>
          <p:spPr bwMode="auto">
            <a:xfrm>
              <a:off x="2773" y="3650"/>
              <a:ext cx="2042" cy="49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018" b="1" dirty="0" err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Javob</a:t>
              </a:r>
              <a:r>
                <a:rPr lang="ru-RU" sz="2018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:</a:t>
              </a:r>
              <a:r>
                <a:rPr lang="ru-RU" sz="2018" i="1" dirty="0">
                  <a:solidFill>
                    <a:srgbClr val="000099"/>
                  </a:solidFill>
                  <a:latin typeface="Times New Roman" pitchFamily="18" charset="0"/>
                </a:rPr>
                <a:t> </a:t>
              </a:r>
            </a:p>
          </p:txBody>
        </p:sp>
        <p:graphicFrame>
          <p:nvGraphicFramePr>
            <p:cNvPr id="20482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5649607"/>
                </p:ext>
              </p:extLst>
            </p:nvPr>
          </p:nvGraphicFramePr>
          <p:xfrm>
            <a:off x="3719" y="3668"/>
            <a:ext cx="1052" cy="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76" name="Формула" r:id="rId12" imgW="368280" imgH="215640" progId="Equation.3">
                    <p:embed/>
                  </p:oleObj>
                </mc:Choice>
                <mc:Fallback>
                  <p:oleObj name="Формула" r:id="rId12" imgW="368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9" y="3668"/>
                          <a:ext cx="1052" cy="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2428443" y="2814625"/>
            <a:ext cx="176083" cy="22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71" tIns="25735" rIns="51471" bIns="257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135" b="1" i="1">
                <a:latin typeface="Times New Roman" pitchFamily="18" charset="0"/>
              </a:rPr>
              <a:t>х</a:t>
            </a:r>
          </a:p>
        </p:txBody>
      </p:sp>
    </p:spTree>
    <p:extLst>
      <p:ext uri="{BB962C8B-B14F-4D97-AF65-F5344CB8AC3E}">
        <p14:creationId xmlns:p14="http://schemas.microsoft.com/office/powerpoint/2010/main" val="261677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1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25208 -4.81481E-6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/>
      <p:bldP spid="24586" grpId="0" animBg="1"/>
      <p:bldP spid="24587" grpId="0" animBg="1"/>
      <p:bldP spid="24594" grpId="0" animBg="1"/>
      <p:bldP spid="24596" grpId="0" animBg="1"/>
      <p:bldP spid="24597" grpId="0" animBg="1"/>
      <p:bldP spid="24598" grpId="0" animBg="1"/>
      <p:bldP spid="24599" grpId="0"/>
      <p:bldP spid="24600" grpId="0" animBg="1"/>
      <p:bldP spid="24601" grpId="0" animBg="1"/>
      <p:bldP spid="24605" grpId="0" animBg="1"/>
      <p:bldP spid="24606" grpId="0" animBg="1"/>
      <p:bldP spid="24607" grpId="0" animBg="1"/>
      <p:bldP spid="24608" grpId="0" animBg="1"/>
      <p:bldP spid="24610" grpId="0" animBg="1"/>
      <p:bldP spid="24611" grpId="0"/>
      <p:bldP spid="24612" grpId="0"/>
      <p:bldP spid="24613" grpId="0" animBg="1"/>
      <p:bldP spid="24613" grpId="1" animBg="1"/>
      <p:bldP spid="24613" grpId="2" animBg="1"/>
      <p:bldP spid="246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352</Words>
  <Application>Microsoft Office PowerPoint</Application>
  <PresentationFormat>Произвольный</PresentationFormat>
  <Paragraphs>115</Paragraphs>
  <Slides>11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 Math</vt:lpstr>
      <vt:lpstr>Open Sans</vt:lpstr>
      <vt:lpstr>Open Sans Light</vt:lpstr>
      <vt:lpstr>Times New Roman</vt:lpstr>
      <vt:lpstr>Office Theme</vt:lpstr>
      <vt:lpstr>Формула</vt:lpstr>
      <vt:lpstr>Уравнение</vt:lpstr>
      <vt:lpstr> ALGEBRA</vt:lpstr>
      <vt:lpstr> BIR NOMA’LUMLI TENGSIZLIKLAR  </vt:lpstr>
      <vt:lpstr>Sonli oraliqlar</vt:lpstr>
      <vt:lpstr>Sonli oraliqlar</vt:lpstr>
      <vt:lpstr>Sonli oraliqlarga mos tengsizlikni toping.</vt:lpstr>
      <vt:lpstr>     №556. Tengsizlikni yeching:</vt:lpstr>
      <vt:lpstr>Презентация PowerPoint</vt:lpstr>
      <vt:lpstr>Презентация PowerPoint</vt:lpstr>
      <vt:lpstr>Презентация PowerPoint</vt:lpstr>
      <vt:lpstr>Презентация PowerPoint</vt:lpstr>
      <vt:lpstr>Mustahkamlash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76</cp:revision>
  <dcterms:created xsi:type="dcterms:W3CDTF">2020-04-09T07:32:19Z</dcterms:created>
  <dcterms:modified xsi:type="dcterms:W3CDTF">2021-04-02T13:02:05Z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