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278" r:id="rId3"/>
    <p:sldId id="293" r:id="rId4"/>
    <p:sldId id="294" r:id="rId5"/>
    <p:sldId id="296" r:id="rId6"/>
    <p:sldId id="297" r:id="rId7"/>
    <p:sldId id="298" r:id="rId8"/>
    <p:sldId id="299" r:id="rId9"/>
    <p:sldId id="302" r:id="rId10"/>
    <p:sldId id="30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47ADFA0-957F-447F-B826-0F9736294018}">
          <p14:sldIdLst>
            <p14:sldId id="303"/>
            <p14:sldId id="278"/>
            <p14:sldId id="293"/>
            <p14:sldId id="294"/>
            <p14:sldId id="296"/>
            <p14:sldId id="297"/>
            <p14:sldId id="298"/>
            <p14:sldId id="299"/>
            <p14:sldId id="302"/>
            <p14:sldId id="304"/>
          </p14:sldIdLst>
        </p14:section>
        <p14:section name="Раздел без заголовка" id="{4F77878F-E2BC-4B53-9F44-6AD2A05BE9D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90305" autoAdjust="0"/>
  </p:normalViewPr>
  <p:slideViewPr>
    <p:cSldViewPr snapToGrid="0">
      <p:cViewPr varScale="1">
        <p:scale>
          <a:sx n="74" d="100"/>
          <a:sy n="74" d="100"/>
        </p:scale>
        <p:origin x="79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9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95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91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5" cy="559913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353" y="150393"/>
            <a:ext cx="1194896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2666" y="2836743"/>
            <a:ext cx="3406669" cy="861775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6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33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418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46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54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6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26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65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74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32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91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90866-ED04-4109-9122-535097799DCC}" type="datetimeFigureOut">
              <a:rPr lang="ru-RU" smtClean="0"/>
              <a:pPr/>
              <a:t>02.04.2021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CC221-4946-466D-8293-DF4C42C5B5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82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" y="14395"/>
            <a:ext cx="12191679" cy="191218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63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01180" y="502963"/>
            <a:ext cx="6565305" cy="1019957"/>
          </a:xfrm>
          <a:prstGeom prst="rect">
            <a:avLst/>
          </a:prstGeom>
        </p:spPr>
        <p:txBody>
          <a:bodyPr vert="horz" wrap="square" lIns="0" tIns="14603" rIns="0" bIns="0" rtlCol="0" anchor="ctr">
            <a:spAutoFit/>
          </a:bodyPr>
          <a:lstStyle/>
          <a:p>
            <a:pPr marL="12700">
              <a:spcBef>
                <a:spcPts val="114"/>
              </a:spcBef>
            </a:pPr>
            <a:r>
              <a:rPr lang="en-US" sz="7258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62714" y="513299"/>
            <a:ext cx="1371564" cy="914376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63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633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84527" y="681744"/>
            <a:ext cx="1678532" cy="477694"/>
          </a:xfrm>
          <a:prstGeom prst="rect">
            <a:avLst/>
          </a:prstGeom>
        </p:spPr>
        <p:txBody>
          <a:bodyPr vert="horz" wrap="square" lIns="0" tIns="15874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3000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3000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spc="10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71310" y="2593895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350"/>
          </a:p>
        </p:txBody>
      </p:sp>
      <p:sp>
        <p:nvSpPr>
          <p:cNvPr id="4" name="Прямоугольник 3"/>
          <p:cNvSpPr/>
          <p:nvPr/>
        </p:nvSpPr>
        <p:spPr>
          <a:xfrm>
            <a:off x="623615" y="2345424"/>
            <a:ext cx="754548" cy="167389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23615" y="4438162"/>
            <a:ext cx="754548" cy="16277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2092190" y="1159438"/>
            <a:ext cx="25200" cy="49393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2043316" y="1147012"/>
            <a:ext cx="614886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2104613" y="593728"/>
            <a:ext cx="0" cy="541301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2164875" y="637091"/>
            <a:ext cx="448564" cy="467717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2592798" y="1181301"/>
            <a:ext cx="67536" cy="67536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2011343" y="613101"/>
            <a:ext cx="67536" cy="67536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11"/>
          <p:cNvSpPr/>
          <p:nvPr/>
        </p:nvSpPr>
        <p:spPr>
          <a:xfrm>
            <a:off x="9062521" y="2657658"/>
            <a:ext cx="2426598" cy="24196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/>
          </a:p>
        </p:txBody>
      </p:sp>
      <p:sp>
        <p:nvSpPr>
          <p:cNvPr id="5" name="Прямоугольник 4"/>
          <p:cNvSpPr/>
          <p:nvPr/>
        </p:nvSpPr>
        <p:spPr>
          <a:xfrm>
            <a:off x="1591782" y="2657658"/>
            <a:ext cx="725711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bajariladigan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3620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4546" y="312677"/>
            <a:ext cx="8825455" cy="609640"/>
          </a:xfrm>
          <a:prstGeom prst="rect">
            <a:avLst/>
          </a:prstGeom>
        </p:spPr>
        <p:txBody>
          <a:bodyPr vert="horz" wrap="square" lIns="0" tIns="33704" rIns="0" bIns="0" rtlCol="0" anchor="ctr">
            <a:spAutoFit/>
          </a:bodyPr>
          <a:lstStyle/>
          <a:p>
            <a:pPr marL="25926">
              <a:spcBef>
                <a:spcPts val="267"/>
              </a:spcBef>
            </a:pPr>
            <a:r>
              <a:rPr lang="en-US" sz="4156" dirty="0" err="1"/>
              <a:t>Mustahkamlash</a:t>
            </a:r>
            <a:r>
              <a:rPr lang="en-US" sz="4156" dirty="0"/>
              <a:t> </a:t>
            </a:r>
            <a:r>
              <a:rPr lang="en-US" sz="4156" dirty="0" err="1"/>
              <a:t>uchun</a:t>
            </a:r>
            <a:r>
              <a:rPr lang="en-US" sz="4156" dirty="0"/>
              <a:t> </a:t>
            </a:r>
            <a:r>
              <a:rPr lang="en-US" sz="4156" dirty="0" err="1"/>
              <a:t>topshiriq</a:t>
            </a:r>
            <a:r>
              <a:rPr lang="ru-RU" sz="4156" dirty="0"/>
              <a:t>:</a:t>
            </a:r>
            <a:endParaRPr sz="4156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CBC005D0-0AAD-4B71-8E4E-231D4BA77DBB}"/>
              </a:ext>
            </a:extLst>
          </p:cNvPr>
          <p:cNvSpPr txBox="1"/>
          <p:nvPr/>
        </p:nvSpPr>
        <p:spPr>
          <a:xfrm>
            <a:off x="3227051" y="4314047"/>
            <a:ext cx="2043058" cy="841897"/>
          </a:xfrm>
          <a:prstGeom prst="rect">
            <a:avLst/>
          </a:prstGeom>
          <a:noFill/>
        </p:spPr>
        <p:txBody>
          <a:bodyPr wrap="none" lIns="186943" tIns="93472" rIns="186943" bIns="93472" rtlCol="0">
            <a:spAutoFit/>
          </a:bodyPr>
          <a:lstStyle/>
          <a:p>
            <a:r>
              <a:rPr lang="ru-RU" sz="4244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4244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552</a:t>
            </a:r>
            <a:endParaRPr lang="en-US" sz="4244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123804CB-B840-4DC0-A7B5-E32E31E270B8}"/>
              </a:ext>
            </a:extLst>
          </p:cNvPr>
          <p:cNvSpPr txBox="1"/>
          <p:nvPr/>
        </p:nvSpPr>
        <p:spPr>
          <a:xfrm>
            <a:off x="6908802" y="2947977"/>
            <a:ext cx="3040126" cy="841897"/>
          </a:xfrm>
          <a:prstGeom prst="rect">
            <a:avLst/>
          </a:prstGeom>
          <a:noFill/>
        </p:spPr>
        <p:txBody>
          <a:bodyPr wrap="none" lIns="186943" tIns="93472" rIns="186943" bIns="93472" rtlCol="0">
            <a:spAutoFit/>
          </a:bodyPr>
          <a:lstStyle/>
          <a:p>
            <a:r>
              <a:rPr lang="en-US" sz="4244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220-sahifa</a:t>
            </a:r>
            <a:endParaRPr lang="en-US" sz="4244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CA5D06A-DBF2-47E6-9F2A-6C8FFF4F5129}"/>
              </a:ext>
            </a:extLst>
          </p:cNvPr>
          <p:cNvSpPr txBox="1"/>
          <p:nvPr/>
        </p:nvSpPr>
        <p:spPr>
          <a:xfrm>
            <a:off x="3241702" y="1999609"/>
            <a:ext cx="2043058" cy="841897"/>
          </a:xfrm>
          <a:prstGeom prst="rect">
            <a:avLst/>
          </a:prstGeom>
          <a:noFill/>
        </p:spPr>
        <p:txBody>
          <a:bodyPr wrap="none" lIns="186943" tIns="93472" rIns="186943" bIns="93472" rtlCol="0">
            <a:spAutoFit/>
          </a:bodyPr>
          <a:lstStyle/>
          <a:p>
            <a:pPr algn="r"/>
            <a:r>
              <a:rPr lang="ru-RU" sz="4244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4244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549</a:t>
            </a:r>
            <a:endParaRPr lang="en-US" sz="4244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0A9AD036-19B4-4F31-BF58-DBB3D70D36F4}"/>
              </a:ext>
            </a:extLst>
          </p:cNvPr>
          <p:cNvSpPr txBox="1"/>
          <p:nvPr/>
        </p:nvSpPr>
        <p:spPr>
          <a:xfrm>
            <a:off x="3229563" y="3069538"/>
            <a:ext cx="2043058" cy="841897"/>
          </a:xfrm>
          <a:prstGeom prst="rect">
            <a:avLst/>
          </a:prstGeom>
          <a:noFill/>
        </p:spPr>
        <p:txBody>
          <a:bodyPr wrap="none" lIns="186943" tIns="93472" rIns="186943" bIns="93472" rtlCol="0">
            <a:spAutoFit/>
          </a:bodyPr>
          <a:lstStyle/>
          <a:p>
            <a:pPr algn="r"/>
            <a:r>
              <a:rPr lang="ru-RU" sz="4244" b="1" dirty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№ </a:t>
            </a:r>
            <a:r>
              <a:rPr lang="en-US" sz="4244" b="1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550</a:t>
            </a:r>
            <a:endParaRPr lang="en-US" sz="4244" b="1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135">
            <a:extLst>
              <a:ext uri="{FF2B5EF4-FFF2-40B4-BE49-F238E27FC236}">
                <a16:creationId xmlns="" xmlns:a16="http://schemas.microsoft.com/office/drawing/2014/main" id="{42FB7646-404A-478A-AEA1-DBB62AE80F5F}"/>
              </a:ext>
            </a:extLst>
          </p:cNvPr>
          <p:cNvSpPr>
            <a:spLocks noEditPoints="1"/>
          </p:cNvSpPr>
          <p:nvPr/>
        </p:nvSpPr>
        <p:spPr bwMode="auto">
          <a:xfrm>
            <a:off x="6908802" y="1999608"/>
            <a:ext cx="702021" cy="677717"/>
          </a:xfrm>
          <a:custGeom>
            <a:avLst/>
            <a:gdLst>
              <a:gd name="T0" fmla="*/ 749 w 813"/>
              <a:gd name="T1" fmla="*/ 15 h 866"/>
              <a:gd name="T2" fmla="*/ 664 w 813"/>
              <a:gd name="T3" fmla="*/ 19 h 866"/>
              <a:gd name="T4" fmla="*/ 640 w 813"/>
              <a:gd name="T5" fmla="*/ 2 h 866"/>
              <a:gd name="T6" fmla="*/ 354 w 813"/>
              <a:gd name="T7" fmla="*/ 410 h 866"/>
              <a:gd name="T8" fmla="*/ 308 w 813"/>
              <a:gd name="T9" fmla="*/ 481 h 866"/>
              <a:gd name="T10" fmla="*/ 334 w 813"/>
              <a:gd name="T11" fmla="*/ 481 h 866"/>
              <a:gd name="T12" fmla="*/ 431 w 813"/>
              <a:gd name="T13" fmla="*/ 449 h 866"/>
              <a:gd name="T14" fmla="*/ 636 w 813"/>
              <a:gd name="T15" fmla="*/ 336 h 866"/>
              <a:gd name="T16" fmla="*/ 492 w 813"/>
              <a:gd name="T17" fmla="*/ 324 h 866"/>
              <a:gd name="T18" fmla="*/ 691 w 813"/>
              <a:gd name="T19" fmla="*/ 287 h 866"/>
              <a:gd name="T20" fmla="*/ 691 w 813"/>
              <a:gd name="T21" fmla="*/ 251 h 866"/>
              <a:gd name="T22" fmla="*/ 600 w 813"/>
              <a:gd name="T23" fmla="*/ 215 h 866"/>
              <a:gd name="T24" fmla="*/ 761 w 813"/>
              <a:gd name="T25" fmla="*/ 206 h 866"/>
              <a:gd name="T26" fmla="*/ 565 w 813"/>
              <a:gd name="T27" fmla="*/ 360 h 866"/>
              <a:gd name="T28" fmla="*/ 455 w 813"/>
              <a:gd name="T29" fmla="*/ 360 h 866"/>
              <a:gd name="T30" fmla="*/ 628 w 813"/>
              <a:gd name="T31" fmla="*/ 136 h 866"/>
              <a:gd name="T32" fmla="*/ 578 w 813"/>
              <a:gd name="T33" fmla="*/ 186 h 866"/>
              <a:gd name="T34" fmla="*/ 506 w 813"/>
              <a:gd name="T35" fmla="*/ 258 h 866"/>
              <a:gd name="T36" fmla="*/ 433 w 813"/>
              <a:gd name="T37" fmla="*/ 331 h 866"/>
              <a:gd name="T38" fmla="*/ 493 w 813"/>
              <a:gd name="T39" fmla="*/ 143 h 866"/>
              <a:gd name="T40" fmla="*/ 628 w 813"/>
              <a:gd name="T41" fmla="*/ 136 h 866"/>
              <a:gd name="T42" fmla="*/ 636 w 813"/>
              <a:gd name="T43" fmla="*/ 179 h 866"/>
              <a:gd name="T44" fmla="*/ 735 w 813"/>
              <a:gd name="T45" fmla="*/ 179 h 866"/>
              <a:gd name="T46" fmla="*/ 331 w 813"/>
              <a:gd name="T47" fmla="*/ 631 h 866"/>
              <a:gd name="T48" fmla="*/ 367 w 813"/>
              <a:gd name="T49" fmla="*/ 523 h 866"/>
              <a:gd name="T50" fmla="*/ 150 w 813"/>
              <a:gd name="T51" fmla="*/ 631 h 866"/>
              <a:gd name="T52" fmla="*/ 186 w 813"/>
              <a:gd name="T53" fmla="*/ 652 h 866"/>
              <a:gd name="T54" fmla="*/ 0 w 813"/>
              <a:gd name="T55" fmla="*/ 866 h 866"/>
              <a:gd name="T56" fmla="*/ 511 w 813"/>
              <a:gd name="T57" fmla="*/ 847 h 866"/>
              <a:gd name="T58" fmla="*/ 40 w 813"/>
              <a:gd name="T59" fmla="*/ 830 h 866"/>
              <a:gd name="T60" fmla="*/ 222 w 813"/>
              <a:gd name="T61" fmla="*/ 683 h 866"/>
              <a:gd name="T62" fmla="*/ 186 w 813"/>
              <a:gd name="T63" fmla="*/ 595 h 866"/>
              <a:gd name="T64" fmla="*/ 331 w 813"/>
              <a:gd name="T65" fmla="*/ 559 h 866"/>
              <a:gd name="T66" fmla="*/ 295 w 813"/>
              <a:gd name="T67" fmla="*/ 595 h 866"/>
              <a:gd name="T68" fmla="*/ 310 w 813"/>
              <a:gd name="T69" fmla="*/ 685 h 866"/>
              <a:gd name="T70" fmla="*/ 40 w 813"/>
              <a:gd name="T71" fmla="*/ 830 h 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813" h="866">
                <a:moveTo>
                  <a:pt x="774" y="15"/>
                </a:moveTo>
                <a:cubicBezTo>
                  <a:pt x="767" y="8"/>
                  <a:pt x="756" y="8"/>
                  <a:pt x="749" y="15"/>
                </a:cubicBezTo>
                <a:cubicBezTo>
                  <a:pt x="664" y="100"/>
                  <a:pt x="664" y="100"/>
                  <a:pt x="664" y="100"/>
                </a:cubicBezTo>
                <a:cubicBezTo>
                  <a:pt x="664" y="19"/>
                  <a:pt x="664" y="19"/>
                  <a:pt x="664" y="19"/>
                </a:cubicBezTo>
                <a:cubicBezTo>
                  <a:pt x="664" y="14"/>
                  <a:pt x="662" y="8"/>
                  <a:pt x="657" y="5"/>
                </a:cubicBezTo>
                <a:cubicBezTo>
                  <a:pt x="652" y="1"/>
                  <a:pt x="646" y="0"/>
                  <a:pt x="640" y="2"/>
                </a:cubicBezTo>
                <a:cubicBezTo>
                  <a:pt x="584" y="22"/>
                  <a:pt x="522" y="63"/>
                  <a:pt x="467" y="118"/>
                </a:cubicBezTo>
                <a:cubicBezTo>
                  <a:pt x="361" y="224"/>
                  <a:pt x="315" y="347"/>
                  <a:pt x="354" y="410"/>
                </a:cubicBezTo>
                <a:cubicBezTo>
                  <a:pt x="308" y="456"/>
                  <a:pt x="308" y="456"/>
                  <a:pt x="308" y="456"/>
                </a:cubicBezTo>
                <a:cubicBezTo>
                  <a:pt x="301" y="463"/>
                  <a:pt x="301" y="474"/>
                  <a:pt x="308" y="481"/>
                </a:cubicBezTo>
                <a:cubicBezTo>
                  <a:pt x="312" y="485"/>
                  <a:pt x="316" y="487"/>
                  <a:pt x="321" y="487"/>
                </a:cubicBezTo>
                <a:cubicBezTo>
                  <a:pt x="326" y="487"/>
                  <a:pt x="330" y="485"/>
                  <a:pt x="334" y="481"/>
                </a:cubicBezTo>
                <a:cubicBezTo>
                  <a:pt x="379" y="436"/>
                  <a:pt x="379" y="436"/>
                  <a:pt x="379" y="436"/>
                </a:cubicBezTo>
                <a:cubicBezTo>
                  <a:pt x="394" y="445"/>
                  <a:pt x="411" y="449"/>
                  <a:pt x="431" y="449"/>
                </a:cubicBezTo>
                <a:cubicBezTo>
                  <a:pt x="486" y="449"/>
                  <a:pt x="558" y="417"/>
                  <a:pt x="630" y="356"/>
                </a:cubicBezTo>
                <a:cubicBezTo>
                  <a:pt x="636" y="351"/>
                  <a:pt x="638" y="343"/>
                  <a:pt x="636" y="336"/>
                </a:cubicBezTo>
                <a:cubicBezTo>
                  <a:pt x="633" y="328"/>
                  <a:pt x="626" y="324"/>
                  <a:pt x="619" y="324"/>
                </a:cubicBezTo>
                <a:cubicBezTo>
                  <a:pt x="492" y="324"/>
                  <a:pt x="492" y="324"/>
                  <a:pt x="492" y="324"/>
                </a:cubicBezTo>
                <a:cubicBezTo>
                  <a:pt x="528" y="287"/>
                  <a:pt x="528" y="287"/>
                  <a:pt x="528" y="287"/>
                </a:cubicBezTo>
                <a:cubicBezTo>
                  <a:pt x="691" y="287"/>
                  <a:pt x="691" y="287"/>
                  <a:pt x="691" y="287"/>
                </a:cubicBezTo>
                <a:cubicBezTo>
                  <a:pt x="701" y="287"/>
                  <a:pt x="709" y="279"/>
                  <a:pt x="709" y="269"/>
                </a:cubicBezTo>
                <a:cubicBezTo>
                  <a:pt x="709" y="259"/>
                  <a:pt x="701" y="251"/>
                  <a:pt x="691" y="251"/>
                </a:cubicBezTo>
                <a:cubicBezTo>
                  <a:pt x="564" y="251"/>
                  <a:pt x="564" y="251"/>
                  <a:pt x="564" y="251"/>
                </a:cubicBezTo>
                <a:cubicBezTo>
                  <a:pt x="600" y="215"/>
                  <a:pt x="600" y="215"/>
                  <a:pt x="600" y="215"/>
                </a:cubicBezTo>
                <a:cubicBezTo>
                  <a:pt x="745" y="215"/>
                  <a:pt x="745" y="215"/>
                  <a:pt x="745" y="215"/>
                </a:cubicBezTo>
                <a:cubicBezTo>
                  <a:pt x="752" y="215"/>
                  <a:pt x="758" y="212"/>
                  <a:pt x="761" y="206"/>
                </a:cubicBezTo>
                <a:cubicBezTo>
                  <a:pt x="808" y="124"/>
                  <a:pt x="813" y="54"/>
                  <a:pt x="774" y="15"/>
                </a:cubicBezTo>
                <a:close/>
                <a:moveTo>
                  <a:pt x="565" y="360"/>
                </a:moveTo>
                <a:cubicBezTo>
                  <a:pt x="501" y="404"/>
                  <a:pt x="441" y="423"/>
                  <a:pt x="406" y="409"/>
                </a:cubicBezTo>
                <a:cubicBezTo>
                  <a:pt x="455" y="360"/>
                  <a:pt x="455" y="360"/>
                  <a:pt x="455" y="360"/>
                </a:cubicBezTo>
                <a:lnTo>
                  <a:pt x="565" y="360"/>
                </a:lnTo>
                <a:close/>
                <a:moveTo>
                  <a:pt x="628" y="136"/>
                </a:moveTo>
                <a:cubicBezTo>
                  <a:pt x="581" y="183"/>
                  <a:pt x="581" y="183"/>
                  <a:pt x="581" y="183"/>
                </a:cubicBezTo>
                <a:cubicBezTo>
                  <a:pt x="580" y="184"/>
                  <a:pt x="579" y="185"/>
                  <a:pt x="578" y="186"/>
                </a:cubicBezTo>
                <a:cubicBezTo>
                  <a:pt x="509" y="255"/>
                  <a:pt x="509" y="255"/>
                  <a:pt x="509" y="255"/>
                </a:cubicBezTo>
                <a:cubicBezTo>
                  <a:pt x="508" y="256"/>
                  <a:pt x="507" y="257"/>
                  <a:pt x="506" y="258"/>
                </a:cubicBezTo>
                <a:cubicBezTo>
                  <a:pt x="437" y="327"/>
                  <a:pt x="437" y="327"/>
                  <a:pt x="437" y="327"/>
                </a:cubicBezTo>
                <a:cubicBezTo>
                  <a:pt x="435" y="328"/>
                  <a:pt x="434" y="329"/>
                  <a:pt x="433" y="331"/>
                </a:cubicBezTo>
                <a:cubicBezTo>
                  <a:pt x="381" y="383"/>
                  <a:pt x="381" y="383"/>
                  <a:pt x="381" y="383"/>
                </a:cubicBezTo>
                <a:cubicBezTo>
                  <a:pt x="363" y="336"/>
                  <a:pt x="400" y="236"/>
                  <a:pt x="493" y="143"/>
                </a:cubicBezTo>
                <a:cubicBezTo>
                  <a:pt x="535" y="101"/>
                  <a:pt x="584" y="66"/>
                  <a:pt x="628" y="46"/>
                </a:cubicBezTo>
                <a:lnTo>
                  <a:pt x="628" y="136"/>
                </a:lnTo>
                <a:close/>
                <a:moveTo>
                  <a:pt x="735" y="179"/>
                </a:moveTo>
                <a:cubicBezTo>
                  <a:pt x="636" y="179"/>
                  <a:pt x="636" y="179"/>
                  <a:pt x="636" y="179"/>
                </a:cubicBezTo>
                <a:cubicBezTo>
                  <a:pt x="759" y="56"/>
                  <a:pt x="759" y="56"/>
                  <a:pt x="759" y="56"/>
                </a:cubicBezTo>
                <a:cubicBezTo>
                  <a:pt x="771" y="84"/>
                  <a:pt x="762" y="128"/>
                  <a:pt x="735" y="179"/>
                </a:cubicBezTo>
                <a:close/>
                <a:moveTo>
                  <a:pt x="331" y="652"/>
                </a:moveTo>
                <a:cubicBezTo>
                  <a:pt x="331" y="631"/>
                  <a:pt x="331" y="631"/>
                  <a:pt x="331" y="631"/>
                </a:cubicBezTo>
                <a:cubicBezTo>
                  <a:pt x="367" y="631"/>
                  <a:pt x="367" y="631"/>
                  <a:pt x="367" y="631"/>
                </a:cubicBezTo>
                <a:cubicBezTo>
                  <a:pt x="367" y="523"/>
                  <a:pt x="367" y="523"/>
                  <a:pt x="367" y="523"/>
                </a:cubicBezTo>
                <a:cubicBezTo>
                  <a:pt x="150" y="523"/>
                  <a:pt x="150" y="523"/>
                  <a:pt x="150" y="523"/>
                </a:cubicBezTo>
                <a:cubicBezTo>
                  <a:pt x="150" y="631"/>
                  <a:pt x="150" y="631"/>
                  <a:pt x="150" y="631"/>
                </a:cubicBezTo>
                <a:cubicBezTo>
                  <a:pt x="186" y="631"/>
                  <a:pt x="186" y="631"/>
                  <a:pt x="186" y="631"/>
                </a:cubicBezTo>
                <a:cubicBezTo>
                  <a:pt x="186" y="652"/>
                  <a:pt x="186" y="652"/>
                  <a:pt x="186" y="652"/>
                </a:cubicBezTo>
                <a:cubicBezTo>
                  <a:pt x="72" y="671"/>
                  <a:pt x="10" y="737"/>
                  <a:pt x="2" y="847"/>
                </a:cubicBezTo>
                <a:cubicBezTo>
                  <a:pt x="0" y="866"/>
                  <a:pt x="0" y="866"/>
                  <a:pt x="0" y="866"/>
                </a:cubicBezTo>
                <a:cubicBezTo>
                  <a:pt x="512" y="866"/>
                  <a:pt x="512" y="866"/>
                  <a:pt x="512" y="866"/>
                </a:cubicBezTo>
                <a:cubicBezTo>
                  <a:pt x="511" y="847"/>
                  <a:pt x="511" y="847"/>
                  <a:pt x="511" y="847"/>
                </a:cubicBezTo>
                <a:cubicBezTo>
                  <a:pt x="502" y="735"/>
                  <a:pt x="443" y="671"/>
                  <a:pt x="331" y="652"/>
                </a:cubicBezTo>
                <a:close/>
                <a:moveTo>
                  <a:pt x="40" y="830"/>
                </a:moveTo>
                <a:cubicBezTo>
                  <a:pt x="53" y="745"/>
                  <a:pt x="106" y="698"/>
                  <a:pt x="207" y="685"/>
                </a:cubicBezTo>
                <a:cubicBezTo>
                  <a:pt x="222" y="683"/>
                  <a:pt x="222" y="683"/>
                  <a:pt x="222" y="683"/>
                </a:cubicBezTo>
                <a:cubicBezTo>
                  <a:pt x="222" y="595"/>
                  <a:pt x="222" y="595"/>
                  <a:pt x="222" y="595"/>
                </a:cubicBezTo>
                <a:cubicBezTo>
                  <a:pt x="186" y="595"/>
                  <a:pt x="186" y="595"/>
                  <a:pt x="186" y="595"/>
                </a:cubicBezTo>
                <a:cubicBezTo>
                  <a:pt x="186" y="559"/>
                  <a:pt x="186" y="559"/>
                  <a:pt x="186" y="559"/>
                </a:cubicBezTo>
                <a:cubicBezTo>
                  <a:pt x="331" y="559"/>
                  <a:pt x="331" y="559"/>
                  <a:pt x="331" y="559"/>
                </a:cubicBezTo>
                <a:cubicBezTo>
                  <a:pt x="331" y="595"/>
                  <a:pt x="331" y="595"/>
                  <a:pt x="331" y="595"/>
                </a:cubicBezTo>
                <a:cubicBezTo>
                  <a:pt x="295" y="595"/>
                  <a:pt x="295" y="595"/>
                  <a:pt x="295" y="595"/>
                </a:cubicBezTo>
                <a:cubicBezTo>
                  <a:pt x="295" y="683"/>
                  <a:pt x="295" y="683"/>
                  <a:pt x="295" y="683"/>
                </a:cubicBezTo>
                <a:cubicBezTo>
                  <a:pt x="310" y="685"/>
                  <a:pt x="310" y="685"/>
                  <a:pt x="310" y="685"/>
                </a:cubicBezTo>
                <a:cubicBezTo>
                  <a:pt x="409" y="698"/>
                  <a:pt x="460" y="743"/>
                  <a:pt x="472" y="830"/>
                </a:cubicBezTo>
                <a:lnTo>
                  <a:pt x="40" y="8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117749" tIns="58873" rIns="117749" bIns="58873" numCol="1" anchor="t" anchorCtr="0" compatLnSpc="1">
            <a:prstTxWarp prst="textNoShape">
              <a:avLst/>
            </a:prstTxWarp>
          </a:bodyPr>
          <a:lstStyle/>
          <a:p>
            <a:pPr defTabSz="1869497">
              <a:defRPr/>
            </a:pPr>
            <a:endParaRPr lang="en-US" sz="5835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151">
            <a:extLst>
              <a:ext uri="{FF2B5EF4-FFF2-40B4-BE49-F238E27FC236}">
                <a16:creationId xmlns="" xmlns:a16="http://schemas.microsoft.com/office/drawing/2014/main" id="{17AFB22D-40F4-458A-845E-8349A8528C86}"/>
              </a:ext>
            </a:extLst>
          </p:cNvPr>
          <p:cNvSpPr>
            <a:spLocks noEditPoints="1"/>
          </p:cNvSpPr>
          <p:nvPr/>
        </p:nvSpPr>
        <p:spPr bwMode="auto">
          <a:xfrm>
            <a:off x="6928305" y="4003709"/>
            <a:ext cx="462252" cy="622583"/>
          </a:xfrm>
          <a:custGeom>
            <a:avLst/>
            <a:gdLst>
              <a:gd name="T0" fmla="*/ 400 w 800"/>
              <a:gd name="T1" fmla="*/ 225 h 1193"/>
              <a:gd name="T2" fmla="*/ 225 w 800"/>
              <a:gd name="T3" fmla="*/ 400 h 1193"/>
              <a:gd name="T4" fmla="*/ 400 w 800"/>
              <a:gd name="T5" fmla="*/ 575 h 1193"/>
              <a:gd name="T6" fmla="*/ 575 w 800"/>
              <a:gd name="T7" fmla="*/ 400 h 1193"/>
              <a:gd name="T8" fmla="*/ 400 w 800"/>
              <a:gd name="T9" fmla="*/ 225 h 1193"/>
              <a:gd name="T10" fmla="*/ 400 w 800"/>
              <a:gd name="T11" fmla="*/ 525 h 1193"/>
              <a:gd name="T12" fmla="*/ 275 w 800"/>
              <a:gd name="T13" fmla="*/ 400 h 1193"/>
              <a:gd name="T14" fmla="*/ 400 w 800"/>
              <a:gd name="T15" fmla="*/ 275 h 1193"/>
              <a:gd name="T16" fmla="*/ 525 w 800"/>
              <a:gd name="T17" fmla="*/ 400 h 1193"/>
              <a:gd name="T18" fmla="*/ 400 w 800"/>
              <a:gd name="T19" fmla="*/ 525 h 1193"/>
              <a:gd name="T20" fmla="*/ 400 w 800"/>
              <a:gd name="T21" fmla="*/ 0 h 1193"/>
              <a:gd name="T22" fmla="*/ 0 w 800"/>
              <a:gd name="T23" fmla="*/ 400 h 1193"/>
              <a:gd name="T24" fmla="*/ 379 w 800"/>
              <a:gd name="T25" fmla="*/ 1164 h 1193"/>
              <a:gd name="T26" fmla="*/ 400 w 800"/>
              <a:gd name="T27" fmla="*/ 1193 h 1193"/>
              <a:gd name="T28" fmla="*/ 420 w 800"/>
              <a:gd name="T29" fmla="*/ 1164 h 1193"/>
              <a:gd name="T30" fmla="*/ 800 w 800"/>
              <a:gd name="T31" fmla="*/ 400 h 1193"/>
              <a:gd name="T32" fmla="*/ 400 w 800"/>
              <a:gd name="T33" fmla="*/ 0 h 1193"/>
              <a:gd name="T34" fmla="*/ 400 w 800"/>
              <a:gd name="T35" fmla="*/ 1105 h 1193"/>
              <a:gd name="T36" fmla="*/ 50 w 800"/>
              <a:gd name="T37" fmla="*/ 400 h 1193"/>
              <a:gd name="T38" fmla="*/ 400 w 800"/>
              <a:gd name="T39" fmla="*/ 50 h 1193"/>
              <a:gd name="T40" fmla="*/ 750 w 800"/>
              <a:gd name="T41" fmla="*/ 400 h 1193"/>
              <a:gd name="T42" fmla="*/ 400 w 800"/>
              <a:gd name="T43" fmla="*/ 1105 h 1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0" h="1193">
                <a:moveTo>
                  <a:pt x="400" y="225"/>
                </a:moveTo>
                <a:cubicBezTo>
                  <a:pt x="303" y="225"/>
                  <a:pt x="225" y="303"/>
                  <a:pt x="225" y="400"/>
                </a:cubicBezTo>
                <a:cubicBezTo>
                  <a:pt x="225" y="496"/>
                  <a:pt x="303" y="575"/>
                  <a:pt x="400" y="575"/>
                </a:cubicBezTo>
                <a:cubicBezTo>
                  <a:pt x="496" y="575"/>
                  <a:pt x="575" y="496"/>
                  <a:pt x="575" y="400"/>
                </a:cubicBezTo>
                <a:cubicBezTo>
                  <a:pt x="575" y="303"/>
                  <a:pt x="496" y="225"/>
                  <a:pt x="400" y="225"/>
                </a:cubicBezTo>
                <a:close/>
                <a:moveTo>
                  <a:pt x="400" y="525"/>
                </a:moveTo>
                <a:cubicBezTo>
                  <a:pt x="331" y="525"/>
                  <a:pt x="275" y="468"/>
                  <a:pt x="275" y="400"/>
                </a:cubicBezTo>
                <a:cubicBezTo>
                  <a:pt x="275" y="331"/>
                  <a:pt x="331" y="275"/>
                  <a:pt x="400" y="275"/>
                </a:cubicBezTo>
                <a:cubicBezTo>
                  <a:pt x="469" y="275"/>
                  <a:pt x="525" y="331"/>
                  <a:pt x="525" y="400"/>
                </a:cubicBezTo>
                <a:cubicBezTo>
                  <a:pt x="525" y="468"/>
                  <a:pt x="469" y="525"/>
                  <a:pt x="400" y="525"/>
                </a:cubicBezTo>
                <a:close/>
                <a:moveTo>
                  <a:pt x="400" y="0"/>
                </a:moveTo>
                <a:cubicBezTo>
                  <a:pt x="179" y="0"/>
                  <a:pt x="0" y="179"/>
                  <a:pt x="0" y="400"/>
                </a:cubicBezTo>
                <a:cubicBezTo>
                  <a:pt x="0" y="612"/>
                  <a:pt x="364" y="1141"/>
                  <a:pt x="379" y="1164"/>
                </a:cubicBezTo>
                <a:cubicBezTo>
                  <a:pt x="400" y="1193"/>
                  <a:pt x="400" y="1193"/>
                  <a:pt x="400" y="1193"/>
                </a:cubicBezTo>
                <a:cubicBezTo>
                  <a:pt x="420" y="1164"/>
                  <a:pt x="420" y="1164"/>
                  <a:pt x="420" y="1164"/>
                </a:cubicBezTo>
                <a:cubicBezTo>
                  <a:pt x="436" y="1141"/>
                  <a:pt x="800" y="612"/>
                  <a:pt x="800" y="400"/>
                </a:cubicBezTo>
                <a:cubicBezTo>
                  <a:pt x="800" y="179"/>
                  <a:pt x="620" y="0"/>
                  <a:pt x="400" y="0"/>
                </a:cubicBezTo>
                <a:close/>
                <a:moveTo>
                  <a:pt x="400" y="1105"/>
                </a:moveTo>
                <a:cubicBezTo>
                  <a:pt x="322" y="988"/>
                  <a:pt x="50" y="569"/>
                  <a:pt x="50" y="400"/>
                </a:cubicBezTo>
                <a:cubicBezTo>
                  <a:pt x="50" y="207"/>
                  <a:pt x="207" y="50"/>
                  <a:pt x="400" y="50"/>
                </a:cubicBezTo>
                <a:cubicBezTo>
                  <a:pt x="593" y="50"/>
                  <a:pt x="750" y="207"/>
                  <a:pt x="750" y="400"/>
                </a:cubicBezTo>
                <a:cubicBezTo>
                  <a:pt x="750" y="569"/>
                  <a:pt x="478" y="988"/>
                  <a:pt x="400" y="110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117749" tIns="58873" rIns="117749" bIns="58873" numCol="1" anchor="t" anchorCtr="0" compatLnSpc="1">
            <a:prstTxWarp prst="textNoShape">
              <a:avLst/>
            </a:prstTxWarp>
          </a:bodyPr>
          <a:lstStyle/>
          <a:p>
            <a:pPr defTabSz="1869497">
              <a:defRPr/>
            </a:pPr>
            <a:endParaRPr lang="en-US" sz="5835" ker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049745" y="1803400"/>
            <a:ext cx="42487" cy="3657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1573267" y="2172383"/>
            <a:ext cx="827591" cy="717461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83" b="1" dirty="0">
                <a:solidFill>
                  <a:schemeClr val="bg1"/>
                </a:solidFill>
              </a:rPr>
              <a:t>1</a:t>
            </a:r>
            <a:endParaRPr lang="ru-RU" sz="3183" b="1" dirty="0"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591295" y="4444731"/>
            <a:ext cx="827591" cy="717461"/>
          </a:xfrm>
          <a:prstGeom prst="ellipse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83" b="1" dirty="0">
                <a:solidFill>
                  <a:schemeClr val="tx1"/>
                </a:solidFill>
              </a:rPr>
              <a:t>3</a:t>
            </a:r>
            <a:endParaRPr lang="ru-RU" sz="3183" b="1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591295" y="3284343"/>
            <a:ext cx="827591" cy="717461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183" b="1" dirty="0">
                <a:solidFill>
                  <a:schemeClr val="tx1"/>
                </a:solidFill>
              </a:rPr>
              <a:t>2</a:t>
            </a:r>
            <a:endParaRPr lang="ru-RU" sz="3183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3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  <p:bldP spid="28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75622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bajariladigan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3899" y="1756229"/>
            <a:ext cx="1299406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kasrlar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Qisqa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ko‘paytirish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formulalar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44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Kasrlarni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qisqartirish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5715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kasrlarni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umumiy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maxrajga</a:t>
            </a:r>
            <a:endParaRPr lang="en-US" sz="40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4000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keltirish</a:t>
            </a:r>
            <a:r>
              <a:rPr lang="en-U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14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33531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ALGEBRAIK KASRLAR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0286" y="1627227"/>
            <a:ext cx="115678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1200" algn="just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deb,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maxrajida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ifodaga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94531" y="4615691"/>
                <a:ext cx="800219" cy="1421608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6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</m:t>
                        </m:r>
                      </m:num>
                      <m:den>
                        <m:r>
                          <a:rPr lang="en-US" sz="60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𝐁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531" y="4615691"/>
                <a:ext cx="800219" cy="14216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095196" y="4972552"/>
            <a:ext cx="9628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68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48402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lgebraik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636726" y="2015551"/>
                <a:ext cx="7753527" cy="18457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𝟏𝟕</m:t>
                          </m:r>
                        </m:den>
                      </m:f>
                      <m:r>
                        <a:rPr lang="en-US" sz="6000" b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6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          </m:t>
                      </m:r>
                      <m:f>
                        <m:f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𝟑𝟏</m:t>
                          </m:r>
                        </m:den>
                      </m:f>
                      <m:r>
                        <a:rPr lang="en-US" sz="6000" b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6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6726" y="2015551"/>
                <a:ext cx="7753527" cy="184576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91975" y="4307300"/>
                <a:ext cx="7695761" cy="1846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ru-RU" sz="60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ru-RU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den>
                      </m:f>
                      <m:r>
                        <a:rPr lang="en-US" sz="6000" b="1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ru-RU" sz="60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6000" b="1" i="1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f>
                        <m:fPr>
                          <m:ctrlPr>
                            <a:rPr lang="ru-RU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0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6000" b="1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sSup>
                            <m:sSupPr>
                              <m:ctrlPr>
                                <a:rPr lang="ru-RU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6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p>
                              <m:r>
                                <a:rPr lang="ru-RU" sz="6000" b="1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en-US" sz="6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ru-RU" sz="6000" b="1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975" y="4307300"/>
                <a:ext cx="7695761" cy="18461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488866" y="1907765"/>
                <a:ext cx="2197012" cy="19535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𝟐𝟏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³</m:t>
                          </m:r>
                        </m:num>
                        <m:den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6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8866" y="1907765"/>
                <a:ext cx="2197012" cy="195354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182127" y="1982432"/>
                <a:ext cx="1321195" cy="1845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6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6000" b="1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sz="6000" b="1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6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127" y="1982432"/>
                <a:ext cx="1321195" cy="184576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614044" y="2080416"/>
                <a:ext cx="2078902" cy="18647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8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8000" b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80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ru-RU" sz="80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en-US" sz="8000" b="1" i="1"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ru-RU" sz="5400" dirty="0" smtClean="0"/>
                  <a:t>  </a:t>
                </a:r>
                <a:endParaRPr lang="ru-RU" sz="5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044" y="2080416"/>
                <a:ext cx="2078902" cy="18647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584583" y="4166941"/>
                <a:ext cx="1611339" cy="21268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6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ru-RU" sz="6000" b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ru-RU" sz="6000" b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6000" b="1" i="1">
                              <a:latin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  <m:r>
                        <a:rPr lang="en-US" sz="600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4583" y="4166941"/>
                <a:ext cx="1611339" cy="212686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659646" y="4340419"/>
                <a:ext cx="2149819" cy="18397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6000" b="1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sSup>
                            <m:sSupPr>
                              <m:ctrlPr>
                                <a:rPr lang="ru-RU" sz="6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6000" b="1" i="1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e>
                            <m:sup>
                              <m:r>
                                <a:rPr lang="ru-RU" sz="60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  <m:r>
                        <a:rPr lang="en-US" sz="6000" b="1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ru-RU" sz="6000" b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9646" y="4340419"/>
                <a:ext cx="2149819" cy="183973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773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03971" y="1628454"/>
            <a:ext cx="4320413" cy="7078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4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a+b</a:t>
            </a:r>
            <a:r>
              <a:rPr lang="en-US" sz="4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)²=a²+2ab+b²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93976" y="4084661"/>
            <a:ext cx="4063933" cy="7078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a-b)²=a²-2ab+b²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93163" y="5442228"/>
            <a:ext cx="4014744" cy="7078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a²-b²=(a-b)(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a+b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97030" y="2851732"/>
            <a:ext cx="5534297" cy="7078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a³+b³=(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a+b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)(a²-ab+b²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4727" y="1617173"/>
            <a:ext cx="5822433" cy="7078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40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a+b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)³=a³+3a²b+3ab²+b³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096000" y="4087687"/>
            <a:ext cx="6032421" cy="7078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</a:t>
            </a:r>
            <a:r>
              <a:rPr lang="ru-RU" sz="4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ru-RU" sz="4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b)³=</a:t>
            </a:r>
            <a:r>
              <a:rPr lang="ru-RU" sz="4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a³-3a²b+3ab²-b³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62214" y="2850917"/>
                <a:ext cx="5338321" cy="707886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b="1" dirty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a³-b³=(a-b)(a²+ab+b²)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214" y="2850917"/>
                <a:ext cx="5338321" cy="707886"/>
              </a:xfrm>
              <a:prstGeom prst="rect">
                <a:avLst/>
              </a:prstGeom>
              <a:blipFill rotWithShape="0">
                <a:blip r:embed="rId2"/>
                <a:stretch>
                  <a:fillRect l="-3189" t="-16102" r="-797" b="-33051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0" y="0"/>
            <a:ext cx="12192000" cy="9817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52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3"/>
          <p:cNvSpPr>
            <a:spLocks noChangeArrowheads="1"/>
          </p:cNvSpPr>
          <p:nvPr/>
        </p:nvSpPr>
        <p:spPr bwMode="auto">
          <a:xfrm>
            <a:off x="152400" y="340296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1497696" y="1627333"/>
                <a:ext cx="6061275" cy="13052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  1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)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𝒂𝒃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den>
                    </m:f>
                    <m:r>
                      <a:rPr lang="en-US" sz="5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·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·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54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num>
                      <m:den>
                        <m:r>
                          <a:rPr lang="en-US" sz="5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696" y="1627333"/>
                <a:ext cx="6061275" cy="1305294"/>
              </a:xfrm>
              <a:prstGeom prst="rect">
                <a:avLst/>
              </a:prstGeom>
              <a:blipFill>
                <a:blip r:embed="rId2"/>
                <a:stretch>
                  <a:fillRect b="-1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1103087" y="3086067"/>
                <a:ext cx="10675222" cy="15524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2 )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𝟐𝟓</m:t>
                            </m:r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𝟏𝟐𝟓</m:t>
                            </m:r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𝟓</m:t>
                            </m:r>
                          </m:sup>
                        </m:sSup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8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𝟐𝟓</m:t>
                            </m:r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·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·</m:t>
                        </m:r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·</m:t>
                        </m:r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8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16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087" y="3086067"/>
                <a:ext cx="10675222" cy="1552476"/>
              </a:xfrm>
              <a:prstGeom prst="rect">
                <a:avLst/>
              </a:prstGeom>
              <a:blipFill rotWithShape="0">
                <a:blip r:embed="rId3"/>
                <a:stretch>
                  <a:fillRect l="-20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Прямоугольник 74"/>
              <p:cNvSpPr/>
              <p:nvPr/>
            </p:nvSpPr>
            <p:spPr>
              <a:xfrm>
                <a:off x="537029" y="5102434"/>
                <a:ext cx="11750475" cy="15561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48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ru-RU" sz="48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8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  <m:r>
                              <a:rPr lang="en-US" sz="48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8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𝒄</m:t>
                            </m:r>
                          </m:e>
                        </m:d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−(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)</m:t>
                        </m:r>
                      </m:den>
                    </m:f>
                    <m:r>
                      <a:rPr lang="en-US" sz="48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𝒄</m:t>
                        </m:r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den>
                    </m:f>
                    <m:r>
                      <a:rPr lang="en-US" sz="48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 −</m:t>
                    </m:r>
                    <m:r>
                      <a:rPr lang="en-US" sz="48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48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𝒄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5" name="Прямоугольник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29" y="5102434"/>
                <a:ext cx="11750475" cy="1556195"/>
              </a:xfrm>
              <a:prstGeom prst="rect">
                <a:avLst/>
              </a:prstGeom>
              <a:blipFill rotWithShape="0">
                <a:blip r:embed="rId4"/>
                <a:stretch>
                  <a:fillRect l="-18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Прямоугольник 75"/>
          <p:cNvSpPr/>
          <p:nvPr/>
        </p:nvSpPr>
        <p:spPr>
          <a:xfrm>
            <a:off x="0" y="0"/>
            <a:ext cx="12192000" cy="14038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Rectangle 42"/>
          <p:cNvSpPr>
            <a:spLocks noChangeArrowheads="1"/>
          </p:cNvSpPr>
          <p:nvPr/>
        </p:nvSpPr>
        <p:spPr bwMode="auto">
          <a:xfrm>
            <a:off x="1242557" y="27343"/>
            <a:ext cx="8658139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97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74" grpId="0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4949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75772" y="144756"/>
            <a:ext cx="11916228" cy="1451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Algebraik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kasrlarni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maxrajga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keltirish</a:t>
            </a:r>
            <a:endParaRPr lang="ru-RU" sz="1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algebraik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kasrlarni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qo‘shish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ayirish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059951" y="1318282"/>
                <a:ext cx="9359057" cy="4657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  <a:spcAft>
                    <a:spcPts val="1000"/>
                  </a:spcAft>
                </a:pPr>
                <a:r>
                  <a:rPr lang="en-US" sz="4000" b="1" dirty="0" smtClean="0">
                    <a:solidFill>
                      <a:srgbClr val="C00000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num>
                      <m:den>
                        <m:sSup>
                          <m:sSupPr>
                            <m:ctrlPr>
                              <a:rPr lang="ru-RU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𝒂𝒃</m:t>
                        </m:r>
                        <m:r>
                          <a:rPr lang="en-US" sz="4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42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²</m:t>
                        </m:r>
                      </m:den>
                    </m:f>
                    <m:r>
                      <a:rPr lang="en-US" sz="4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  <m:r>
                      <a:rPr lang="en-US" sz="4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num>
                      <m:den>
                        <m:sSup>
                          <m:sSupPr>
                            <m:ctrlPr>
                              <a:rPr lang="ru-RU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𝒂</m:t>
                                </m:r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𝒃</m:t>
                                </m:r>
                              </m:e>
                            </m:d>
                          </m:e>
                          <m:sup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·</m:t>
                        </m:r>
                        <m:d>
                          <m:dPr>
                            <m:ctrlPr>
                              <a:rPr lang="ru-RU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  <m:r>
                              <a:rPr lang="en-US" sz="42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42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𝒃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ru-RU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𝒃</m:t>
                            </m:r>
                          </m:e>
                        </m:d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·</m:t>
                        </m:r>
                        <m:d>
                          <m:dPr>
                            <m:ctrlPr>
                              <a:rPr lang="ru-RU" sz="4200" b="1" i="1" smtClean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  <m:r>
                              <a:rPr lang="en-US" sz="4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4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𝒃</m:t>
                            </m:r>
                          </m:e>
                        </m:d>
                      </m:den>
                    </m:f>
                    <m:r>
                      <a:rPr lang="en-US" sz="42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 =</m:t>
                    </m:r>
                    <m:f>
                      <m:fPr>
                        <m:ctrlPr>
                          <a:rPr lang="ru-RU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num>
                      <m:den>
                        <m:sSup>
                          <m:sSupPr>
                            <m:ctrlPr>
                              <a:rPr lang="ru-RU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𝒂</m:t>
                                </m:r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𝒃</m:t>
                                </m:r>
                              </m:e>
                            </m:d>
                          </m:e>
                          <m:sup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2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d>
                          <m:dPr>
                            <m:ctrlPr>
                              <a:rPr lang="ru-RU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𝒂</m:t>
                            </m:r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𝒃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ru-RU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𝒂</m:t>
                                </m:r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sz="4200" b="1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Arial" panose="020B0604020202020204" pitchFamily="34" charset="0"/>
                                  </a:rPr>
                                  <m:t>𝒃</m:t>
                                </m:r>
                              </m:e>
                            </m:d>
                          </m:e>
                          <m:sup>
                            <m:r>
                              <a:rPr lang="en-US" sz="4200" b="1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sz="42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ru-RU" sz="42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b="1" dirty="0"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9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951" y="1318282"/>
                <a:ext cx="9359057" cy="465742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739479" y="4149669"/>
                <a:ext cx="4811958" cy="1097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sSup>
                            <m:sSupPr>
                              <m:ctrlPr>
                                <a:rPr lang="ru-RU" sz="32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3200" b="1" i="1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  <m:r>
                                    <a:rPr lang="ru-RU" sz="3200" b="1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sz="3200" b="1" i="1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d>
                            </m:e>
                            <m:sup>
                              <m:r>
                                <a:rPr lang="ru-RU" sz="32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ru-RU" sz="3200" b="1" i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3200" b="1" i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3200" b="1" i="1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sSup>
                            <m:sSupPr>
                              <m:ctrlPr>
                                <a:rPr lang="ru-RU" sz="3200" b="1" i="1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32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sz="32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  <m:r>
                                    <a:rPr lang="ru-RU" sz="3200" b="1" i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ru-RU" sz="32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</m:d>
                            </m:e>
                            <m:sup>
                              <m:r>
                                <a:rPr lang="ru-RU" sz="3200" b="1" i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9479" y="4149669"/>
                <a:ext cx="4811958" cy="109735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774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6114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ESLATMA!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403" y="843901"/>
            <a:ext cx="118591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bajariladigan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o‘rinlidir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27606" y="3148625"/>
                <a:ext cx="10190675" cy="8867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19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(-0,95)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17</m:t>
                        </m:r>
                      </m:den>
                    </m:f>
                    <m:r>
                      <a:rPr lang="en-US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−0,34</m:t>
                        </m:r>
                      </m:e>
                    </m:d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−8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∶2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606" y="3148625"/>
                <a:ext cx="10190675" cy="886718"/>
              </a:xfrm>
              <a:prstGeom prst="rect">
                <a:avLst/>
              </a:prstGeom>
              <a:blipFill rotWithShape="0">
                <a:blip r:embed="rId2"/>
                <a:stretch>
                  <a:fillRect l="-1855" r="-838" b="-11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27606" y="4199443"/>
                <a:ext cx="8326447" cy="10637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19</m:t>
                        </m:r>
                      </m:den>
                    </m:f>
                    <m:r>
                      <a:rPr lang="ru-RU" sz="4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(−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95</m:t>
                        </m:r>
                      </m:num>
                      <m:den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den>
                    </m:f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r>
                      <a:rPr lang="en-US" sz="4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50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17</m:t>
                        </m:r>
                      </m:den>
                    </m:f>
                    <m:r>
                      <a:rPr lang="ru-RU" sz="4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34</m:t>
                        </m:r>
                      </m:num>
                      <m:den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den>
                    </m:f>
                    <m:r>
                      <a:rPr lang="en-US" sz="4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ru-RU" sz="4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606" y="4199443"/>
                <a:ext cx="8326447" cy="1063753"/>
              </a:xfrm>
              <a:prstGeom prst="rect">
                <a:avLst/>
              </a:prstGeom>
              <a:blipFill rotWithShape="0">
                <a:blip r:embed="rId3"/>
                <a:stretch>
                  <a:fillRect l="-3004" b="-137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8362498" y="4315353"/>
            <a:ext cx="33778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- 5 - 1 - 4 =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-10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15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>
                <a:extLst>
                  <a:ext uri="{FF2B5EF4-FFF2-40B4-BE49-F238E27FC236}">
                    <a16:creationId xmlns="" xmlns:a16="http://schemas.microsoft.com/office/drawing/2014/main" id="{82CCF8FC-833D-485E-8FC7-B761113E60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81831" y="587579"/>
                <a:ext cx="11910646" cy="299139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𝐚𝐛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∙</a:t>
                </a:r>
                <a:r>
                  <a:rPr lang="en-US" sz="5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𝐚𝐛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</a:t>
                </a:r>
                <a:r>
                  <a:rPr lang="en-US" sz="5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5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5400" b="1" dirty="0" smtClean="0">
                    <a:solidFill>
                      <a:srgbClr val="002060"/>
                    </a:solidFill>
                  </a:rPr>
                  <a:t>       </a:t>
                </a:r>
                <a:endParaRPr lang="ru-RU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2CCF8FC-833D-485E-8FC7-B761113E60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831" y="587579"/>
                <a:ext cx="11910646" cy="299139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891380" y="4771614"/>
                <a:ext cx="4039376" cy="1270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ru-RU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48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380" y="4771614"/>
                <a:ext cx="4039376" cy="1270220"/>
              </a:xfrm>
              <a:prstGeom prst="rect">
                <a:avLst/>
              </a:prstGeom>
              <a:blipFill rotWithShape="0">
                <a:blip r:embed="rId3"/>
                <a:stretch>
                  <a:fillRect b="-33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219722" y="4842210"/>
                <a:ext cx="3763594" cy="11720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/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ru-RU" sz="440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ab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722" y="4842210"/>
                <a:ext cx="3763594" cy="1172052"/>
              </a:xfrm>
              <a:prstGeom prst="rect">
                <a:avLst/>
              </a:prstGeom>
              <a:blipFill rotWithShape="0">
                <a:blip r:embed="rId4"/>
                <a:stretch>
                  <a:fillRect l="-6483" b="-46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81831" y="3245145"/>
                <a:ext cx="4039376" cy="1235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1) 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831" y="3245145"/>
                <a:ext cx="4039376" cy="1235659"/>
              </a:xfrm>
              <a:prstGeom prst="rect">
                <a:avLst/>
              </a:prstGeom>
              <a:blipFill rotWithShape="0">
                <a:blip r:embed="rId5"/>
                <a:stretch>
                  <a:fillRect b="-24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121207" y="3182335"/>
                <a:ext cx="3454857" cy="1235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ab</m:t>
                        </m:r>
                        <m:r>
                          <a:rPr lang="en-US" sz="4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4400" dirty="0" smtClean="0"/>
                  <a:t> = 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1207" y="3182335"/>
                <a:ext cx="3454857" cy="1235659"/>
              </a:xfrm>
              <a:prstGeom prst="rect">
                <a:avLst/>
              </a:prstGeom>
              <a:blipFill rotWithShape="0">
                <a:blip r:embed="rId6"/>
                <a:stretch>
                  <a:fillRect r="-6173" b="-4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8311825" y="3158040"/>
                <a:ext cx="1697516" cy="11246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ab</m:t>
                          </m:r>
                        </m:num>
                        <m:den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)²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1825" y="3158040"/>
                <a:ext cx="1697516" cy="112466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043017" y="4771614"/>
                <a:ext cx="1973938" cy="11704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80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sSup>
                          <m:sSupPr>
                            <m:ctrlPr>
                              <a:rPr lang="en-US" sz="4800" b="1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4800" b="1" i="0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800" b="1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4800" b="1" i="0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2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3017" y="4771614"/>
                <a:ext cx="1973938" cy="1170449"/>
              </a:xfrm>
              <a:prstGeom prst="rect">
                <a:avLst/>
              </a:prstGeom>
              <a:blipFill rotWithShape="0">
                <a:blip r:embed="rId8"/>
                <a:stretch>
                  <a:fillRect l="-13889" b="-14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H="1" flipV="1">
            <a:off x="5869855" y="5015207"/>
            <a:ext cx="783902" cy="77223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576064" y="5558463"/>
            <a:ext cx="265156" cy="127261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 flipV="1">
            <a:off x="7837714" y="4906901"/>
            <a:ext cx="258724" cy="371058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577840" y="5558463"/>
            <a:ext cx="241455" cy="38870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8005136" y="1606141"/>
                <a:ext cx="2195601" cy="13052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b="1" dirty="0" smtClean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sSup>
                          <m:sSupPr>
                            <m:ctrlPr>
                              <a:rPr lang="en-US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54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5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5136" y="1606141"/>
                <a:ext cx="2195601" cy="1305294"/>
              </a:xfrm>
              <a:prstGeom prst="rect">
                <a:avLst/>
              </a:prstGeom>
              <a:blipFill rotWithShape="0">
                <a:blip r:embed="rId9"/>
                <a:stretch>
                  <a:fillRect l="-14722" b="-144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0" y="0"/>
            <a:ext cx="12192000" cy="125252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63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0" grpId="0"/>
      <p:bldP spid="11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2607</TotalTime>
  <Words>184</Words>
  <Application>Microsoft Office PowerPoint</Application>
  <PresentationFormat>Широкоэкранный</PresentationFormat>
  <Paragraphs>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Open Sans</vt:lpstr>
      <vt:lpstr>Times New Roman</vt:lpstr>
      <vt:lpstr>Wingdings</vt:lpstr>
      <vt:lpstr>Тема Office</vt:lpstr>
      <vt:lpstr> 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Mustahkamlash uchun topshiriq: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USER</dc:creator>
  <cp:lastModifiedBy>Админ</cp:lastModifiedBy>
  <cp:revision>172</cp:revision>
  <dcterms:created xsi:type="dcterms:W3CDTF">2020-04-17T01:39:56Z</dcterms:created>
  <dcterms:modified xsi:type="dcterms:W3CDTF">2021-04-02T12:59:10Z</dcterms:modified>
</cp:coreProperties>
</file>