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7" r:id="rId1"/>
  </p:sldMasterIdLst>
  <p:notesMasterIdLst>
    <p:notesMasterId r:id="rId16"/>
  </p:notesMasterIdLst>
  <p:sldIdLst>
    <p:sldId id="458" r:id="rId2"/>
    <p:sldId id="462" r:id="rId3"/>
    <p:sldId id="459" r:id="rId4"/>
    <p:sldId id="473" r:id="rId5"/>
    <p:sldId id="460" r:id="rId6"/>
    <p:sldId id="461" r:id="rId7"/>
    <p:sldId id="463" r:id="rId8"/>
    <p:sldId id="464" r:id="rId9"/>
    <p:sldId id="465" r:id="rId10"/>
    <p:sldId id="475" r:id="rId11"/>
    <p:sldId id="472" r:id="rId12"/>
    <p:sldId id="478" r:id="rId13"/>
    <p:sldId id="474" r:id="rId14"/>
    <p:sldId id="477" r:id="rId15"/>
  </p:sldIdLst>
  <p:sldSz cx="1343977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MS Gothic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MS Gothic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MS Gothic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MS Gothic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MS Gothic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MS Gothic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MS Gothic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MS Gothic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MS 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990000"/>
    <a:srgbClr val="3333FF"/>
    <a:srgbClr val="FF1111"/>
    <a:srgbClr val="800080"/>
    <a:srgbClr val="FFCCFF"/>
    <a:srgbClr val="000000"/>
    <a:srgbClr val="0080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4" autoAdjust="0"/>
  </p:normalViewPr>
  <p:slideViewPr>
    <p:cSldViewPr>
      <p:cViewPr varScale="1">
        <p:scale>
          <a:sx n="64" d="100"/>
          <a:sy n="64" d="100"/>
        </p:scale>
        <p:origin x="702" y="66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1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96F48C51-5E1D-4063-A8FB-6AD0095F6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2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06FFC-D27B-4533-8FD6-C3A397CF0C3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481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9972" y="1237197"/>
            <a:ext cx="1007983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9972" y="3970580"/>
            <a:ext cx="10079831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3/29/2021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84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3/29/2021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204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17839" y="402483"/>
            <a:ext cx="2897951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23985" y="402483"/>
            <a:ext cx="8525857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3/29/2021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182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3/29/2021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37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6985" y="1884670"/>
            <a:ext cx="11591806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6985" y="5059034"/>
            <a:ext cx="11591806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3/29/2021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896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23985" y="2012414"/>
            <a:ext cx="5711904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03886" y="2012414"/>
            <a:ext cx="5711904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3/29/2021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740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5735" y="402483"/>
            <a:ext cx="11591806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5736" y="1853171"/>
            <a:ext cx="5685654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25736" y="2761381"/>
            <a:ext cx="5685654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803886" y="1853171"/>
            <a:ext cx="57136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803886" y="2761381"/>
            <a:ext cx="5713655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3/29/2021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22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3/29/2021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584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3/29/2021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039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3655" y="1088454"/>
            <a:ext cx="680388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3/29/2021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723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13655" y="1088454"/>
            <a:ext cx="6803886" cy="5372269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3/29/2021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37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3985" y="402483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23985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3/29/2021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451926" y="7006699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69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" y="15768"/>
            <a:ext cx="13439421" cy="210788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28800" y="554383"/>
            <a:ext cx="7237223" cy="1124251"/>
          </a:xfrm>
          <a:prstGeom prst="rect">
            <a:avLst/>
          </a:prstGeom>
        </p:spPr>
        <p:txBody>
          <a:bodyPr vert="horz" wrap="square" lIns="0" tIns="16098" rIns="0" bIns="0" rtlCol="0" anchor="ctr">
            <a:spAutoFit/>
          </a:bodyPr>
          <a:lstStyle/>
          <a:p>
            <a:pPr marL="13999">
              <a:spcBef>
                <a:spcPts val="126"/>
              </a:spcBef>
            </a:pPr>
            <a:r>
              <a:rPr lang="en-US" sz="8000" b="1" dirty="0" smtClean="0">
                <a:solidFill>
                  <a:schemeClr val="bg1"/>
                </a:solidFill>
                <a:effectLst>
                  <a:outerShdw blurRad="25400" dist="12700" dir="2700000" sx="101000" sy="101000" algn="tl" rotWithShape="0">
                    <a:schemeClr val="bg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ALGEBRA</a:t>
            </a:r>
            <a:endParaRPr lang="en-US" sz="8000" b="1" dirty="0">
              <a:solidFill>
                <a:schemeClr val="bg1"/>
              </a:solidFill>
              <a:effectLst>
                <a:outerShdw blurRad="25400" dist="12700" dir="2700000" sx="101000" sy="101000" algn="tl" rotWithShape="0">
                  <a:schemeClr val="bg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204911" y="425203"/>
            <a:ext cx="1511935" cy="1007957"/>
            <a:chOff x="4698979" y="198156"/>
            <a:chExt cx="622592" cy="613387"/>
          </a:xfrm>
        </p:grpSpPr>
        <p:sp>
          <p:nvSpPr>
            <p:cNvPr id="9" name="object 9"/>
            <p:cNvSpPr/>
            <p:nvPr/>
          </p:nvSpPr>
          <p:spPr>
            <a:xfrm>
              <a:off x="4698979" y="207658"/>
              <a:ext cx="622592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  <a:solidFill>
              <a:srgbClr val="00A8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98979" y="198156"/>
              <a:ext cx="622592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1327485" y="597765"/>
            <a:ext cx="1850319" cy="490941"/>
          </a:xfrm>
          <a:prstGeom prst="rect">
            <a:avLst/>
          </a:prstGeom>
        </p:spPr>
        <p:txBody>
          <a:bodyPr vert="horz" wrap="square" lIns="0" tIns="17499" rIns="0" bIns="0" rtlCol="0">
            <a:spAutoFit/>
          </a:bodyPr>
          <a:lstStyle/>
          <a:p>
            <a:pPr>
              <a:spcBef>
                <a:spcPts val="138"/>
              </a:spcBef>
            </a:pPr>
            <a:r>
              <a:rPr lang="en-US" sz="3307" b="1" spc="11" dirty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</a:t>
            </a:r>
            <a:r>
              <a:rPr lang="ru-RU" sz="3307" b="1" spc="11" dirty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7" b="1" spc="11" dirty="0" err="1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sz="33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16341" y="2859264"/>
            <a:ext cx="184731" cy="305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488"/>
          </a:p>
        </p:txBody>
      </p:sp>
      <p:sp>
        <p:nvSpPr>
          <p:cNvPr id="15" name="TextBox 14"/>
          <p:cNvSpPr txBox="1"/>
          <p:nvPr/>
        </p:nvSpPr>
        <p:spPr>
          <a:xfrm>
            <a:off x="2217191" y="2365059"/>
            <a:ext cx="8850907" cy="2363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91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5291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5291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91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Tanlash</a:t>
            </a:r>
            <a:r>
              <a:rPr lang="en-US" sz="5291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91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usuli</a:t>
            </a:r>
            <a:r>
              <a:rPr lang="en-US" sz="5291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91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5291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91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kombinatorik</a:t>
            </a:r>
            <a:r>
              <a:rPr lang="en-US" sz="5291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91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masalalarni</a:t>
            </a:r>
            <a:r>
              <a:rPr lang="en-US" sz="5291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91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en-US" sz="5291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7437" y="2356631"/>
            <a:ext cx="831771" cy="18452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88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87437" y="4892280"/>
            <a:ext cx="831771" cy="179430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88"/>
          </a:p>
        </p:txBody>
      </p:sp>
      <p:sp>
        <p:nvSpPr>
          <p:cNvPr id="17" name="object 11">
            <a:extLst>
              <a:ext uri="{FF2B5EF4-FFF2-40B4-BE49-F238E27FC236}">
                <a16:creationId xmlns:a16="http://schemas.microsoft.com/office/drawing/2014/main" xmlns="" id="{D2168EAD-EAD9-4C91-B3BA-D0FB4D707556}"/>
              </a:ext>
            </a:extLst>
          </p:cNvPr>
          <p:cNvSpPr/>
          <p:nvPr/>
        </p:nvSpPr>
        <p:spPr>
          <a:xfrm>
            <a:off x="2306312" y="1277999"/>
            <a:ext cx="27779" cy="54448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00059"/>
            <a:endParaRPr sz="31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2">
            <a:extLst>
              <a:ext uri="{FF2B5EF4-FFF2-40B4-BE49-F238E27FC236}">
                <a16:creationId xmlns:a16="http://schemas.microsoft.com/office/drawing/2014/main" xmlns="" id="{5AAAE1A5-5083-45BC-BB77-451BC6095476}"/>
              </a:ext>
            </a:extLst>
          </p:cNvPr>
          <p:cNvSpPr/>
          <p:nvPr/>
        </p:nvSpPr>
        <p:spPr>
          <a:xfrm>
            <a:off x="2252436" y="1264302"/>
            <a:ext cx="677816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00059"/>
            <a:endParaRPr sz="31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3">
            <a:extLst>
              <a:ext uri="{FF2B5EF4-FFF2-40B4-BE49-F238E27FC236}">
                <a16:creationId xmlns:a16="http://schemas.microsoft.com/office/drawing/2014/main" xmlns="" id="{42562BD1-38C5-4FEF-BE28-9E2028CE083A}"/>
              </a:ext>
            </a:extLst>
          </p:cNvPr>
          <p:cNvSpPr/>
          <p:nvPr/>
        </p:nvSpPr>
        <p:spPr>
          <a:xfrm>
            <a:off x="2320006" y="654393"/>
            <a:ext cx="0" cy="596700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00059"/>
            <a:endParaRPr sz="31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14">
            <a:extLst>
              <a:ext uri="{FF2B5EF4-FFF2-40B4-BE49-F238E27FC236}">
                <a16:creationId xmlns:a16="http://schemas.microsoft.com/office/drawing/2014/main" xmlns="" id="{199D57BF-AFEE-4760-B709-A1E005ECDEF4}"/>
              </a:ext>
            </a:extLst>
          </p:cNvPr>
          <p:cNvSpPr/>
          <p:nvPr/>
        </p:nvSpPr>
        <p:spPr>
          <a:xfrm>
            <a:off x="2386436" y="702193"/>
            <a:ext cx="494472" cy="515585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00059"/>
            <a:endParaRPr sz="31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15">
            <a:extLst>
              <a:ext uri="{FF2B5EF4-FFF2-40B4-BE49-F238E27FC236}">
                <a16:creationId xmlns:a16="http://schemas.microsoft.com/office/drawing/2014/main" xmlns="" id="{DFF3D60F-1869-4734-8178-4BFE8F5C0368}"/>
              </a:ext>
            </a:extLst>
          </p:cNvPr>
          <p:cNvSpPr/>
          <p:nvPr/>
        </p:nvSpPr>
        <p:spPr>
          <a:xfrm>
            <a:off x="2858154" y="1302100"/>
            <a:ext cx="74448" cy="7444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00059"/>
            <a:endParaRPr sz="31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xmlns="" id="{C22A3C16-3643-4C83-83DD-E1EA8CC4BADD}"/>
              </a:ext>
            </a:extLst>
          </p:cNvPr>
          <p:cNvSpPr/>
          <p:nvPr/>
        </p:nvSpPr>
        <p:spPr>
          <a:xfrm>
            <a:off x="2217191" y="675748"/>
            <a:ext cx="74448" cy="7444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00059"/>
            <a:endParaRPr sz="31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11"/>
          <p:cNvSpPr/>
          <p:nvPr/>
        </p:nvSpPr>
        <p:spPr>
          <a:xfrm>
            <a:off x="8976100" y="4201837"/>
            <a:ext cx="4247175" cy="3240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26"/>
          </a:p>
        </p:txBody>
      </p:sp>
    </p:spTree>
    <p:extLst>
      <p:ext uri="{BB962C8B-B14F-4D97-AF65-F5344CB8AC3E}">
        <p14:creationId xmlns:p14="http://schemas.microsoft.com/office/powerpoint/2010/main" val="5173995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680104" y="367484"/>
            <a:ext cx="10079567" cy="170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748" i="1" dirty="0">
                <a:solidFill>
                  <a:srgbClr val="002060"/>
                </a:solidFill>
              </a:rPr>
              <a:t> </a:t>
            </a:r>
            <a:r>
              <a:rPr lang="ru-RU" sz="3748" dirty="0" smtClean="0">
                <a:solidFill>
                  <a:srgbClr val="002060"/>
                </a:solidFill>
              </a:rPr>
              <a:t>1</a:t>
            </a:r>
            <a:r>
              <a:rPr lang="ru-RU" sz="3748" dirty="0">
                <a:solidFill>
                  <a:srgbClr val="002060"/>
                </a:solidFill>
              </a:rPr>
              <a:t>, 4 </a:t>
            </a:r>
            <a:r>
              <a:rPr lang="en-US" sz="3748" dirty="0" err="1" smtClean="0">
                <a:solidFill>
                  <a:srgbClr val="002060"/>
                </a:solidFill>
              </a:rPr>
              <a:t>va</a:t>
            </a:r>
            <a:r>
              <a:rPr lang="ru-RU" sz="3748" dirty="0" smtClean="0">
                <a:solidFill>
                  <a:srgbClr val="002060"/>
                </a:solidFill>
              </a:rPr>
              <a:t> 7</a:t>
            </a:r>
            <a:r>
              <a:rPr lang="en-US" sz="3748" dirty="0" smtClean="0">
                <a:solidFill>
                  <a:srgbClr val="002060"/>
                </a:solidFill>
              </a:rPr>
              <a:t> </a:t>
            </a:r>
            <a:r>
              <a:rPr lang="en-US" sz="3748" dirty="0" err="1" smtClean="0">
                <a:solidFill>
                  <a:srgbClr val="002060"/>
                </a:solidFill>
              </a:rPr>
              <a:t>raqamlaridan</a:t>
            </a:r>
            <a:r>
              <a:rPr lang="en-US" sz="3748" dirty="0" smtClean="0">
                <a:solidFill>
                  <a:srgbClr val="002060"/>
                </a:solidFill>
              </a:rPr>
              <a:t>, </a:t>
            </a:r>
            <a:r>
              <a:rPr lang="en-US" sz="3748" dirty="0" err="1" smtClean="0">
                <a:solidFill>
                  <a:srgbClr val="002060"/>
                </a:solidFill>
              </a:rPr>
              <a:t>raqamlar</a:t>
            </a:r>
            <a:r>
              <a:rPr lang="en-US" sz="3748" dirty="0" smtClean="0">
                <a:solidFill>
                  <a:srgbClr val="002060"/>
                </a:solidFill>
              </a:rPr>
              <a:t> </a:t>
            </a:r>
            <a:r>
              <a:rPr lang="en-US" sz="3748" dirty="0" err="1" smtClean="0">
                <a:solidFill>
                  <a:srgbClr val="002060"/>
                </a:solidFill>
              </a:rPr>
              <a:t>takrorlanishi</a:t>
            </a:r>
            <a:r>
              <a:rPr lang="en-US" sz="3748" dirty="0" smtClean="0">
                <a:solidFill>
                  <a:srgbClr val="002060"/>
                </a:solidFill>
              </a:rPr>
              <a:t> </a:t>
            </a:r>
            <a:r>
              <a:rPr lang="en-US" sz="3748" dirty="0" err="1" smtClean="0">
                <a:solidFill>
                  <a:srgbClr val="002060"/>
                </a:solidFill>
              </a:rPr>
              <a:t>mumkin</a:t>
            </a:r>
            <a:r>
              <a:rPr lang="en-US" sz="3748" dirty="0" smtClean="0">
                <a:solidFill>
                  <a:srgbClr val="002060"/>
                </a:solidFill>
              </a:rPr>
              <a:t> </a:t>
            </a:r>
            <a:r>
              <a:rPr lang="en-US" sz="3748" dirty="0" err="1" smtClean="0">
                <a:solidFill>
                  <a:srgbClr val="002060"/>
                </a:solidFill>
              </a:rPr>
              <a:t>bo‘lsa</a:t>
            </a:r>
            <a:r>
              <a:rPr lang="en-US" sz="3748" dirty="0">
                <a:solidFill>
                  <a:srgbClr val="002060"/>
                </a:solidFill>
              </a:rPr>
              <a:t>,</a:t>
            </a:r>
            <a:r>
              <a:rPr lang="en-US" sz="3748" dirty="0" smtClean="0">
                <a:solidFill>
                  <a:srgbClr val="002060"/>
                </a:solidFill>
              </a:rPr>
              <a:t> </a:t>
            </a:r>
            <a:r>
              <a:rPr lang="en-US" sz="3748" dirty="0" err="1" smtClean="0">
                <a:solidFill>
                  <a:srgbClr val="002060"/>
                </a:solidFill>
              </a:rPr>
              <a:t>nechta</a:t>
            </a:r>
            <a:r>
              <a:rPr lang="en-US" sz="3748" dirty="0" smtClean="0">
                <a:solidFill>
                  <a:srgbClr val="002060"/>
                </a:solidFill>
              </a:rPr>
              <a:t> </a:t>
            </a:r>
            <a:r>
              <a:rPr lang="en-US" sz="3748" dirty="0" err="1" smtClean="0">
                <a:solidFill>
                  <a:srgbClr val="002060"/>
                </a:solidFill>
              </a:rPr>
              <a:t>ikki</a:t>
            </a:r>
            <a:r>
              <a:rPr lang="en-US" sz="3748" dirty="0" smtClean="0">
                <a:solidFill>
                  <a:srgbClr val="002060"/>
                </a:solidFill>
              </a:rPr>
              <a:t> </a:t>
            </a:r>
            <a:r>
              <a:rPr lang="en-US" sz="3748" dirty="0" err="1" smtClean="0">
                <a:solidFill>
                  <a:srgbClr val="002060"/>
                </a:solidFill>
              </a:rPr>
              <a:t>xonali</a:t>
            </a:r>
            <a:r>
              <a:rPr lang="en-US" sz="3748" dirty="0" smtClean="0">
                <a:solidFill>
                  <a:srgbClr val="002060"/>
                </a:solidFill>
              </a:rPr>
              <a:t> </a:t>
            </a:r>
            <a:r>
              <a:rPr lang="en-US" sz="3748" dirty="0" err="1" smtClean="0">
                <a:solidFill>
                  <a:srgbClr val="002060"/>
                </a:solidFill>
              </a:rPr>
              <a:t>sonlar</a:t>
            </a:r>
            <a:r>
              <a:rPr lang="en-US" sz="3748" dirty="0" smtClean="0">
                <a:solidFill>
                  <a:srgbClr val="002060"/>
                </a:solidFill>
              </a:rPr>
              <a:t> </a:t>
            </a:r>
            <a:r>
              <a:rPr lang="en-US" sz="3748" dirty="0" err="1" smtClean="0">
                <a:solidFill>
                  <a:srgbClr val="002060"/>
                </a:solidFill>
              </a:rPr>
              <a:t>tuzish</a:t>
            </a:r>
            <a:r>
              <a:rPr lang="en-US" sz="3748" dirty="0" smtClean="0">
                <a:solidFill>
                  <a:srgbClr val="002060"/>
                </a:solidFill>
              </a:rPr>
              <a:t> </a:t>
            </a:r>
            <a:r>
              <a:rPr lang="en-US" sz="3748" dirty="0" err="1" smtClean="0">
                <a:solidFill>
                  <a:srgbClr val="002060"/>
                </a:solidFill>
              </a:rPr>
              <a:t>mumkin</a:t>
            </a:r>
            <a:r>
              <a:rPr lang="ru-RU" sz="3748" dirty="0" smtClean="0">
                <a:solidFill>
                  <a:srgbClr val="002060"/>
                </a:solidFill>
              </a:rPr>
              <a:t>? </a:t>
            </a:r>
            <a:endParaRPr lang="ru-RU" sz="3748" dirty="0">
              <a:solidFill>
                <a:srgbClr val="002060"/>
              </a:solidFill>
            </a:endParaRPr>
          </a:p>
        </p:txBody>
      </p:sp>
      <p:sp>
        <p:nvSpPr>
          <p:cNvPr id="3" name="Text Box 123"/>
          <p:cNvSpPr txBox="1">
            <a:spLocks noChangeArrowheads="1"/>
          </p:cNvSpPr>
          <p:nvPr/>
        </p:nvSpPr>
        <p:spPr bwMode="auto">
          <a:xfrm>
            <a:off x="1956592" y="2351898"/>
            <a:ext cx="3730840" cy="5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86" b="1" dirty="0" err="1" smtClean="0">
                <a:solidFill>
                  <a:srgbClr val="002060"/>
                </a:solidFill>
              </a:rPr>
              <a:t>Birinchi</a:t>
            </a:r>
            <a:r>
              <a:rPr lang="en-US" sz="3086" b="1" dirty="0" smtClean="0">
                <a:solidFill>
                  <a:srgbClr val="002060"/>
                </a:solidFill>
              </a:rPr>
              <a:t> </a:t>
            </a:r>
            <a:r>
              <a:rPr lang="en-US" sz="3086" b="1" dirty="0" err="1" smtClean="0">
                <a:solidFill>
                  <a:srgbClr val="002060"/>
                </a:solidFill>
              </a:rPr>
              <a:t>raqam</a:t>
            </a:r>
            <a:r>
              <a:rPr lang="ru-RU" sz="2205" b="1" dirty="0" smtClean="0">
                <a:solidFill>
                  <a:srgbClr val="002060"/>
                </a:solidFill>
              </a:rPr>
              <a:t>  </a:t>
            </a:r>
            <a:r>
              <a:rPr lang="ru-RU" sz="3527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4" name="Text Box 124"/>
          <p:cNvSpPr txBox="1">
            <a:spLocks noChangeArrowheads="1"/>
          </p:cNvSpPr>
          <p:nvPr/>
        </p:nvSpPr>
        <p:spPr bwMode="auto">
          <a:xfrm>
            <a:off x="1956592" y="3939081"/>
            <a:ext cx="3492850" cy="5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86" b="1" dirty="0" err="1" smtClean="0">
                <a:solidFill>
                  <a:srgbClr val="002060"/>
                </a:solidFill>
              </a:rPr>
              <a:t>Birinchi</a:t>
            </a:r>
            <a:r>
              <a:rPr lang="en-US" sz="3086" b="1" dirty="0" smtClean="0">
                <a:solidFill>
                  <a:srgbClr val="002060"/>
                </a:solidFill>
              </a:rPr>
              <a:t> </a:t>
            </a:r>
            <a:r>
              <a:rPr lang="en-US" sz="3086" b="1" dirty="0" err="1" smtClean="0">
                <a:solidFill>
                  <a:srgbClr val="002060"/>
                </a:solidFill>
              </a:rPr>
              <a:t>raqam</a:t>
            </a:r>
            <a:r>
              <a:rPr lang="ru-RU" sz="2205" b="1" dirty="0" smtClean="0">
                <a:solidFill>
                  <a:srgbClr val="002060"/>
                </a:solidFill>
              </a:rPr>
              <a:t> </a:t>
            </a:r>
            <a:r>
              <a:rPr lang="ru-RU" sz="2205" b="1" dirty="0" smtClean="0">
                <a:solidFill>
                  <a:srgbClr val="FFFF00"/>
                </a:solidFill>
              </a:rPr>
              <a:t> </a:t>
            </a:r>
            <a:r>
              <a:rPr lang="en-US" sz="2205" b="1" dirty="0" smtClean="0">
                <a:solidFill>
                  <a:srgbClr val="FFFF00"/>
                </a:solidFill>
              </a:rPr>
              <a:t> </a:t>
            </a:r>
            <a:r>
              <a:rPr lang="ru-RU" sz="3527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</a:rPr>
              <a:t>4</a:t>
            </a:r>
            <a:endParaRPr lang="ru-RU" sz="3527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5" name="Text Box 125"/>
          <p:cNvSpPr txBox="1">
            <a:spLocks noChangeArrowheads="1"/>
          </p:cNvSpPr>
          <p:nvPr/>
        </p:nvSpPr>
        <p:spPr bwMode="auto">
          <a:xfrm>
            <a:off x="1989215" y="5370367"/>
            <a:ext cx="3968829" cy="597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86" b="1" dirty="0" err="1" smtClean="0">
                <a:solidFill>
                  <a:srgbClr val="002060"/>
                </a:solidFill>
              </a:rPr>
              <a:t>Birinchi</a:t>
            </a:r>
            <a:r>
              <a:rPr lang="en-US" sz="3086" b="1" dirty="0" smtClean="0">
                <a:solidFill>
                  <a:srgbClr val="002060"/>
                </a:solidFill>
              </a:rPr>
              <a:t> </a:t>
            </a:r>
            <a:r>
              <a:rPr lang="en-US" sz="3086" b="1" dirty="0" err="1" smtClean="0">
                <a:solidFill>
                  <a:srgbClr val="002060"/>
                </a:solidFill>
              </a:rPr>
              <a:t>raqam</a:t>
            </a:r>
            <a:r>
              <a:rPr lang="ru-RU" sz="2205" b="1" dirty="0" smtClean="0">
                <a:solidFill>
                  <a:srgbClr val="002060"/>
                </a:solidFill>
              </a:rPr>
              <a:t>  </a:t>
            </a:r>
            <a:r>
              <a:rPr lang="en-US" sz="2205" b="1" dirty="0" smtClean="0">
                <a:solidFill>
                  <a:srgbClr val="002060"/>
                </a:solidFill>
              </a:rPr>
              <a:t> </a:t>
            </a:r>
            <a:r>
              <a:rPr lang="ru-RU" sz="3527" b="1" dirty="0" smtClean="0">
                <a:solidFill>
                  <a:srgbClr val="C00000"/>
                </a:solidFill>
              </a:rPr>
              <a:t>7</a:t>
            </a:r>
            <a:endParaRPr lang="ru-RU" sz="3527" b="1" dirty="0">
              <a:solidFill>
                <a:srgbClr val="C00000"/>
              </a:solidFill>
            </a:endParaRPr>
          </a:p>
        </p:txBody>
      </p:sp>
      <p:sp>
        <p:nvSpPr>
          <p:cNvPr id="6" name="Rectangle 129"/>
          <p:cNvSpPr>
            <a:spLocks noChangeArrowheads="1"/>
          </p:cNvSpPr>
          <p:nvPr/>
        </p:nvSpPr>
        <p:spPr bwMode="auto">
          <a:xfrm>
            <a:off x="6481022" y="1952915"/>
            <a:ext cx="1427939" cy="142793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132"/>
          <p:cNvSpPr>
            <a:spLocks noChangeArrowheads="1"/>
          </p:cNvSpPr>
          <p:nvPr/>
        </p:nvSpPr>
        <p:spPr bwMode="auto">
          <a:xfrm>
            <a:off x="6481897" y="3382605"/>
            <a:ext cx="1427939" cy="14296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135"/>
          <p:cNvSpPr>
            <a:spLocks noChangeArrowheads="1"/>
          </p:cNvSpPr>
          <p:nvPr/>
        </p:nvSpPr>
        <p:spPr bwMode="auto">
          <a:xfrm>
            <a:off x="6481897" y="4810543"/>
            <a:ext cx="1427939" cy="1427939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 Box 138"/>
          <p:cNvSpPr txBox="1">
            <a:spLocks noChangeArrowheads="1"/>
          </p:cNvSpPr>
          <p:nvPr/>
        </p:nvSpPr>
        <p:spPr bwMode="auto">
          <a:xfrm>
            <a:off x="6798635" y="2351898"/>
            <a:ext cx="1032456" cy="78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50" b="1"/>
              <a:t>11</a:t>
            </a:r>
          </a:p>
        </p:txBody>
      </p:sp>
      <p:sp>
        <p:nvSpPr>
          <p:cNvPr id="10" name="Rectangle 158"/>
          <p:cNvSpPr>
            <a:spLocks noChangeArrowheads="1"/>
          </p:cNvSpPr>
          <p:nvPr/>
        </p:nvSpPr>
        <p:spPr bwMode="auto">
          <a:xfrm>
            <a:off x="7909836" y="1954666"/>
            <a:ext cx="1427939" cy="142793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Rectangle 159"/>
          <p:cNvSpPr>
            <a:spLocks noChangeArrowheads="1"/>
          </p:cNvSpPr>
          <p:nvPr/>
        </p:nvSpPr>
        <p:spPr bwMode="auto">
          <a:xfrm>
            <a:off x="9339525" y="1952915"/>
            <a:ext cx="1427939" cy="142793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Rectangle 160"/>
          <p:cNvSpPr>
            <a:spLocks noChangeArrowheads="1"/>
          </p:cNvSpPr>
          <p:nvPr/>
        </p:nvSpPr>
        <p:spPr bwMode="auto">
          <a:xfrm>
            <a:off x="7909836" y="3382605"/>
            <a:ext cx="1427939" cy="14296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Rectangle 161"/>
          <p:cNvSpPr>
            <a:spLocks noChangeArrowheads="1"/>
          </p:cNvSpPr>
          <p:nvPr/>
        </p:nvSpPr>
        <p:spPr bwMode="auto">
          <a:xfrm>
            <a:off x="9339525" y="3382605"/>
            <a:ext cx="1427939" cy="14296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Rectangle 162"/>
          <p:cNvSpPr>
            <a:spLocks noChangeArrowheads="1"/>
          </p:cNvSpPr>
          <p:nvPr/>
        </p:nvSpPr>
        <p:spPr bwMode="auto">
          <a:xfrm>
            <a:off x="7909836" y="4812292"/>
            <a:ext cx="1427939" cy="1427939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Rectangle 163"/>
          <p:cNvSpPr>
            <a:spLocks noChangeArrowheads="1"/>
          </p:cNvSpPr>
          <p:nvPr/>
        </p:nvSpPr>
        <p:spPr bwMode="auto">
          <a:xfrm>
            <a:off x="9339525" y="4810543"/>
            <a:ext cx="1427939" cy="1427939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Text Box 139"/>
          <p:cNvSpPr txBox="1">
            <a:spLocks noChangeArrowheads="1"/>
          </p:cNvSpPr>
          <p:nvPr/>
        </p:nvSpPr>
        <p:spPr bwMode="auto">
          <a:xfrm>
            <a:off x="8069079" y="2351898"/>
            <a:ext cx="1111202" cy="78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50" b="1"/>
              <a:t>14</a:t>
            </a:r>
          </a:p>
        </p:txBody>
      </p:sp>
      <p:sp>
        <p:nvSpPr>
          <p:cNvPr id="17" name="Text Box 140"/>
          <p:cNvSpPr txBox="1">
            <a:spLocks noChangeArrowheads="1"/>
          </p:cNvSpPr>
          <p:nvPr/>
        </p:nvSpPr>
        <p:spPr bwMode="auto">
          <a:xfrm>
            <a:off x="9498768" y="2351898"/>
            <a:ext cx="1111203" cy="78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50" b="1"/>
              <a:t>17</a:t>
            </a:r>
          </a:p>
        </p:txBody>
      </p:sp>
      <p:sp>
        <p:nvSpPr>
          <p:cNvPr id="18" name="Text Box 141"/>
          <p:cNvSpPr txBox="1">
            <a:spLocks noChangeArrowheads="1"/>
          </p:cNvSpPr>
          <p:nvPr/>
        </p:nvSpPr>
        <p:spPr bwMode="auto">
          <a:xfrm>
            <a:off x="6560645" y="3779837"/>
            <a:ext cx="1191698" cy="78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50" b="1" dirty="0">
                <a:solidFill>
                  <a:schemeClr val="tx2"/>
                </a:solidFill>
              </a:rPr>
              <a:t>41</a:t>
            </a:r>
          </a:p>
        </p:txBody>
      </p:sp>
      <p:sp>
        <p:nvSpPr>
          <p:cNvPr id="19" name="Text Box 142"/>
          <p:cNvSpPr txBox="1">
            <a:spLocks noChangeArrowheads="1"/>
          </p:cNvSpPr>
          <p:nvPr/>
        </p:nvSpPr>
        <p:spPr bwMode="auto">
          <a:xfrm>
            <a:off x="8147826" y="3779837"/>
            <a:ext cx="951959" cy="78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50" b="1" dirty="0">
                <a:solidFill>
                  <a:schemeClr val="tx2"/>
                </a:solidFill>
              </a:rPr>
              <a:t>44</a:t>
            </a:r>
          </a:p>
        </p:txBody>
      </p:sp>
      <p:sp>
        <p:nvSpPr>
          <p:cNvPr id="20" name="Text Box 143"/>
          <p:cNvSpPr txBox="1">
            <a:spLocks noChangeArrowheads="1"/>
          </p:cNvSpPr>
          <p:nvPr/>
        </p:nvSpPr>
        <p:spPr bwMode="auto">
          <a:xfrm>
            <a:off x="9577515" y="3779837"/>
            <a:ext cx="951959" cy="78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50" b="1" dirty="0">
                <a:solidFill>
                  <a:schemeClr val="tx2"/>
                </a:solidFill>
              </a:rPr>
              <a:t>47</a:t>
            </a:r>
          </a:p>
        </p:txBody>
      </p:sp>
      <p:sp>
        <p:nvSpPr>
          <p:cNvPr id="21" name="Text Box 144"/>
          <p:cNvSpPr txBox="1">
            <a:spLocks noChangeArrowheads="1"/>
          </p:cNvSpPr>
          <p:nvPr/>
        </p:nvSpPr>
        <p:spPr bwMode="auto">
          <a:xfrm>
            <a:off x="6641142" y="5207776"/>
            <a:ext cx="1030705" cy="78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50" b="1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22" name="Text Box 145"/>
          <p:cNvSpPr txBox="1">
            <a:spLocks noChangeArrowheads="1"/>
          </p:cNvSpPr>
          <p:nvPr/>
        </p:nvSpPr>
        <p:spPr bwMode="auto">
          <a:xfrm>
            <a:off x="8228322" y="5207775"/>
            <a:ext cx="951959" cy="78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50" b="1">
                <a:solidFill>
                  <a:schemeClr val="bg1"/>
                </a:solidFill>
              </a:rPr>
              <a:t>74</a:t>
            </a:r>
          </a:p>
        </p:txBody>
      </p:sp>
      <p:sp>
        <p:nvSpPr>
          <p:cNvPr id="23" name="Text Box 146"/>
          <p:cNvSpPr txBox="1">
            <a:spLocks noChangeArrowheads="1"/>
          </p:cNvSpPr>
          <p:nvPr/>
        </p:nvSpPr>
        <p:spPr bwMode="auto">
          <a:xfrm>
            <a:off x="9498768" y="5207776"/>
            <a:ext cx="1111203" cy="78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50" b="1">
                <a:solidFill>
                  <a:schemeClr val="bg1"/>
                </a:solidFill>
              </a:rPr>
              <a:t>77</a:t>
            </a:r>
          </a:p>
        </p:txBody>
      </p:sp>
    </p:spTree>
    <p:extLst>
      <p:ext uri="{BB962C8B-B14F-4D97-AF65-F5344CB8AC3E}">
        <p14:creationId xmlns:p14="http://schemas.microsoft.com/office/powerpoint/2010/main" val="114897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019" y="1731367"/>
            <a:ext cx="13056591" cy="1924116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5" dirty="0" smtClean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takrorlanishi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4, 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raqamlari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xonali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sonlar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b="1" dirty="0" err="1" smtClean="0">
                <a:solidFill>
                  <a:srgbClr val="0000CC"/>
                </a:solidFill>
              </a:rPr>
              <a:t>variantlar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</a:rPr>
              <a:t>daraxtini</a:t>
            </a:r>
            <a:r>
              <a:rPr lang="en-US" sz="3200" b="1" dirty="0" smtClean="0">
                <a:solidFill>
                  <a:srgbClr val="0000CC"/>
                </a:solidFill>
              </a:rPr>
              <a:t>)</a:t>
            </a:r>
            <a:r>
              <a:rPr lang="en-US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raqami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boshlangan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sonlar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60644" y="3223361"/>
            <a:ext cx="385042" cy="53399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86" dirty="0">
                <a:latin typeface="+mn-lt"/>
                <a:cs typeface="+mn-cs"/>
              </a:rPr>
              <a:t>2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3465027" y="3779838"/>
            <a:ext cx="3095617" cy="635223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957877" y="3779838"/>
            <a:ext cx="3016870" cy="556476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6520396" y="4058076"/>
            <a:ext cx="556476" cy="0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481898" y="4336313"/>
            <a:ext cx="585417" cy="53399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86" dirty="0">
                <a:latin typeface="+mn-lt"/>
                <a:cs typeface="+mn-cs"/>
              </a:rPr>
              <a:t>24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48292" y="4415060"/>
            <a:ext cx="585417" cy="53399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86" dirty="0">
                <a:latin typeface="+mn-lt"/>
                <a:cs typeface="+mn-cs"/>
              </a:rPr>
              <a:t>22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656261" y="4336313"/>
            <a:ext cx="585417" cy="53399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86" dirty="0">
                <a:latin typeface="+mn-lt"/>
                <a:cs typeface="+mn-cs"/>
              </a:rPr>
              <a:t>27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5400000">
            <a:off x="2870053" y="5010035"/>
            <a:ext cx="318486" cy="237990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6200000" flipH="1">
            <a:off x="3743265" y="5010035"/>
            <a:ext cx="318486" cy="237990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0800000" flipV="1">
            <a:off x="5687432" y="4891040"/>
            <a:ext cx="794466" cy="397232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7117121" y="4891040"/>
            <a:ext cx="713969" cy="397232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10800000" flipV="1">
            <a:off x="8942292" y="4891040"/>
            <a:ext cx="713969" cy="397232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10291484" y="4891040"/>
            <a:ext cx="873212" cy="397232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513069" y="5288272"/>
            <a:ext cx="785793" cy="53399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86" dirty="0">
                <a:latin typeface="+mn-lt"/>
                <a:cs typeface="+mn-cs"/>
              </a:rPr>
              <a:t>224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624271" y="5288272"/>
            <a:ext cx="785793" cy="53399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86" dirty="0">
                <a:latin typeface="+mn-lt"/>
                <a:cs typeface="+mn-cs"/>
              </a:rPr>
              <a:t>227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291949" y="5288272"/>
            <a:ext cx="785793" cy="53399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86" dirty="0">
                <a:latin typeface="+mn-lt"/>
                <a:cs typeface="+mn-cs"/>
              </a:rPr>
              <a:t>242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433857" y="5288272"/>
            <a:ext cx="785793" cy="53399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86" dirty="0">
                <a:latin typeface="+mn-lt"/>
                <a:cs typeface="+mn-cs"/>
              </a:rPr>
              <a:t>247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466313" y="5288272"/>
            <a:ext cx="785793" cy="53399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86" dirty="0">
                <a:latin typeface="+mn-lt"/>
                <a:cs typeface="+mn-cs"/>
              </a:rPr>
              <a:t>272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688717" y="5288272"/>
            <a:ext cx="785793" cy="53399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86" dirty="0">
                <a:latin typeface="+mn-lt"/>
                <a:cs typeface="+mn-cs"/>
              </a:rPr>
              <a:t>277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577515" y="5288272"/>
            <a:ext cx="785793" cy="53399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86" dirty="0">
                <a:latin typeface="+mn-lt"/>
                <a:cs typeface="+mn-cs"/>
              </a:rPr>
              <a:t>274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322655" y="5288272"/>
            <a:ext cx="785793" cy="53399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86" dirty="0">
                <a:latin typeface="+mn-lt"/>
                <a:cs typeface="+mn-cs"/>
              </a:rPr>
              <a:t>244</a:t>
            </a:r>
          </a:p>
        </p:txBody>
      </p:sp>
      <p:cxnSp>
        <p:nvCxnSpPr>
          <p:cNvPr id="56" name="Прямая соединительная линия 55"/>
          <p:cNvCxnSpPr>
            <a:endCxn id="54" idx="0"/>
          </p:cNvCxnSpPr>
          <p:nvPr/>
        </p:nvCxnSpPr>
        <p:spPr>
          <a:xfrm flipH="1">
            <a:off x="6715552" y="4891040"/>
            <a:ext cx="83083" cy="397232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rot="5400000">
            <a:off x="9795381" y="5070407"/>
            <a:ext cx="397232" cy="38498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770787" y="6444131"/>
            <a:ext cx="3103735" cy="66018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968" i="1" dirty="0" smtClean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n-US" sz="3968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ru-RU" sz="3968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3968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sz="3968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ru-RU" sz="3968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968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3439775" cy="1403573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Tanlash</a:t>
            </a: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usuli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7977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53" grpId="0" animBg="1"/>
      <p:bldP spid="53" grpId="1" animBg="1"/>
      <p:bldP spid="54" grpId="0" animBg="1"/>
      <p:bldP spid="54" grpId="1" animBg="1"/>
      <p:bldP spid="6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6734" y="1406845"/>
            <a:ext cx="12601400" cy="1466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indent="449263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8-sinfda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juma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kuni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5 ta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tarbiyaviy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soat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geometriya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adabiyot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fanlardan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jadvali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tuzish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122165"/>
              </p:ext>
            </p:extLst>
          </p:nvPr>
        </p:nvGraphicFramePr>
        <p:xfrm>
          <a:off x="675725" y="3273223"/>
          <a:ext cx="6912768" cy="3458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68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958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8857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+mj-lt"/>
                          <a:cs typeface="Arial" panose="020B0604020202020204" pitchFamily="34" charset="0"/>
                        </a:rPr>
                        <a:t>Fan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100796" marR="100796" marT="50398" marB="50398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+mj-lt"/>
                          <a:cs typeface="Arial" panose="020B0604020202020204" pitchFamily="34" charset="0"/>
                        </a:rPr>
                        <a:t>Variantlar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+mj-lt"/>
                          <a:cs typeface="Arial" panose="020B0604020202020204" pitchFamily="34" charset="0"/>
                        </a:rPr>
                        <a:t>soni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100796" marR="100796" marT="50398" marB="50398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8571">
                <a:tc>
                  <a:txBody>
                    <a:bodyPr/>
                    <a:lstStyle/>
                    <a:p>
                      <a:endParaRPr lang="ru-RU" sz="22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00796" marR="100796" marT="50398" marB="5039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00796" marR="100796" marT="50398" marB="5039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8571">
                <a:tc>
                  <a:txBody>
                    <a:bodyPr/>
                    <a:lstStyle/>
                    <a:p>
                      <a:endParaRPr lang="ru-RU" sz="22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00796" marR="100796" marT="50398" marB="50398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00796" marR="100796" marT="50398" marB="50398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8571">
                <a:tc>
                  <a:txBody>
                    <a:bodyPr/>
                    <a:lstStyle/>
                    <a:p>
                      <a:endParaRPr lang="ru-RU" sz="22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00796" marR="100796" marT="50398" marB="5039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00796" marR="100796" marT="50398" marB="5039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8571">
                <a:tc>
                  <a:txBody>
                    <a:bodyPr/>
                    <a:lstStyle/>
                    <a:p>
                      <a:endParaRPr lang="ru-RU" sz="22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00796" marR="100796" marT="50398" marB="50398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00796" marR="100796" marT="50398" marB="50398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8571">
                <a:tc>
                  <a:txBody>
                    <a:bodyPr/>
                    <a:lstStyle/>
                    <a:p>
                      <a:endParaRPr lang="ru-RU" sz="22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00796" marR="100796" marT="50398" marB="5039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00796" marR="100796" marT="50398" marB="5039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8571">
                <a:tc>
                  <a:txBody>
                    <a:bodyPr/>
                    <a:lstStyle/>
                    <a:p>
                      <a:endParaRPr lang="ru-RU" sz="22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00796" marR="100796" marT="50398" marB="50398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00796" marR="100796" marT="50398" marB="50398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665602" y="3796554"/>
            <a:ext cx="2402837" cy="4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Tarbiyaviy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soat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658203" y="4319122"/>
            <a:ext cx="1879041" cy="4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Geometriya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539858" y="3813687"/>
            <a:ext cx="356188" cy="4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691866" y="4787684"/>
            <a:ext cx="1500732" cy="4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Adabiyot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567759" y="4283628"/>
            <a:ext cx="356188" cy="4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691866" y="5223509"/>
            <a:ext cx="1225015" cy="4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567759" y="4787684"/>
            <a:ext cx="300387" cy="43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567759" y="5291740"/>
            <a:ext cx="356188" cy="4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658203" y="5713340"/>
            <a:ext cx="1568058" cy="4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567759" y="5723788"/>
            <a:ext cx="356188" cy="4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707860" y="3769199"/>
            <a:ext cx="5851282" cy="55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Dars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jadvalining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tuzish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usuli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707534" y="4501540"/>
            <a:ext cx="5400600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·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·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·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·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1472415" y="4508002"/>
            <a:ext cx="1107741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0"/>
            <a:ext cx="13439775" cy="1403573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5948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/>
      <p:bldP spid="21" grpId="0"/>
      <p:bldP spid="22" grpId="0"/>
      <p:bldP spid="23" grpId="0"/>
      <p:bldP spid="24" grpId="0"/>
      <p:bldP spid="25" grpId="0"/>
      <p:bldP spid="26" grpId="0"/>
      <p:bldP spid="29" grpId="0"/>
      <p:bldP spid="33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402418" y="3509945"/>
            <a:ext cx="555628" cy="3499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T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1770" y="4462450"/>
            <a:ext cx="317502" cy="349968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1785" y="4462450"/>
            <a:ext cx="317502" cy="349968"/>
          </a:xfrm>
          <a:prstGeom prst="rect">
            <a:avLst/>
          </a:prstGeom>
          <a:solidFill>
            <a:srgbClr val="00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1176" y="4462450"/>
            <a:ext cx="317502" cy="34996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91816" y="4462450"/>
            <a:ext cx="317502" cy="3499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>
            <a:stCxn id="7" idx="2"/>
            <a:endCxn id="8" idx="0"/>
          </p:cNvCxnSpPr>
          <p:nvPr/>
        </p:nvCxnSpPr>
        <p:spPr>
          <a:xfrm flipH="1">
            <a:off x="1830521" y="3859913"/>
            <a:ext cx="3849711" cy="60253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7" idx="2"/>
          </p:cNvCxnSpPr>
          <p:nvPr/>
        </p:nvCxnSpPr>
        <p:spPr>
          <a:xfrm flipH="1">
            <a:off x="4370536" y="3859913"/>
            <a:ext cx="1309696" cy="52316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7" idx="2"/>
            <a:endCxn id="11" idx="0"/>
          </p:cNvCxnSpPr>
          <p:nvPr/>
        </p:nvCxnSpPr>
        <p:spPr>
          <a:xfrm>
            <a:off x="5680232" y="3859913"/>
            <a:ext cx="3770335" cy="60253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7" idx="2"/>
          </p:cNvCxnSpPr>
          <p:nvPr/>
        </p:nvCxnSpPr>
        <p:spPr>
          <a:xfrm>
            <a:off x="5680232" y="3859913"/>
            <a:ext cx="1150945" cy="52316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98639" y="5176830"/>
            <a:ext cx="317502" cy="3499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1770" y="5176830"/>
            <a:ext cx="317502" cy="34996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86149" y="5176830"/>
            <a:ext cx="317502" cy="349968"/>
          </a:xfrm>
          <a:prstGeom prst="rect">
            <a:avLst/>
          </a:prstGeom>
          <a:solidFill>
            <a:srgbClr val="00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38655" y="5176830"/>
            <a:ext cx="317502" cy="3499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11785" y="5176830"/>
            <a:ext cx="317502" cy="34996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26165" y="5176830"/>
            <a:ext cx="317502" cy="349968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16797" y="5097454"/>
            <a:ext cx="317502" cy="3499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31176" y="5097454"/>
            <a:ext cx="317502" cy="349968"/>
          </a:xfrm>
          <a:prstGeom prst="rect">
            <a:avLst/>
          </a:prstGeom>
          <a:solidFill>
            <a:srgbClr val="00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04307" y="5097454"/>
            <a:ext cx="317502" cy="349968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085571" y="5097454"/>
            <a:ext cx="317502" cy="349968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91816" y="5097454"/>
            <a:ext cx="317502" cy="349968"/>
          </a:xfrm>
          <a:prstGeom prst="rect">
            <a:avLst/>
          </a:prstGeom>
          <a:solidFill>
            <a:srgbClr val="00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98061" y="5097454"/>
            <a:ext cx="317502" cy="34996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27398" y="5891209"/>
            <a:ext cx="317502" cy="34996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0761" y="5891209"/>
            <a:ext cx="317502" cy="34996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33643" y="5891209"/>
            <a:ext cx="317502" cy="3499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24276" y="5891209"/>
            <a:ext cx="317502" cy="3499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30521" y="5891209"/>
            <a:ext cx="317502" cy="349968"/>
          </a:xfrm>
          <a:prstGeom prst="rect">
            <a:avLst/>
          </a:prstGeom>
          <a:solidFill>
            <a:srgbClr val="00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57390" y="5891209"/>
            <a:ext cx="317502" cy="349968"/>
          </a:xfrm>
          <a:prstGeom prst="rect">
            <a:avLst/>
          </a:prstGeom>
          <a:solidFill>
            <a:srgbClr val="00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0761" y="6526213"/>
            <a:ext cx="317502" cy="349968"/>
          </a:xfrm>
          <a:prstGeom prst="rect">
            <a:avLst/>
          </a:prstGeom>
          <a:solidFill>
            <a:srgbClr val="00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Прямая со стрелкой 38"/>
          <p:cNvCxnSpPr>
            <a:stCxn id="8" idx="2"/>
            <a:endCxn id="18" idx="0"/>
          </p:cNvCxnSpPr>
          <p:nvPr/>
        </p:nvCxnSpPr>
        <p:spPr>
          <a:xfrm flipH="1">
            <a:off x="957390" y="4812418"/>
            <a:ext cx="873131" cy="36441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8" idx="2"/>
            <a:endCxn id="21" idx="0"/>
          </p:cNvCxnSpPr>
          <p:nvPr/>
        </p:nvCxnSpPr>
        <p:spPr>
          <a:xfrm>
            <a:off x="1830521" y="4812418"/>
            <a:ext cx="714379" cy="36441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8" idx="2"/>
            <a:endCxn id="20" idx="0"/>
          </p:cNvCxnSpPr>
          <p:nvPr/>
        </p:nvCxnSpPr>
        <p:spPr>
          <a:xfrm>
            <a:off x="1830521" y="4812418"/>
            <a:ext cx="0" cy="36441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18" idx="2"/>
            <a:endCxn id="32" idx="0"/>
          </p:cNvCxnSpPr>
          <p:nvPr/>
        </p:nvCxnSpPr>
        <p:spPr>
          <a:xfrm flipH="1">
            <a:off x="759512" y="5526798"/>
            <a:ext cx="197878" cy="36441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18" idx="2"/>
            <a:endCxn id="36" idx="0"/>
          </p:cNvCxnSpPr>
          <p:nvPr/>
        </p:nvCxnSpPr>
        <p:spPr>
          <a:xfrm>
            <a:off x="957390" y="5526798"/>
            <a:ext cx="158751" cy="36441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32" idx="2"/>
            <a:endCxn id="37" idx="0"/>
          </p:cNvCxnSpPr>
          <p:nvPr/>
        </p:nvCxnSpPr>
        <p:spPr>
          <a:xfrm>
            <a:off x="759512" y="6241177"/>
            <a:ext cx="0" cy="28503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957390" y="6526213"/>
            <a:ext cx="317502" cy="34996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8" name="Прямая со стрелкой 57"/>
          <p:cNvCxnSpPr>
            <a:stCxn id="36" idx="2"/>
            <a:endCxn id="56" idx="0"/>
          </p:cNvCxnSpPr>
          <p:nvPr/>
        </p:nvCxnSpPr>
        <p:spPr>
          <a:xfrm>
            <a:off x="1116141" y="6241177"/>
            <a:ext cx="0" cy="28503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433643" y="6526213"/>
            <a:ext cx="317502" cy="349968"/>
          </a:xfrm>
          <a:prstGeom prst="rect">
            <a:avLst/>
          </a:prstGeom>
          <a:solidFill>
            <a:srgbClr val="00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830521" y="6526213"/>
            <a:ext cx="317502" cy="3499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227398" y="6526213"/>
            <a:ext cx="317502" cy="3499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624276" y="6526213"/>
            <a:ext cx="317502" cy="34996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8" name="Прямая со стрелкой 67"/>
          <p:cNvCxnSpPr>
            <a:stCxn id="20" idx="2"/>
            <a:endCxn id="33" idx="0"/>
          </p:cNvCxnSpPr>
          <p:nvPr/>
        </p:nvCxnSpPr>
        <p:spPr>
          <a:xfrm flipH="1">
            <a:off x="1592394" y="5526798"/>
            <a:ext cx="238127" cy="36441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>
            <a:stCxn id="20" idx="2"/>
            <a:endCxn id="35" idx="0"/>
          </p:cNvCxnSpPr>
          <p:nvPr/>
        </p:nvCxnSpPr>
        <p:spPr>
          <a:xfrm>
            <a:off x="1830521" y="5526798"/>
            <a:ext cx="158751" cy="36441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stCxn id="33" idx="2"/>
            <a:endCxn id="63" idx="0"/>
          </p:cNvCxnSpPr>
          <p:nvPr/>
        </p:nvCxnSpPr>
        <p:spPr>
          <a:xfrm>
            <a:off x="1592394" y="6241177"/>
            <a:ext cx="0" cy="28503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stCxn id="35" idx="2"/>
            <a:endCxn id="64" idx="0"/>
          </p:cNvCxnSpPr>
          <p:nvPr/>
        </p:nvCxnSpPr>
        <p:spPr>
          <a:xfrm>
            <a:off x="1989272" y="6241177"/>
            <a:ext cx="0" cy="28503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>
            <a:stCxn id="21" idx="2"/>
            <a:endCxn id="31" idx="0"/>
          </p:cNvCxnSpPr>
          <p:nvPr/>
        </p:nvCxnSpPr>
        <p:spPr>
          <a:xfrm flipH="1">
            <a:off x="2386149" y="5526798"/>
            <a:ext cx="158751" cy="36441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>
            <a:stCxn id="21" idx="2"/>
            <a:endCxn id="34" idx="0"/>
          </p:cNvCxnSpPr>
          <p:nvPr/>
        </p:nvCxnSpPr>
        <p:spPr>
          <a:xfrm>
            <a:off x="2544900" y="5526798"/>
            <a:ext cx="238127" cy="36441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>
            <a:stCxn id="31" idx="2"/>
            <a:endCxn id="65" idx="0"/>
          </p:cNvCxnSpPr>
          <p:nvPr/>
        </p:nvCxnSpPr>
        <p:spPr>
          <a:xfrm>
            <a:off x="2386149" y="6241177"/>
            <a:ext cx="0" cy="28503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>
            <a:stCxn id="34" idx="2"/>
            <a:endCxn id="66" idx="0"/>
          </p:cNvCxnSpPr>
          <p:nvPr/>
        </p:nvCxnSpPr>
        <p:spPr>
          <a:xfrm>
            <a:off x="2783027" y="6241177"/>
            <a:ext cx="0" cy="28503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179904" y="5891209"/>
            <a:ext cx="317502" cy="34996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846789" y="5891209"/>
            <a:ext cx="317502" cy="34996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9133065" y="5891209"/>
            <a:ext cx="317502" cy="34996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9926820" y="5891209"/>
            <a:ext cx="317502" cy="34996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8" name="Прямая со стрелкой 87"/>
          <p:cNvCxnSpPr>
            <a:stCxn id="9" idx="2"/>
            <a:endCxn id="22" idx="0"/>
          </p:cNvCxnSpPr>
          <p:nvPr/>
        </p:nvCxnSpPr>
        <p:spPr>
          <a:xfrm flipH="1">
            <a:off x="3497406" y="4812418"/>
            <a:ext cx="873130" cy="36441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>
            <a:stCxn id="9" idx="2"/>
            <a:endCxn id="23" idx="0"/>
          </p:cNvCxnSpPr>
          <p:nvPr/>
        </p:nvCxnSpPr>
        <p:spPr>
          <a:xfrm>
            <a:off x="4370536" y="4812418"/>
            <a:ext cx="0" cy="36441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>
            <a:stCxn id="9" idx="2"/>
            <a:endCxn id="24" idx="0"/>
          </p:cNvCxnSpPr>
          <p:nvPr/>
        </p:nvCxnSpPr>
        <p:spPr>
          <a:xfrm>
            <a:off x="4370536" y="4812418"/>
            <a:ext cx="714380" cy="36441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 flipH="1">
            <a:off x="3338655" y="5573707"/>
            <a:ext cx="158751" cy="30725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3576781" y="5891209"/>
            <a:ext cx="317502" cy="349968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1" name="Прямая со стрелкой 100"/>
          <p:cNvCxnSpPr>
            <a:stCxn id="22" idx="2"/>
            <a:endCxn id="97" idx="0"/>
          </p:cNvCxnSpPr>
          <p:nvPr/>
        </p:nvCxnSpPr>
        <p:spPr>
          <a:xfrm>
            <a:off x="3497406" y="5526798"/>
            <a:ext cx="238126" cy="36441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4053034" y="5891209"/>
            <a:ext cx="317502" cy="349968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449912" y="5891209"/>
            <a:ext cx="317502" cy="3499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5" name="Прямая со стрелкой 114"/>
          <p:cNvCxnSpPr>
            <a:stCxn id="23" idx="2"/>
            <a:endCxn id="102" idx="0"/>
          </p:cNvCxnSpPr>
          <p:nvPr/>
        </p:nvCxnSpPr>
        <p:spPr>
          <a:xfrm flipH="1">
            <a:off x="4211785" y="5526798"/>
            <a:ext cx="158751" cy="36441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 стрелкой 116"/>
          <p:cNvCxnSpPr>
            <a:stCxn id="23" idx="2"/>
            <a:endCxn id="103" idx="0"/>
          </p:cNvCxnSpPr>
          <p:nvPr/>
        </p:nvCxnSpPr>
        <p:spPr>
          <a:xfrm>
            <a:off x="4370536" y="5526798"/>
            <a:ext cx="238127" cy="36441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5243667" y="5891209"/>
            <a:ext cx="317502" cy="3499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7" name="Прямая со стрелкой 126"/>
          <p:cNvCxnSpPr>
            <a:stCxn id="24" idx="2"/>
            <a:endCxn id="84" idx="0"/>
          </p:cNvCxnSpPr>
          <p:nvPr/>
        </p:nvCxnSpPr>
        <p:spPr>
          <a:xfrm flipH="1">
            <a:off x="5005540" y="5526798"/>
            <a:ext cx="79376" cy="36441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 стрелкой 128"/>
          <p:cNvCxnSpPr>
            <a:stCxn id="24" idx="2"/>
            <a:endCxn id="118" idx="0"/>
          </p:cNvCxnSpPr>
          <p:nvPr/>
        </p:nvCxnSpPr>
        <p:spPr>
          <a:xfrm>
            <a:off x="5084916" y="5526798"/>
            <a:ext cx="317502" cy="36441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3179904" y="6526213"/>
            <a:ext cx="317502" cy="349968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4449912" y="6526213"/>
            <a:ext cx="317502" cy="349968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4846789" y="6526213"/>
            <a:ext cx="317502" cy="3499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4053034" y="6526213"/>
            <a:ext cx="317502" cy="3499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5243667" y="6526213"/>
            <a:ext cx="317502" cy="34996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3576781" y="6526213"/>
            <a:ext cx="317502" cy="34996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7" name="Прямая со стрелкой 136"/>
          <p:cNvCxnSpPr>
            <a:stCxn id="83" idx="2"/>
            <a:endCxn id="130" idx="0"/>
          </p:cNvCxnSpPr>
          <p:nvPr/>
        </p:nvCxnSpPr>
        <p:spPr>
          <a:xfrm>
            <a:off x="3338655" y="6241177"/>
            <a:ext cx="0" cy="28503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/>
          <p:cNvCxnSpPr>
            <a:stCxn id="97" idx="2"/>
            <a:endCxn id="135" idx="0"/>
          </p:cNvCxnSpPr>
          <p:nvPr/>
        </p:nvCxnSpPr>
        <p:spPr>
          <a:xfrm>
            <a:off x="3735532" y="6241177"/>
            <a:ext cx="0" cy="28503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140"/>
          <p:cNvCxnSpPr>
            <a:stCxn id="102" idx="2"/>
            <a:endCxn id="133" idx="0"/>
          </p:cNvCxnSpPr>
          <p:nvPr/>
        </p:nvCxnSpPr>
        <p:spPr>
          <a:xfrm>
            <a:off x="4211785" y="6241177"/>
            <a:ext cx="0" cy="28503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 стрелкой 142"/>
          <p:cNvCxnSpPr>
            <a:stCxn id="103" idx="2"/>
            <a:endCxn id="131" idx="0"/>
          </p:cNvCxnSpPr>
          <p:nvPr/>
        </p:nvCxnSpPr>
        <p:spPr>
          <a:xfrm>
            <a:off x="4608663" y="6241177"/>
            <a:ext cx="0" cy="28503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 стрелкой 144"/>
          <p:cNvCxnSpPr>
            <a:stCxn id="84" idx="2"/>
            <a:endCxn id="132" idx="0"/>
          </p:cNvCxnSpPr>
          <p:nvPr/>
        </p:nvCxnSpPr>
        <p:spPr>
          <a:xfrm>
            <a:off x="5005540" y="6241177"/>
            <a:ext cx="0" cy="28503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 стрелкой 146"/>
          <p:cNvCxnSpPr>
            <a:stCxn id="118" idx="2"/>
            <a:endCxn id="134" idx="0"/>
          </p:cNvCxnSpPr>
          <p:nvPr/>
        </p:nvCxnSpPr>
        <p:spPr>
          <a:xfrm>
            <a:off x="5402418" y="6241177"/>
            <a:ext cx="0" cy="28503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 стрелкой 149"/>
          <p:cNvCxnSpPr>
            <a:stCxn id="10" idx="2"/>
            <a:endCxn id="26" idx="0"/>
          </p:cNvCxnSpPr>
          <p:nvPr/>
        </p:nvCxnSpPr>
        <p:spPr>
          <a:xfrm>
            <a:off x="6989927" y="4812418"/>
            <a:ext cx="0" cy="28503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 стрелкой 151"/>
          <p:cNvCxnSpPr>
            <a:stCxn id="10" idx="2"/>
            <a:endCxn id="25" idx="0"/>
          </p:cNvCxnSpPr>
          <p:nvPr/>
        </p:nvCxnSpPr>
        <p:spPr>
          <a:xfrm flipH="1">
            <a:off x="6275548" y="4812418"/>
            <a:ext cx="714379" cy="28503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 стрелкой 153"/>
          <p:cNvCxnSpPr>
            <a:stCxn id="10" idx="2"/>
            <a:endCxn id="27" idx="0"/>
          </p:cNvCxnSpPr>
          <p:nvPr/>
        </p:nvCxnSpPr>
        <p:spPr>
          <a:xfrm>
            <a:off x="6989927" y="4812418"/>
            <a:ext cx="873131" cy="28503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5799295" y="5891209"/>
            <a:ext cx="317502" cy="349968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6196172" y="5891209"/>
            <a:ext cx="317502" cy="349968"/>
          </a:xfrm>
          <a:prstGeom prst="rect">
            <a:avLst/>
          </a:prstGeom>
          <a:solidFill>
            <a:srgbClr val="00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7545556" y="5891209"/>
            <a:ext cx="317502" cy="349968"/>
          </a:xfrm>
          <a:prstGeom prst="rect">
            <a:avLst/>
          </a:prstGeom>
          <a:solidFill>
            <a:srgbClr val="00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6672425" y="5891209"/>
            <a:ext cx="317502" cy="349968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6196172" y="6526213"/>
            <a:ext cx="317502" cy="349968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5799295" y="6526213"/>
            <a:ext cx="317502" cy="349968"/>
          </a:xfrm>
          <a:prstGeom prst="rect">
            <a:avLst/>
          </a:prstGeom>
          <a:solidFill>
            <a:srgbClr val="00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7942433" y="5891209"/>
            <a:ext cx="317502" cy="3499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6672425" y="6526213"/>
            <a:ext cx="317502" cy="3499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7069303" y="5891209"/>
            <a:ext cx="317502" cy="3499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7545556" y="6526213"/>
            <a:ext cx="317502" cy="3499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7942433" y="6526213"/>
            <a:ext cx="317502" cy="349968"/>
          </a:xfrm>
          <a:prstGeom prst="rect">
            <a:avLst/>
          </a:prstGeom>
          <a:solidFill>
            <a:srgbClr val="00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7069303" y="6526213"/>
            <a:ext cx="317502" cy="349968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8" name="Прямая со стрелкой 167"/>
          <p:cNvCxnSpPr>
            <a:stCxn id="25" idx="2"/>
            <a:endCxn id="155" idx="0"/>
          </p:cNvCxnSpPr>
          <p:nvPr/>
        </p:nvCxnSpPr>
        <p:spPr>
          <a:xfrm flipH="1">
            <a:off x="5958046" y="5447422"/>
            <a:ext cx="317502" cy="44378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Прямая со стрелкой 169"/>
          <p:cNvCxnSpPr>
            <a:stCxn id="25" idx="2"/>
            <a:endCxn id="156" idx="0"/>
          </p:cNvCxnSpPr>
          <p:nvPr/>
        </p:nvCxnSpPr>
        <p:spPr>
          <a:xfrm>
            <a:off x="6275548" y="5447422"/>
            <a:ext cx="79375" cy="44378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я со стрелкой 171"/>
          <p:cNvCxnSpPr>
            <a:stCxn id="155" idx="2"/>
            <a:endCxn id="160" idx="0"/>
          </p:cNvCxnSpPr>
          <p:nvPr/>
        </p:nvCxnSpPr>
        <p:spPr>
          <a:xfrm>
            <a:off x="5958046" y="6241177"/>
            <a:ext cx="0" cy="28503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Прямая со стрелкой 173"/>
          <p:cNvCxnSpPr>
            <a:stCxn id="156" idx="2"/>
            <a:endCxn id="159" idx="0"/>
          </p:cNvCxnSpPr>
          <p:nvPr/>
        </p:nvCxnSpPr>
        <p:spPr>
          <a:xfrm>
            <a:off x="6354923" y="6241177"/>
            <a:ext cx="0" cy="28503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Прямая со стрелкой 175"/>
          <p:cNvCxnSpPr>
            <a:stCxn id="26" idx="2"/>
            <a:endCxn id="158" idx="0"/>
          </p:cNvCxnSpPr>
          <p:nvPr/>
        </p:nvCxnSpPr>
        <p:spPr>
          <a:xfrm flipH="1">
            <a:off x="6831176" y="5447422"/>
            <a:ext cx="158751" cy="44378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Прямая со стрелкой 177"/>
          <p:cNvCxnSpPr>
            <a:stCxn id="26" idx="2"/>
            <a:endCxn id="163" idx="0"/>
          </p:cNvCxnSpPr>
          <p:nvPr/>
        </p:nvCxnSpPr>
        <p:spPr>
          <a:xfrm>
            <a:off x="6989927" y="5447422"/>
            <a:ext cx="238127" cy="44378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я со стрелкой 179"/>
          <p:cNvCxnSpPr>
            <a:stCxn id="158" idx="2"/>
            <a:endCxn id="162" idx="0"/>
          </p:cNvCxnSpPr>
          <p:nvPr/>
        </p:nvCxnSpPr>
        <p:spPr>
          <a:xfrm>
            <a:off x="6831176" y="6241177"/>
            <a:ext cx="0" cy="28503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Прямая со стрелкой 181"/>
          <p:cNvCxnSpPr>
            <a:stCxn id="163" idx="2"/>
            <a:endCxn id="166" idx="0"/>
          </p:cNvCxnSpPr>
          <p:nvPr/>
        </p:nvCxnSpPr>
        <p:spPr>
          <a:xfrm>
            <a:off x="7228054" y="6241177"/>
            <a:ext cx="0" cy="28503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 стрелкой 183"/>
          <p:cNvCxnSpPr>
            <a:stCxn id="27" idx="2"/>
            <a:endCxn id="157" idx="0"/>
          </p:cNvCxnSpPr>
          <p:nvPr/>
        </p:nvCxnSpPr>
        <p:spPr>
          <a:xfrm flipH="1">
            <a:off x="7704307" y="5447422"/>
            <a:ext cx="158751" cy="44378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Прямая со стрелкой 185"/>
          <p:cNvCxnSpPr>
            <a:stCxn id="27" idx="2"/>
            <a:endCxn id="161" idx="0"/>
          </p:cNvCxnSpPr>
          <p:nvPr/>
        </p:nvCxnSpPr>
        <p:spPr>
          <a:xfrm>
            <a:off x="7863058" y="5447422"/>
            <a:ext cx="238126" cy="44378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Прямая со стрелкой 187"/>
          <p:cNvCxnSpPr>
            <a:stCxn id="157" idx="2"/>
            <a:endCxn id="164" idx="0"/>
          </p:cNvCxnSpPr>
          <p:nvPr/>
        </p:nvCxnSpPr>
        <p:spPr>
          <a:xfrm>
            <a:off x="7704307" y="6241177"/>
            <a:ext cx="0" cy="28503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Прямая со стрелкой 189"/>
          <p:cNvCxnSpPr>
            <a:stCxn id="161" idx="2"/>
            <a:endCxn id="165" idx="0"/>
          </p:cNvCxnSpPr>
          <p:nvPr/>
        </p:nvCxnSpPr>
        <p:spPr>
          <a:xfrm>
            <a:off x="8101184" y="6241177"/>
            <a:ext cx="0" cy="28503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extBox 191"/>
          <p:cNvSpPr txBox="1"/>
          <p:nvPr/>
        </p:nvSpPr>
        <p:spPr>
          <a:xfrm>
            <a:off x="8339310" y="5891209"/>
            <a:ext cx="317502" cy="349968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9529943" y="5891209"/>
            <a:ext cx="317502" cy="349968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8736188" y="5891209"/>
            <a:ext cx="317502" cy="349968"/>
          </a:xfrm>
          <a:prstGeom prst="rect">
            <a:avLst/>
          </a:prstGeom>
          <a:solidFill>
            <a:srgbClr val="00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10362825" y="5891209"/>
            <a:ext cx="317502" cy="349968"/>
          </a:xfrm>
          <a:prstGeom prst="rect">
            <a:avLst/>
          </a:prstGeom>
          <a:solidFill>
            <a:srgbClr val="00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7" name="Прямая со стрелкой 196"/>
          <p:cNvCxnSpPr>
            <a:stCxn id="11" idx="2"/>
            <a:endCxn id="30" idx="0"/>
          </p:cNvCxnSpPr>
          <p:nvPr/>
        </p:nvCxnSpPr>
        <p:spPr>
          <a:xfrm flipH="1">
            <a:off x="8656812" y="4812418"/>
            <a:ext cx="793755" cy="28503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Прямая со стрелкой 198"/>
          <p:cNvCxnSpPr>
            <a:stCxn id="11" idx="2"/>
            <a:endCxn id="29" idx="0"/>
          </p:cNvCxnSpPr>
          <p:nvPr/>
        </p:nvCxnSpPr>
        <p:spPr>
          <a:xfrm>
            <a:off x="9450567" y="4812418"/>
            <a:ext cx="0" cy="28503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Прямая со стрелкой 200"/>
          <p:cNvCxnSpPr>
            <a:stCxn id="11" idx="2"/>
            <a:endCxn id="28" idx="0"/>
          </p:cNvCxnSpPr>
          <p:nvPr/>
        </p:nvCxnSpPr>
        <p:spPr>
          <a:xfrm>
            <a:off x="9450567" y="4812418"/>
            <a:ext cx="793755" cy="28503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Прямая со стрелкой 203"/>
          <p:cNvCxnSpPr>
            <a:stCxn id="30" idx="2"/>
            <a:endCxn id="192" idx="0"/>
          </p:cNvCxnSpPr>
          <p:nvPr/>
        </p:nvCxnSpPr>
        <p:spPr>
          <a:xfrm flipH="1">
            <a:off x="8498061" y="5447422"/>
            <a:ext cx="158751" cy="44378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Прямая со стрелкой 205"/>
          <p:cNvCxnSpPr>
            <a:stCxn id="30" idx="2"/>
            <a:endCxn id="194" idx="0"/>
          </p:cNvCxnSpPr>
          <p:nvPr/>
        </p:nvCxnSpPr>
        <p:spPr>
          <a:xfrm>
            <a:off x="8656812" y="5447422"/>
            <a:ext cx="238127" cy="44378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Прямая со стрелкой 207"/>
          <p:cNvCxnSpPr>
            <a:stCxn id="29" idx="2"/>
            <a:endCxn id="85" idx="0"/>
          </p:cNvCxnSpPr>
          <p:nvPr/>
        </p:nvCxnSpPr>
        <p:spPr>
          <a:xfrm flipH="1">
            <a:off x="9291816" y="5447422"/>
            <a:ext cx="158751" cy="44378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Прямая со стрелкой 210"/>
          <p:cNvCxnSpPr>
            <a:stCxn id="29" idx="2"/>
            <a:endCxn id="193" idx="0"/>
          </p:cNvCxnSpPr>
          <p:nvPr/>
        </p:nvCxnSpPr>
        <p:spPr>
          <a:xfrm>
            <a:off x="9450567" y="5447422"/>
            <a:ext cx="238127" cy="44378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Прямая со стрелкой 212"/>
          <p:cNvCxnSpPr>
            <a:stCxn id="28" idx="2"/>
            <a:endCxn id="86" idx="0"/>
          </p:cNvCxnSpPr>
          <p:nvPr/>
        </p:nvCxnSpPr>
        <p:spPr>
          <a:xfrm flipH="1">
            <a:off x="10085571" y="5447422"/>
            <a:ext cx="158751" cy="44378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Прямая со стрелкой 214"/>
          <p:cNvCxnSpPr>
            <a:stCxn id="28" idx="2"/>
            <a:endCxn id="195" idx="0"/>
          </p:cNvCxnSpPr>
          <p:nvPr/>
        </p:nvCxnSpPr>
        <p:spPr>
          <a:xfrm>
            <a:off x="10244322" y="5447422"/>
            <a:ext cx="277254" cy="44378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TextBox 218"/>
          <p:cNvSpPr txBox="1"/>
          <p:nvPr/>
        </p:nvSpPr>
        <p:spPr>
          <a:xfrm>
            <a:off x="8736188" y="6526213"/>
            <a:ext cx="317502" cy="349968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9133065" y="6526213"/>
            <a:ext cx="317502" cy="349968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8339310" y="6526213"/>
            <a:ext cx="317502" cy="349968"/>
          </a:xfrm>
          <a:prstGeom prst="rect">
            <a:avLst/>
          </a:prstGeom>
          <a:solidFill>
            <a:srgbClr val="00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9926820" y="6526213"/>
            <a:ext cx="317502" cy="349968"/>
          </a:xfrm>
          <a:prstGeom prst="rect">
            <a:avLst/>
          </a:prstGeom>
          <a:solidFill>
            <a:srgbClr val="00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9529943" y="6526213"/>
            <a:ext cx="317502" cy="34996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10362825" y="6526213"/>
            <a:ext cx="317502" cy="34996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6" name="Прямая со стрелкой 225"/>
          <p:cNvCxnSpPr>
            <a:stCxn id="192" idx="2"/>
            <a:endCxn id="221" idx="0"/>
          </p:cNvCxnSpPr>
          <p:nvPr/>
        </p:nvCxnSpPr>
        <p:spPr>
          <a:xfrm>
            <a:off x="8498061" y="6241177"/>
            <a:ext cx="0" cy="28503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Прямая со стрелкой 227"/>
          <p:cNvCxnSpPr>
            <a:stCxn id="194" idx="2"/>
            <a:endCxn id="219" idx="0"/>
          </p:cNvCxnSpPr>
          <p:nvPr/>
        </p:nvCxnSpPr>
        <p:spPr>
          <a:xfrm>
            <a:off x="8894939" y="6241177"/>
            <a:ext cx="0" cy="28503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Прямая со стрелкой 229"/>
          <p:cNvCxnSpPr>
            <a:stCxn id="85" idx="2"/>
            <a:endCxn id="220" idx="0"/>
          </p:cNvCxnSpPr>
          <p:nvPr/>
        </p:nvCxnSpPr>
        <p:spPr>
          <a:xfrm>
            <a:off x="9291816" y="6241177"/>
            <a:ext cx="0" cy="28503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Прямая со стрелкой 231"/>
          <p:cNvCxnSpPr>
            <a:stCxn id="193" idx="2"/>
            <a:endCxn id="223" idx="0"/>
          </p:cNvCxnSpPr>
          <p:nvPr/>
        </p:nvCxnSpPr>
        <p:spPr>
          <a:xfrm>
            <a:off x="9688694" y="6241177"/>
            <a:ext cx="0" cy="28503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Прямая со стрелкой 233"/>
          <p:cNvCxnSpPr>
            <a:stCxn id="86" idx="2"/>
            <a:endCxn id="222" idx="0"/>
          </p:cNvCxnSpPr>
          <p:nvPr/>
        </p:nvCxnSpPr>
        <p:spPr>
          <a:xfrm>
            <a:off x="10085571" y="6241177"/>
            <a:ext cx="0" cy="28503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Прямая со стрелкой 235"/>
          <p:cNvCxnSpPr>
            <a:stCxn id="195" idx="2"/>
            <a:endCxn id="224" idx="0"/>
          </p:cNvCxnSpPr>
          <p:nvPr/>
        </p:nvCxnSpPr>
        <p:spPr>
          <a:xfrm>
            <a:off x="10521576" y="6241177"/>
            <a:ext cx="0" cy="28503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TextBox 243"/>
          <p:cNvSpPr txBox="1"/>
          <p:nvPr/>
        </p:nvSpPr>
        <p:spPr>
          <a:xfrm>
            <a:off x="10146793" y="3411124"/>
            <a:ext cx="3968774" cy="60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usul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4961" y="1530412"/>
            <a:ext cx="12671180" cy="1924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8-sinfda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chorshanba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kuni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soat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dars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Tarbiyaviy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soat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geometriya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mehnat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Agar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soatga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tarbiyaviy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soat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fani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qo‘yilishi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aniq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, necha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usulda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dars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jadvali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tuzish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0" name="Прямоугольник 139"/>
          <p:cNvSpPr/>
          <p:nvPr/>
        </p:nvSpPr>
        <p:spPr>
          <a:xfrm>
            <a:off x="0" y="0"/>
            <a:ext cx="13439775" cy="1403573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62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000"/>
                            </p:stCondLst>
                            <p:childTnLst>
                              <p:par>
                                <p:cTn id="1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2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4" fill="hold">
                      <p:stCondLst>
                        <p:cond delay="indefinite"/>
                      </p:stCondLst>
                      <p:childTnLst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9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3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4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4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9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3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4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9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4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8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9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4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8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3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4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8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9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4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8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9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3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4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8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9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4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8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9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4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8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9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3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4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8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9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3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4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5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6" fill="hold">
                      <p:stCondLst>
                        <p:cond delay="indefinite"/>
                      </p:stCondLst>
                      <p:childTnLst>
                        <p:par>
                          <p:cTn id="547" fill="hold">
                            <p:stCondLst>
                              <p:cond delay="0"/>
                            </p:stCondLst>
                            <p:childTnLst>
                              <p:par>
                                <p:cTn id="5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0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1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5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6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0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1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5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6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0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1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2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5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6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0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1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2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5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6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7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0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1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5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6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7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0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1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2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5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6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7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0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1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2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5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6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0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1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5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6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0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1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2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5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6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0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1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2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5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6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7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0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1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5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6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8" fill="hold">
                      <p:stCondLst>
                        <p:cond delay="indefinite"/>
                      </p:stCondLst>
                      <p:childTnLst>
                        <p:par>
                          <p:cTn id="669" fill="hold">
                            <p:stCondLst>
                              <p:cond delay="0"/>
                            </p:stCondLst>
                            <p:childTnLst>
                              <p:par>
                                <p:cTn id="6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56" grpId="0" animBg="1"/>
      <p:bldP spid="63" grpId="0" animBg="1"/>
      <p:bldP spid="64" grpId="0" animBg="1"/>
      <p:bldP spid="65" grpId="0" animBg="1"/>
      <p:bldP spid="66" grpId="0" animBg="1"/>
      <p:bldP spid="83" grpId="0" animBg="1"/>
      <p:bldP spid="84" grpId="0" animBg="1"/>
      <p:bldP spid="85" grpId="0" animBg="1"/>
      <p:bldP spid="86" grpId="0" animBg="1"/>
      <p:bldP spid="97" grpId="0" animBg="1"/>
      <p:bldP spid="102" grpId="0" animBg="1"/>
      <p:bldP spid="103" grpId="0" animBg="1"/>
      <p:bldP spid="118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92" grpId="0" animBg="1"/>
      <p:bldP spid="193" grpId="0" animBg="1"/>
      <p:bldP spid="194" grpId="0" animBg="1"/>
      <p:bldP spid="195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Куб 8"/>
          <p:cNvGrpSpPr>
            <a:grpSpLocks/>
          </p:cNvGrpSpPr>
          <p:nvPr/>
        </p:nvGrpSpPr>
        <p:grpSpPr bwMode="auto">
          <a:xfrm>
            <a:off x="2751240" y="2547124"/>
            <a:ext cx="1954667" cy="1660678"/>
            <a:chOff x="580" y="311"/>
            <a:chExt cx="1117" cy="949"/>
          </a:xfrm>
        </p:grpSpPr>
        <p:pic>
          <p:nvPicPr>
            <p:cNvPr id="23614" name="Куб 8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" y="311"/>
              <a:ext cx="1117" cy="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2" name="Text Box 4"/>
            <p:cNvSpPr txBox="1">
              <a:spLocks noChangeArrowheads="1"/>
            </p:cNvSpPr>
            <p:nvPr/>
          </p:nvSpPr>
          <p:spPr bwMode="auto">
            <a:xfrm rot="421198">
              <a:off x="926" y="553"/>
              <a:ext cx="473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en-US" altLang="ru-RU" sz="6614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m</a:t>
              </a:r>
              <a:endParaRPr lang="ru-RU" altLang="ru-RU" sz="6614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endParaRPr>
            </a:p>
          </p:txBody>
        </p:sp>
      </p:grpSp>
      <p:grpSp>
        <p:nvGrpSpPr>
          <p:cNvPr id="23555" name="Куб 24"/>
          <p:cNvGrpSpPr>
            <a:grpSpLocks/>
          </p:cNvGrpSpPr>
          <p:nvPr/>
        </p:nvGrpSpPr>
        <p:grpSpPr bwMode="auto">
          <a:xfrm>
            <a:off x="3736266" y="1901334"/>
            <a:ext cx="1660678" cy="1457688"/>
            <a:chOff x="1125" y="430"/>
            <a:chExt cx="949" cy="833"/>
          </a:xfrm>
        </p:grpSpPr>
        <p:pic>
          <p:nvPicPr>
            <p:cNvPr id="23612" name="Куб 2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5" y="430"/>
              <a:ext cx="949" cy="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5" name="Text Box 7"/>
            <p:cNvSpPr txBox="1">
              <a:spLocks noChangeArrowheads="1"/>
            </p:cNvSpPr>
            <p:nvPr/>
          </p:nvSpPr>
          <p:spPr bwMode="auto">
            <a:xfrm>
              <a:off x="1350" y="652"/>
              <a:ext cx="472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en-US" altLang="ru-RU" sz="6614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b</a:t>
              </a:r>
              <a:endParaRPr lang="ru-RU" altLang="ru-RU" sz="6614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endParaRPr>
            </a:p>
          </p:txBody>
        </p:sp>
      </p:grpSp>
      <p:sp>
        <p:nvSpPr>
          <p:cNvPr id="8" name="Куб 7"/>
          <p:cNvSpPr/>
          <p:nvPr/>
        </p:nvSpPr>
        <p:spPr>
          <a:xfrm rot="20773083">
            <a:off x="2686456" y="2115687"/>
            <a:ext cx="1102460" cy="1102460"/>
          </a:xfrm>
          <a:prstGeom prst="cub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1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</a:p>
        </p:txBody>
      </p:sp>
      <p:grpSp>
        <p:nvGrpSpPr>
          <p:cNvPr id="23561" name="Куб 9"/>
          <p:cNvGrpSpPr>
            <a:grpSpLocks/>
          </p:cNvGrpSpPr>
          <p:nvPr/>
        </p:nvGrpSpPr>
        <p:grpSpPr bwMode="auto">
          <a:xfrm>
            <a:off x="4406078" y="1905083"/>
            <a:ext cx="1954665" cy="1793672"/>
            <a:chOff x="1475" y="369"/>
            <a:chExt cx="1117" cy="1025"/>
          </a:xfrm>
        </p:grpSpPr>
        <p:pic>
          <p:nvPicPr>
            <p:cNvPr id="23610" name="Куб 9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" y="369"/>
              <a:ext cx="1117" cy="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3" name="Text Box 15"/>
            <p:cNvSpPr txBox="1">
              <a:spLocks noChangeArrowheads="1"/>
            </p:cNvSpPr>
            <p:nvPr/>
          </p:nvSpPr>
          <p:spPr bwMode="auto">
            <a:xfrm rot="20773083">
              <a:off x="1797" y="690"/>
              <a:ext cx="472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en-US" altLang="ru-RU" sz="6614" b="1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i</a:t>
              </a:r>
              <a:endParaRPr lang="ru-RU" altLang="ru-RU" sz="6614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endParaRPr>
            </a:p>
          </p:txBody>
        </p:sp>
      </p:grpSp>
      <p:grpSp>
        <p:nvGrpSpPr>
          <p:cNvPr id="23562" name="Куб 10"/>
          <p:cNvGrpSpPr>
            <a:grpSpLocks/>
          </p:cNvGrpSpPr>
          <p:nvPr/>
        </p:nvGrpSpPr>
        <p:grpSpPr bwMode="auto">
          <a:xfrm>
            <a:off x="5178582" y="2588955"/>
            <a:ext cx="1727176" cy="1532934"/>
            <a:chOff x="1974" y="376"/>
            <a:chExt cx="987" cy="876"/>
          </a:xfrm>
        </p:grpSpPr>
        <p:pic>
          <p:nvPicPr>
            <p:cNvPr id="23608" name="Куб 10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4" y="376"/>
              <a:ext cx="987" cy="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6" name="Text Box 18"/>
            <p:cNvSpPr txBox="1">
              <a:spLocks noChangeArrowheads="1"/>
            </p:cNvSpPr>
            <p:nvPr/>
          </p:nvSpPr>
          <p:spPr bwMode="auto">
            <a:xfrm rot="169430">
              <a:off x="2216" y="619"/>
              <a:ext cx="473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en-US" altLang="ru-RU" sz="6614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</a:t>
              </a:r>
              <a:endParaRPr lang="ru-RU" altLang="ru-RU" sz="6614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endParaRPr>
            </a:p>
          </p:txBody>
        </p:sp>
      </p:grpSp>
      <p:grpSp>
        <p:nvGrpSpPr>
          <p:cNvPr id="23563" name="Куб 11"/>
          <p:cNvGrpSpPr>
            <a:grpSpLocks/>
          </p:cNvGrpSpPr>
          <p:nvPr/>
        </p:nvGrpSpPr>
        <p:grpSpPr bwMode="auto">
          <a:xfrm>
            <a:off x="5941171" y="1861087"/>
            <a:ext cx="1786673" cy="1646679"/>
            <a:chOff x="2385" y="407"/>
            <a:chExt cx="1021" cy="941"/>
          </a:xfrm>
        </p:grpSpPr>
        <p:pic>
          <p:nvPicPr>
            <p:cNvPr id="23606" name="Куб 11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5" y="407"/>
              <a:ext cx="1021" cy="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9" name="Text Box 21"/>
            <p:cNvSpPr txBox="1">
              <a:spLocks noChangeArrowheads="1"/>
            </p:cNvSpPr>
            <p:nvPr/>
          </p:nvSpPr>
          <p:spPr bwMode="auto">
            <a:xfrm rot="458798">
              <a:off x="2639" y="680"/>
              <a:ext cx="473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en-US" altLang="ru-RU" sz="6614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a</a:t>
              </a:r>
              <a:endParaRPr lang="ru-RU" altLang="ru-RU" sz="6614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endParaRPr>
            </a:p>
          </p:txBody>
        </p:sp>
      </p:grpSp>
      <p:pic>
        <p:nvPicPr>
          <p:cNvPr id="23564" name="Куб 12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888" y="1759591"/>
            <a:ext cx="1760424" cy="171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5" name="Куб 13"/>
          <p:cNvGrpSpPr>
            <a:grpSpLocks/>
          </p:cNvGrpSpPr>
          <p:nvPr/>
        </p:nvGrpSpPr>
        <p:grpSpPr bwMode="auto">
          <a:xfrm>
            <a:off x="7392499" y="2499917"/>
            <a:ext cx="1658929" cy="1457688"/>
            <a:chOff x="3241" y="430"/>
            <a:chExt cx="948" cy="833"/>
          </a:xfrm>
        </p:grpSpPr>
        <p:pic>
          <p:nvPicPr>
            <p:cNvPr id="23604" name="Куб 13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1" y="430"/>
              <a:ext cx="948" cy="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3" name="Text Box 25"/>
            <p:cNvSpPr txBox="1">
              <a:spLocks noChangeArrowheads="1"/>
            </p:cNvSpPr>
            <p:nvPr/>
          </p:nvSpPr>
          <p:spPr bwMode="auto">
            <a:xfrm>
              <a:off x="3465" y="652"/>
              <a:ext cx="473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ru-RU" altLang="ru-RU" sz="6614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о</a:t>
              </a:r>
            </a:p>
          </p:txBody>
        </p:sp>
      </p:grpSp>
      <p:grpSp>
        <p:nvGrpSpPr>
          <p:cNvPr id="23566" name="Куб 14"/>
          <p:cNvGrpSpPr>
            <a:grpSpLocks/>
          </p:cNvGrpSpPr>
          <p:nvPr/>
        </p:nvGrpSpPr>
        <p:grpSpPr bwMode="auto">
          <a:xfrm>
            <a:off x="8130326" y="1619597"/>
            <a:ext cx="1821672" cy="1651929"/>
            <a:chOff x="3636" y="269"/>
            <a:chExt cx="1041" cy="944"/>
          </a:xfrm>
        </p:grpSpPr>
        <p:pic>
          <p:nvPicPr>
            <p:cNvPr id="23602" name="Куб 14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6" y="269"/>
              <a:ext cx="1041" cy="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6" name="Text Box 28"/>
            <p:cNvSpPr txBox="1">
              <a:spLocks noChangeArrowheads="1"/>
            </p:cNvSpPr>
            <p:nvPr/>
          </p:nvSpPr>
          <p:spPr bwMode="auto">
            <a:xfrm rot="457481">
              <a:off x="3899" y="545"/>
              <a:ext cx="473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en-US" altLang="ru-RU" sz="6614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r</a:t>
              </a:r>
              <a:endParaRPr lang="ru-RU" altLang="ru-RU" sz="6614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endParaRPr>
            </a:p>
          </p:txBody>
        </p:sp>
      </p:grpSp>
      <p:grpSp>
        <p:nvGrpSpPr>
          <p:cNvPr id="23567" name="Куб 15"/>
          <p:cNvGrpSpPr>
            <a:grpSpLocks/>
          </p:cNvGrpSpPr>
          <p:nvPr/>
        </p:nvGrpSpPr>
        <p:grpSpPr bwMode="auto">
          <a:xfrm>
            <a:off x="8695825" y="2025416"/>
            <a:ext cx="1954667" cy="1795423"/>
            <a:chOff x="3994" y="280"/>
            <a:chExt cx="1117" cy="1026"/>
          </a:xfrm>
        </p:grpSpPr>
        <p:pic>
          <p:nvPicPr>
            <p:cNvPr id="23600" name="Куб 15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" y="280"/>
              <a:ext cx="1117" cy="1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9" name="Text Box 31"/>
            <p:cNvSpPr txBox="1">
              <a:spLocks noChangeArrowheads="1"/>
            </p:cNvSpPr>
            <p:nvPr/>
          </p:nvSpPr>
          <p:spPr bwMode="auto">
            <a:xfrm rot="20773083">
              <a:off x="4317" y="600"/>
              <a:ext cx="473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en-US" altLang="ru-RU" sz="6614" b="1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i</a:t>
              </a:r>
              <a:endParaRPr lang="ru-RU" altLang="ru-RU" sz="6614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endParaRPr>
            </a:p>
          </p:txBody>
        </p:sp>
      </p:grpSp>
      <p:grpSp>
        <p:nvGrpSpPr>
          <p:cNvPr id="23568" name="Куб 16"/>
          <p:cNvGrpSpPr>
            <a:grpSpLocks/>
          </p:cNvGrpSpPr>
          <p:nvPr/>
        </p:nvGrpSpPr>
        <p:grpSpPr bwMode="auto">
          <a:xfrm>
            <a:off x="9637012" y="1847087"/>
            <a:ext cx="1833921" cy="1700927"/>
            <a:chOff x="4497" y="399"/>
            <a:chExt cx="1048" cy="972"/>
          </a:xfrm>
        </p:grpSpPr>
        <p:pic>
          <p:nvPicPr>
            <p:cNvPr id="23598" name="Куб 16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7" y="399"/>
              <a:ext cx="1048" cy="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42" name="Text Box 34"/>
            <p:cNvSpPr txBox="1">
              <a:spLocks noChangeArrowheads="1"/>
            </p:cNvSpPr>
            <p:nvPr/>
          </p:nvSpPr>
          <p:spPr bwMode="auto">
            <a:xfrm rot="595265">
              <a:off x="4762" y="687"/>
              <a:ext cx="473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en-US" altLang="ru-RU" sz="6614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k</a:t>
              </a:r>
              <a:endParaRPr lang="ru-RU" altLang="ru-RU" sz="6614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endParaRPr>
            </a:p>
          </p:txBody>
        </p:sp>
      </p:grpSp>
      <p:grpSp>
        <p:nvGrpSpPr>
          <p:cNvPr id="23569" name="Куб 17"/>
          <p:cNvGrpSpPr>
            <a:grpSpLocks/>
          </p:cNvGrpSpPr>
          <p:nvPr/>
        </p:nvGrpSpPr>
        <p:grpSpPr bwMode="auto">
          <a:xfrm>
            <a:off x="10388435" y="2584132"/>
            <a:ext cx="1900418" cy="1781423"/>
            <a:chOff x="4908" y="238"/>
            <a:chExt cx="1086" cy="1018"/>
          </a:xfrm>
        </p:grpSpPr>
        <p:pic>
          <p:nvPicPr>
            <p:cNvPr id="23596" name="Куб 17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8" y="238"/>
              <a:ext cx="1086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45" name="Text Box 37"/>
            <p:cNvSpPr txBox="1">
              <a:spLocks noChangeArrowheads="1"/>
            </p:cNvSpPr>
            <p:nvPr/>
          </p:nvSpPr>
          <p:spPr bwMode="auto">
            <a:xfrm rot="20773083">
              <a:off x="5217" y="555"/>
              <a:ext cx="473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ru-RU" altLang="ru-RU" sz="6614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а</a:t>
              </a:r>
            </a:p>
          </p:txBody>
        </p:sp>
      </p:grpSp>
      <p:grpSp>
        <p:nvGrpSpPr>
          <p:cNvPr id="23570" name="Куб 6"/>
          <p:cNvGrpSpPr>
            <a:grpSpLocks/>
          </p:cNvGrpSpPr>
          <p:nvPr/>
        </p:nvGrpSpPr>
        <p:grpSpPr bwMode="auto">
          <a:xfrm>
            <a:off x="1255432" y="2445562"/>
            <a:ext cx="1853171" cy="1720177"/>
            <a:chOff x="-230" y="35"/>
            <a:chExt cx="1059" cy="983"/>
          </a:xfrm>
        </p:grpSpPr>
        <p:pic>
          <p:nvPicPr>
            <p:cNvPr id="23594" name="Куб 6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0" y="35"/>
              <a:ext cx="1059" cy="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48" name="Text Box 40"/>
            <p:cNvSpPr txBox="1">
              <a:spLocks noChangeArrowheads="1"/>
            </p:cNvSpPr>
            <p:nvPr/>
          </p:nvSpPr>
          <p:spPr bwMode="auto">
            <a:xfrm rot="655611">
              <a:off x="14" y="297"/>
              <a:ext cx="473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ru-RU" altLang="ru-RU" sz="6614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к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0" y="0"/>
            <a:ext cx="13439775" cy="1187549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77591" y="183237"/>
            <a:ext cx="10256334" cy="7793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ln w="11430"/>
                <a:solidFill>
                  <a:schemeClr val="bg1"/>
                </a:solidFill>
              </a:rPr>
              <a:t>Mustaqil</a:t>
            </a:r>
            <a:r>
              <a:rPr lang="en-US" sz="4800" b="1" dirty="0">
                <a:ln w="11430"/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ln w="11430"/>
                <a:solidFill>
                  <a:schemeClr val="bg1"/>
                </a:solidFill>
              </a:rPr>
              <a:t>bajarish</a:t>
            </a:r>
            <a:r>
              <a:rPr lang="en-US" sz="4800" b="1" dirty="0">
                <a:ln w="11430"/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ln w="11430"/>
                <a:solidFill>
                  <a:schemeClr val="bg1"/>
                </a:solidFill>
              </a:rPr>
              <a:t>uchun</a:t>
            </a:r>
            <a:r>
              <a:rPr lang="en-US" sz="4800" b="1" dirty="0">
                <a:ln w="11430"/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ln w="11430"/>
                <a:solidFill>
                  <a:schemeClr val="bg1"/>
                </a:solidFill>
              </a:rPr>
              <a:t>topshiriq</a:t>
            </a:r>
            <a:r>
              <a:rPr lang="en-US" sz="4800" b="1" dirty="0">
                <a:ln w="11430"/>
                <a:solidFill>
                  <a:srgbClr val="0000CC"/>
                </a:solidFill>
              </a:rPr>
              <a:t>:</a:t>
            </a:r>
            <a:endParaRPr lang="ru-RU" sz="4800" b="1" dirty="0">
              <a:ln w="11430"/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1240" y="4338387"/>
            <a:ext cx="9347431" cy="1580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/>
              <a:t>Darslikning</a:t>
            </a:r>
            <a:r>
              <a:rPr lang="en-US" sz="4400" b="1" dirty="0" smtClean="0"/>
              <a:t> 202- </a:t>
            </a:r>
            <a:r>
              <a:rPr lang="en-US" sz="4400" b="1" dirty="0" err="1" smtClean="0"/>
              <a:t>betida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keltirilgan</a:t>
            </a:r>
            <a:r>
              <a:rPr lang="en-US" sz="4400" b="1" dirty="0" smtClean="0"/>
              <a:t> </a:t>
            </a:r>
          </a:p>
          <a:p>
            <a:r>
              <a:rPr lang="en-US" sz="4400" b="1" smtClean="0"/>
              <a:t>482-, 483- </a:t>
            </a:r>
            <a:r>
              <a:rPr lang="en-US" sz="4400" b="1" dirty="0" err="1" smtClean="0"/>
              <a:t>masalalarni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yechish</a:t>
            </a:r>
            <a:r>
              <a:rPr lang="en-US" sz="6000" dirty="0" smtClean="0"/>
              <a:t>.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96100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580" y="1555731"/>
            <a:ext cx="12025336" cy="2251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ombinatorika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-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lotincha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“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kombininare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”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so‘zidan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birlashtirishsh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degan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ma’noni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anglatadi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latin typeface="+mn-lt"/>
              <a:cs typeface="+mn-cs"/>
            </a:endParaRPr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311175" y="3779837"/>
            <a:ext cx="12313368" cy="123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Kombinatorika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matematikaning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chekli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to‘plamlar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ustida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bajariladigan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amallar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o‘rganiladigan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bo‘limi</a:t>
            </a:r>
            <a:r>
              <a:rPr lang="ru-RU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3439775" cy="1403573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Kombinatorika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1215" y="5436021"/>
            <a:ext cx="10968066" cy="18097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Matematika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faniga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kombinatorika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atamasini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mashhur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nemis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olimi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Gotfrid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Vilgelm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Leybnits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kiritilgan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5651800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317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Прямоугольник 3"/>
          <p:cNvSpPr>
            <a:spLocks noChangeArrowheads="1"/>
          </p:cNvSpPr>
          <p:nvPr/>
        </p:nvSpPr>
        <p:spPr bwMode="auto">
          <a:xfrm>
            <a:off x="8610780" y="4276382"/>
            <a:ext cx="6258913" cy="166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9979" tIns="59990" rIns="119979" bIns="59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3600" b="1" i="1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Lingvistika</a:t>
            </a:r>
            <a:endParaRPr lang="en-US" sz="3600" b="1" i="1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3600" i="1" dirty="0" smtClean="0">
                <a:solidFill>
                  <a:srgbClr val="002060"/>
                </a:solidFill>
                <a:cs typeface="Arial" panose="020B0604020202020204" pitchFamily="34" charset="0"/>
              </a:rPr>
              <a:t>(</a:t>
            </a:r>
            <a:r>
              <a:rPr lang="en-US" sz="3600" i="1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so‘zdagi</a:t>
            </a:r>
            <a:r>
              <a:rPr lang="en-US" sz="3600" i="1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harflar</a:t>
            </a:r>
            <a:endParaRPr lang="en-US" sz="3600" i="1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3600" i="1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o‘rni</a:t>
            </a:r>
            <a:r>
              <a:rPr lang="en-US" sz="3600" i="1" dirty="0" smtClean="0">
                <a:solidFill>
                  <a:srgbClr val="002060"/>
                </a:solidFill>
                <a:cs typeface="Arial" panose="020B0604020202020204" pitchFamily="34" charset="0"/>
              </a:rPr>
              <a:t>)</a:t>
            </a:r>
            <a:r>
              <a:rPr lang="ru-RU" sz="3600" i="1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endParaRPr lang="en-US" sz="3600" i="1" dirty="0" smtClean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6157" name="Picture 13" descr="0_68ccb_3bd4b644_XX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38032">
            <a:off x="6316716" y="4737215"/>
            <a:ext cx="1379313" cy="116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5" descr="0_68cdf_eb24c906_X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8495">
            <a:off x="8685561" y="4883067"/>
            <a:ext cx="1270965" cy="13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6" descr="0_68cd3_6edb9e94_XX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7546">
            <a:off x="7301583" y="5277228"/>
            <a:ext cx="1207090" cy="13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7" descr="0_68cda_1c7986f6_XX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304" y="4172436"/>
            <a:ext cx="1708977" cy="11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31069" y="3515354"/>
            <a:ext cx="5271265" cy="636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9979" tIns="59990" rIns="119979" bIns="59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b="1" i="1" dirty="0" err="1">
                <a:solidFill>
                  <a:srgbClr val="002060"/>
                </a:solidFill>
                <a:cs typeface="Arial" panose="020B0604020202020204" pitchFamily="34" charset="0"/>
              </a:rPr>
              <a:t>D</a:t>
            </a:r>
            <a:r>
              <a:rPr lang="en-US" sz="3600" b="1" i="1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ars</a:t>
            </a:r>
            <a:r>
              <a:rPr lang="en-US" sz="3600" b="1" i="1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cs typeface="Arial" panose="020B0604020202020204" pitchFamily="34" charset="0"/>
              </a:rPr>
              <a:t>jadvali</a:t>
            </a:r>
            <a:r>
              <a:rPr lang="en-US" sz="3600" b="1" i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tuzish</a:t>
            </a:r>
            <a:endParaRPr lang="ru-RU" sz="3600" b="1" i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992" y="4301840"/>
            <a:ext cx="4810137" cy="216761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98269" y="6614142"/>
            <a:ext cx="2595582" cy="607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Geografiya</a:t>
            </a:r>
            <a:endParaRPr lang="ru-RU" sz="36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214138" y="1780443"/>
            <a:ext cx="1523173" cy="6647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592" y="-40176"/>
            <a:ext cx="13439775" cy="1403573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Kombinatorika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2405" y="1529277"/>
            <a:ext cx="3761733" cy="2409594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39" y="1331789"/>
            <a:ext cx="4304759" cy="2205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3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2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87" y="4283893"/>
            <a:ext cx="4225181" cy="25922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275" y="4672423"/>
            <a:ext cx="4176464" cy="1868051"/>
          </a:xfrm>
          <a:prstGeom prst="rect">
            <a:avLst/>
          </a:prstGeom>
        </p:spPr>
      </p:pic>
      <p:pic>
        <p:nvPicPr>
          <p:cNvPr id="6" name="Picture 20" descr="1253047939_chef-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499" y="2102961"/>
            <a:ext cx="2403273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13439775" cy="1403573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Kombinatorika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19987" y="4288050"/>
            <a:ext cx="439248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611002" y="6516141"/>
            <a:ext cx="439248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03263" y="6426350"/>
            <a:ext cx="439248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-3956" y="2151538"/>
            <a:ext cx="5391695" cy="115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9979" tIns="59990" rIns="119979" bIns="59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3600" b="1" i="1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Pazandachilik</a:t>
            </a:r>
            <a:endParaRPr lang="en-US" sz="3600" b="1" i="1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3600" i="1" dirty="0" smtClean="0">
                <a:solidFill>
                  <a:srgbClr val="002060"/>
                </a:solidFill>
                <a:cs typeface="Arial" panose="020B0604020202020204" pitchFamily="34" charset="0"/>
              </a:rPr>
              <a:t>(</a:t>
            </a:r>
            <a:r>
              <a:rPr lang="en-US" sz="3600" i="1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menyular</a:t>
            </a:r>
            <a:r>
              <a:rPr lang="en-US" sz="3600" i="1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tuzishda</a:t>
            </a:r>
            <a:r>
              <a:rPr lang="en-US" sz="3600" i="1" dirty="0" smtClean="0">
                <a:solidFill>
                  <a:srgbClr val="002060"/>
                </a:solidFill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8039" y="1853623"/>
            <a:ext cx="3055956" cy="197606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399715" y="3635711"/>
            <a:ext cx="439248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25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570999" y="4643933"/>
            <a:ext cx="11805246" cy="157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9979" tIns="59990" rIns="119979" bIns="59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Kimyoda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cs typeface="Arial" panose="020B0604020202020204" pitchFamily="34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kimyoviy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elementlar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orasidagi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mumkin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bo‘lgan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bog‘lanishlarni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aniqlash</a:t>
            </a:r>
            <a:r>
              <a:rPr lang="ru-RU" sz="3200" b="1" dirty="0">
                <a:solidFill>
                  <a:srgbClr val="002060"/>
                </a:solidFill>
                <a:cs typeface="Arial" panose="020B0604020202020204" pitchFamily="34" charset="0"/>
              </a:rPr>
              <a:t>);</a:t>
            </a:r>
          </a:p>
          <a:p>
            <a:pPr>
              <a:buFontTx/>
              <a:buChar char="•"/>
            </a:pPr>
            <a:endParaRPr lang="ru-RU" sz="3733" b="1" dirty="0">
              <a:latin typeface="Calibri" panose="020F0502020204030204" pitchFamily="34" charset="0"/>
            </a:endParaRPr>
          </a:p>
        </p:txBody>
      </p:sp>
      <p:pic>
        <p:nvPicPr>
          <p:cNvPr id="8200" name="Picture 8" descr="Fluorite-unit-cell-3D-ion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338" y="5079482"/>
            <a:ext cx="3826974" cy="2480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0" y="418872"/>
            <a:ext cx="6758622" cy="1494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9979" tIns="59990" rIns="119979" bIns="59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3200" b="1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Agrotexnikada</a:t>
            </a:r>
            <a:r>
              <a:rPr lang="ru-RU" sz="3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cs typeface="Arial" panose="020B0604020202020204" pitchFamily="34" charset="0"/>
              </a:rPr>
              <a:t>(</a:t>
            </a:r>
            <a:r>
              <a:rPr 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ekinlarni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bir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necha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ekin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maydonlariga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almashib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ekish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;</a:t>
            </a:r>
            <a:endParaRPr lang="ru-RU" sz="32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99" y="1763613"/>
            <a:ext cx="5256584" cy="2677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758" y="1821174"/>
            <a:ext cx="5304737" cy="2619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579937" y="275912"/>
            <a:ext cx="6020751" cy="1637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Ishlab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chiqarishda</a:t>
            </a:r>
            <a:endParaRPr lang="en-US" sz="3600" b="1" dirty="0" smtClean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necha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xil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ishni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ishchilarga</a:t>
            </a:r>
            <a:endParaRPr lang="en-US" sz="3600" b="1" dirty="0" smtClean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taqsimlash</a:t>
            </a:r>
            <a:r>
              <a:rPr lang="ru-RU" sz="36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RU" sz="3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52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3041388" y="2885164"/>
            <a:ext cx="7128792" cy="166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9979" tIns="59990" rIns="119979" bIns="59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3600" b="1" i="1" dirty="0" err="1">
                <a:cs typeface="Arial" panose="020B0604020202020204" pitchFamily="34" charset="0"/>
              </a:rPr>
              <a:t>A</a:t>
            </a:r>
            <a:r>
              <a:rPr lang="en-US" sz="3600" b="1" i="1" dirty="0" err="1" smtClean="0">
                <a:cs typeface="Arial" panose="020B0604020202020204" pitchFamily="34" charset="0"/>
              </a:rPr>
              <a:t>strologiyada</a:t>
            </a:r>
            <a:r>
              <a:rPr lang="en-US" sz="3600" b="1" i="1" dirty="0" smtClean="0">
                <a:cs typeface="Arial" panose="020B0604020202020204" pitchFamily="34" charset="0"/>
              </a:rPr>
              <a:t> </a:t>
            </a:r>
            <a:r>
              <a:rPr lang="ru-RU" sz="3600" b="1" i="1" dirty="0">
                <a:cs typeface="Arial" panose="020B0604020202020204" pitchFamily="34" charset="0"/>
              </a:rPr>
              <a:t>(</a:t>
            </a:r>
            <a:r>
              <a:rPr lang="en-US" sz="3600" b="1" i="1" dirty="0" err="1">
                <a:cs typeface="Arial" panose="020B0604020202020204" pitchFamily="34" charset="0"/>
              </a:rPr>
              <a:t>sayyoralar</a:t>
            </a:r>
            <a:r>
              <a:rPr lang="ru-RU" sz="3600" b="1" i="1" dirty="0"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cs typeface="Arial" panose="020B0604020202020204" pitchFamily="34" charset="0"/>
              </a:rPr>
              <a:t>va</a:t>
            </a:r>
            <a:r>
              <a:rPr lang="en-US" sz="3600" b="1" i="1" dirty="0"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cs typeface="Arial" panose="020B0604020202020204" pitchFamily="34" charset="0"/>
              </a:rPr>
              <a:t>yulduzlarning</a:t>
            </a:r>
            <a:r>
              <a:rPr lang="en-US" sz="3600" b="1" i="1" dirty="0"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cs typeface="Arial" panose="020B0604020202020204" pitchFamily="34" charset="0"/>
              </a:rPr>
              <a:t>joylashishini</a:t>
            </a:r>
            <a:r>
              <a:rPr lang="en-US" sz="3600" b="1" i="1" dirty="0">
                <a:cs typeface="Arial" panose="020B0604020202020204" pitchFamily="34" charset="0"/>
              </a:rPr>
              <a:t> </a:t>
            </a:r>
            <a:endParaRPr lang="en-US" sz="3600" b="1" i="1" dirty="0" smtClean="0">
              <a:cs typeface="Arial" panose="020B0604020202020204" pitchFamily="34" charset="0"/>
            </a:endParaRPr>
          </a:p>
          <a:p>
            <a:pPr algn="ctr"/>
            <a:r>
              <a:rPr lang="en-US" sz="3600" b="1" i="1" dirty="0" err="1" smtClean="0">
                <a:cs typeface="Arial" panose="020B0604020202020204" pitchFamily="34" charset="0"/>
              </a:rPr>
              <a:t>tahlil</a:t>
            </a:r>
            <a:r>
              <a:rPr lang="en-US" sz="3600" b="1" i="1" dirty="0" smtClean="0"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cs typeface="Arial" panose="020B0604020202020204" pitchFamily="34" charset="0"/>
              </a:rPr>
              <a:t>qilish</a:t>
            </a:r>
            <a:r>
              <a:rPr lang="ru-RU" sz="3600" b="1" i="1" dirty="0">
                <a:cs typeface="Arial" panose="020B0604020202020204" pitchFamily="34" charset="0"/>
              </a:rPr>
              <a:t> );</a:t>
            </a:r>
          </a:p>
        </p:txBody>
      </p:sp>
      <p:pic>
        <p:nvPicPr>
          <p:cNvPr id="10244" name="Picture 4" descr="Benzopyrene_DNA_adduct_1JD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19312">
            <a:off x="5789665" y="-83578"/>
            <a:ext cx="1632238" cy="2054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 descr="astronomer_010535_tnb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247" y="1280041"/>
            <a:ext cx="2892507" cy="1913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698214" y="616153"/>
            <a:ext cx="5557859" cy="65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9979" tIns="59990" rIns="119979" bIns="59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733" b="1" i="1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Biologiyada</a:t>
            </a:r>
            <a:r>
              <a:rPr lang="ru-RU" sz="3733" b="1" i="1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sz="3733" i="1" dirty="0">
                <a:solidFill>
                  <a:srgbClr val="002060"/>
                </a:solidFill>
                <a:cs typeface="Arial" panose="020B0604020202020204" pitchFamily="34" charset="0"/>
              </a:rPr>
              <a:t>(</a:t>
            </a:r>
            <a:r>
              <a:rPr lang="en-US" sz="3733" i="1" dirty="0">
                <a:solidFill>
                  <a:srgbClr val="002060"/>
                </a:solidFill>
                <a:cs typeface="Arial" panose="020B0604020202020204" pitchFamily="34" charset="0"/>
              </a:rPr>
              <a:t>DNK </a:t>
            </a:r>
            <a:r>
              <a:rPr lang="en-US" sz="3733" i="1" dirty="0" err="1">
                <a:solidFill>
                  <a:srgbClr val="002060"/>
                </a:solidFill>
                <a:cs typeface="Arial" panose="020B0604020202020204" pitchFamily="34" charset="0"/>
              </a:rPr>
              <a:t>kodi</a:t>
            </a:r>
            <a:r>
              <a:rPr lang="ru-RU" sz="3733" i="1" dirty="0">
                <a:solidFill>
                  <a:srgbClr val="002060"/>
                </a:solidFill>
                <a:cs typeface="Arial" panose="020B0604020202020204" pitchFamily="34" charset="0"/>
              </a:rPr>
              <a:t>);</a:t>
            </a:r>
            <a:endParaRPr lang="ru-RU" sz="3733" i="1" dirty="0">
              <a:solidFill>
                <a:srgbClr val="00206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-340738" y="1046920"/>
            <a:ext cx="7308249" cy="118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9979" tIns="59990" rIns="119979" bIns="59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3733" b="1" i="1" dirty="0" err="1">
                <a:solidFill>
                  <a:srgbClr val="008000"/>
                </a:solidFill>
                <a:cs typeface="Arial" panose="020B0604020202020204" pitchFamily="34" charset="0"/>
              </a:rPr>
              <a:t>Harbiy</a:t>
            </a:r>
            <a:r>
              <a:rPr lang="en-US" sz="3733" b="1" i="1" dirty="0">
                <a:solidFill>
                  <a:srgbClr val="008000"/>
                </a:solidFill>
                <a:cs typeface="Arial" panose="020B0604020202020204" pitchFamily="34" charset="0"/>
              </a:rPr>
              <a:t> </a:t>
            </a:r>
            <a:r>
              <a:rPr lang="en-US" sz="3733" b="1" i="1" dirty="0" err="1">
                <a:solidFill>
                  <a:srgbClr val="008000"/>
                </a:solidFill>
                <a:cs typeface="Arial" panose="020B0604020202020204" pitchFamily="34" charset="0"/>
              </a:rPr>
              <a:t>strategiya</a:t>
            </a:r>
            <a:r>
              <a:rPr lang="ru-RU" sz="3733" b="1" i="1" dirty="0">
                <a:solidFill>
                  <a:srgbClr val="008000"/>
                </a:solidFill>
                <a:cs typeface="Arial" panose="020B0604020202020204" pitchFamily="34" charset="0"/>
              </a:rPr>
              <a:t> (</a:t>
            </a:r>
            <a:r>
              <a:rPr lang="en-US" sz="3733" b="1" i="1" dirty="0" err="1">
                <a:solidFill>
                  <a:srgbClr val="008000"/>
                </a:solidFill>
                <a:cs typeface="Arial" panose="020B0604020202020204" pitchFamily="34" charset="0"/>
              </a:rPr>
              <a:t>bo‘limlarning</a:t>
            </a:r>
            <a:r>
              <a:rPr lang="en-US" sz="3733" b="1" i="1" dirty="0">
                <a:solidFill>
                  <a:srgbClr val="008000"/>
                </a:solidFill>
                <a:cs typeface="Arial" panose="020B0604020202020204" pitchFamily="34" charset="0"/>
              </a:rPr>
              <a:t> </a:t>
            </a:r>
            <a:r>
              <a:rPr lang="en-US" sz="3733" b="1" i="1" dirty="0" err="1">
                <a:solidFill>
                  <a:srgbClr val="008000"/>
                </a:solidFill>
                <a:cs typeface="Arial" panose="020B0604020202020204" pitchFamily="34" charset="0"/>
              </a:rPr>
              <a:t>joylashishi</a:t>
            </a:r>
            <a:r>
              <a:rPr lang="ru-RU" sz="3733" b="1" i="1" dirty="0">
                <a:solidFill>
                  <a:srgbClr val="008000"/>
                </a:solidFill>
                <a:cs typeface="Arial" panose="020B0604020202020204" pitchFamily="34" charset="0"/>
              </a:rPr>
              <a:t>);</a:t>
            </a:r>
          </a:p>
        </p:txBody>
      </p:sp>
      <p:pic>
        <p:nvPicPr>
          <p:cNvPr id="8" name="Picture 7" descr="297067-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113" y="4894095"/>
            <a:ext cx="4187350" cy="2126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350986"/>
            <a:ext cx="8136480" cy="1122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Kriptografiyada</a:t>
            </a:r>
            <a:r>
              <a:rPr lang="ru-RU" sz="3600" b="1" i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i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b="1" i="1" dirty="0" err="1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shifrlashning</a:t>
            </a:r>
            <a:r>
              <a:rPr lang="en-US" sz="3600" b="1" i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i="1" dirty="0" smtClean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i="1" dirty="0" err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3600" b="1" i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usullari</a:t>
            </a:r>
            <a:r>
              <a:rPr lang="ru-RU" sz="3600" b="1" i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600" b="1" i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b="1" i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ciel_hiver_35Ўla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53" y="2370265"/>
            <a:ext cx="2537824" cy="2096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56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2" grpId="0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323523" y="1733254"/>
            <a:ext cx="13224775" cy="182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  <a:defRPr/>
            </a:pPr>
            <a:r>
              <a:rPr lang="en-US" altLang="ru-RU" sz="3527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Choy, </a:t>
            </a:r>
            <a:r>
              <a:rPr lang="en-US" altLang="ru-RU" sz="3527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qahva</a:t>
            </a:r>
            <a:r>
              <a:rPr lang="en-US" altLang="ru-RU" sz="3527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3527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somsa</a:t>
            </a:r>
            <a:r>
              <a:rPr lang="en-US" altLang="ru-RU" sz="3527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3527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shirinlik</a:t>
            </a:r>
            <a:r>
              <a:rPr lang="en-US" altLang="ru-RU" sz="3527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527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altLang="ru-RU" sz="3527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527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mevali</a:t>
            </a:r>
            <a:r>
              <a:rPr lang="en-US" altLang="ru-RU" sz="3527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527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shirinlik</a:t>
            </a:r>
            <a:r>
              <a:rPr lang="en-US" altLang="ru-RU" sz="3527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527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altLang="ru-RU" sz="3527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527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altLang="ru-RU" sz="3527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527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altLang="ru-RU" sz="3527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527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ichimlik</a:t>
            </a:r>
            <a:r>
              <a:rPr lang="en-US" altLang="ru-RU" sz="3527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527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altLang="ru-RU" sz="3527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527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altLang="ru-RU" sz="3527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527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pishiriqdan</a:t>
            </a:r>
            <a:r>
              <a:rPr lang="en-US" altLang="ru-RU" sz="3527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527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altLang="ru-RU" sz="3527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527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altLang="ru-RU" sz="3527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527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ru-RU" sz="3527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en-US" altLang="ru-RU" sz="3527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527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nonushta</a:t>
            </a:r>
            <a:r>
              <a:rPr lang="en-US" altLang="ru-RU" sz="3527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527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tayyorlash</a:t>
            </a:r>
            <a:r>
              <a:rPr lang="en-US" altLang="ru-RU" sz="3527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527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altLang="ru-RU" sz="3527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altLang="ru-RU" sz="3527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  <a:defRPr/>
            </a:pPr>
            <a:endParaRPr lang="ru-RU" altLang="ru-RU" sz="3527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6872" name="Picture 4" descr="ча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22" y="3886420"/>
            <a:ext cx="2099910" cy="1721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5" descr="коф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198" y="5507014"/>
            <a:ext cx="1984415" cy="149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8" descr="печень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911" y="5848904"/>
            <a:ext cx="2154874" cy="124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2773" y="3181561"/>
            <a:ext cx="1925493" cy="214884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0283418" y="3171733"/>
            <a:ext cx="624848" cy="45366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0031" y="3301565"/>
            <a:ext cx="2297247" cy="1805347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0" y="0"/>
            <a:ext cx="13439775" cy="1403573"/>
          </a:xfrm>
          <a:prstGeom prst="rect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Kombinatorika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29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ча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3019865"/>
            <a:ext cx="2386108" cy="1456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 descr="печень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343" y="4194175"/>
            <a:ext cx="1268696" cy="81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8" descr="коф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4812292"/>
            <a:ext cx="2464855" cy="159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Line 9"/>
          <p:cNvSpPr>
            <a:spLocks noChangeShapeType="1"/>
          </p:cNvSpPr>
          <p:nvPr/>
        </p:nvSpPr>
        <p:spPr bwMode="auto">
          <a:xfrm flipV="1">
            <a:off x="4497483" y="2964372"/>
            <a:ext cx="3657735" cy="894211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 flipV="1">
            <a:off x="4576229" y="3141580"/>
            <a:ext cx="3574969" cy="2305936"/>
          </a:xfrm>
          <a:prstGeom prst="line">
            <a:avLst/>
          </a:prstGeom>
          <a:noFill/>
          <a:ln w="254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4497482" y="4096574"/>
            <a:ext cx="3765565" cy="634021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 flipV="1">
            <a:off x="4576229" y="4835039"/>
            <a:ext cx="3694113" cy="769969"/>
          </a:xfrm>
          <a:prstGeom prst="line">
            <a:avLst/>
          </a:prstGeom>
          <a:noFill/>
          <a:ln w="254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>
            <a:off x="4490187" y="4201019"/>
            <a:ext cx="3772860" cy="1789852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>
            <a:off x="4576229" y="5764251"/>
            <a:ext cx="3686818" cy="616371"/>
          </a:xfrm>
          <a:prstGeom prst="line">
            <a:avLst/>
          </a:prstGeom>
          <a:noFill/>
          <a:ln w="254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4682310" y="6531818"/>
            <a:ext cx="3288080" cy="60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3600" b="1" dirty="0"/>
              <a:t>6 </a:t>
            </a:r>
            <a:r>
              <a:rPr lang="en-US" altLang="ru-RU" sz="3600" b="1" dirty="0" err="1" smtClean="0"/>
              <a:t>xil</a:t>
            </a:r>
            <a:r>
              <a:rPr lang="en-US" altLang="ru-RU" sz="3600" b="1" dirty="0" smtClean="0"/>
              <a:t> </a:t>
            </a:r>
            <a:r>
              <a:rPr lang="en-US" altLang="ru-RU" sz="3600" b="1" dirty="0" err="1" smtClean="0"/>
              <a:t>nonushta</a:t>
            </a:r>
            <a:endParaRPr lang="ru-RU" altLang="ru-RU" sz="3600" b="1" dirty="0"/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2849630" y="1710427"/>
            <a:ext cx="1944763" cy="533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ru-RU" sz="3086" b="1" dirty="0" smtClean="0">
                <a:solidFill>
                  <a:srgbClr val="C00000"/>
                </a:solidFill>
              </a:rPr>
              <a:t>ICHIMLIK</a:t>
            </a:r>
            <a:endParaRPr lang="ru-RU" altLang="ru-RU" sz="3086" b="1" dirty="0">
              <a:solidFill>
                <a:srgbClr val="C00000"/>
              </a:solidFill>
            </a:endParaRPr>
          </a:p>
        </p:txBody>
      </p: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8155218" y="1654934"/>
            <a:ext cx="1923925" cy="533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ru-RU" sz="3086" b="1" dirty="0" smtClean="0">
                <a:solidFill>
                  <a:srgbClr val="C00000"/>
                </a:solidFill>
              </a:rPr>
              <a:t>PISHIRIQ</a:t>
            </a:r>
            <a:endParaRPr lang="ru-RU" altLang="ru-RU" sz="3086" b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51" y="-92374"/>
            <a:ext cx="13455038" cy="178018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8495" y="2483693"/>
            <a:ext cx="1647932" cy="1270446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>
            <a:off x="9271651" y="2483693"/>
            <a:ext cx="534776" cy="26821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3048" y="5378394"/>
            <a:ext cx="1816095" cy="142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7" grpId="0" animBg="1"/>
      <p:bldP spid="37898" grpId="0" animBg="1"/>
      <p:bldP spid="37899" grpId="0" animBg="1"/>
      <p:bldP spid="37900" grpId="0" animBg="1"/>
      <p:bldP spid="37901" grpId="0" animBg="1"/>
      <p:bldP spid="37902" grpId="0" animBg="1"/>
      <p:bldP spid="37903" grpId="0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668" name="Group 92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558677413"/>
              </p:ext>
            </p:extLst>
          </p:nvPr>
        </p:nvGraphicFramePr>
        <p:xfrm>
          <a:off x="2201418" y="2771725"/>
          <a:ext cx="7461680" cy="3968831"/>
        </p:xfrm>
        <a:graphic>
          <a:graphicData uri="http://schemas.openxmlformats.org/drawingml/2006/table">
            <a:tbl>
              <a:tblPr/>
              <a:tblGrid>
                <a:gridCol w="2486644"/>
                <a:gridCol w="2488393"/>
                <a:gridCol w="2486643"/>
              </a:tblGrid>
              <a:tr h="10569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ichimliklar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pishiriqlar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796" marR="100796" marT="50398" marB="50398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ru-RU" sz="3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100796" marR="100796" marT="50398" marB="50398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ru-RU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29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ru-RU" sz="3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100796" marR="100796" marT="50398" marB="50398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ru-RU" sz="3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100796" marR="100796" marT="50398" marB="50398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ru-RU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77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ru-RU" sz="3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100796" marR="100796" marT="50398" marB="50398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ru-RU" sz="3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100796" marR="100796" marT="50398" marB="50398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ru-RU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12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ru-RU" sz="3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100796" marR="100796" marT="50398" marB="50398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ru-RU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100796" marR="100796" marT="50398" marB="50398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ru-RU" sz="3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7131" name="Picture 43" descr="ча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036" y="2850471"/>
            <a:ext cx="1191698" cy="97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32" name="Picture 44" descr="коф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431" y="2850470"/>
            <a:ext cx="1270445" cy="95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34" name="Picture 46" descr="печень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388" y="4834884"/>
            <a:ext cx="1270445" cy="81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38" name="Picture 50" descr="печень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110" y="4866772"/>
            <a:ext cx="1270445" cy="81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39" name="Picture 51" descr="печень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265" y="4895256"/>
            <a:ext cx="1270445" cy="81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42" name="Picture 54" descr="ча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082" y="3882925"/>
            <a:ext cx="951959" cy="78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43" name="Picture 56" descr="ча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078" y="4868372"/>
            <a:ext cx="951959" cy="78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44" name="Picture 57" descr="ча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077" y="5835210"/>
            <a:ext cx="951959" cy="7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45" name="Picture 58" descr="коф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451" y="3868033"/>
            <a:ext cx="1111202" cy="83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46" name="Picture 60" descr="коф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031" y="4895256"/>
            <a:ext cx="1111202" cy="83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47" name="Picture 61" descr="коф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366" y="5809617"/>
            <a:ext cx="1111202" cy="83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62" name="Rectangle 58"/>
          <p:cNvSpPr>
            <a:spLocks noChangeArrowheads="1"/>
          </p:cNvSpPr>
          <p:nvPr/>
        </p:nvSpPr>
        <p:spPr bwMode="auto">
          <a:xfrm>
            <a:off x="2439408" y="5867340"/>
            <a:ext cx="184731" cy="34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ru-RU" altLang="ru-RU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7165" name="Rectangle 61"/>
          <p:cNvSpPr>
            <a:spLocks noChangeArrowheads="1"/>
          </p:cNvSpPr>
          <p:nvPr/>
        </p:nvSpPr>
        <p:spPr bwMode="auto">
          <a:xfrm>
            <a:off x="1607319" y="1672313"/>
            <a:ext cx="8968365" cy="8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ru-RU" sz="3968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Jadval</a:t>
            </a:r>
            <a:r>
              <a:rPr lang="en-US" altLang="ru-RU" sz="3968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968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altLang="ru-RU" sz="3968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968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ru-RU" altLang="ru-RU" sz="3527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0" y="0"/>
            <a:ext cx="13439775" cy="1403573"/>
          </a:xfrm>
          <a:prstGeom prst="rect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Kombinatorika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3988" y="3899738"/>
            <a:ext cx="772104" cy="861665"/>
          </a:xfrm>
          <a:prstGeom prst="rect">
            <a:avLst/>
          </a:prstGeom>
        </p:spPr>
      </p:pic>
      <p:sp>
        <p:nvSpPr>
          <p:cNvPr id="41" name="Скругленный прямоугольник 40"/>
          <p:cNvSpPr/>
          <p:nvPr/>
        </p:nvSpPr>
        <p:spPr>
          <a:xfrm>
            <a:off x="3672753" y="3912687"/>
            <a:ext cx="260776" cy="979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0796" y="3855634"/>
            <a:ext cx="772104" cy="861665"/>
          </a:xfrm>
          <a:prstGeom prst="rect">
            <a:avLst/>
          </a:prstGeom>
        </p:spPr>
      </p:pic>
      <p:sp>
        <p:nvSpPr>
          <p:cNvPr id="43" name="Скругленный прямоугольник 42"/>
          <p:cNvSpPr/>
          <p:nvPr/>
        </p:nvSpPr>
        <p:spPr>
          <a:xfrm>
            <a:off x="6537271" y="3882925"/>
            <a:ext cx="260776" cy="979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7341" y="3868033"/>
            <a:ext cx="772104" cy="861665"/>
          </a:xfrm>
          <a:prstGeom prst="rect">
            <a:avLst/>
          </a:prstGeom>
        </p:spPr>
      </p:pic>
      <p:sp>
        <p:nvSpPr>
          <p:cNvPr id="45" name="Скругленный прямоугольник 44"/>
          <p:cNvSpPr/>
          <p:nvPr/>
        </p:nvSpPr>
        <p:spPr>
          <a:xfrm>
            <a:off x="8897488" y="3882925"/>
            <a:ext cx="260776" cy="979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3856" y="5825368"/>
            <a:ext cx="996933" cy="76697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2620" y="5853819"/>
            <a:ext cx="996933" cy="738518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5560" y="5853819"/>
            <a:ext cx="1378381" cy="79624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9" name="Rectangle 15"/>
          <p:cNvSpPr>
            <a:spLocks noChangeArrowheads="1"/>
          </p:cNvSpPr>
          <p:nvPr/>
        </p:nvSpPr>
        <p:spPr bwMode="auto">
          <a:xfrm>
            <a:off x="10462944" y="3958745"/>
            <a:ext cx="2262158" cy="112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3600" b="1" dirty="0"/>
              <a:t>6 </a:t>
            </a:r>
            <a:r>
              <a:rPr lang="en-US" altLang="ru-RU" sz="3600" b="1" dirty="0" err="1" smtClean="0"/>
              <a:t>xil</a:t>
            </a:r>
            <a:r>
              <a:rPr lang="en-US" altLang="ru-RU" sz="3600" b="1" dirty="0" smtClean="0"/>
              <a:t> </a:t>
            </a:r>
          </a:p>
          <a:p>
            <a:pPr algn="ctr">
              <a:defRPr/>
            </a:pPr>
            <a:r>
              <a:rPr lang="en-US" altLang="ru-RU" sz="3600" b="1" dirty="0" err="1" smtClean="0"/>
              <a:t>nonushta</a:t>
            </a:r>
            <a:endParaRPr lang="ru-RU" alt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86648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52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47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7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47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7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7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7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7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7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7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7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62" grpId="0"/>
      <p:bldP spid="47165" grpId="0"/>
      <p:bldP spid="43" grpId="0" animBg="1"/>
      <p:bldP spid="45" grpId="0" animBg="1"/>
      <p:bldP spid="4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3842</TotalTime>
  <Words>464</Words>
  <Application>Microsoft Office PowerPoint</Application>
  <PresentationFormat>Произвольный</PresentationFormat>
  <Paragraphs>172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 Unicode MS</vt:lpstr>
      <vt:lpstr>MS Gothic</vt:lpstr>
      <vt:lpstr>Arial</vt:lpstr>
      <vt:lpstr>Calibri</vt:lpstr>
      <vt:lpstr>Calibri Light</vt:lpstr>
      <vt:lpstr>Times New Roman</vt:lpstr>
      <vt:lpstr>Wingdings</vt:lpstr>
      <vt:lpstr>Тема Office</vt:lpstr>
      <vt:lpstr> ALGEBRA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Iroda</dc:creator>
  <cp:lastModifiedBy>Админ</cp:lastModifiedBy>
  <cp:revision>252</cp:revision>
  <cp:lastPrinted>1601-01-01T00:00:00Z</cp:lastPrinted>
  <dcterms:created xsi:type="dcterms:W3CDTF">2011-02-01T10:06:27Z</dcterms:created>
  <dcterms:modified xsi:type="dcterms:W3CDTF">2021-03-29T12:22:07Z</dcterms:modified>
</cp:coreProperties>
</file>