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9" r:id="rId2"/>
    <p:sldId id="310" r:id="rId3"/>
    <p:sldId id="312" r:id="rId4"/>
    <p:sldId id="340" r:id="rId5"/>
    <p:sldId id="342" r:id="rId6"/>
    <p:sldId id="323" r:id="rId7"/>
    <p:sldId id="329" r:id="rId8"/>
    <p:sldId id="331" r:id="rId9"/>
    <p:sldId id="325" r:id="rId10"/>
    <p:sldId id="326" r:id="rId11"/>
    <p:sldId id="328" r:id="rId12"/>
    <p:sldId id="330" r:id="rId13"/>
    <p:sldId id="333" r:id="rId14"/>
    <p:sldId id="34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310"/>
            <p14:sldId id="312"/>
            <p14:sldId id="340"/>
            <p14:sldId id="342"/>
            <p14:sldId id="323"/>
            <p14:sldId id="329"/>
            <p14:sldId id="331"/>
            <p14:sldId id="325"/>
            <p14:sldId id="326"/>
            <p14:sldId id="328"/>
            <p14:sldId id="330"/>
            <p14:sldId id="333"/>
            <p14:sldId id="341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FF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35D95-BD14-4378-980A-C30597FA1BE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5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512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4" y="-27188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040374" y="271406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191681" y="459547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393117" y="2631389"/>
            <a:ext cx="8116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9205655" y="2489910"/>
            <a:ext cx="2356834" cy="2195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/>
              <a:t> </a:t>
            </a:r>
            <a:r>
              <a:rPr lang="ru-RU" sz="2400" b="1">
                <a:solidFill>
                  <a:schemeClr val="bg1"/>
                </a:solidFill>
              </a:rPr>
              <a:t>Мониторинг вычислительных навыков за три года. МОУ ООШ №26.Математика.</a:t>
            </a:r>
            <a:r>
              <a:rPr lang="ru-RU" sz="240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653144" y="5791200"/>
            <a:ext cx="99538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o‘zlashtirish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4036" name="Диаграмма 3" descr="clip_image001"/>
          <p:cNvPicPr preferRelativeResize="0">
            <a:picLocks noRot="1"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97" y="1045029"/>
            <a:ext cx="9196116" cy="474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Прямоугольник 1"/>
          <p:cNvSpPr>
            <a:spLocks noChangeArrowheads="1"/>
          </p:cNvSpPr>
          <p:nvPr/>
        </p:nvSpPr>
        <p:spPr bwMode="auto">
          <a:xfrm>
            <a:off x="1728584" y="4875767"/>
            <a:ext cx="7019108" cy="76417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dirty="0"/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O‘ZLASHTIRISH         SIFAT                    O‘ZLASHTIRISH        SIFAT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"/>
            <a:ext cx="12192000" cy="1065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13371" y="2690949"/>
            <a:ext cx="875212" cy="1567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78972" y="378822"/>
            <a:ext cx="11617234" cy="4817926"/>
          </a:xfrm>
        </p:spPr>
        <p:txBody>
          <a:bodyPr rtlCol="0">
            <a:normAutofit/>
          </a:bodyPr>
          <a:lstStyle/>
          <a:p>
            <a:pPr marL="182880" indent="-182880">
              <a:buNone/>
              <a:defRPr/>
            </a:pP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Aytaylik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kutubxonada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33222" indent="-514350">
              <a:buNone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33222" indent="-514350">
              <a:buNone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O‘quv-uslubiy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3222" indent="-514350">
              <a:buNone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Siyosiy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33222" indent="-514350">
              <a:buNone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Ilmiy-texnik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33222" indent="-514350">
              <a:buNone/>
              <a:defRPr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Ensiklopediya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lug‘atlar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33222" indent="-514350"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None/>
              <a:defRPr/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850623"/>
              </p:ext>
            </p:extLst>
          </p:nvPr>
        </p:nvGraphicFramePr>
        <p:xfrm>
          <a:off x="478972" y="3958046"/>
          <a:ext cx="7129464" cy="190119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456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0.55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0.21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0.08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45" marB="457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246167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Содержимое 5"/>
          <p:cNvGraphicFramePr>
            <a:graphicFrameLocks/>
          </p:cNvGraphicFramePr>
          <p:nvPr/>
        </p:nvGraphicFramePr>
        <p:xfrm>
          <a:off x="682626" y="155575"/>
          <a:ext cx="11477625" cy="626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3" imgW="11479763" imgH="6267231" progId="Excel.Chart.8">
                  <p:embed/>
                </p:oleObj>
              </mc:Choice>
              <mc:Fallback>
                <p:oleObj r:id="rId3" imgW="11479763" imgH="626723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6" y="155575"/>
                        <a:ext cx="11477625" cy="626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1524001" y="5140325"/>
            <a:ext cx="3059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</p:txBody>
      </p:sp>
      <p:sp>
        <p:nvSpPr>
          <p:cNvPr id="7" name="Стрелка вниз 6"/>
          <p:cNvSpPr/>
          <p:nvPr/>
        </p:nvSpPr>
        <p:spPr>
          <a:xfrm rot="18013713">
            <a:off x="8269289" y="4435476"/>
            <a:ext cx="484187" cy="110966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3397534">
            <a:off x="4341020" y="4999832"/>
            <a:ext cx="484187" cy="1111250"/>
          </a:xfrm>
          <a:prstGeom prst="downArrow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5690428">
            <a:off x="3951288" y="2513013"/>
            <a:ext cx="485775" cy="1111250"/>
          </a:xfrm>
          <a:prstGeom prst="downArrow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6646213">
            <a:off x="4348163" y="1128713"/>
            <a:ext cx="484188" cy="836613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4474781">
            <a:off x="6541294" y="797719"/>
            <a:ext cx="484188" cy="1136650"/>
          </a:xfrm>
          <a:prstGeom prst="downArrow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8137" name="Прямоугольник 1"/>
          <p:cNvSpPr>
            <a:spLocks noChangeArrowheads="1"/>
          </p:cNvSpPr>
          <p:nvPr/>
        </p:nvSpPr>
        <p:spPr bwMode="auto">
          <a:xfrm>
            <a:off x="7585074" y="5468938"/>
            <a:ext cx="3477877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 VA BOLALAR ADABIYOTI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ru-RU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138" name="Прямоугольник 2"/>
          <p:cNvSpPr>
            <a:spLocks noChangeArrowheads="1"/>
          </p:cNvSpPr>
          <p:nvPr/>
        </p:nvSpPr>
        <p:spPr bwMode="auto">
          <a:xfrm>
            <a:off x="1271588" y="5715001"/>
            <a:ext cx="282575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O‘QUV-USLUBIY ADABIYOTLAR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9" name="Прямоугольник 4"/>
          <p:cNvSpPr>
            <a:spLocks noChangeArrowheads="1"/>
          </p:cNvSpPr>
          <p:nvPr/>
        </p:nvSpPr>
        <p:spPr bwMode="auto">
          <a:xfrm>
            <a:off x="1603376" y="2355851"/>
            <a:ext cx="24622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SIYOSIY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40" name="Прямоугольник 5"/>
          <p:cNvSpPr>
            <a:spLocks noChangeArrowheads="1"/>
          </p:cNvSpPr>
          <p:nvPr/>
        </p:nvSpPr>
        <p:spPr bwMode="auto">
          <a:xfrm>
            <a:off x="2286000" y="869951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ILMIY-TEXNIK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</a:t>
            </a:r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41" name="Прямоугольник 7"/>
          <p:cNvSpPr>
            <a:spLocks noChangeArrowheads="1"/>
          </p:cNvSpPr>
          <p:nvPr/>
        </p:nvSpPr>
        <p:spPr bwMode="auto">
          <a:xfrm>
            <a:off x="7275514" y="719138"/>
            <a:ext cx="24717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5143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ENSIKLOPEDIYA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 LUG‘ATLAR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39713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68941" y="457200"/>
            <a:ext cx="11793071" cy="1371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>
                <a:solidFill>
                  <a:srgbClr val="002060"/>
                </a:solidFill>
              </a:rPr>
              <a:t>    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8-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algebradan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vazifasiga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sarflagan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vaqtlarining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100" name="Group 6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5727861"/>
              </p:ext>
            </p:extLst>
          </p:nvPr>
        </p:nvGraphicFramePr>
        <p:xfrm>
          <a:off x="268941" y="1960073"/>
          <a:ext cx="4892678" cy="2354199"/>
        </p:xfrm>
        <a:graphic>
          <a:graphicData uri="http://schemas.openxmlformats.org/drawingml/2006/table">
            <a:tbl>
              <a:tblPr/>
              <a:tblGrid>
                <a:gridCol w="1585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067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Vaqt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soat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 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1,2      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                                                                                                                               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5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Chastota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7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77"/>
          <a:stretch/>
        </p:blipFill>
        <p:spPr bwMode="auto">
          <a:xfrm>
            <a:off x="4697360" y="1208314"/>
            <a:ext cx="7351206" cy="474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844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628" y="199433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468 - 470 –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4603187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036002" y="1904630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036001" y="3840626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194 - </a:t>
            </a:r>
            <a:r>
              <a:rPr lang="en-US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50287" y="3994882"/>
            <a:ext cx="4782079" cy="1102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472-473 - </a:t>
            </a: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200" b="1" i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4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72245" y="1492623"/>
            <a:ext cx="11064240" cy="205855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Sinalishi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obyektlar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to‘plami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 </a:t>
            </a:r>
            <a:r>
              <a:rPr lang="en-US" sz="32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Bosh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to‘plamdan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tanlab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obyektlar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tanlanma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32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qisqacha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tanlanma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deb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deganda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sinash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shular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tushuniladi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1"/>
            <a:ext cx="12192000" cy="122790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75211" y="4023904"/>
            <a:ext cx="7563395" cy="1018358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O‘RTA ARIFMETIK QIYMAT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KENGLIK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МО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MEDIANA</a:t>
            </a:r>
          </a:p>
        </p:txBody>
      </p:sp>
    </p:spTree>
    <p:extLst>
      <p:ext uri="{BB962C8B-B14F-4D97-AF65-F5344CB8AC3E}">
        <p14:creationId xmlns:p14="http://schemas.microsoft.com/office/powerpoint/2010/main" val="27161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3"/>
          <p:cNvSpPr>
            <a:spLocks noChangeArrowheads="1"/>
          </p:cNvSpPr>
          <p:nvPr/>
        </p:nvSpPr>
        <p:spPr bwMode="auto">
          <a:xfrm>
            <a:off x="252546" y="1339561"/>
            <a:ext cx="116346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Sinfdagi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30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o‘quvchidan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8 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tanlanib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algebra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fanidan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vazifani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bajarishga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daqiqa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sarflagani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so‘raldi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007" y="3334377"/>
            <a:ext cx="2090283" cy="208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-1"/>
            <a:ext cx="12192000" cy="122790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547" y="4219303"/>
            <a:ext cx="67393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ta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bosh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ta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tanlanma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8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674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953589" y="992777"/>
                <a:ext cx="11025051" cy="160092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Tasodifiy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tanlab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dona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obyektning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sinash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kuzatish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natijalari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,…,</m:t>
                    </m:r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bo‘lsa, </a:t>
                </a:r>
                <a:b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600" b="1" i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tasmaning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b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Tanlanmaning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hadlari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variantalar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b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Variantalarni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ortib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borish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tartibida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yozish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variatsion</a:t>
                </a:r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qator</a:t>
                </a:r>
                <a:r>
                  <a:rPr lang="en-US" sz="2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sz="28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2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r>
                      <a:rPr lang="en-US" sz="3600" b="1" i="1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≤…≤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  <m:r>
                          <a:rPr lang="en-US" sz="36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endParaRPr lang="ru-RU" sz="3200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6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53589" y="992777"/>
                <a:ext cx="11025051" cy="1600928"/>
              </a:xfrm>
              <a:blipFill rotWithShape="0">
                <a:blip r:embed="rId2"/>
                <a:stretch>
                  <a:fillRect l="-1658" t="-51908" b="-438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232262" y="3599546"/>
            <a:ext cx="107463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Masala: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Pilla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o‘lchashda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qiymatlar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3,4; 3,34; 3,24; 3,62; 3,45; 3,43; 3,35; 3,5; 3,56. </a:t>
            </a: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qiymatlarga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variatsion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2959" y="5386643"/>
            <a:ext cx="89915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3,24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3,34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3,35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3,4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3,43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3,45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3,56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3,62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2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692328" y="117655"/>
            <a:ext cx="1024128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ma’muriyati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o‘quvchilarning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savodxonligini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ko‘rish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40 ta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o‘quvchidan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9 ta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topshiriqdan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to‘plagan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ballar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48194" y="1502650"/>
            <a:ext cx="1134618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r>
              <a:rPr lang="ru-RU" sz="2800" b="1" i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6, 5, 4, 0, 4, 5, 7, 9, 1, 6, 8, 7, 9, 5, 8, 6, 7, 2, 5, 7, </a:t>
            </a:r>
            <a:endParaRPr lang="en-US" sz="2800" b="1" i="1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r>
              <a:rPr lang="ru-RU" sz="2800" b="1" i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6, 3, 4, 4, 5, 6, 8, 6, 7, 7, 4, 3, 5, 9, 6, 7, 8, 6, 9, 8.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92328" y="2688388"/>
            <a:ext cx="11782699" cy="158713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Chastotalarni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9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sz="9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i="1" dirty="0" err="1"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r>
              <a:rPr lang="en-US" sz="9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9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ru-RU" sz="96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9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0, 1, 2, 3, 3, 4, 4, 4, 4, 4, 5, 5, 5, 5, 5, 5, 6, 6, 6, 6, 6, 6, 6, 6, </a:t>
            </a:r>
            <a:endParaRPr lang="en-US" sz="9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9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9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7, 7, 7, 7, 7, 7, 7, 8, 8, 8, 8, 8, 9, 9, 9, 9.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graphicFrame>
        <p:nvGraphicFramePr>
          <p:cNvPr id="6" name="Group 1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04397"/>
              </p:ext>
            </p:extLst>
          </p:nvPr>
        </p:nvGraphicFramePr>
        <p:xfrm>
          <a:off x="1348194" y="4088674"/>
          <a:ext cx="8839201" cy="1453187"/>
        </p:xfrm>
        <a:graphic>
          <a:graphicData uri="http://schemas.openxmlformats.org/drawingml/2006/table">
            <a:tbl>
              <a:tblPr/>
              <a:tblGrid>
                <a:gridCol w="331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4601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bajarilgan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topshiriqlar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8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Chastotasi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77291" y="555091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i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7"/>
          <p:cNvSpPr>
            <a:spLocks noGrp="1" noChangeArrowheads="1"/>
          </p:cNvSpPr>
          <p:nvPr>
            <p:ph type="title"/>
          </p:nvPr>
        </p:nvSpPr>
        <p:spPr>
          <a:xfrm>
            <a:off x="1615440" y="80554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352800"/>
            <a:ext cx="91440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/>
              <a:t>                </a:t>
            </a:r>
            <a:endParaRPr lang="ru-RU" sz="2000">
              <a:solidFill>
                <a:schemeClr val="tx2"/>
              </a:solidFill>
            </a:endParaRPr>
          </a:p>
        </p:txBody>
      </p:sp>
      <p:graphicFrame>
        <p:nvGraphicFramePr>
          <p:cNvPr id="26743" name="Group 1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4182272"/>
              </p:ext>
            </p:extLst>
          </p:nvPr>
        </p:nvGraphicFramePr>
        <p:xfrm>
          <a:off x="877389" y="3352800"/>
          <a:ext cx="9690464" cy="1752600"/>
        </p:xfrm>
        <a:graphic>
          <a:graphicData uri="http://schemas.openxmlformats.org/drawingml/2006/table">
            <a:tbl>
              <a:tblPr/>
              <a:tblGrid>
                <a:gridCol w="334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8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73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5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bajarilgan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topshiriqlar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Nisbiy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12,5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002" name="Rectangle 4"/>
          <p:cNvSpPr>
            <a:spLocks noChangeArrowheads="1"/>
          </p:cNvSpPr>
          <p:nvPr/>
        </p:nvSpPr>
        <p:spPr bwMode="auto">
          <a:xfrm>
            <a:off x="1905000" y="838350"/>
            <a:ext cx="9551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400" dirty="0"/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Chastotaning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foiz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chastota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2080"/>
              </p:ext>
            </p:extLst>
          </p:nvPr>
        </p:nvGraphicFramePr>
        <p:xfrm>
          <a:off x="1283926" y="1445623"/>
          <a:ext cx="8839201" cy="1670050"/>
        </p:xfrm>
        <a:graphic>
          <a:graphicData uri="http://schemas.openxmlformats.org/drawingml/2006/table">
            <a:tbl>
              <a:tblPr/>
              <a:tblGrid>
                <a:gridCol w="3316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0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2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6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062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To‘g‘ri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bajarilgan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topshiriqlar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8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Chastotasi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6865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888907"/>
              </p:ext>
            </p:extLst>
          </p:nvPr>
        </p:nvGraphicFramePr>
        <p:xfrm>
          <a:off x="994092" y="1018904"/>
          <a:ext cx="9364753" cy="5251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r:id="rId3" imgW="8535140" imgH="6151397" progId="Excel.Chart.8">
                  <p:embed/>
                </p:oleObj>
              </mc:Choice>
              <mc:Fallback>
                <p:oleObj r:id="rId3" imgW="8535140" imgH="6151397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092" y="1018904"/>
                        <a:ext cx="9364753" cy="52512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101890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7257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263" y="209005"/>
            <a:ext cx="11525794" cy="1436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8-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o‘quvchilarining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oyoq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o‘lchamlar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endParaRPr lang="en-US" sz="2800" dirty="0">
              <a:solidFill>
                <a:srgbClr val="002060"/>
              </a:solidFill>
              <a:cs typeface="Calibri" pitchFamily="34" charset="0"/>
            </a:endParaRPr>
          </a:p>
          <a:p>
            <a:pPr>
              <a:defRPr/>
            </a:pPr>
            <a:endParaRPr lang="ru-RU" sz="3200" dirty="0">
              <a:solidFill>
                <a:srgbClr val="002060"/>
              </a:solidFill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700524"/>
              </p:ext>
            </p:extLst>
          </p:nvPr>
        </p:nvGraphicFramePr>
        <p:xfrm>
          <a:off x="705394" y="1345474"/>
          <a:ext cx="8512175" cy="1210345"/>
        </p:xfrm>
        <a:graphic>
          <a:graphicData uri="http://schemas.openxmlformats.org/drawingml/2006/table">
            <a:tbl>
              <a:tblPr firstRow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69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21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8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48" marB="45748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199563"/>
              </p:ext>
            </p:extLst>
          </p:nvPr>
        </p:nvGraphicFramePr>
        <p:xfrm>
          <a:off x="752792" y="2612567"/>
          <a:ext cx="8143014" cy="3949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Лист" r:id="rId3" imgW="8381980" imgH="5791137" progId="Excel.Sheet.8">
                  <p:embed/>
                </p:oleObj>
              </mc:Choice>
              <mc:Fallback>
                <p:oleObj name="Лист" r:id="rId3" imgW="8381980" imgH="579113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92" y="2612567"/>
                        <a:ext cx="8143014" cy="3949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26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7345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USTUNLI DIAGRAMMA</a:t>
            </a:r>
            <a:endParaRPr lang="ru-RU" sz="3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1682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79554"/>
              </p:ext>
            </p:extLst>
          </p:nvPr>
        </p:nvGraphicFramePr>
        <p:xfrm>
          <a:off x="1982287" y="2629513"/>
          <a:ext cx="8441873" cy="1006475"/>
        </p:xfrm>
        <a:graphic>
          <a:graphicData uri="http://schemas.openxmlformats.org/drawingml/2006/table">
            <a:tbl>
              <a:tblPr/>
              <a:tblGrid>
                <a:gridCol w="2167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6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Kirish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Chiqish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671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369142"/>
              </p:ext>
            </p:extLst>
          </p:nvPr>
        </p:nvGraphicFramePr>
        <p:xfrm>
          <a:off x="1981200" y="3200400"/>
          <a:ext cx="8458200" cy="237807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Yil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O‘zlashtirish</a:t>
                      </a: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Sifat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O‘zlashtirish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Sifat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ru-RU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  <a:endParaRPr kumimoji="0" lang="ru-RU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-1"/>
            <a:ext cx="12192000" cy="122790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tasvirlash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77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9892</TotalTime>
  <Words>810</Words>
  <Application>Microsoft Office PowerPoint</Application>
  <PresentationFormat>Широкоэкранный</PresentationFormat>
  <Paragraphs>194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Tahoma</vt:lpstr>
      <vt:lpstr>Times New Roman</vt:lpstr>
      <vt:lpstr>Тема Office</vt:lpstr>
      <vt:lpstr>Microsoft Excel Chart</vt:lpstr>
      <vt:lpstr>Лист</vt:lpstr>
      <vt:lpstr>ALGEBRA</vt:lpstr>
      <vt:lpstr>     Sinalishi kerak bo‘lgan barcha obyektlar to‘plami bosh to‘plam deyiladi. Bosh to‘plamdan tanlab olingan obyektlar tanlanma to‘plam (qisqacha: tanlanma) deb ataladi. Obyekt deganda nimalarni sinash kerak bo‘lsa, shular tushuniladi. </vt:lpstr>
      <vt:lpstr>Презентация PowerPoint</vt:lpstr>
      <vt:lpstr>Tasodifiy ravishda tanlab olingan n dona obyektning sinash (o‘lchash, kuzatish) natijalari x_(1, ) x_2,…,x_(n )bo‘lsa,  n son tasmaning hajmi deyiladi.  Tanlanmaning hadlari variantalar deyiladi.  Variantalarni ortib borish tartibida yozish variatsion qator deyiladi.              x_1≤x_2≤x_3≤…≤x_(n )</vt:lpstr>
      <vt:lpstr>Презентация PowerPoint</vt:lpstr>
      <vt:lpstr>Nisbiy chastota</vt:lpstr>
      <vt:lpstr>Презентация PowerPoint</vt:lpstr>
      <vt:lpstr>Презентация PowerPoint</vt:lpstr>
      <vt:lpstr>USTUNLI DIAGRAMMA</vt:lpstr>
      <vt:lpstr> Мониторинг вычислительных навыков за три года. МОУ ООШ №26.Математика. </vt:lpstr>
      <vt:lpstr>Презентация PowerPoint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896</cp:revision>
  <dcterms:created xsi:type="dcterms:W3CDTF">2020-07-17T09:31:54Z</dcterms:created>
  <dcterms:modified xsi:type="dcterms:W3CDTF">2022-06-23T09:31:17Z</dcterms:modified>
</cp:coreProperties>
</file>