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9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FFFFF"/>
    <a:srgbClr val="26D4B7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6.5874455683785818E-2"/>
          <c:y val="0.13808097357835888"/>
          <c:w val="0.85555511898858572"/>
          <c:h val="0.77639926035457296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x</c:v>
                </c:pt>
              </c:strCache>
            </c:strRef>
          </c:tx>
          <c:spPr>
            <a:ln w="76200"/>
          </c:spPr>
          <c:marker>
            <c:spPr>
              <a:ln w="76200"/>
            </c:spPr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12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F8-402B-AFA3-484AFEA65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91800"/>
        <c:axId val="20292192"/>
      </c:lineChart>
      <c:catAx>
        <c:axId val="20291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0292192"/>
        <c:crosses val="autoZero"/>
        <c:auto val="1"/>
        <c:lblAlgn val="ctr"/>
        <c:lblOffset val="100"/>
        <c:noMultiLvlLbl val="0"/>
      </c:catAx>
      <c:valAx>
        <c:axId val="20292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291800"/>
        <c:crosses val="autoZero"/>
        <c:crossBetween val="between"/>
      </c:valAx>
      <c:spPr>
        <a:ln w="76200">
          <a:solidFill>
            <a:schemeClr val="accent2">
              <a:lumMod val="75000"/>
            </a:schemeClr>
          </a:solidFill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</c:v>
                </c:pt>
              </c:strCache>
            </c:strRef>
          </c:tx>
          <c:spPr>
            <a:ln w="76200"/>
          </c:spPr>
          <c:marker>
            <c:spPr>
              <a:ln w="76200"/>
            </c:spPr>
          </c:marker>
          <c:cat>
            <c:numRef>
              <c:f>Лист1!$A$2:$A$5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AC-452B-8A01-606E0FD17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92528"/>
        <c:axId val="255191744"/>
      </c:lineChart>
      <c:catAx>
        <c:axId val="25519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5191744"/>
        <c:crosses val="autoZero"/>
        <c:auto val="1"/>
        <c:lblAlgn val="ctr"/>
        <c:lblOffset val="100"/>
        <c:noMultiLvlLbl val="0"/>
      </c:catAx>
      <c:valAx>
        <c:axId val="255191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5192528"/>
        <c:crosses val="autoZero"/>
        <c:crossBetween val="between"/>
      </c:valAx>
      <c:spPr>
        <a:ln w="76200">
          <a:solidFill>
            <a:srgbClr val="C00000"/>
          </a:solidFill>
        </a:ln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430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30204" y="0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765748" y="230158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9" y="484524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ru-RU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 err="1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210613" y="2500163"/>
            <a:ext cx="8116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184" y="2024732"/>
            <a:ext cx="80443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6182" y="3940405"/>
            <a:ext cx="804431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bject 11"/>
          <p:cNvSpPr/>
          <p:nvPr/>
        </p:nvSpPr>
        <p:spPr>
          <a:xfrm>
            <a:off x="9257512" y="2500163"/>
            <a:ext cx="2085455" cy="20210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144" y="5619371"/>
            <a:ext cx="8928992" cy="1143000"/>
          </a:xfrm>
        </p:spPr>
        <p:txBody>
          <a:bodyPr>
            <a:noAutofit/>
          </a:bodyPr>
          <a:lstStyle/>
          <a:p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qatorning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poligoni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669609"/>
              </p:ext>
            </p:extLst>
          </p:nvPr>
        </p:nvGraphicFramePr>
        <p:xfrm>
          <a:off x="562557" y="895272"/>
          <a:ext cx="9036496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31412"/>
              </p:ext>
            </p:extLst>
          </p:nvPr>
        </p:nvGraphicFramePr>
        <p:xfrm>
          <a:off x="415624" y="291745"/>
          <a:ext cx="8784979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g‘azallar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5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6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9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3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2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baseline="0" dirty="0"/>
                        <a:t>   </a:t>
                      </a:r>
                      <a:r>
                        <a:rPr lang="en-US" sz="4000" b="1" dirty="0"/>
                        <a:t>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1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006446" y="1840661"/>
                <a:ext cx="3056586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 </a:t>
                </a:r>
                <a:r>
                  <a:rPr lang="en-US" sz="2800" b="1" i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sz="2800" b="1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/>
                      </a:rPr>
                      <m:t>𝟓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/>
                      </a:rPr>
                      <m:t>; </m:t>
                    </m:r>
                  </m:oMath>
                </a14:m>
                <a:r>
                  <a:rPr lang="en-US" sz="32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5;  </a:t>
                </a:r>
                <a:endParaRPr lang="en-US" sz="240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6446" y="1840661"/>
                <a:ext cx="3056586" cy="1323439"/>
              </a:xfrm>
              <a:prstGeom prst="rect">
                <a:avLst/>
              </a:prstGeom>
              <a:blipFill rotWithShape="0">
                <a:blip r:embed="rId3"/>
                <a:stretch>
                  <a:fillRect l="-1793" r="-6175" b="-110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192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21046" y="1907619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516- 518 -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092602" y="1778005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604845" y="354488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0136" y="3071550"/>
            <a:ext cx="44661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210 -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76626" y="3702493"/>
            <a:ext cx="38026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519- 520- </a:t>
            </a:r>
            <a:r>
              <a:rPr lang="en-US" sz="3200" b="1" i="1" kern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9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1" descr="oblaka03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166812" y="1"/>
            <a:ext cx="3857626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10"/>
          <p:cNvSpPr txBox="1">
            <a:spLocks noChangeArrowheads="1"/>
          </p:cNvSpPr>
          <p:nvPr/>
        </p:nvSpPr>
        <p:spPr bwMode="auto">
          <a:xfrm>
            <a:off x="1466558" y="1435957"/>
            <a:ext cx="497122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2;  3;  5;  2;  6;  2.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Группа 27"/>
          <p:cNvGrpSpPr>
            <a:grpSpLocks/>
          </p:cNvGrpSpPr>
          <p:nvPr/>
        </p:nvGrpSpPr>
        <p:grpSpPr bwMode="auto">
          <a:xfrm>
            <a:off x="1881189" y="4572000"/>
            <a:ext cx="2928937" cy="857250"/>
            <a:chOff x="928662" y="4786322"/>
            <a:chExt cx="2928958" cy="857256"/>
          </a:xfrm>
        </p:grpSpPr>
        <p:sp>
          <p:nvSpPr>
            <p:cNvPr id="19" name="Выноска-облако 18"/>
            <p:cNvSpPr/>
            <p:nvPr/>
          </p:nvSpPr>
          <p:spPr>
            <a:xfrm>
              <a:off x="928662" y="4786322"/>
              <a:ext cx="2928958" cy="857256"/>
            </a:xfrm>
            <a:prstGeom prst="cloudCallout">
              <a:avLst/>
            </a:prstGeom>
            <a:blipFill>
              <a:blip r:embed="rId5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64" name="TextBox 12"/>
            <p:cNvSpPr txBox="1">
              <a:spLocks noChangeArrowheads="1"/>
            </p:cNvSpPr>
            <p:nvPr/>
          </p:nvSpPr>
          <p:spPr bwMode="auto">
            <a:xfrm>
              <a:off x="2158138" y="4830226"/>
              <a:ext cx="470003" cy="76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002060"/>
                  </a:solidFill>
                </a:rPr>
                <a:t>6</a:t>
              </a:r>
              <a:endParaRPr lang="ru-RU" sz="44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Группа 25"/>
          <p:cNvGrpSpPr>
            <a:grpSpLocks/>
          </p:cNvGrpSpPr>
          <p:nvPr/>
        </p:nvGrpSpPr>
        <p:grpSpPr bwMode="auto">
          <a:xfrm>
            <a:off x="4953000" y="5429250"/>
            <a:ext cx="2928938" cy="857250"/>
            <a:chOff x="1571604" y="4857760"/>
            <a:chExt cx="2928436" cy="857256"/>
          </a:xfrm>
        </p:grpSpPr>
        <p:sp>
          <p:nvSpPr>
            <p:cNvPr id="21" name="Выноска-облако 20"/>
            <p:cNvSpPr/>
            <p:nvPr/>
          </p:nvSpPr>
          <p:spPr>
            <a:xfrm>
              <a:off x="1571604" y="4857760"/>
              <a:ext cx="2928436" cy="857256"/>
            </a:xfrm>
            <a:prstGeom prst="cloudCallout">
              <a:avLst/>
            </a:prstGeom>
            <a:blipFill>
              <a:blip r:embed="rId5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62" name="TextBox 13"/>
            <p:cNvSpPr txBox="1">
              <a:spLocks noChangeArrowheads="1"/>
            </p:cNvSpPr>
            <p:nvPr/>
          </p:nvSpPr>
          <p:spPr bwMode="auto">
            <a:xfrm>
              <a:off x="2727932" y="4945566"/>
              <a:ext cx="469919" cy="76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4400" b="1" dirty="0"/>
                <a:t>0</a:t>
              </a:r>
              <a:endParaRPr lang="ru-RU" sz="4400" b="1" dirty="0"/>
            </a:p>
          </p:txBody>
        </p:sp>
      </p:grpSp>
      <p:grpSp>
        <p:nvGrpSpPr>
          <p:cNvPr id="5" name="Группа 26"/>
          <p:cNvGrpSpPr>
            <a:grpSpLocks/>
          </p:cNvGrpSpPr>
          <p:nvPr/>
        </p:nvGrpSpPr>
        <p:grpSpPr bwMode="auto">
          <a:xfrm>
            <a:off x="2038013" y="3156263"/>
            <a:ext cx="2930525" cy="868069"/>
            <a:chOff x="1571604" y="5786454"/>
            <a:chExt cx="2929741" cy="868075"/>
          </a:xfrm>
        </p:grpSpPr>
        <p:sp>
          <p:nvSpPr>
            <p:cNvPr id="22" name="Выноска-облако 21"/>
            <p:cNvSpPr/>
            <p:nvPr/>
          </p:nvSpPr>
          <p:spPr>
            <a:xfrm>
              <a:off x="1571604" y="5786454"/>
              <a:ext cx="2929741" cy="857256"/>
            </a:xfrm>
            <a:prstGeom prst="cloudCallout">
              <a:avLst/>
            </a:prstGeom>
            <a:blipFill>
              <a:blip r:embed="rId5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60" name="TextBox 14"/>
            <p:cNvSpPr txBox="1">
              <a:spLocks noChangeArrowheads="1"/>
            </p:cNvSpPr>
            <p:nvPr/>
          </p:nvSpPr>
          <p:spPr bwMode="auto">
            <a:xfrm>
              <a:off x="2809557" y="5885083"/>
              <a:ext cx="469874" cy="76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7030A0"/>
                  </a:solidFill>
                </a:rPr>
                <a:t>2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6" name="Группа 23"/>
          <p:cNvGrpSpPr>
            <a:grpSpLocks/>
          </p:cNvGrpSpPr>
          <p:nvPr/>
        </p:nvGrpSpPr>
        <p:grpSpPr bwMode="auto">
          <a:xfrm>
            <a:off x="6437786" y="4013512"/>
            <a:ext cx="2928937" cy="874900"/>
            <a:chOff x="1428728" y="3214686"/>
            <a:chExt cx="2928958" cy="874906"/>
          </a:xfrm>
        </p:grpSpPr>
        <p:sp>
          <p:nvSpPr>
            <p:cNvPr id="20" name="Выноска-облако 19"/>
            <p:cNvSpPr/>
            <p:nvPr/>
          </p:nvSpPr>
          <p:spPr>
            <a:xfrm>
              <a:off x="1428728" y="3214686"/>
              <a:ext cx="2928958" cy="857256"/>
            </a:xfrm>
            <a:prstGeom prst="cloudCallout">
              <a:avLst/>
            </a:prstGeom>
            <a:blipFill>
              <a:blip r:embed="rId5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58" name="TextBox 15"/>
            <p:cNvSpPr txBox="1">
              <a:spLocks noChangeArrowheads="1"/>
            </p:cNvSpPr>
            <p:nvPr/>
          </p:nvSpPr>
          <p:spPr bwMode="auto">
            <a:xfrm>
              <a:off x="2702740" y="3320146"/>
              <a:ext cx="470003" cy="76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400" b="1" dirty="0">
                  <a:solidFill>
                    <a:srgbClr val="800000"/>
                  </a:solidFill>
                </a:rPr>
                <a:t>3</a:t>
              </a:r>
              <a:endParaRPr lang="ru-RU" sz="4400" b="1" dirty="0">
                <a:solidFill>
                  <a:srgbClr val="800000"/>
                </a:solidFill>
              </a:endParaRPr>
            </a:p>
          </p:txBody>
        </p:sp>
      </p:grpSp>
      <p:grpSp>
        <p:nvGrpSpPr>
          <p:cNvPr id="7" name="Группа 22"/>
          <p:cNvGrpSpPr>
            <a:grpSpLocks/>
          </p:cNvGrpSpPr>
          <p:nvPr/>
        </p:nvGrpSpPr>
        <p:grpSpPr bwMode="auto">
          <a:xfrm>
            <a:off x="7381875" y="2357438"/>
            <a:ext cx="2928938" cy="857250"/>
            <a:chOff x="1500166" y="2357430"/>
            <a:chExt cx="2928958" cy="857256"/>
          </a:xfrm>
        </p:grpSpPr>
        <p:sp>
          <p:nvSpPr>
            <p:cNvPr id="18" name="Выноска-облако 17"/>
            <p:cNvSpPr/>
            <p:nvPr/>
          </p:nvSpPr>
          <p:spPr>
            <a:xfrm>
              <a:off x="1500166" y="2357430"/>
              <a:ext cx="2928958" cy="857256"/>
            </a:xfrm>
            <a:prstGeom prst="cloudCallout">
              <a:avLst/>
            </a:prstGeom>
            <a:blipFill>
              <a:blip r:embed="rId5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156" name="TextBox 16"/>
            <p:cNvSpPr txBox="1">
              <a:spLocks noChangeArrowheads="1"/>
            </p:cNvSpPr>
            <p:nvPr/>
          </p:nvSpPr>
          <p:spPr bwMode="auto">
            <a:xfrm>
              <a:off x="2738459" y="2428867"/>
              <a:ext cx="470003" cy="769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400" b="1" dirty="0"/>
                <a:t>5</a:t>
              </a:r>
              <a:endParaRPr lang="ru-RU" sz="4400" b="1" dirty="0"/>
            </a:p>
          </p:txBody>
        </p:sp>
      </p:grpSp>
      <p:sp>
        <p:nvSpPr>
          <p:cNvPr id="28" name="Управляющая кнопка: далее 27">
            <a:hlinkClick r:id="" action="ppaction://hlinkshowjump?jump=nextslide" highlightClick="1"/>
          </p:cNvPr>
          <p:cNvSpPr/>
          <p:nvPr/>
        </p:nvSpPr>
        <p:spPr>
          <a:xfrm>
            <a:off x="1966620" y="6099608"/>
            <a:ext cx="642938" cy="571500"/>
          </a:xfrm>
          <a:prstGeom prst="actionButtonForwardNext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2931028" y="238050"/>
            <a:ext cx="68686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Tanlanmaning</a:t>
            </a:r>
            <a:r>
              <a:rPr lang="en-US" sz="4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modasini</a:t>
            </a:r>
            <a:r>
              <a:rPr lang="en-US" sz="40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toping.</a:t>
            </a:r>
            <a:endParaRPr lang="ru-RU" sz="44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95712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21 0.01227 L 0.2757 -0.32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-1701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Рисунок 10" descr="oblaka03.png"/>
          <p:cNvPicPr>
            <a:picLocks noChangeAspect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1881189" y="1"/>
            <a:ext cx="385762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Выноска-облако 11"/>
          <p:cNvSpPr/>
          <p:nvPr/>
        </p:nvSpPr>
        <p:spPr>
          <a:xfrm>
            <a:off x="1881189" y="4572000"/>
            <a:ext cx="2928937" cy="857250"/>
          </a:xfrm>
          <a:prstGeom prst="cloud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800000"/>
                </a:solidFill>
              </a:rPr>
              <a:t>3</a:t>
            </a:r>
            <a:endParaRPr lang="ru-RU" sz="4400" b="1" dirty="0">
              <a:solidFill>
                <a:srgbClr val="800000"/>
              </a:solidFill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7676884" y="2440782"/>
            <a:ext cx="2928937" cy="857250"/>
          </a:xfrm>
          <a:prstGeom prst="cloud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C00000"/>
                </a:solidFill>
              </a:rPr>
              <a:t>7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4" name="Выноска-облако 13"/>
          <p:cNvSpPr/>
          <p:nvPr/>
        </p:nvSpPr>
        <p:spPr>
          <a:xfrm>
            <a:off x="4128775" y="3309938"/>
            <a:ext cx="2928938" cy="857250"/>
          </a:xfrm>
          <a:prstGeom prst="cloud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accent1">
                    <a:lumMod val="50000"/>
                  </a:schemeClr>
                </a:solidFill>
              </a:rPr>
              <a:t>0</a:t>
            </a:r>
            <a:endParaRPr lang="ru-RU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Выноска-облако 14"/>
          <p:cNvSpPr/>
          <p:nvPr/>
        </p:nvSpPr>
        <p:spPr>
          <a:xfrm>
            <a:off x="7201371" y="4579312"/>
            <a:ext cx="2928937" cy="857250"/>
          </a:xfrm>
          <a:prstGeom prst="cloud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dirty="0">
                <a:solidFill>
                  <a:srgbClr val="0000FF"/>
                </a:solidFill>
              </a:rPr>
              <a:t>1</a:t>
            </a:r>
            <a:endParaRPr lang="ru-RU" sz="4800" b="1" dirty="0">
              <a:solidFill>
                <a:srgbClr val="0000FF"/>
              </a:solidFill>
            </a:endParaRPr>
          </a:p>
        </p:txBody>
      </p:sp>
      <p:sp>
        <p:nvSpPr>
          <p:cNvPr id="16" name="Выноска-облако 15"/>
          <p:cNvSpPr/>
          <p:nvPr/>
        </p:nvSpPr>
        <p:spPr>
          <a:xfrm>
            <a:off x="1018549" y="2818457"/>
            <a:ext cx="2928938" cy="857250"/>
          </a:xfrm>
          <a:prstGeom prst="cloud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7" name="TextBox 12"/>
          <p:cNvSpPr txBox="1">
            <a:spLocks noChangeArrowheads="1"/>
          </p:cNvSpPr>
          <p:nvPr/>
        </p:nvSpPr>
        <p:spPr bwMode="auto">
          <a:xfrm>
            <a:off x="1881189" y="1246188"/>
            <a:ext cx="368402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002060"/>
                </a:solidFill>
              </a:rPr>
              <a:t>6;   7;    3;   7;   1.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24605" y="273776"/>
            <a:ext cx="6868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Tanlanmaning</a:t>
            </a:r>
            <a:r>
              <a:rPr lang="en-US" sz="36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medianasini</a:t>
            </a:r>
            <a:r>
              <a:rPr lang="en-US" sz="36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toping</a:t>
            </a:r>
            <a:r>
              <a:rPr lang="en-US" sz="3200" b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77925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11111E-6 L 0.34444 -0.280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22" y="-1402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-облако 12"/>
          <p:cNvSpPr/>
          <p:nvPr/>
        </p:nvSpPr>
        <p:spPr>
          <a:xfrm>
            <a:off x="5024438" y="4004520"/>
            <a:ext cx="2928938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C00000"/>
                </a:solidFill>
              </a:rPr>
              <a:t>10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4" name="Выноска-облако 13"/>
          <p:cNvSpPr/>
          <p:nvPr/>
        </p:nvSpPr>
        <p:spPr>
          <a:xfrm>
            <a:off x="1747434" y="5017714"/>
            <a:ext cx="2928938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</a:rPr>
              <a:t>12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5" name="Выноска-облако 14"/>
          <p:cNvSpPr/>
          <p:nvPr/>
        </p:nvSpPr>
        <p:spPr>
          <a:xfrm>
            <a:off x="7554432" y="2542896"/>
            <a:ext cx="2928937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BB159B"/>
                </a:solidFill>
              </a:rPr>
              <a:t>6</a:t>
            </a:r>
            <a:endParaRPr lang="ru-RU" sz="4000" b="1" dirty="0">
              <a:solidFill>
                <a:srgbClr val="BB159B"/>
              </a:solidFill>
            </a:endParaRPr>
          </a:p>
        </p:txBody>
      </p:sp>
      <p:sp>
        <p:nvSpPr>
          <p:cNvPr id="16" name="Выноска-облако 15"/>
          <p:cNvSpPr/>
          <p:nvPr/>
        </p:nvSpPr>
        <p:spPr>
          <a:xfrm>
            <a:off x="1747434" y="2891646"/>
            <a:ext cx="3143250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1D9117"/>
              </a:solidFill>
            </a:endParaRPr>
          </a:p>
          <a:p>
            <a:pPr algn="ctr">
              <a:defRPr/>
            </a:pPr>
            <a:r>
              <a:rPr lang="en-US" sz="4400" b="1" dirty="0">
                <a:solidFill>
                  <a:srgbClr val="0000FF"/>
                </a:solidFill>
              </a:rPr>
              <a:t>4</a:t>
            </a:r>
            <a:endParaRPr lang="ru-RU" sz="4400" b="1" dirty="0">
              <a:solidFill>
                <a:srgbClr val="0000FF"/>
              </a:solidFill>
            </a:endParaRPr>
          </a:p>
          <a:p>
            <a:pPr algn="ctr">
              <a:defRPr/>
            </a:pPr>
            <a:endParaRPr lang="ru-RU" sz="2800" b="1" dirty="0"/>
          </a:p>
        </p:txBody>
      </p:sp>
      <p:sp>
        <p:nvSpPr>
          <p:cNvPr id="17" name="Выноска-облако 16"/>
          <p:cNvSpPr/>
          <p:nvPr/>
        </p:nvSpPr>
        <p:spPr>
          <a:xfrm>
            <a:off x="8120600" y="4867409"/>
            <a:ext cx="2928937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1D9117"/>
                </a:solidFill>
              </a:rPr>
              <a:t>-4</a:t>
            </a:r>
            <a:endParaRPr lang="ru-RU" sz="4400" b="1" dirty="0">
              <a:solidFill>
                <a:srgbClr val="1D9117"/>
              </a:solidFill>
            </a:endParaRPr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47434" y="6139605"/>
            <a:ext cx="642937" cy="571500"/>
          </a:xfrm>
          <a:prstGeom prst="actionButtonForwardNext">
            <a:avLst/>
          </a:prstGeom>
          <a:gradFill flip="none"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936797" y="506879"/>
            <a:ext cx="6932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Tanlamaning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kengligini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1405" y="1699201"/>
            <a:ext cx="3517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</a:rPr>
              <a:t>-2;   4;   8;   0;   -4.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154173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6.66667E-6 L 0.36215 -0.54583 " pathEditMode="relative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носка-облако 12"/>
          <p:cNvSpPr/>
          <p:nvPr/>
        </p:nvSpPr>
        <p:spPr>
          <a:xfrm>
            <a:off x="5381626" y="4357688"/>
            <a:ext cx="3357563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BB159B"/>
                </a:solidFill>
              </a:rPr>
              <a:t>0,25</a:t>
            </a:r>
            <a:endParaRPr lang="ru-RU" sz="3600" b="1" dirty="0">
              <a:solidFill>
                <a:srgbClr val="BB159B"/>
              </a:solidFill>
            </a:endParaRPr>
          </a:p>
        </p:txBody>
      </p:sp>
      <p:sp>
        <p:nvSpPr>
          <p:cNvPr id="14" name="Выноска-облако 13"/>
          <p:cNvSpPr/>
          <p:nvPr/>
        </p:nvSpPr>
        <p:spPr>
          <a:xfrm>
            <a:off x="5791352" y="5528108"/>
            <a:ext cx="3357563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</a:rPr>
              <a:t>1,5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15" name="Выноска-облако 14"/>
          <p:cNvSpPr/>
          <p:nvPr/>
        </p:nvSpPr>
        <p:spPr>
          <a:xfrm>
            <a:off x="6738939" y="2786063"/>
            <a:ext cx="3286125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002060"/>
                </a:solidFill>
              </a:rPr>
              <a:t>5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16" name="Выноска-облако 15"/>
          <p:cNvSpPr/>
          <p:nvPr/>
        </p:nvSpPr>
        <p:spPr>
          <a:xfrm>
            <a:off x="3024189" y="3071813"/>
            <a:ext cx="3214687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11A72A"/>
                </a:solidFill>
              </a:rPr>
              <a:t>3,8</a:t>
            </a:r>
            <a:endParaRPr lang="ru-RU" sz="3600" b="1" dirty="0">
              <a:solidFill>
                <a:srgbClr val="11A72A"/>
              </a:solidFill>
            </a:endParaRPr>
          </a:p>
        </p:txBody>
      </p:sp>
      <p:sp>
        <p:nvSpPr>
          <p:cNvPr id="17" name="Выноска-облако 16"/>
          <p:cNvSpPr/>
          <p:nvPr/>
        </p:nvSpPr>
        <p:spPr>
          <a:xfrm>
            <a:off x="1742348" y="4786313"/>
            <a:ext cx="3286125" cy="857250"/>
          </a:xfrm>
          <a:prstGeom prst="cloud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>
                <a:solidFill>
                  <a:srgbClr val="800000"/>
                </a:solidFill>
              </a:rPr>
              <a:t>1,8</a:t>
            </a:r>
            <a:endParaRPr lang="ru-RU" sz="3600" b="1" dirty="0">
              <a:solidFill>
                <a:srgbClr val="800000"/>
              </a:solidFill>
            </a:endParaRPr>
          </a:p>
        </p:txBody>
      </p:sp>
      <p:sp>
        <p:nvSpPr>
          <p:cNvPr id="9224" name="Прямоугольник 17"/>
          <p:cNvSpPr>
            <a:spLocks noChangeArrowheads="1"/>
          </p:cNvSpPr>
          <p:nvPr/>
        </p:nvSpPr>
        <p:spPr bwMode="auto">
          <a:xfrm>
            <a:off x="807318" y="1383566"/>
            <a:ext cx="40863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-2;  4;  5;  -3;  5.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07176" y="308610"/>
            <a:ext cx="82151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Tanlanmaning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qiymatini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948219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33333E-6 L 0.37014 -0.546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7" y="-273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4172" y="1563079"/>
            <a:ext cx="11217498" cy="407123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8-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g‘azallarini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yoddan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musobaqa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nafar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qatnashdi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yodlagan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yodlagan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sonlarining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taqsimoti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jadvallarda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" y="0"/>
            <a:ext cx="12192001" cy="114622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722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9380" y="3184302"/>
            <a:ext cx="8229600" cy="2697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Jadvalga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miqdorlarning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modalarini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</a:p>
          <a:p>
            <a:pPr marL="0" indent="0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medianalarini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jadvallarga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poligonini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062253"/>
              </p:ext>
            </p:extLst>
          </p:nvPr>
        </p:nvGraphicFramePr>
        <p:xfrm>
          <a:off x="1703513" y="260648"/>
          <a:ext cx="8856985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6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g‘azallar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12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3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3 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baseline="0" dirty="0"/>
                        <a:t>   </a:t>
                      </a:r>
                      <a:r>
                        <a:rPr lang="en-US" sz="3600" b="1" dirty="0"/>
                        <a:t>2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1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465675"/>
              </p:ext>
            </p:extLst>
          </p:nvPr>
        </p:nvGraphicFramePr>
        <p:xfrm>
          <a:off x="1742148" y="1553875"/>
          <a:ext cx="8784979" cy="144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849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7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3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0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g‘azallar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5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6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8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9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3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 2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baseline="0" dirty="0"/>
                        <a:t>   </a:t>
                      </a:r>
                      <a:r>
                        <a:rPr lang="en-US" sz="4000" b="1" dirty="0"/>
                        <a:t>4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 1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1" dirty="0"/>
                        <a:t> 1</a:t>
                      </a:r>
                      <a:endParaRPr lang="ru-RU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087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5" y="137126"/>
            <a:ext cx="11462197" cy="33401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miqdorlarning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taqsimotini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variantlarning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x: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4, 4, 4, 5, 5, 6, 6, 6, 8, 12                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y: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4, 4, 5, 5, 5, 5, 6, 8, 9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0368" y="2979199"/>
                <a:ext cx="11393492" cy="11195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solidFill>
                      <a:srgbClr val="C00000"/>
                    </a:solidFill>
                  </a:rPr>
                  <a:t>1) </a:t>
                </a:r>
                <a:r>
                  <a:rPr lang="en-US" sz="2800" dirty="0">
                    <a:solidFill>
                      <a:srgbClr val="0070C0"/>
                    </a:solidFill>
                  </a:rPr>
                  <a:t>X</a:t>
                </a:r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</a:rPr>
                  <a:t>tanlanmada</a:t>
                </a:r>
                <a:r>
                  <a:rPr lang="en-US" sz="2800" dirty="0">
                    <a:solidFill>
                      <a:srgbClr val="002060"/>
                    </a:solidFill>
                  </a:rPr>
                  <a:t>  2  ta </a:t>
                </a:r>
                <a:r>
                  <a:rPr lang="en-US" sz="2800" dirty="0" err="1">
                    <a:solidFill>
                      <a:srgbClr val="002060"/>
                    </a:solidFill>
                  </a:rPr>
                  <a:t>moda</a:t>
                </a:r>
                <a:r>
                  <a:rPr lang="en-US" sz="2800" dirty="0">
                    <a:solidFill>
                      <a:srgbClr val="002060"/>
                    </a:solidFill>
                  </a:rPr>
                  <a:t> </a:t>
                </a:r>
                <a:r>
                  <a:rPr lang="en-US" sz="2800" dirty="0" err="1">
                    <a:solidFill>
                      <a:srgbClr val="002060"/>
                    </a:solidFill>
                  </a:rPr>
                  <a:t>bor</a:t>
                </a:r>
                <a:r>
                  <a:rPr lang="en-US" sz="2800" dirty="0">
                    <a:solidFill>
                      <a:srgbClr val="002060"/>
                    </a:solidFill>
                  </a:rPr>
                  <a:t>:</a:t>
                </a:r>
              </a:p>
              <a:p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𝑀</m:t>
                        </m:r>
                      </m:e>
                      <m:sub>
                        <m:sSub>
                          <m:sSub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0</m:t>
                            </m:r>
                          </m:e>
                          <m:sub>
                            <m:r>
                              <a:rPr lang="en-US" sz="3200" b="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sz="3200" b="0" i="1">
                        <a:solidFill>
                          <a:srgbClr val="002060"/>
                        </a:solidFill>
                        <a:latin typeface="Cambria Math"/>
                      </a:rPr>
                      <m:t>=4 </m:t>
                    </m:r>
                    <m:r>
                      <m:rPr>
                        <m:sty m:val="p"/>
                      </m:rPr>
                      <a:rPr lang="en-US" sz="3200" b="0" i="1">
                        <a:solidFill>
                          <a:srgbClr val="002060"/>
                        </a:solidFill>
                        <a:latin typeface="Cambria Math"/>
                      </a:rPr>
                      <m:t>va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𝑀</m:t>
                        </m:r>
                      </m:e>
                      <m:sub>
                        <m:sSub>
                          <m:sSubPr>
                            <m:ctrlPr>
                              <a:rPr lang="en-US" sz="32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0</m:t>
                            </m:r>
                          </m:e>
                          <m:sub>
                            <m:r>
                              <a:rPr lang="en-US" sz="3200" b="0" i="1">
                                <a:solidFill>
                                  <a:srgbClr val="002060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en-US" sz="3200" b="0" i="1">
                        <a:solidFill>
                          <a:srgbClr val="002060"/>
                        </a:solidFill>
                        <a:latin typeface="Cambria Math"/>
                      </a:rPr>
                      <m:t>=6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; Y</a:t>
                </a:r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dirty="0" err="1">
                    <a:solidFill>
                      <a:srgbClr val="002060"/>
                    </a:solidFill>
                  </a:rPr>
                  <a:t>tanlamada</a:t>
                </a:r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dirty="0" err="1">
                    <a:solidFill>
                      <a:srgbClr val="002060"/>
                    </a:solidFill>
                  </a:rPr>
                  <a:t>esa</a:t>
                </a:r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dirty="0" err="1">
                    <a:solidFill>
                      <a:srgbClr val="002060"/>
                    </a:solidFill>
                  </a:rPr>
                  <a:t>moda</a:t>
                </a:r>
                <a:r>
                  <a:rPr lang="en-US" sz="3200" dirty="0">
                    <a:solidFill>
                      <a:srgbClr val="002060"/>
                    </a:solidFill>
                  </a:rPr>
                  <a:t> </a:t>
                </a:r>
                <a:r>
                  <a:rPr lang="en-US" sz="3200" dirty="0" err="1">
                    <a:solidFill>
                      <a:srgbClr val="002060"/>
                    </a:solidFill>
                  </a:rPr>
                  <a:t>bitta</a:t>
                </a:r>
                <a:r>
                  <a:rPr lang="en-US" sz="3200" dirty="0">
                    <a:solidFill>
                      <a:srgbClr val="002060"/>
                    </a:solidFill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𝑀</m:t>
                        </m:r>
                      </m:e>
                      <m:sub>
                        <m:r>
                          <a:rPr lang="en-US" sz="3200" b="0" i="1">
                            <a:solidFill>
                              <a:srgbClr val="00206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sz="3200" b="0" i="1">
                        <a:solidFill>
                          <a:srgbClr val="002060"/>
                        </a:solidFill>
                        <a:latin typeface="Cambria Math"/>
                      </a:rPr>
                      <m:t>=5</m:t>
                    </m:r>
                  </m:oMath>
                </a14:m>
                <a:endParaRPr lang="en-US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368" y="2979199"/>
                <a:ext cx="11393492" cy="1119537"/>
              </a:xfrm>
              <a:prstGeom prst="rect">
                <a:avLst/>
              </a:prstGeom>
              <a:blipFill rotWithShape="0">
                <a:blip r:embed="rId2"/>
                <a:stretch>
                  <a:fillRect l="-1391" t="-7104" b="-14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 flipV="1">
            <a:off x="1081824" y="2279558"/>
            <a:ext cx="1120462" cy="128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333478" y="2279557"/>
            <a:ext cx="1120462" cy="128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бъект 2"/>
          <p:cNvSpPr txBox="1">
            <a:spLocks/>
          </p:cNvSpPr>
          <p:nvPr/>
        </p:nvSpPr>
        <p:spPr>
          <a:xfrm>
            <a:off x="290368" y="4167665"/>
            <a:ext cx="121834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ta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had bor. Bu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hadning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arifmetigiga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38648" y="5260237"/>
                <a:ext cx="7200800" cy="7189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latin typeface="Cambria Math"/>
                          </a:rPr>
                          <m:t>𝑴</m:t>
                        </m:r>
                      </m:e>
                      <m:sub>
                        <m:r>
                          <a:rPr lang="en-US" sz="2800" b="1" i="1" smtClean="0">
                            <a:latin typeface="Cambria Math"/>
                          </a:rPr>
                          <m:t>𝒆</m:t>
                        </m:r>
                      </m:sub>
                    </m:sSub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</a:rPr>
                          <m:t>𝟓</m:t>
                        </m:r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</a:rPr>
                          <m:t>𝟏𝟏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8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b="1" dirty="0"/>
                  <a:t> 5,5</a:t>
                </a:r>
                <a:endParaRPr lang="ru-RU" sz="2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648" y="5260237"/>
                <a:ext cx="7200800" cy="718979"/>
              </a:xfrm>
              <a:prstGeom prst="rect">
                <a:avLst/>
              </a:prstGeom>
              <a:blipFill rotWithShape="0">
                <a:blip r:embed="rId3"/>
                <a:stretch>
                  <a:fillRect b="-110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5302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8191" y="5541549"/>
            <a:ext cx="4872321" cy="1143000"/>
          </a:xfrm>
        </p:spPr>
        <p:txBody>
          <a:bodyPr>
            <a:noAutofit/>
          </a:bodyPr>
          <a:lstStyle/>
          <a:p>
            <a:r>
              <a:rPr lang="en-US" sz="36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(X)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chastotalar</a:t>
            </a:r>
            <a:r>
              <a:rPr lang="en-US" sz="3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1" dirty="0" err="1">
                <a:latin typeface="Arial" panose="020B0604020202020204" pitchFamily="34" charset="0"/>
                <a:cs typeface="Arial" panose="020B0604020202020204" pitchFamily="34" charset="0"/>
              </a:rPr>
              <a:t>poligoni</a:t>
            </a:r>
            <a:endParaRPr lang="ru-RU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791749"/>
              </p:ext>
            </p:extLst>
          </p:nvPr>
        </p:nvGraphicFramePr>
        <p:xfrm>
          <a:off x="240586" y="735419"/>
          <a:ext cx="8856984" cy="5183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694018"/>
              </p:ext>
            </p:extLst>
          </p:nvPr>
        </p:nvGraphicFramePr>
        <p:xfrm>
          <a:off x="261078" y="321973"/>
          <a:ext cx="8856985" cy="1283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15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67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3151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g‘azallar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soni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4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5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6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8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12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en-US" sz="3600" b="1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en-US" sz="3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</a:t>
                      </a:r>
                      <a:r>
                        <a:rPr lang="en-US" sz="36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chastota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 3 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baseline="0" dirty="0"/>
                        <a:t>   </a:t>
                      </a:r>
                      <a:r>
                        <a:rPr lang="en-US" sz="3600" b="1" dirty="0"/>
                        <a:t>2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3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 1</a:t>
                      </a:r>
                      <a:endParaRPr lang="ru-RU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 1</a:t>
                      </a:r>
                      <a:endParaRPr lang="ru-RU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598795" y="1819555"/>
                <a:ext cx="3224012" cy="13234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X </a:t>
                </a:r>
                <a:r>
                  <a:rPr lang="en-US" sz="2400" b="1" i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qator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r>
                  <a:rPr lang="en-US" sz="2400" b="1" i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sz="2400" b="1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>
                        <a:solidFill>
                          <a:srgbClr val="C00000"/>
                        </a:solidFill>
                        <a:latin typeface="Cambria Math"/>
                      </a:rPr>
                      <m:t>𝟒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,  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𝑴</m:t>
                        </m:r>
                      </m:e>
                      <m: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𝟎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sub>
                    </m:sSub>
                    <m:r>
                      <a:rPr lang="en-US" sz="2400" b="1" i="1">
                        <a:solidFill>
                          <a:srgbClr val="C00000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>
                        <a:solidFill>
                          <a:srgbClr val="C00000"/>
                        </a:solidFill>
                        <a:latin typeface="Cambria Math"/>
                      </a:rPr>
                      <m:t>𝟔</m:t>
                    </m:r>
                    <m:r>
                      <a:rPr lang="en-US" sz="2400" b="1" i="1">
                        <a:solidFill>
                          <a:srgbClr val="C00000"/>
                        </a:solidFill>
                        <a:latin typeface="Cambria Math"/>
                      </a:rPr>
                      <m:t>; </m:t>
                    </m:r>
                  </m:oMath>
                </a14:m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20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 </a:t>
                </a:r>
                <a:r>
                  <a:rPr lang="en-US" sz="2400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5,5;     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8795" y="1819555"/>
                <a:ext cx="3224012" cy="1323439"/>
              </a:xfrm>
              <a:prstGeom prst="rect">
                <a:avLst/>
              </a:prstGeom>
              <a:blipFill rotWithShape="0">
                <a:blip r:embed="rId3"/>
                <a:stretch>
                  <a:fillRect l="-3030" t="-3211" b="-87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1400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9818</TotalTime>
  <Words>501</Words>
  <Application>Microsoft Office PowerPoint</Application>
  <PresentationFormat>Широкоэкранный</PresentationFormat>
  <Paragraphs>109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     8- sinf o‘quvchilari orasida Alisher Navoiy g‘azallarini yoddan ifodali aytish bo‘yicha musobaqa bo‘lib o‘tdi. Unda 10 nafar qiz bola va 9 nafar o‘g‘il bola qatnashdi.  X – qiz bolalar yodlagan g‘azallar soni,  Y – o‘g‘il bolalar yodlagan g‘azallar soni bo‘lsin.  X va Y sonlarining chastotalar bo‘yicha taqsimoti quyidagi jadvallarda berilgan:  </vt:lpstr>
      <vt:lpstr>Презентация PowerPoint</vt:lpstr>
      <vt:lpstr>Презентация PowerPoint</vt:lpstr>
      <vt:lpstr>(X)chastotalar poligoni</vt:lpstr>
      <vt:lpstr>Y qatorning chastotalar poligoni</vt:lpstr>
      <vt:lpstr>       Mustaqil bajarish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862</cp:revision>
  <dcterms:created xsi:type="dcterms:W3CDTF">2020-07-17T09:31:54Z</dcterms:created>
  <dcterms:modified xsi:type="dcterms:W3CDTF">2022-06-23T09:29:34Z</dcterms:modified>
</cp:coreProperties>
</file>