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19" r:id="rId2"/>
    <p:sldId id="320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34" r:id="rId17"/>
    <p:sldId id="335" r:id="rId18"/>
    <p:sldId id="336" r:id="rId19"/>
    <p:sldId id="337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19"/>
            <p14:sldId id="320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332"/>
            <p14:sldId id="333"/>
            <p14:sldId id="334"/>
            <p14:sldId id="335"/>
            <p14:sldId id="336"/>
            <p14:sldId id="337"/>
          </p14:sldIdLst>
        </p14:section>
        <p14:section name="Раздел без заголовка" id="{6AA1F43C-892A-4787-89B6-4EA8D4F8EDF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FFFF"/>
    <a:srgbClr val="26D4B7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6535" autoAdjust="0"/>
  </p:normalViewPr>
  <p:slideViewPr>
    <p:cSldViewPr snapToGrid="0">
      <p:cViewPr varScale="1">
        <p:scale>
          <a:sx n="78" d="100"/>
          <a:sy n="78" d="100"/>
        </p:scale>
        <p:origin x="64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154-158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chastota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39-4AC6-8AB5-F5A852F6CC0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159-163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chastota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39-4AC6-8AB5-F5A852F6CC0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164-168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chastota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39-4AC6-8AB5-F5A852F6CC0B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169-173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chastota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839-4AC6-8AB5-F5A852F6CC0B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174-178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chastota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39-4AC6-8AB5-F5A852F6CC0B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179-183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chastota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839-4AC6-8AB5-F5A852F6CC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4560384"/>
        <c:axId val="244560776"/>
      </c:barChart>
      <c:catAx>
        <c:axId val="2445603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4560776"/>
        <c:crosses val="autoZero"/>
        <c:auto val="1"/>
        <c:lblAlgn val="ctr"/>
        <c:lblOffset val="100"/>
        <c:noMultiLvlLbl val="0"/>
      </c:catAx>
      <c:valAx>
        <c:axId val="2445607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4456038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en-US" sz="4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Chastotalar</a:t>
            </a:r>
            <a:r>
              <a:rPr lang="en-US" sz="4400" baseline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aseline="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poligoni</a:t>
            </a:r>
            <a:endParaRPr lang="ru-RU" sz="4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7.090425315299205E-2"/>
          <c:y val="0.18262919617118567"/>
          <c:w val="0.88552797456005072"/>
          <c:h val="0.72477308807793284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chastota</c:v>
                </c:pt>
              </c:strCache>
            </c:strRef>
          </c:tx>
          <c:spPr>
            <a:ln w="76200">
              <a:solidFill>
                <a:srgbClr val="0070C0"/>
              </a:solidFill>
            </a:ln>
          </c:spPr>
          <c:marker>
            <c:symbol val="none"/>
          </c:marker>
          <c:dLbls>
            <c:dLbl>
              <c:idx val="5"/>
              <c:tx>
                <c:rich>
                  <a:bodyPr/>
                  <a:lstStyle/>
                  <a:p>
                    <a:r>
                      <a:rPr lang="en-US" dirty="0" err="1"/>
                      <a:t>chastota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D1C-4174-BAD5-555E76FCB50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154-158</c:v>
                </c:pt>
                <c:pt idx="1">
                  <c:v>159-163</c:v>
                </c:pt>
                <c:pt idx="2">
                  <c:v>164-168</c:v>
                </c:pt>
                <c:pt idx="3">
                  <c:v>169-173</c:v>
                </c:pt>
                <c:pt idx="4">
                  <c:v>174-178</c:v>
                </c:pt>
                <c:pt idx="5">
                  <c:v>179-183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18</c:v>
                </c:pt>
                <c:pt idx="1">
                  <c:v>9</c:v>
                </c:pt>
                <c:pt idx="2">
                  <c:v>8</c:v>
                </c:pt>
                <c:pt idx="3">
                  <c:v>8</c:v>
                </c:pt>
                <c:pt idx="4">
                  <c:v>4</c:v>
                </c:pt>
                <c:pt idx="5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D1C-4174-BAD5-555E76FCB50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</c:strCache>
            </c:strRef>
          </c:tx>
          <c:marker>
            <c:symbol val="none"/>
          </c:marker>
          <c:cat>
            <c:strRef>
              <c:f>Лист1!$A$2:$A$7</c:f>
              <c:strCache>
                <c:ptCount val="6"/>
                <c:pt idx="0">
                  <c:v>154-158</c:v>
                </c:pt>
                <c:pt idx="1">
                  <c:v>159-163</c:v>
                </c:pt>
                <c:pt idx="2">
                  <c:v>164-168</c:v>
                </c:pt>
                <c:pt idx="3">
                  <c:v>169-173</c:v>
                </c:pt>
                <c:pt idx="4">
                  <c:v>174-178</c:v>
                </c:pt>
                <c:pt idx="5">
                  <c:v>179-183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D1C-4174-BAD5-555E76FCB50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</c:strCache>
            </c:strRef>
          </c:tx>
          <c:marker>
            <c:symbol val="none"/>
          </c:marker>
          <c:cat>
            <c:strRef>
              <c:f>Лист1!$A$2:$A$7</c:f>
              <c:strCache>
                <c:ptCount val="6"/>
                <c:pt idx="0">
                  <c:v>154-158</c:v>
                </c:pt>
                <c:pt idx="1">
                  <c:v>159-163</c:v>
                </c:pt>
                <c:pt idx="2">
                  <c:v>164-168</c:v>
                </c:pt>
                <c:pt idx="3">
                  <c:v>169-173</c:v>
                </c:pt>
                <c:pt idx="4">
                  <c:v>174-178</c:v>
                </c:pt>
                <c:pt idx="5">
                  <c:v>179-183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D1C-4174-BAD5-555E76FCB5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4566264"/>
        <c:axId val="244562344"/>
      </c:lineChart>
      <c:catAx>
        <c:axId val="24456626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44562344"/>
        <c:crosses val="autoZero"/>
        <c:auto val="1"/>
        <c:lblAlgn val="ctr"/>
        <c:lblOffset val="100"/>
        <c:noMultiLvlLbl val="0"/>
      </c:catAx>
      <c:valAx>
        <c:axId val="24456234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44566264"/>
        <c:crosses val="autoZero"/>
        <c:crossBetween val="between"/>
      </c:valAx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Значения Y</c:v>
                </c:pt>
              </c:strCache>
            </c:strRef>
          </c:tx>
          <c:spPr>
            <a:ln w="76200"/>
          </c:spPr>
          <c:marker>
            <c:symbol val="none"/>
          </c:marker>
          <c:xVal>
            <c:numRef>
              <c:f>Лист1!$A$2:$A$6</c:f>
              <c:numCache>
                <c:formatCode>General</c:formatCode>
                <c:ptCount val="5"/>
                <c:pt idx="0">
                  <c:v>3</c:v>
                </c:pt>
                <c:pt idx="1">
                  <c:v>4</c:v>
                </c:pt>
                <c:pt idx="2">
                  <c:v>5</c:v>
                </c:pt>
                <c:pt idx="3">
                  <c:v>6</c:v>
                </c:pt>
                <c:pt idx="4">
                  <c:v>7</c:v>
                </c:pt>
              </c:numCache>
            </c:numRef>
          </c:xVal>
          <c:yVal>
            <c:numRef>
              <c:f>Лист1!$B$2:$B$6</c:f>
              <c:numCache>
                <c:formatCode>General</c:formatCode>
                <c:ptCount val="5"/>
                <c:pt idx="0">
                  <c:v>7</c:v>
                </c:pt>
                <c:pt idx="1">
                  <c:v>13</c:v>
                </c:pt>
                <c:pt idx="2">
                  <c:v>3</c:v>
                </c:pt>
                <c:pt idx="3">
                  <c:v>3</c:v>
                </c:pt>
                <c:pt idx="4">
                  <c:v>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D03-41C8-B50D-1D757CC34B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44561952"/>
        <c:axId val="244564696"/>
      </c:scatterChart>
      <c:valAx>
        <c:axId val="244561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44564696"/>
        <c:crosses val="autoZero"/>
        <c:crossBetween val="midCat"/>
      </c:valAx>
      <c:valAx>
        <c:axId val="2445646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44561952"/>
        <c:crosses val="autoZero"/>
        <c:crossBetween val="midCat"/>
      </c:valAx>
    </c:plotArea>
    <c:plotVisOnly val="1"/>
    <c:dispBlanksAs val="gap"/>
    <c:showDLblsOverMax val="0"/>
  </c:chart>
  <c:spPr>
    <a:ln w="76200">
      <a:solidFill>
        <a:schemeClr val="accent1"/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x</c:v>
                </c:pt>
              </c:strCache>
            </c:strRef>
          </c:tx>
          <c:spPr>
            <a:ln w="76200"/>
          </c:spPr>
          <c:marker>
            <c:spPr>
              <a:ln w="76200"/>
            </c:spPr>
          </c:marker>
          <c:cat>
            <c:numRef>
              <c:f>Лист1!$A$2:$A$6</c:f>
              <c:numCache>
                <c:formatCode>General</c:formatCode>
                <c:ptCount val="5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8</c:v>
                </c:pt>
                <c:pt idx="4">
                  <c:v>12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</c:v>
                </c:pt>
                <c:pt idx="1">
                  <c:v>2</c:v>
                </c:pt>
                <c:pt idx="2">
                  <c:v>3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9B2-437C-B71F-BD55583E05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4562736"/>
        <c:axId val="244565872"/>
      </c:lineChart>
      <c:catAx>
        <c:axId val="244562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tx1">
                    <a:alpha val="92000"/>
                  </a:schemeClr>
                </a:solidFill>
              </a:defRPr>
            </a:pPr>
            <a:endParaRPr lang="ru-RU"/>
          </a:p>
        </c:txPr>
        <c:crossAx val="244565872"/>
        <c:crosses val="autoZero"/>
        <c:auto val="1"/>
        <c:lblAlgn val="ctr"/>
        <c:lblOffset val="100"/>
        <c:noMultiLvlLbl val="0"/>
      </c:catAx>
      <c:valAx>
        <c:axId val="2445658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44562736"/>
        <c:crosses val="autoZero"/>
        <c:crossBetween val="between"/>
      </c:valAx>
      <c:spPr>
        <a:ln w="76200">
          <a:solidFill>
            <a:schemeClr val="accent2">
              <a:lumMod val="75000"/>
            </a:schemeClr>
          </a:solidFill>
        </a:ln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y</c:v>
                </c:pt>
              </c:strCache>
            </c:strRef>
          </c:tx>
          <c:spPr>
            <a:ln w="76200"/>
          </c:spPr>
          <c:marker>
            <c:spPr>
              <a:ln w="76200"/>
            </c:spPr>
          </c:marker>
          <c:cat>
            <c:numRef>
              <c:f>Лист1!$A$2:$A$5</c:f>
              <c:numCache>
                <c:formatCode>General</c:formatCode>
                <c:ptCount val="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8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</c:v>
                </c:pt>
                <c:pt idx="1">
                  <c:v>4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306-4D55-86B1-2D9A305641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4565480"/>
        <c:axId val="244724264"/>
      </c:lineChart>
      <c:catAx>
        <c:axId val="244565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44724264"/>
        <c:crosses val="autoZero"/>
        <c:auto val="1"/>
        <c:lblAlgn val="ctr"/>
        <c:lblOffset val="100"/>
        <c:noMultiLvlLbl val="0"/>
      </c:catAx>
      <c:valAx>
        <c:axId val="244724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44565480"/>
        <c:crosses val="autoZero"/>
        <c:crossBetween val="between"/>
      </c:valAx>
      <c:spPr>
        <a:ln w="76200">
          <a:solidFill>
            <a:srgbClr val="C00000"/>
          </a:solidFill>
        </a:ln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0.15298</cdr:x>
      <cdr:y>0.93069</cdr:y>
    </cdr:from>
    <cdr:to>
      <cdr:x>0.19932</cdr:x>
      <cdr:y>1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1382440" y="6432128"/>
          <a:ext cx="418704" cy="36933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/>
            <a:t>14</a:t>
          </a:r>
          <a:endParaRPr lang="ru-RU" dirty="0"/>
        </a:p>
      </cdr:txBody>
    </cdr:sp>
  </cdr:relSizeAnchor>
  <cdr:relSizeAnchor xmlns:cdr="http://schemas.openxmlformats.org/drawingml/2006/chartDrawing">
    <cdr:from>
      <cdr:x>0.36655</cdr:x>
      <cdr:y>0.93069</cdr:y>
    </cdr:from>
    <cdr:to>
      <cdr:x>0.41289</cdr:x>
      <cdr:y>1</cdr:y>
    </cdr:to>
    <cdr:sp macro="" textlink="">
      <cdr:nvSpPr>
        <cdr:cNvPr id="3" name="TextBox 4"/>
        <cdr:cNvSpPr txBox="1"/>
      </cdr:nvSpPr>
      <cdr:spPr>
        <a:xfrm xmlns:a="http://schemas.openxmlformats.org/drawingml/2006/main">
          <a:off x="3312368" y="4959260"/>
          <a:ext cx="418704" cy="36933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/>
            <a:t>15</a:t>
          </a:r>
          <a:endParaRPr lang="ru-RU" dirty="0"/>
        </a:p>
      </cdr:txBody>
    </cdr:sp>
  </cdr:relSizeAnchor>
  <cdr:relSizeAnchor xmlns:cdr="http://schemas.openxmlformats.org/drawingml/2006/chartDrawing">
    <cdr:from>
      <cdr:x>0.57374</cdr:x>
      <cdr:y>0.93069</cdr:y>
    </cdr:from>
    <cdr:to>
      <cdr:x>0.62007</cdr:x>
      <cdr:y>1</cdr:y>
    </cdr:to>
    <cdr:sp macro="" textlink="">
      <cdr:nvSpPr>
        <cdr:cNvPr id="4" name="TextBox 4"/>
        <cdr:cNvSpPr txBox="1"/>
      </cdr:nvSpPr>
      <cdr:spPr>
        <a:xfrm xmlns:a="http://schemas.openxmlformats.org/drawingml/2006/main">
          <a:off x="5184576" y="4959260"/>
          <a:ext cx="418704" cy="36933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/>
            <a:t>16</a:t>
          </a:r>
          <a:endParaRPr lang="ru-RU" dirty="0"/>
        </a:p>
      </cdr:txBody>
    </cdr:sp>
  </cdr:relSizeAnchor>
  <cdr:relSizeAnchor xmlns:cdr="http://schemas.openxmlformats.org/drawingml/2006/chartDrawing">
    <cdr:from>
      <cdr:x>0.15298</cdr:x>
      <cdr:y>0.93069</cdr:y>
    </cdr:from>
    <cdr:to>
      <cdr:x>0.19932</cdr:x>
      <cdr:y>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1382440" y="6432128"/>
          <a:ext cx="418704" cy="36933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/>
            <a:t>14</a:t>
          </a:r>
          <a:endParaRPr lang="ru-RU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54903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4305"/>
            <a:ext cx="12191999" cy="149723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80329" y="298498"/>
            <a:ext cx="6565477" cy="928843"/>
          </a:xfrm>
          <a:prstGeom prst="rect">
            <a:avLst/>
          </a:prstGeom>
        </p:spPr>
        <p:txBody>
          <a:bodyPr vert="horz" wrap="square" lIns="0" tIns="14604" rIns="0" bIns="0" rtlCol="0" anchor="ctr">
            <a:spAutoFit/>
          </a:bodyPr>
          <a:lstStyle/>
          <a:p>
            <a:pPr marL="12700">
              <a:spcBef>
                <a:spcPts val="114"/>
              </a:spcBef>
            </a:pPr>
            <a:r>
              <a:rPr lang="en-US" sz="66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10164732" y="385737"/>
            <a:ext cx="1371600" cy="9144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0275929" y="542282"/>
            <a:ext cx="1678576" cy="47769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en-US" sz="3000" b="1" spc="10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</a:t>
            </a:r>
            <a:r>
              <a:rPr lang="ru-RU" sz="3000" b="1" spc="10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spc="10" dirty="0" err="1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71237" y="2593873"/>
            <a:ext cx="18473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1350"/>
          </a:p>
        </p:txBody>
      </p:sp>
      <p:sp>
        <p:nvSpPr>
          <p:cNvPr id="15" name="TextBox 14"/>
          <p:cNvSpPr txBox="1"/>
          <p:nvPr/>
        </p:nvSpPr>
        <p:spPr>
          <a:xfrm>
            <a:off x="1528808" y="2273381"/>
            <a:ext cx="789852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Amaliy-tatbiqiy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fanlararo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3471" y="2137893"/>
            <a:ext cx="754568" cy="167393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23471" y="4438188"/>
            <a:ext cx="754568" cy="162776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2092084" y="1159378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564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2043210" y="1146952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564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2104508" y="593654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564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2164772" y="637017"/>
            <a:ext cx="448576" cy="467729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564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2592706" y="1181242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564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2011236" y="613027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564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3" name="object 11"/>
          <p:cNvSpPr/>
          <p:nvPr/>
        </p:nvSpPr>
        <p:spPr>
          <a:xfrm>
            <a:off x="9170663" y="2431647"/>
            <a:ext cx="2346356" cy="21500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38"/>
          </a:p>
        </p:txBody>
      </p:sp>
    </p:spTree>
    <p:extLst>
      <p:ext uri="{BB962C8B-B14F-4D97-AF65-F5344CB8AC3E}">
        <p14:creationId xmlns:p14="http://schemas.microsoft.com/office/powerpoint/2010/main" val="2723608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449" y="1653988"/>
            <a:ext cx="11037193" cy="3966882"/>
          </a:xfrm>
        </p:spPr>
        <p:txBody>
          <a:bodyPr>
            <a:noAutofit/>
          </a:bodyPr>
          <a:lstStyle/>
          <a:p>
            <a:pPr algn="just"/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o‘quvchilari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tanlovi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musobaqasi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o‘tdi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US" sz="3600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nafar</a:t>
            </a:r>
            <a:r>
              <a:rPr lang="en-US" sz="36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</a:t>
            </a:r>
            <a:r>
              <a:rPr lang="en-US" sz="36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en-US" sz="3600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nafar</a:t>
            </a:r>
            <a:r>
              <a:rPr lang="en-US" sz="36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o‘g‘il</a:t>
            </a:r>
            <a:r>
              <a:rPr lang="en-US" sz="36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36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qatnashdi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36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o‘g‘il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ichidan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sonlarining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chastotalar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taqsimoti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jadvallarda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endParaRPr lang="ru-RU" sz="36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12192000" cy="1275008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283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137" y="3521548"/>
            <a:ext cx="11940863" cy="2697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Jadvalga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4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3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miqdorlarning</a:t>
            </a:r>
            <a:r>
              <a:rPr lang="en-US" sz="3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514350" indent="-514350">
              <a:buAutoNum type="arabicParenR"/>
            </a:pP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modalarini</a:t>
            </a:r>
            <a:endParaRPr lang="en-US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arenR"/>
            </a:pP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medianalarini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 </a:t>
            </a:r>
          </a:p>
          <a:p>
            <a:pPr marL="0" indent="0">
              <a:buNone/>
            </a:pP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jadvallarga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chastotalar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poligonini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yasang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18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6110960"/>
              </p:ext>
            </p:extLst>
          </p:nvPr>
        </p:nvGraphicFramePr>
        <p:xfrm>
          <a:off x="1793075" y="350800"/>
          <a:ext cx="8856985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9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62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15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15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15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67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en-US" sz="3600" b="1" i="1" dirty="0"/>
                        <a:t>A</a:t>
                      </a:r>
                      <a:r>
                        <a:rPr lang="en-US" sz="3600" b="1" dirty="0"/>
                        <a:t> – </a:t>
                      </a:r>
                      <a:r>
                        <a:rPr lang="en-US" sz="3600" b="1" dirty="0" err="1"/>
                        <a:t>maqollar</a:t>
                      </a:r>
                      <a:r>
                        <a:rPr lang="en-US" sz="3600" b="1" dirty="0"/>
                        <a:t> </a:t>
                      </a:r>
                      <a:r>
                        <a:rPr lang="en-US" sz="3600" b="1" dirty="0" err="1"/>
                        <a:t>soni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  14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  </a:t>
                      </a:r>
                      <a:r>
                        <a:rPr lang="en-US" sz="3200" b="1" dirty="0"/>
                        <a:t>15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 16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 18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22</a:t>
                      </a:r>
                      <a:endParaRPr lang="ru-RU" sz="3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en-US" sz="3600" b="1" i="1" dirty="0"/>
                        <a:t>n</a:t>
                      </a:r>
                      <a:r>
                        <a:rPr lang="en-US" sz="3600" b="1" dirty="0"/>
                        <a:t> -</a:t>
                      </a:r>
                      <a:r>
                        <a:rPr lang="en-US" sz="3600" b="1" baseline="0" dirty="0"/>
                        <a:t> </a:t>
                      </a:r>
                      <a:r>
                        <a:rPr lang="en-US" sz="3600" b="1" baseline="0" dirty="0" err="1"/>
                        <a:t>chastota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  3 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baseline="0" dirty="0"/>
                        <a:t>   </a:t>
                      </a:r>
                      <a:r>
                        <a:rPr lang="en-US" sz="3600" b="1" dirty="0"/>
                        <a:t>2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 3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 1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1</a:t>
                      </a:r>
                      <a:endParaRPr lang="ru-RU" sz="3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547043"/>
              </p:ext>
            </p:extLst>
          </p:nvPr>
        </p:nvGraphicFramePr>
        <p:xfrm>
          <a:off x="1829078" y="1747059"/>
          <a:ext cx="8784979" cy="144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4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7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3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39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39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0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r>
                        <a:rPr lang="en-US" sz="4000" b="1" i="1" dirty="0"/>
                        <a:t>B</a:t>
                      </a:r>
                      <a:r>
                        <a:rPr lang="en-US" sz="4000" b="1" dirty="0"/>
                        <a:t> – </a:t>
                      </a:r>
                      <a:r>
                        <a:rPr lang="en-US" sz="4000" b="1" dirty="0" err="1"/>
                        <a:t>maqollar</a:t>
                      </a:r>
                      <a:r>
                        <a:rPr lang="en-US" sz="4000" b="1" dirty="0"/>
                        <a:t> </a:t>
                      </a:r>
                      <a:r>
                        <a:rPr lang="en-US" sz="4000" b="1" dirty="0" err="1"/>
                        <a:t>soni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  </a:t>
                      </a:r>
                      <a:r>
                        <a:rPr lang="en-US" sz="3600" b="1" dirty="0"/>
                        <a:t>14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 </a:t>
                      </a:r>
                      <a:r>
                        <a:rPr lang="en-US" sz="3200" b="1" dirty="0"/>
                        <a:t>15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 16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 18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19</a:t>
                      </a:r>
                      <a:endParaRPr lang="ru-RU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r>
                        <a:rPr lang="en-US" sz="4000" b="1" i="1" dirty="0"/>
                        <a:t>n</a:t>
                      </a:r>
                      <a:r>
                        <a:rPr lang="en-US" sz="4000" b="1" dirty="0"/>
                        <a:t> -</a:t>
                      </a:r>
                      <a:r>
                        <a:rPr lang="en-US" sz="4000" b="1" baseline="0" dirty="0"/>
                        <a:t> </a:t>
                      </a:r>
                      <a:r>
                        <a:rPr lang="en-US" sz="4000" b="1" baseline="0" dirty="0" err="1"/>
                        <a:t>chastota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  2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baseline="0" dirty="0"/>
                        <a:t>   </a:t>
                      </a:r>
                      <a:r>
                        <a:rPr lang="en-US" sz="4000" b="1" dirty="0"/>
                        <a:t>4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 1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 1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1</a:t>
                      </a:r>
                      <a:endParaRPr lang="ru-RU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6925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944" y="1515166"/>
            <a:ext cx="10971483" cy="304395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miqdorlarning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ko‘rinishida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taqsimotini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variantalarning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ko‘rinishida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A: 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14, 14, 14, 15, 15, 16, 16, 16, 18, 22                 </a:t>
            </a:r>
            <a:endParaRPr lang="en-US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B: 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14, 14, 15, 15, 15, 15, 16, 18, 19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081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3288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79550" y="2666888"/>
                <a:ext cx="11320529" cy="4525963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5400" b="1" dirty="0">
                    <a:solidFill>
                      <a:srgbClr val="C00000"/>
                    </a:solidFill>
                  </a:rPr>
                  <a:t> </a:t>
                </a:r>
                <a:r>
                  <a:rPr lang="en-US" sz="3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tanlanmada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2  ta </a:t>
                </a:r>
                <a:r>
                  <a:rPr lang="en-US" sz="36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moda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bor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𝑴</m:t>
                        </m:r>
                      </m:e>
                      <m:sub>
                        <m:sSub>
                          <m:sSubPr>
                            <m:ctrlP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𝟎</m:t>
                            </m:r>
                          </m:e>
                          <m:sub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sub>
                    </m:sSub>
                    <m:r>
                      <a:rPr lang="en-US" sz="3600" b="1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/>
                      </a:rPr>
                      <m:t>𝟒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  <m:r>
                      <a:rPr lang="en-US" sz="3600" b="1">
                        <a:solidFill>
                          <a:srgbClr val="002060"/>
                        </a:solidFill>
                        <a:latin typeface="Cambria Math"/>
                      </a:rPr>
                      <m:t>𝐯𝐚</m:t>
                    </m:r>
                  </m:oMath>
                </a14:m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𝑴</m:t>
                        </m:r>
                      </m:e>
                      <m:sub>
                        <m:sSub>
                          <m:sSubPr>
                            <m:ctrlP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𝟎</m:t>
                            </m:r>
                          </m:e>
                          <m:sub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sub>
                    </m:sSub>
                    <m:r>
                      <a:rPr lang="en-US" sz="3600" b="1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/>
                      </a:rPr>
                      <m:t>𝟔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en-US" sz="3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B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tanlamada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esa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moda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bitta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</a:p>
              <a:p>
                <a:pPr marL="0" indent="0">
                  <a:buNone/>
                </a:pP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𝑴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sz="3600" b="1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/>
                      </a:rPr>
                      <m:t>𝟓</m:t>
                    </m:r>
                  </m:oMath>
                </a14:m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9550" y="2666888"/>
                <a:ext cx="11320529" cy="4525963"/>
              </a:xfrm>
              <a:blipFill rotWithShape="0">
                <a:blip r:embed="rId2"/>
                <a:stretch>
                  <a:fillRect l="-2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607526" y="836712"/>
            <a:ext cx="864096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sz="4000" b="1" dirty="0">
                <a:solidFill>
                  <a:srgbClr val="C00000"/>
                </a:solidFill>
              </a:rPr>
              <a:t>A: </a:t>
            </a:r>
            <a:r>
              <a:rPr lang="en-US" sz="4000" b="1" dirty="0">
                <a:solidFill>
                  <a:srgbClr val="002060"/>
                </a:solidFill>
              </a:rPr>
              <a:t>14, 14, 14, 15, 15, 16, 16, 16, 18,22                 </a:t>
            </a:r>
          </a:p>
          <a:p>
            <a:pPr lvl="0">
              <a:spcBef>
                <a:spcPct val="20000"/>
              </a:spcBef>
            </a:pPr>
            <a:r>
              <a:rPr lang="en-US" sz="4000" b="1" dirty="0">
                <a:solidFill>
                  <a:srgbClr val="C00000"/>
                </a:solidFill>
              </a:rPr>
              <a:t>B: </a:t>
            </a:r>
            <a:r>
              <a:rPr lang="en-US" sz="4000" b="1" dirty="0">
                <a:solidFill>
                  <a:srgbClr val="002060"/>
                </a:solidFill>
              </a:rPr>
              <a:t>14, 14, 15, 15, 15, 15, 16, 18, 19 </a:t>
            </a:r>
            <a:endParaRPr lang="ru-RU" sz="4000" b="1" dirty="0">
              <a:solidFill>
                <a:srgbClr val="00206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523137" y="1559987"/>
            <a:ext cx="9144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862330" y="1559572"/>
            <a:ext cx="136815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434551" y="2296380"/>
            <a:ext cx="2304256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2165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5764" y="2243774"/>
            <a:ext cx="10792494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400" b="1" dirty="0">
                <a:solidFill>
                  <a:srgbClr val="C00000"/>
                </a:solidFill>
              </a:rPr>
              <a:t>2</a:t>
            </a:r>
            <a:r>
              <a:rPr lang="en-US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qatorda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ta 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sondagi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had bor. Bu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markazdagi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hadning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arifmetigiga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08340" y="577420"/>
            <a:ext cx="100240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A: 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4, 4, 4, 5, 5, 6, 6, 6, 8, 12       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789489" y="4239874"/>
                <a:ext cx="7200800" cy="1166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b="1" i="1">
                            <a:latin typeface="Cambria Math"/>
                          </a:rPr>
                          <m:t>𝑴</m:t>
                        </m:r>
                      </m:e>
                      <m:sub>
                        <m:r>
                          <a:rPr lang="en-US" sz="4800" b="1" i="1">
                            <a:latin typeface="Cambria Math"/>
                          </a:rPr>
                          <m:t>𝒆</m:t>
                        </m:r>
                      </m:sub>
                    </m:sSub>
                    <m:r>
                      <a:rPr lang="en-US" sz="4800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4800" b="1" i="1">
                            <a:latin typeface="Cambria Math"/>
                          </a:rPr>
                          <m:t>𝟓</m:t>
                        </m:r>
                        <m:r>
                          <a:rPr lang="en-US" sz="4800" b="1" i="1">
                            <a:latin typeface="Cambria Math"/>
                          </a:rPr>
                          <m:t>+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4800" b="1" i="1"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en-US" sz="4800" b="1" i="1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sz="4800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4800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4800" b="1" i="1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sz="4800" b="1" i="1">
                        <a:latin typeface="Cambria Math"/>
                      </a:rPr>
                      <m:t>=</m:t>
                    </m:r>
                  </m:oMath>
                </a14:m>
                <a:r>
                  <a:rPr lang="en-US" sz="4800" b="1" dirty="0"/>
                  <a:t> 15,5</a:t>
                </a:r>
                <a:endParaRPr lang="ru-RU" sz="4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9489" y="4239874"/>
                <a:ext cx="7200800" cy="1166730"/>
              </a:xfrm>
              <a:prstGeom prst="rect">
                <a:avLst/>
              </a:prstGeom>
              <a:blipFill rotWithShape="0">
                <a:blip r:embed="rId2"/>
                <a:stretch>
                  <a:fillRect b="-146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/>
          <p:cNvCxnSpPr/>
          <p:nvPr/>
        </p:nvCxnSpPr>
        <p:spPr>
          <a:xfrm>
            <a:off x="4217910" y="1415216"/>
            <a:ext cx="136815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2852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3639" y="1844824"/>
            <a:ext cx="10985679" cy="460851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600" b="1" dirty="0">
                <a:solidFill>
                  <a:srgbClr val="002060"/>
                </a:solidFill>
              </a:rPr>
              <a:t>   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qatorda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 ta (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toq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sondagi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had bor. Bu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mediananing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markazdagi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hadga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 algn="just">
              <a:buNone/>
            </a:pP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15. </a:t>
            </a:r>
          </a:p>
          <a:p>
            <a:pPr marL="0" indent="0" algn="just">
              <a:buNone/>
            </a:pP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variatsion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medianadan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chap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tomonda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tomonda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variatsion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qatorning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elementlari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86892" y="269271"/>
            <a:ext cx="900881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sz="5400" b="1" dirty="0">
                <a:solidFill>
                  <a:srgbClr val="002060"/>
                </a:solidFill>
              </a:rPr>
              <a:t>     </a:t>
            </a:r>
            <a:r>
              <a:rPr lang="en-US" sz="4400" b="1" dirty="0">
                <a:solidFill>
                  <a:srgbClr val="C00000"/>
                </a:solidFill>
              </a:rPr>
              <a:t>B: </a:t>
            </a:r>
            <a:r>
              <a:rPr lang="en-US" sz="4400" b="1" dirty="0">
                <a:solidFill>
                  <a:srgbClr val="002060"/>
                </a:solidFill>
              </a:rPr>
              <a:t>14, 14, 15, 15, 15, 15, 16, 18, 19 </a:t>
            </a:r>
            <a:endParaRPr lang="ru-RU" sz="4400" b="1" dirty="0">
              <a:solidFill>
                <a:srgbClr val="00206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6322468" y="1052736"/>
            <a:ext cx="493613" cy="1277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авая круглая скобка 11"/>
          <p:cNvSpPr/>
          <p:nvPr/>
        </p:nvSpPr>
        <p:spPr>
          <a:xfrm rot="5400000">
            <a:off x="8460188" y="-130384"/>
            <a:ext cx="258176" cy="2502280"/>
          </a:xfrm>
          <a:prstGeom prst="rightBracket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авая круглая скобка 12"/>
          <p:cNvSpPr/>
          <p:nvPr/>
        </p:nvSpPr>
        <p:spPr>
          <a:xfrm rot="5400000">
            <a:off x="4402524" y="-75066"/>
            <a:ext cx="258176" cy="2502280"/>
          </a:xfrm>
          <a:prstGeom prst="rightBracket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4793875" y="1249846"/>
            <a:ext cx="12841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4 ta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76676" y="1323360"/>
            <a:ext cx="1199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4 ta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122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9951076" cy="1143000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qatorning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chastotalar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poligoni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631504" y="1340768"/>
          <a:ext cx="8856984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55640" y="6381328"/>
            <a:ext cx="41870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14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867400" y="6347721"/>
            <a:ext cx="57444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16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7248128" y="6328590"/>
            <a:ext cx="41870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18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8832304" y="6381328"/>
            <a:ext cx="41870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22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3224" y="6390085"/>
            <a:ext cx="41870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2529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1504" y="261759"/>
            <a:ext cx="8928992" cy="114300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qatorning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chastotalar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poligoni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631504" y="1268760"/>
          <a:ext cx="9036496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832304" y="6165304"/>
            <a:ext cx="41870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96908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76519" y="1504635"/>
                <a:ext cx="11140225" cy="5793507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4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</a:p>
              <a:p>
                <a:pPr marL="0" indent="0">
                  <a:buNone/>
                </a:pP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  </a:t>
                </a:r>
                <a:r>
                  <a:rPr lang="en-US" sz="4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qator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𝑴</m:t>
                        </m:r>
                      </m:e>
                      <m:sub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𝟎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sub>
                    </m:sSub>
                    <m:r>
                      <a:rPr lang="en-US" sz="4000" b="1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r>
                      <a:rPr lang="en-US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4000" b="1" i="1">
                        <a:solidFill>
                          <a:srgbClr val="002060"/>
                        </a:solidFill>
                        <a:latin typeface="Cambria Math"/>
                      </a:rPr>
                      <m:t>𝟒</m:t>
                    </m:r>
                    <m:r>
                      <a:rPr lang="en-US" sz="4000" b="1" i="1">
                        <a:solidFill>
                          <a:srgbClr val="002060"/>
                        </a:solidFill>
                        <a:latin typeface="Cambria Math"/>
                      </a:rPr>
                      <m:t> </m:t>
                    </m:r>
                    <m:r>
                      <a:rPr lang="en-US" sz="4000" b="1">
                        <a:solidFill>
                          <a:srgbClr val="002060"/>
                        </a:solidFill>
                        <a:latin typeface="Cambria Math"/>
                      </a:rPr>
                      <m:t>𝐯𝐚</m:t>
                    </m:r>
                  </m:oMath>
                </a14:m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    </m:t>
                        </m:r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𝑴</m:t>
                        </m:r>
                      </m:e>
                      <m:sub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𝟎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sub>
                    </m:sSub>
                    <m:r>
                      <a:rPr lang="en-US" sz="4000" b="1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r>
                      <a:rPr lang="en-US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4000" b="1" i="1">
                        <a:solidFill>
                          <a:srgbClr val="002060"/>
                        </a:solidFill>
                        <a:latin typeface="Cambria Math"/>
                      </a:rPr>
                      <m:t>𝟔</m:t>
                    </m:r>
                    <m:r>
                      <a:rPr lang="en-US" sz="4000" b="1" i="1">
                        <a:solidFill>
                          <a:srgbClr val="002060"/>
                        </a:solidFill>
                        <a:latin typeface="Cambria Math"/>
                      </a:rPr>
                      <m:t>; </m:t>
                    </m:r>
                  </m:oMath>
                </a14:m>
                <a:endParaRPr lang="en-US" sz="4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B </a:t>
                </a: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qator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𝑴</m:t>
                        </m:r>
                      </m:e>
                      <m:sub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sz="4000" b="1" i="1">
                        <a:solidFill>
                          <a:srgbClr val="002060"/>
                        </a:solidFill>
                        <a:latin typeface="Cambria Math"/>
                      </a:rPr>
                      <m:t>=</m:t>
                    </m:r>
                    <m:r>
                      <a:rPr lang="en-US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4000" b="1" i="1">
                        <a:solidFill>
                          <a:srgbClr val="002060"/>
                        </a:solidFill>
                        <a:latin typeface="Cambria Math"/>
                      </a:rPr>
                      <m:t>𝟓</m:t>
                    </m:r>
                    <m:r>
                      <a:rPr lang="en-US" sz="4000" b="1">
                        <a:solidFill>
                          <a:srgbClr val="002060"/>
                        </a:solidFill>
                        <a:latin typeface="Cambria Math"/>
                      </a:rPr>
                      <m:t>; </m:t>
                    </m:r>
                  </m:oMath>
                </a14:m>
                <a:endParaRPr lang="en-US" sz="4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2) </a:t>
                </a:r>
                <a:r>
                  <a:rPr lang="en-US" sz="4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qator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M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15,5;       </a:t>
                </a:r>
              </a:p>
              <a:p>
                <a:pPr marL="0" indent="0">
                  <a:buNone/>
                </a:pP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sz="4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qator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M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 </a:t>
                </a:r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15;  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76519" y="1504635"/>
                <a:ext cx="11140225" cy="5793507"/>
              </a:xfrm>
              <a:blipFill rotWithShape="0">
                <a:blip r:embed="rId2"/>
                <a:stretch>
                  <a:fillRect l="-2188" t="-34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6076" y="4061920"/>
            <a:ext cx="2049880" cy="1376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81423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33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94704" y="1463221"/>
            <a:ext cx="95129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i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 </a:t>
            </a:r>
            <a:r>
              <a:rPr lang="en-US" sz="3200" b="1" i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O‘zingizni</a:t>
            </a:r>
            <a:r>
              <a:rPr lang="en-US" sz="3200" b="1" i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tekshirib</a:t>
            </a:r>
            <a:r>
              <a:rPr lang="en-US" sz="3200" b="1" i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r>
              <a:rPr lang="en-US" sz="3200" b="1" i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b="1" i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topshiriqlaridan</a:t>
            </a:r>
            <a:r>
              <a:rPr lang="en-US" sz="3200" b="1" i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i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val 11"/>
          <p:cNvSpPr/>
          <p:nvPr/>
        </p:nvSpPr>
        <p:spPr>
          <a:xfrm>
            <a:off x="5413722" y="2621557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5413723" y="4000449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0817" y="3077119"/>
            <a:ext cx="4466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211 - </a:t>
            </a:r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67141" y="2767354"/>
            <a:ext cx="41905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5-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masalani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67141" y="4158055"/>
            <a:ext cx="41681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6-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masalani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732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7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8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1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2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4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5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21" grpId="0" animBg="1"/>
          <p:bldP spid="22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1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2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4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5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21" grpId="0" animBg="1"/>
          <p:bldP spid="22" grpId="0" animBg="1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6954" y="35952"/>
            <a:ext cx="11379563" cy="3849959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Masala.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xizmatga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chaqirilayotgan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yigitlardan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50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nafarining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bo‘yini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santimetrlarda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o‘lchashdi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O‘lchash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natijalari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545" y="4094188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358" y="4166196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155" y="4139382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105" y="4095136"/>
            <a:ext cx="1927101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9807" y="4038601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393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6823" y="274638"/>
            <a:ext cx="10740980" cy="2938338"/>
          </a:xfrm>
        </p:spPr>
        <p:txBody>
          <a:bodyPr>
            <a:normAutofit/>
          </a:bodyPr>
          <a:lstStyle/>
          <a:p>
            <a:pPr algn="just"/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sinflarga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guruhlang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 154–158, 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159–163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164–168, 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169–173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174–178, 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179–183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sinfga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ma’lumotlardan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nechtasi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tegishli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ekanini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745558"/>
              </p:ext>
            </p:extLst>
          </p:nvPr>
        </p:nvGraphicFramePr>
        <p:xfrm>
          <a:off x="1816505" y="3084187"/>
          <a:ext cx="7992890" cy="3196952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7992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9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92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92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92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92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92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92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92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9928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93598">
                <a:tc>
                  <a:txBody>
                    <a:bodyPr/>
                    <a:lstStyle/>
                    <a:p>
                      <a:r>
                        <a:rPr lang="en-US" sz="2800" b="0" dirty="0"/>
                        <a:t>159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/>
                        <a:t>156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/>
                        <a:t>160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/>
                        <a:t>154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/>
                        <a:t>155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/>
                        <a:t>154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/>
                        <a:t>158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/>
                        <a:t>163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/>
                        <a:t>158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dirty="0"/>
                        <a:t>180</a:t>
                      </a:r>
                      <a:endParaRPr lang="ru-RU" sz="2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3598">
                <a:tc>
                  <a:txBody>
                    <a:bodyPr/>
                    <a:lstStyle/>
                    <a:p>
                      <a:r>
                        <a:rPr lang="en-US" sz="2800" dirty="0"/>
                        <a:t>156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157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155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158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159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158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159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154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167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158</a:t>
                      </a:r>
                      <a:endParaRPr lang="ru-RU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598">
                <a:tc>
                  <a:txBody>
                    <a:bodyPr/>
                    <a:lstStyle/>
                    <a:p>
                      <a:r>
                        <a:rPr lang="en-US" sz="2800" dirty="0"/>
                        <a:t>158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156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175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156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164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162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168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157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159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162</a:t>
                      </a:r>
                      <a:endParaRPr lang="ru-RU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3598">
                <a:tc>
                  <a:txBody>
                    <a:bodyPr/>
                    <a:lstStyle/>
                    <a:p>
                      <a:r>
                        <a:rPr lang="en-US" sz="2800" dirty="0"/>
                        <a:t>164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169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158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167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172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166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175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177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183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182</a:t>
                      </a:r>
                      <a:endParaRPr lang="ru-RU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560">
                <a:tc>
                  <a:txBody>
                    <a:bodyPr/>
                    <a:lstStyle/>
                    <a:p>
                      <a:r>
                        <a:rPr lang="en-US" sz="2800" dirty="0"/>
                        <a:t>172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170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172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166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171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174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162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167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169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173</a:t>
                      </a:r>
                      <a:endParaRPr lang="ru-RU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9879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0746" y="566670"/>
            <a:ext cx="8229600" cy="1143000"/>
          </a:xfrm>
        </p:spPr>
        <p:txBody>
          <a:bodyPr/>
          <a:lstStyle/>
          <a:p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CHASTOTALAR JADVALI</a:t>
            </a:r>
            <a:endParaRPr lang="ru-RU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51663"/>
              </p:ext>
            </p:extLst>
          </p:nvPr>
        </p:nvGraphicFramePr>
        <p:xfrm>
          <a:off x="1376275" y="2342403"/>
          <a:ext cx="8229600" cy="3105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68152"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chemeClr val="bg1"/>
                          </a:solidFill>
                          <a:ea typeface="+mj-ea"/>
                          <a:cs typeface="+mj-cs"/>
                        </a:rPr>
                        <a:t>154–158</a:t>
                      </a:r>
                      <a:endParaRPr lang="ru-RU" sz="3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chemeClr val="bg1"/>
                          </a:solidFill>
                          <a:ea typeface="+mj-ea"/>
                          <a:cs typeface="+mj-cs"/>
                        </a:rPr>
                        <a:t>159–163</a:t>
                      </a:r>
                      <a:endParaRPr lang="ru-RU" sz="3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chemeClr val="bg1"/>
                          </a:solidFill>
                          <a:ea typeface="+mj-ea"/>
                          <a:cs typeface="+mj-cs"/>
                        </a:rPr>
                        <a:t>164–168</a:t>
                      </a:r>
                      <a:endParaRPr lang="ru-RU" sz="3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chemeClr val="bg1"/>
                          </a:solidFill>
                          <a:ea typeface="+mj-ea"/>
                          <a:cs typeface="+mj-cs"/>
                        </a:rPr>
                        <a:t>169–173</a:t>
                      </a:r>
                      <a:endParaRPr lang="ru-RU" sz="3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chemeClr val="bg1"/>
                          </a:solidFill>
                          <a:ea typeface="+mj-ea"/>
                          <a:cs typeface="+mj-cs"/>
                        </a:rPr>
                        <a:t>174–178</a:t>
                      </a:r>
                      <a:endParaRPr lang="ru-RU" sz="3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>
                          <a:solidFill>
                            <a:schemeClr val="bg1"/>
                          </a:solidFill>
                          <a:ea typeface="+mj-ea"/>
                          <a:cs typeface="+mj-cs"/>
                        </a:rPr>
                        <a:t>179–183</a:t>
                      </a:r>
                      <a:endParaRPr lang="ru-RU" sz="3600" dirty="0">
                        <a:solidFill>
                          <a:schemeClr val="bg1"/>
                        </a:solidFill>
                      </a:endParaRPr>
                    </a:p>
                    <a:p>
                      <a:endParaRPr lang="ru-RU" sz="3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r>
                        <a:rPr lang="en-US" sz="4000" b="1" dirty="0"/>
                        <a:t>18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9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8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8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4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3</a:t>
                      </a:r>
                      <a:endParaRPr lang="ru-RU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810000" y="255183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ea typeface="+mj-ea"/>
                <a:cs typeface="+mj-cs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70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Ustunli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diagramma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yasang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564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Chastotalar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poligonini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yasang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4070036"/>
              </p:ext>
            </p:extLst>
          </p:nvPr>
        </p:nvGraphicFramePr>
        <p:xfrm>
          <a:off x="1631504" y="1196752"/>
          <a:ext cx="903649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7347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9701" y="332656"/>
            <a:ext cx="11294771" cy="178621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Masala. </a:t>
            </a:r>
            <a:b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Tasodifiy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tanlangan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tup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g‘o‘za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o‘simligida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ochilgan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ko‘saklar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jadvalda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592605"/>
              </p:ext>
            </p:extLst>
          </p:nvPr>
        </p:nvGraphicFramePr>
        <p:xfrm>
          <a:off x="1705118" y="2153438"/>
          <a:ext cx="9133875" cy="15773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8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788686">
                <a:tc>
                  <a:txBody>
                    <a:bodyPr/>
                    <a:lstStyle/>
                    <a:p>
                      <a:r>
                        <a:rPr lang="en-US" sz="3600" b="1" dirty="0"/>
                        <a:t>7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7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6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3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5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7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3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3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8686">
                <a:tc>
                  <a:txBody>
                    <a:bodyPr/>
                    <a:lstStyle/>
                    <a:p>
                      <a:r>
                        <a:rPr lang="en-US" sz="3600" b="1" dirty="0"/>
                        <a:t>3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6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5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7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6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3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3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3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5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260" y="4063801"/>
            <a:ext cx="1745589" cy="1531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59853" y="4210214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chastotalar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jadvalini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chastotalar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poligonini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976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3207" y="2593171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CHASTOTALAR JADVALI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3764764"/>
              </p:ext>
            </p:extLst>
          </p:nvPr>
        </p:nvGraphicFramePr>
        <p:xfrm>
          <a:off x="645016" y="4157301"/>
          <a:ext cx="7893678" cy="201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6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4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5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5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56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56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76087">
                <a:tc>
                  <a:txBody>
                    <a:bodyPr/>
                    <a:lstStyle/>
                    <a:p>
                      <a:r>
                        <a:rPr lang="en-US" sz="4000" b="1" dirty="0">
                          <a:solidFill>
                            <a:srgbClr val="002060"/>
                          </a:solidFill>
                        </a:rPr>
                        <a:t>Son</a:t>
                      </a:r>
                      <a:endParaRPr lang="ru-RU" sz="4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800" b="1" dirty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sz="4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sz="4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ru-RU" sz="4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>
                          <a:solidFill>
                            <a:srgbClr val="002060"/>
                          </a:solidFill>
                        </a:rPr>
                        <a:t>6</a:t>
                      </a:r>
                      <a:endParaRPr lang="ru-RU" sz="4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>
                          <a:solidFill>
                            <a:srgbClr val="002060"/>
                          </a:solidFill>
                        </a:rPr>
                        <a:t>7</a:t>
                      </a:r>
                      <a:endParaRPr lang="ru-RU" sz="4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9741"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2060"/>
                          </a:solidFill>
                        </a:rPr>
                        <a:t>Chas-</a:t>
                      </a:r>
                      <a:r>
                        <a:rPr lang="en-US" sz="3600" b="1" dirty="0" err="1">
                          <a:solidFill>
                            <a:srgbClr val="002060"/>
                          </a:solidFill>
                        </a:rPr>
                        <a:t>tota</a:t>
                      </a:r>
                      <a:endParaRPr lang="ru-RU" sz="36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800" b="1" dirty="0">
                          <a:solidFill>
                            <a:srgbClr val="002060"/>
                          </a:solidFill>
                        </a:rPr>
                        <a:t>7</a:t>
                      </a:r>
                      <a:endParaRPr lang="ru-RU" sz="4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>
                          <a:solidFill>
                            <a:srgbClr val="002060"/>
                          </a:solidFill>
                        </a:rPr>
                        <a:t>13</a:t>
                      </a:r>
                      <a:endParaRPr lang="ru-RU" sz="4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sz="4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sz="4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800" b="1" dirty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sz="4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0725" y="3744047"/>
            <a:ext cx="1743075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881675"/>
              </p:ext>
            </p:extLst>
          </p:nvPr>
        </p:nvGraphicFramePr>
        <p:xfrm>
          <a:off x="541985" y="869615"/>
          <a:ext cx="9133875" cy="15773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8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0892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788686">
                <a:tc>
                  <a:txBody>
                    <a:bodyPr/>
                    <a:lstStyle/>
                    <a:p>
                      <a:r>
                        <a:rPr lang="en-US" sz="3600" b="1" dirty="0"/>
                        <a:t>7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7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6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3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5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7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3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3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8686">
                <a:tc>
                  <a:txBody>
                    <a:bodyPr/>
                    <a:lstStyle/>
                    <a:p>
                      <a:r>
                        <a:rPr lang="en-US" sz="3600" b="1" dirty="0"/>
                        <a:t>3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6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5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7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6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3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3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4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3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5</a:t>
                      </a:r>
                      <a:endParaRPr lang="ru-RU" sz="3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7398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7293" y="133305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CHASTOTALAR POLIGONI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775520" y="1556792"/>
          <a:ext cx="8686800" cy="4756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02959" y="5590646"/>
            <a:ext cx="8899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b="1" kern="0" dirty="0" err="1">
                <a:solidFill>
                  <a:srgbClr val="002060"/>
                </a:solidFill>
              </a:rPr>
              <a:t>soni</a:t>
            </a:r>
            <a:endParaRPr lang="ru-RU" sz="3200" b="1" kern="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93907" y="1052737"/>
            <a:ext cx="16371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</a:rPr>
              <a:t>chastota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5997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9878</TotalTime>
  <Words>775</Words>
  <Application>Microsoft Office PowerPoint</Application>
  <PresentationFormat>Широкоэкранный</PresentationFormat>
  <Paragraphs>229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Тема Office</vt:lpstr>
      <vt:lpstr>ALGEBRA</vt:lpstr>
      <vt:lpstr>Masala.    Harbiy xizmatga chaqirilayotgan yigitlardan 50 nafarining bo‘yini santimetrlarda o‘lchashdi. O‘lchash natijalari quyida keltirilgan: </vt:lpstr>
      <vt:lpstr>1. Ma’lumotlarni sinflarga ajrating (guruhlang): 154–158, 159–163, 164–168, 169–173, 174–178, 179–183. Har bir sinfga ma’lumotlardan nechtasi tegishli ekanini aniqlang. </vt:lpstr>
      <vt:lpstr>CHASTOTALAR JADVALI</vt:lpstr>
      <vt:lpstr>2. Ustunli diagramma yasang.</vt:lpstr>
      <vt:lpstr>3. Chastotalar poligonini yasang.</vt:lpstr>
      <vt:lpstr>Masala.     Tasodifiy ravishda tanlangan 30 tup g‘o‘za o‘simligida ochilgan ko‘saklar soni jadvalda berilgan: </vt:lpstr>
      <vt:lpstr>CHASTOTALAR JADVALI</vt:lpstr>
      <vt:lpstr>CHASTOTALAR POLIGONI</vt:lpstr>
      <vt:lpstr>8- sinf o‘quvchilari orasida maqollar tanlovi musobaqasi bo‘lib o‘tdi. Unda 10 nafar qiz bolalar      va 9 nafar o‘g‘il bolalar qatnashdi.   A – qiz bolalar yod olgan maqollar soni,  B – o‘g‘il bolalar ichidan yod olgan maqollar soni bo‘lsin.  A va B sonlarining chastotalar bo‘yicha taqsimoti quyidagi jadvallarda berilgan: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A qatorning chastotalar poligoni</vt:lpstr>
      <vt:lpstr>B qatorning chastotalar poligoni</vt:lpstr>
      <vt:lpstr>Презентация PowerPoint</vt:lpstr>
      <vt:lpstr>       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870</cp:revision>
  <dcterms:created xsi:type="dcterms:W3CDTF">2020-07-17T09:31:54Z</dcterms:created>
  <dcterms:modified xsi:type="dcterms:W3CDTF">2022-06-23T09:27:57Z</dcterms:modified>
</cp:coreProperties>
</file>