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9" r:id="rId2"/>
    <p:sldId id="280" r:id="rId3"/>
    <p:sldId id="288" r:id="rId4"/>
    <p:sldId id="285" r:id="rId5"/>
    <p:sldId id="258" r:id="rId6"/>
    <p:sldId id="272" r:id="rId7"/>
    <p:sldId id="260" r:id="rId8"/>
    <p:sldId id="264" r:id="rId9"/>
    <p:sldId id="282" r:id="rId10"/>
    <p:sldId id="283" r:id="rId11"/>
    <p:sldId id="284" r:id="rId12"/>
    <p:sldId id="259" r:id="rId13"/>
    <p:sldId id="275" r:id="rId14"/>
    <p:sldId id="287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>
        <c:manualLayout>
          <c:layoutTarget val="inner"/>
          <c:xMode val="edge"/>
          <c:yMode val="edge"/>
          <c:x val="7.3880837359098228E-2"/>
          <c:y val="0.15279828871027715"/>
          <c:w val="0.73607085346215784"/>
          <c:h val="0.73366169210481924"/>
        </c:manualLayout>
      </c:layout>
      <c:scatterChart>
        <c:scatterStyle val="lineMarker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Значения Y</c:v>
                </c:pt>
              </c:strCache>
            </c:strRef>
          </c:tx>
          <c:spPr>
            <a:ln w="57150">
              <a:solidFill>
                <a:srgbClr val="FF0000"/>
              </a:solidFill>
            </a:ln>
          </c:spPr>
          <c:marker>
            <c:spPr>
              <a:ln w="57150">
                <a:solidFill>
                  <a:srgbClr val="FF0000"/>
                </a:solidFill>
              </a:ln>
            </c:spPr>
          </c:marker>
          <c:xVal>
            <c:numRef>
              <c:f>Лист1!$A$2:$A$8</c:f>
              <c:numCache>
                <c:formatCode>General</c:formatCode>
                <c:ptCount val="7"/>
                <c:pt idx="0">
                  <c:v>-5</c:v>
                </c:pt>
                <c:pt idx="1">
                  <c:v>-4</c:v>
                </c:pt>
                <c:pt idx="2">
                  <c:v>-2</c:v>
                </c:pt>
                <c:pt idx="3">
                  <c:v>2</c:v>
                </c:pt>
                <c:pt idx="4">
                  <c:v>5</c:v>
                </c:pt>
                <c:pt idx="5">
                  <c:v>8</c:v>
                </c:pt>
                <c:pt idx="6">
                  <c:v>10</c:v>
                </c:pt>
              </c:numCache>
            </c:numRef>
          </c:xVal>
          <c:yVal>
            <c:numRef>
              <c:f>Лист1!$B$2:$B$8</c:f>
              <c:numCache>
                <c:formatCode>General</c:formatCode>
                <c:ptCount val="7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1</c:v>
                </c:pt>
                <c:pt idx="4">
                  <c:v>3</c:v>
                </c:pt>
                <c:pt idx="5">
                  <c:v>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1077400"/>
        <c:axId val="321080144"/>
      </c:scatterChart>
      <c:valAx>
        <c:axId val="321077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21080144"/>
        <c:crosses val="autoZero"/>
        <c:crossBetween val="midCat"/>
      </c:valAx>
      <c:valAx>
        <c:axId val="3210801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21077400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B949DD-56BC-44B4-8EAC-DE1D6F94D650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F29B5A-0B0A-448F-A632-C2984BB9F2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8042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7799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1958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591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4461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7544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3762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9261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656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2747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1327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6911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B90866-ED04-4109-9122-535097799DCC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ACC221-4946-466D-8293-DF4C42C5B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282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0.png"/><Relationship Id="rId4" Type="http://schemas.openxmlformats.org/officeDocument/2006/relationships/image" Target="../media/image80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oleObject" Target="../embeddings/oleObject2.bin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0.png"/><Relationship Id="rId2" Type="http://schemas.openxmlformats.org/officeDocument/2006/relationships/image" Target="../media/image16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0" y="-16793"/>
            <a:ext cx="12191680" cy="175511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33732" y="463459"/>
            <a:ext cx="5051436" cy="945263"/>
          </a:xfrm>
          <a:prstGeom prst="rect">
            <a:avLst/>
          </a:prstGeom>
        </p:spPr>
        <p:txBody>
          <a:bodyPr vert="horz" wrap="square" lIns="0" tIns="30865" rIns="0" bIns="0" rtlCol="0" anchor="ctr">
            <a:spAutoFit/>
          </a:bodyPr>
          <a:lstStyle/>
          <a:p>
            <a:pPr marL="26841">
              <a:spcBef>
                <a:spcPts val="240"/>
              </a:spcBef>
            </a:pPr>
            <a:r>
              <a:rPr lang="en-US" sz="6600" b="1" spc="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  <a:endParaRPr lang="en-US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860309" y="367436"/>
            <a:ext cx="10358858" cy="1034900"/>
            <a:chOff x="439458" y="228104"/>
            <a:chExt cx="4866424" cy="489674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9" name="object 9"/>
            <p:cNvSpPr/>
            <p:nvPr/>
          </p:nvSpPr>
          <p:spPr>
            <a:xfrm>
              <a:off x="4588093" y="232879"/>
              <a:ext cx="717789" cy="484899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8093" y="228104"/>
              <a:ext cx="717789" cy="48967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804"/>
            </a:p>
          </p:txBody>
        </p:sp>
      </p:grpSp>
      <p:sp>
        <p:nvSpPr>
          <p:cNvPr id="11" name="object 11"/>
          <p:cNvSpPr/>
          <p:nvPr/>
        </p:nvSpPr>
        <p:spPr>
          <a:xfrm>
            <a:off x="4395924" y="4137244"/>
            <a:ext cx="2297963" cy="172322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2" name="object 12"/>
          <p:cNvSpPr txBox="1"/>
          <p:nvPr/>
        </p:nvSpPr>
        <p:spPr>
          <a:xfrm>
            <a:off x="9698746" y="439663"/>
            <a:ext cx="1501493" cy="649431"/>
          </a:xfrm>
          <a:prstGeom prst="rect">
            <a:avLst/>
          </a:prstGeom>
        </p:spPr>
        <p:txBody>
          <a:bodyPr vert="horz" wrap="square" lIns="0" tIns="33550" rIns="0" bIns="0" rtlCol="0">
            <a:spAutoFit/>
          </a:bodyPr>
          <a:lstStyle/>
          <a:p>
            <a:pPr>
              <a:spcBef>
                <a:spcPts val="264"/>
              </a:spcBef>
            </a:pPr>
            <a:r>
              <a:rPr lang="en-US" sz="3600" b="1" spc="21" dirty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en-US" sz="3600" b="1" spc="21" dirty="0" smtClean="0">
                <a:solidFill>
                  <a:srgbClr val="FEFEFE"/>
                </a:solidFill>
                <a:latin typeface="Arial"/>
                <a:cs typeface="Arial"/>
              </a:rPr>
              <a:t>8</a:t>
            </a:r>
            <a:r>
              <a:rPr lang="en-US" sz="4000" spc="2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000" b="1" spc="-11" dirty="0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4000" b="1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411083" y="632456"/>
            <a:ext cx="876258" cy="456634"/>
          </a:xfrm>
          <a:prstGeom prst="rect">
            <a:avLst/>
          </a:prstGeom>
        </p:spPr>
        <p:txBody>
          <a:bodyPr vert="horz" wrap="square" lIns="0" tIns="25498" rIns="0" bIns="0" rtlCol="0">
            <a:spAutoFit/>
          </a:bodyPr>
          <a:lstStyle/>
          <a:p>
            <a:pPr>
              <a:spcBef>
                <a:spcPts val="200"/>
              </a:spcBef>
            </a:pPr>
            <a:r>
              <a:rPr lang="en-US" sz="2800" b="1" spc="-11" dirty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3127" y="2324585"/>
            <a:ext cx="640440" cy="138015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600"/>
          </a:p>
        </p:txBody>
      </p:sp>
      <p:sp>
        <p:nvSpPr>
          <p:cNvPr id="15" name="Прямоугольник 14"/>
          <p:cNvSpPr/>
          <p:nvPr/>
        </p:nvSpPr>
        <p:spPr>
          <a:xfrm>
            <a:off x="617661" y="4137244"/>
            <a:ext cx="640442" cy="1380153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600"/>
          </a:p>
        </p:txBody>
      </p:sp>
      <p:sp>
        <p:nvSpPr>
          <p:cNvPr id="5" name="Прямоугольник 4"/>
          <p:cNvSpPr/>
          <p:nvPr/>
        </p:nvSpPr>
        <p:spPr>
          <a:xfrm>
            <a:off x="1407825" y="2322707"/>
            <a:ext cx="10572125" cy="16838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99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899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544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99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Kombinatorika</a:t>
            </a:r>
            <a:r>
              <a:rPr lang="en-US" sz="4899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99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elementlari</a:t>
            </a:r>
            <a:r>
              <a:rPr lang="en-US" sz="4899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4899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bobiga</a:t>
            </a:r>
            <a:r>
              <a:rPr lang="en-US" sz="4899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99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4899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99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4899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99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4899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027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5312" y="387171"/>
            <a:ext cx="10081146" cy="1432340"/>
          </a:xfrm>
          <a:solidFill>
            <a:schemeClr val="bg1"/>
          </a:solidFill>
        </p:spPr>
        <p:txBody>
          <a:bodyPr>
            <a:normAutofit/>
          </a:bodyPr>
          <a:lstStyle/>
          <a:p>
            <a:pPr>
              <a:spcBef>
                <a:spcPts val="1000"/>
              </a:spcBef>
            </a:pPr>
            <a:r>
              <a:rPr lang="en-US" sz="4000" b="1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                 </a:t>
            </a:r>
            <a:r>
              <a:rPr lang="ru-RU" sz="4000" b="1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-</a:t>
            </a:r>
            <a:r>
              <a:rPr lang="ru-RU" sz="4000" b="1" dirty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2, -4, -2, -5, 2, 5, 8, 5, 10, 5</a:t>
            </a:r>
            <a:br>
              <a:rPr lang="ru-RU" sz="4000" b="1" dirty="0">
                <a:solidFill>
                  <a:srgbClr val="C00000"/>
                </a:solidFill>
                <a:latin typeface="Calibri"/>
                <a:ea typeface="+mn-ea"/>
                <a:cs typeface="+mn-cs"/>
              </a:rPr>
            </a:br>
            <a:r>
              <a:rPr lang="en-US" sz="4000" b="1" dirty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                          </a:t>
            </a:r>
            <a:r>
              <a:rPr lang="en-US" sz="4000" dirty="0" err="1" smtClean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o‘sib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borish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tartibi</a:t>
            </a:r>
            <a:r>
              <a:rPr lang="ru-RU" sz="4000" b="1" dirty="0" smtClean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</a:t>
            </a:r>
            <a:endParaRPr lang="ru-RU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t>10</a:t>
            </a:fld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5791201" y="2018677"/>
            <a:ext cx="604684" cy="14748"/>
          </a:xfrm>
          <a:prstGeom prst="line">
            <a:avLst/>
          </a:prstGeom>
          <a:ln w="57150"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2715907" y="1946481"/>
            <a:ext cx="802033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/>
              <a:t>-5, -4, -2, -2, 2, 5, 5, 5, 8, 10</a:t>
            </a:r>
            <a:r>
              <a:rPr lang="en-US" sz="4400" b="1" dirty="0"/>
              <a:t/>
            </a:r>
            <a:br>
              <a:rPr lang="en-US" sz="4400" b="1" dirty="0"/>
            </a:br>
            <a:endParaRPr lang="ru-RU" sz="4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/>
              <p:cNvSpPr/>
              <p:nvPr/>
            </p:nvSpPr>
            <p:spPr>
              <a:xfrm>
                <a:off x="1080817" y="2757275"/>
                <a:ext cx="10025451" cy="202555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200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O‘rta </a:t>
                </a:r>
                <a:r>
                  <a:rPr lang="en-US" sz="3200" dirty="0" err="1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qiymat</a:t>
                </a:r>
                <a:r>
                  <a:rPr lang="en-US" sz="36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600" b="1" dirty="0">
                    <a:solidFill>
                      <a:srgbClr val="002060"/>
                    </a:solidFill>
                  </a:rPr>
                  <a:t/>
                </a:r>
                <a:br>
                  <a:rPr lang="en-US" sz="3600" b="1" dirty="0">
                    <a:solidFill>
                      <a:srgbClr val="002060"/>
                    </a:solidFill>
                  </a:rPr>
                </a:b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600" b="1" i="0">
                            <a:solidFill>
                              <a:srgbClr val="002060"/>
                            </a:solidFill>
                            <a:latin typeface="Cambria Math"/>
                          </a:rPr>
                          <m:t>𝐗</m:t>
                        </m:r>
                      </m:e>
                    </m:acc>
                    <m:r>
                      <a:rPr lang="en-US" sz="3600" b="1" i="1">
                        <a:solidFill>
                          <a:srgbClr val="00206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𝟓</m:t>
                        </m:r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+</m:t>
                        </m:r>
                        <m:d>
                          <m:dPr>
                            <m:ctrlPr>
                              <a:rPr lang="en-US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b="1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n-US" sz="3600" b="1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𝟒</m:t>
                            </m:r>
                          </m:e>
                        </m:d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+</m:t>
                        </m:r>
                        <m:d>
                          <m:dPr>
                            <m:ctrlPr>
                              <a:rPr lang="en-US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b="1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n-US" sz="3600" b="1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𝟐</m:t>
                            </m:r>
                          </m:e>
                        </m:d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+</m:t>
                        </m:r>
                        <m:d>
                          <m:dPr>
                            <m:ctrlPr>
                              <a:rPr lang="en-US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b="1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n-US" sz="3600" b="1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𝟐</m:t>
                            </m:r>
                          </m:e>
                        </m:d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𝟓</m:t>
                        </m:r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𝟓</m:t>
                        </m:r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𝟓</m:t>
                        </m:r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𝟖</m:t>
                        </m:r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𝟏𝟎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sz="3600" b="1" dirty="0">
                    <a:solidFill>
                      <a:srgbClr val="002060"/>
                    </a:solidFill>
                  </a:rPr>
                  <a:t> = 2,2</a:t>
                </a:r>
                <a:r>
                  <a:rPr lang="ru-RU" sz="3600" b="1" dirty="0">
                    <a:solidFill>
                      <a:srgbClr val="002060"/>
                    </a:solidFill>
                  </a:rPr>
                  <a:t/>
                </a:r>
                <a:br>
                  <a:rPr lang="ru-RU" sz="3600" b="1" dirty="0">
                    <a:solidFill>
                      <a:srgbClr val="002060"/>
                    </a:solidFill>
                  </a:rPr>
                </a:br>
                <a:endParaRPr lang="ru-RU" sz="3600" dirty="0"/>
              </a:p>
            </p:txBody>
          </p:sp>
        </mc:Choice>
        <mc:Fallback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0817" y="2757275"/>
                <a:ext cx="10025451" cy="2025555"/>
              </a:xfrm>
              <a:prstGeom prst="rect">
                <a:avLst/>
              </a:prstGeom>
              <a:blipFill rotWithShape="0">
                <a:blip r:embed="rId2"/>
                <a:stretch>
                  <a:fillRect l="-1520" t="-51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Прямоугольник 6"/>
              <p:cNvSpPr/>
              <p:nvPr/>
            </p:nvSpPr>
            <p:spPr>
              <a:xfrm>
                <a:off x="1885072" y="4198262"/>
                <a:ext cx="6096000" cy="197817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32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200" dirty="0" err="1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Moda</a:t>
                </a:r>
                <a:r>
                  <a:rPr lang="en-US" sz="3200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  </m:t>
                        </m:r>
                        <m: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М</m:t>
                        </m:r>
                      </m:e>
                      <m:sub>
                        <m: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о</m:t>
                        </m:r>
                      </m:sub>
                    </m:sSub>
                  </m:oMath>
                </a14:m>
                <a:r>
                  <a:rPr lang="ru-RU" sz="2800" b="1" dirty="0">
                    <a:solidFill>
                      <a:srgbClr val="002060"/>
                    </a:solidFill>
                  </a:rPr>
                  <a:t>=</a:t>
                </a:r>
                <a:r>
                  <a:rPr lang="en-US" sz="2800" b="1" dirty="0">
                    <a:solidFill>
                      <a:srgbClr val="002060"/>
                    </a:solidFill>
                  </a:rPr>
                  <a:t> </a:t>
                </a:r>
                <a:r>
                  <a:rPr lang="ru-RU" sz="2800" b="1" dirty="0">
                    <a:solidFill>
                      <a:srgbClr val="002060"/>
                    </a:solidFill>
                  </a:rPr>
                  <a:t>5</a:t>
                </a:r>
                <a:r>
                  <a:rPr lang="en-US" sz="2800" b="1" dirty="0">
                    <a:solidFill>
                      <a:srgbClr val="002060"/>
                    </a:solidFill>
                  </a:rPr>
                  <a:t> </a:t>
                </a:r>
                <a:r>
                  <a:rPr lang="ru-RU" sz="2800" b="1" dirty="0">
                    <a:solidFill>
                      <a:srgbClr val="002060"/>
                    </a:solidFill>
                  </a:rPr>
                  <a:t/>
                </a:r>
                <a:br>
                  <a:rPr lang="ru-RU" sz="2800" b="1" dirty="0">
                    <a:solidFill>
                      <a:srgbClr val="002060"/>
                    </a:solidFill>
                  </a:rPr>
                </a:br>
                <a:r>
                  <a:rPr lang="en-US" sz="2800" b="1" dirty="0">
                    <a:solidFill>
                      <a:srgbClr val="002060"/>
                    </a:solidFill>
                  </a:rPr>
                  <a:t>   </a:t>
                </a:r>
                <a:r>
                  <a:rPr lang="en-US" sz="3200" dirty="0" err="1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Mediana</a:t>
                </a:r>
                <a:r>
                  <a:rPr lang="en-US" sz="3200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2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ru-RU" sz="2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М</m:t>
                        </m:r>
                      </m:e>
                      <m:sub>
                        <m:r>
                          <a:rPr lang="ru-RU" sz="2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е</m:t>
                        </m:r>
                      </m:sub>
                    </m:sSub>
                  </m:oMath>
                </a14:m>
                <a:r>
                  <a:rPr lang="ru-RU" sz="4400" b="1" dirty="0">
                    <a:solidFill>
                      <a:srgbClr val="002060"/>
                    </a:solidFill>
                  </a:rPr>
                  <a:t>=</a:t>
                </a:r>
                <a:r>
                  <a:rPr lang="en-US" sz="4400" b="1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1" dirty="0">
                            <a:solidFill>
                              <a:srgbClr val="002060"/>
                            </a:solidFill>
                            <a:latin typeface="Cambria Math"/>
                          </a:rPr>
                          <m:t>𝟓</m:t>
                        </m:r>
                        <m:r>
                          <a:rPr lang="ru-RU" sz="3200" b="1" i="1" dirty="0">
                            <a:solidFill>
                              <a:srgbClr val="00206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ru-RU" sz="3200" b="1" i="1" dirty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ru-RU" sz="3200" b="1" i="1" dirty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3,5</a:t>
                </a:r>
                <a:r>
                  <a:rPr lang="ru-RU" sz="4400" b="1" dirty="0">
                    <a:solidFill>
                      <a:srgbClr val="002060"/>
                    </a:solidFill>
                  </a:rPr>
                  <a:t/>
                </a:r>
                <a:br>
                  <a:rPr lang="ru-RU" sz="4400" b="1" dirty="0">
                    <a:solidFill>
                      <a:srgbClr val="002060"/>
                    </a:solidFill>
                  </a:rPr>
                </a:br>
                <a:r>
                  <a:rPr lang="en-US" sz="4400" b="1" dirty="0">
                    <a:solidFill>
                      <a:srgbClr val="002060"/>
                    </a:solidFill>
                  </a:rPr>
                  <a:t>  </a:t>
                </a:r>
                <a:r>
                  <a:rPr lang="en-US" sz="3200" dirty="0" err="1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Kenglik</a:t>
                </a:r>
                <a:r>
                  <a:rPr lang="en-US" sz="3200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600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600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R=10-(-5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15</a:t>
                </a:r>
                <a:r>
                  <a:rPr lang="en-US" sz="3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600" b="1" dirty="0"/>
              </a:p>
            </p:txBody>
          </p:sp>
        </mc:Choice>
        <mc:Fallback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5072" y="4198262"/>
                <a:ext cx="6096000" cy="1978170"/>
              </a:xfrm>
              <a:prstGeom prst="rect">
                <a:avLst/>
              </a:prstGeom>
              <a:blipFill rotWithShape="0">
                <a:blip r:embed="rId3"/>
                <a:stretch>
                  <a:fillRect t="-4012" b="-64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3491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Объект 12"/>
          <p:cNvGraphicFramePr>
            <a:graphicFrameLocks noGrp="1"/>
          </p:cNvGraphicFramePr>
          <p:nvPr>
            <p:ph idx="1"/>
            <p:extLst/>
          </p:nvPr>
        </p:nvGraphicFramePr>
        <p:xfrm>
          <a:off x="1966452" y="1858297"/>
          <a:ext cx="8332838" cy="43950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t>11</a:t>
            </a:fld>
            <a:endParaRPr lang="ru-RU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2020" y="-975519"/>
            <a:ext cx="5151437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9985169"/>
              </p:ext>
            </p:extLst>
          </p:nvPr>
        </p:nvGraphicFramePr>
        <p:xfrm>
          <a:off x="1774724" y="1065726"/>
          <a:ext cx="8373036" cy="1230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6148"/>
                <a:gridCol w="1196148"/>
                <a:gridCol w="1196148"/>
                <a:gridCol w="1196148"/>
                <a:gridCol w="1196148"/>
                <a:gridCol w="1196148"/>
                <a:gridCol w="1196148"/>
              </a:tblGrid>
              <a:tr h="589936"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rgbClr val="C00000"/>
                          </a:solidFill>
                        </a:rPr>
                        <a:t>-5</a:t>
                      </a:r>
                      <a:endParaRPr lang="ru-RU" sz="36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rgbClr val="C00000"/>
                          </a:solidFill>
                        </a:rPr>
                        <a:t>-4</a:t>
                      </a:r>
                      <a:endParaRPr lang="ru-RU" sz="36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rgbClr val="C00000"/>
                          </a:solidFill>
                        </a:rPr>
                        <a:t>-2</a:t>
                      </a:r>
                      <a:endParaRPr lang="ru-RU" sz="36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rgbClr val="C00000"/>
                          </a:solidFill>
                        </a:rPr>
                        <a:t>2</a:t>
                      </a:r>
                      <a:endParaRPr lang="ru-RU" sz="36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rgbClr val="C00000"/>
                          </a:solidFill>
                        </a:rPr>
                        <a:t>5</a:t>
                      </a:r>
                      <a:endParaRPr lang="ru-RU" sz="36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rgbClr val="C00000"/>
                          </a:solidFill>
                        </a:rPr>
                        <a:t>8</a:t>
                      </a:r>
                      <a:endParaRPr lang="ru-RU" sz="36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rgbClr val="C00000"/>
                          </a:solidFill>
                        </a:rPr>
                        <a:t>10</a:t>
                      </a:r>
                      <a:endParaRPr lang="ru-RU" sz="36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589936">
                <a:tc>
                  <a:txBody>
                    <a:bodyPr/>
                    <a:lstStyle/>
                    <a:p>
                      <a:r>
                        <a:rPr lang="ru-RU" sz="3200" b="1" dirty="0" smtClean="0"/>
                        <a:t>1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/>
                        <a:t>1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/>
                        <a:t>2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/>
                        <a:t>1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/>
                        <a:t>3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/>
                        <a:t>1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/>
                        <a:t>1</a:t>
                      </a:r>
                      <a:endParaRPr lang="ru-RU" sz="32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459806" y="319049"/>
            <a:ext cx="735278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  <a:ea typeface="+mj-ea"/>
                <a:cs typeface="+mj-cs"/>
              </a:rPr>
              <a:t> </a:t>
            </a:r>
            <a:r>
              <a:rPr lang="ru-RU" sz="4000" b="1" dirty="0">
                <a:solidFill>
                  <a:srgbClr val="002060"/>
                </a:solidFill>
                <a:ea typeface="+mj-ea"/>
                <a:cs typeface="+mj-cs"/>
              </a:rPr>
              <a:t>-</a:t>
            </a:r>
            <a:r>
              <a:rPr lang="ru-RU" sz="4400" b="1" dirty="0">
                <a:solidFill>
                  <a:srgbClr val="002060"/>
                </a:solidFill>
                <a:ea typeface="+mj-ea"/>
                <a:cs typeface="+mj-cs"/>
              </a:rPr>
              <a:t>5, -4, -2, -2, 2, 5, 5, 5, 8, 10</a:t>
            </a:r>
            <a:endParaRPr lang="ru-RU" sz="4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781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0" y="0"/>
            <a:ext cx="12199619" cy="117370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48637" y="1559997"/>
            <a:ext cx="1085071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623888" algn="ctr"/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parallel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birida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ta,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ikkinchisida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ta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belgilangan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Uchlari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nuqtalarda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3914605" y="5132002"/>
                <a:ext cx="3718775" cy="868828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ru-RU" sz="4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ru-RU" sz="4400" b="1" i="1"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  <m:sub>
                        <m:r>
                          <a:rPr lang="en-US" altLang="ru-RU" sz="4400" b="1" i="1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sSubSup>
                      <m:sSubSupPr>
                        <m:ctrlPr>
                          <a:rPr lang="en-US" altLang="ru-RU" sz="44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ru-RU" sz="4400" b="1" i="1">
                            <a:latin typeface="Cambria Math" panose="02040503050406030204" pitchFamily="18" charset="0"/>
                          </a:rPr>
                          <m:t>𝑪</m:t>
                        </m:r>
                      </m:e>
                      <m:sub>
                        <m:sSub>
                          <m:sSubPr>
                            <m:ctrlPr>
                              <a:rPr lang="en-US" altLang="ru-RU" sz="44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ru-RU" sz="4400" b="1" i="1">
                                <a:latin typeface="Cambria Math" panose="02040503050406030204" pitchFamily="18" charset="0"/>
                              </a:rPr>
                              <m:t>𝒏</m:t>
                            </m:r>
                          </m:e>
                          <m:sub>
                            <m:r>
                              <a:rPr lang="en-US" altLang="ru-RU" sz="4400" b="1" i="1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sub>
                      <m:sup>
                        <m:r>
                          <a:rPr lang="en-US" altLang="ru-RU" sz="4400" b="1" i="1">
                            <a:latin typeface="Cambria Math" panose="02040503050406030204" pitchFamily="18" charset="0"/>
                          </a:rPr>
                          <m:t>𝒌</m:t>
                        </m:r>
                      </m:sup>
                    </m:sSubSup>
                  </m:oMath>
                </a14:m>
                <a:r>
                  <a:rPr lang="en-US" altLang="ru-RU" sz="4400" b="1" dirty="0">
                    <a:cs typeface="Arial" panose="020B0604020202020204" pitchFamily="34" charset="0"/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ru-RU" sz="4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ru-RU" sz="4400" b="1" i="1"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  <m:sub>
                        <m:r>
                          <a:rPr lang="en-US" altLang="ru-RU" sz="4400" b="1" i="1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Sup>
                      <m:sSubSupPr>
                        <m:ctrlPr>
                          <a:rPr lang="en-US" altLang="ru-RU" sz="44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ru-RU" sz="4400" b="1" i="1">
                            <a:latin typeface="Cambria Math" panose="02040503050406030204" pitchFamily="18" charset="0"/>
                          </a:rPr>
                          <m:t>𝑪</m:t>
                        </m:r>
                      </m:e>
                      <m:sub>
                        <m:sSub>
                          <m:sSubPr>
                            <m:ctrlPr>
                              <a:rPr lang="en-US" altLang="ru-RU" sz="44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ru-RU" sz="4400" b="1" i="1">
                                <a:latin typeface="Cambria Math" panose="02040503050406030204" pitchFamily="18" charset="0"/>
                              </a:rPr>
                              <m:t>𝒏</m:t>
                            </m:r>
                          </m:e>
                          <m:sub>
                            <m:r>
                              <a:rPr lang="en-US" altLang="ru-RU" sz="44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sub>
                      <m:sup>
                        <m:r>
                          <a:rPr lang="en-US" altLang="ru-RU" sz="4400" b="1" i="1">
                            <a:latin typeface="Cambria Math" panose="02040503050406030204" pitchFamily="18" charset="0"/>
                          </a:rPr>
                          <m:t>𝒌</m:t>
                        </m:r>
                      </m:sup>
                    </m:sSubSup>
                  </m:oMath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4605" y="5132002"/>
                <a:ext cx="3718775" cy="868828"/>
              </a:xfrm>
              <a:prstGeom prst="rect">
                <a:avLst/>
              </a:prstGeom>
              <a:blipFill rotWithShape="0">
                <a:blip r:embed="rId2"/>
                <a:stretch>
                  <a:fillRect t="-8333" b="-26389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4864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403259" y="2765560"/>
                <a:ext cx="11541891" cy="39978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ru-RU" sz="4400" dirty="0" smtClean="0">
                    <a:cs typeface="Arial" panose="020B0604020202020204" pitchFamily="34" charset="0"/>
                  </a:rPr>
                  <a:t>                                 </a:t>
                </a:r>
                <a:endParaRPr lang="en-US" altLang="ru-RU" sz="4400" i="1" dirty="0" smtClean="0"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ru-RU" sz="4400" dirty="0" smtClean="0">
                    <a:cs typeface="Arial" panose="020B0604020202020204" pitchFamily="34" charset="0"/>
                  </a:rPr>
                  <a:t>                       =</a:t>
                </a:r>
                <a:r>
                  <a:rPr lang="en-US" altLang="ru-RU" sz="4400" i="1" dirty="0" smtClean="0">
                    <a:cs typeface="Arial" panose="020B0604020202020204" pitchFamily="34" charset="0"/>
                  </a:rPr>
                  <a:t> </a:t>
                </a:r>
                <a:r>
                  <a:rPr lang="en-US" altLang="ru-RU" sz="4400" dirty="0" smtClean="0">
                    <a:cs typeface="Arial" panose="020B0604020202020204" pitchFamily="34" charset="0"/>
                  </a:rPr>
                  <a:t>4</a:t>
                </a:r>
                <a:r>
                  <a:rPr lang="en-US" altLang="ru-RU" sz="4400" i="1" dirty="0" smtClean="0">
                    <a:cs typeface="Arial" panose="020B0604020202020204" pitchFamily="34" charset="0"/>
                  </a:rPr>
                  <a:t>·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ru-RU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3!</m:t>
                        </m:r>
                      </m:num>
                      <m:den>
                        <m:d>
                          <m:dPr>
                            <m:ctrlPr>
                              <a:rPr lang="en-US" altLang="ru-RU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altLang="ru-RU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3−2</m:t>
                            </m:r>
                          </m:e>
                        </m:d>
                        <m:r>
                          <a:rPr lang="en-US" altLang="ru-RU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!2!</m:t>
                        </m:r>
                      </m:den>
                    </m:f>
                    <m:r>
                      <a:rPr lang="en-US" altLang="ru-RU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+3</m:t>
                    </m:r>
                  </m:oMath>
                </a14:m>
                <a:r>
                  <a:rPr lang="en-US" altLang="ru-RU" sz="4400" i="1" dirty="0" smtClean="0">
                    <a:cs typeface="Arial" panose="020B0604020202020204" pitchFamily="34" charset="0"/>
                  </a:rPr>
                  <a:t>·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ru-RU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  <m:r>
                          <a:rPr lang="en-US" altLang="ru-RU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!</m:t>
                        </m:r>
                      </m:num>
                      <m:den>
                        <m:d>
                          <m:dPr>
                            <m:ctrlPr>
                              <a:rPr lang="en-US" altLang="ru-RU" sz="4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altLang="ru-RU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4</m:t>
                            </m:r>
                            <m:r>
                              <a:rPr lang="en-US" altLang="ru-RU" sz="4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−2</m:t>
                            </m:r>
                          </m:e>
                        </m:d>
                        <m:r>
                          <a:rPr lang="en-US" altLang="ru-RU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!</m:t>
                        </m:r>
                        <m:r>
                          <a:rPr lang="en-US" altLang="ru-RU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2!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</a:p>
              <a:p>
                <a:endParaRPr lang="en-US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altLang="ru-RU" sz="4400" dirty="0">
                    <a:cs typeface="Arial" panose="020B0604020202020204" pitchFamily="34" charset="0"/>
                  </a:rPr>
                  <a:t>4</a:t>
                </a:r>
                <a:r>
                  <a:rPr lang="en-US" altLang="ru-RU" sz="4400" i="1" dirty="0" smtClean="0">
                    <a:cs typeface="Arial" panose="020B0604020202020204" pitchFamily="34" charset="0"/>
                  </a:rPr>
                  <a:t>·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ru-RU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3!</m:t>
                        </m:r>
                      </m:num>
                      <m:den>
                        <m:r>
                          <a:rPr lang="en-US" altLang="ru-RU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altLang="ru-RU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!</m:t>
                        </m:r>
                      </m:den>
                    </m:f>
                    <m:r>
                      <a:rPr lang="en-US" altLang="ru-RU" sz="4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+3</m:t>
                    </m:r>
                  </m:oMath>
                </a14:m>
                <a:r>
                  <a:rPr lang="en-US" altLang="ru-RU" sz="4400" i="1" dirty="0" smtClean="0">
                    <a:cs typeface="Arial" panose="020B0604020202020204" pitchFamily="34" charset="0"/>
                  </a:rPr>
                  <a:t>·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ru-RU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4!</m:t>
                        </m:r>
                      </m:num>
                      <m:den>
                        <m:r>
                          <a:rPr lang="en-US" altLang="ru-RU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altLang="ru-RU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!</m:t>
                        </m:r>
                        <m:r>
                          <a:rPr lang="en-US" altLang="ru-RU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2!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r>
                  <a:rPr lang="ru-RU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4·3·</m:t>
                        </m:r>
                        <m:r>
                          <a:rPr lang="en-US" altLang="ru-RU" sz="44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altLang="ru-RU" sz="4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!</m:t>
                        </m:r>
                      </m:num>
                      <m:den>
                        <m:r>
                          <a:rPr lang="en-US" altLang="ru-RU" sz="44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altLang="ru-RU" sz="4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!</m:t>
                        </m:r>
                      </m:den>
                    </m:f>
                    <m:r>
                      <a:rPr lang="en-US" sz="44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f>
                      <m:fPr>
                        <m:ctrlPr>
                          <a:rPr lang="en-US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3·2·3·</m:t>
                        </m:r>
                        <m:r>
                          <a:rPr lang="en-US" sz="44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num>
                      <m:den>
                        <m:r>
                          <a:rPr lang="en-US" altLang="ru-RU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sz="44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·</m:t>
                        </m:r>
                        <m:r>
                          <a:rPr lang="en-US" altLang="ru-RU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12+18 = 30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259" y="2765560"/>
                <a:ext cx="11541891" cy="3997826"/>
              </a:xfrm>
              <a:prstGeom prst="rect">
                <a:avLst/>
              </a:prstGeom>
              <a:blipFill rotWithShape="0">
                <a:blip r:embed="rId2"/>
                <a:stretch>
                  <a:fillRect l="-2112" b="-27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429507" y="2088538"/>
                <a:ext cx="3718775" cy="868828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ru-RU" sz="4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ru-RU" sz="4400" b="1" i="1"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  <m:sub>
                        <m:r>
                          <a:rPr lang="en-US" altLang="ru-RU" sz="4400" b="1" i="1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sSubSup>
                      <m:sSubSupPr>
                        <m:ctrlPr>
                          <a:rPr lang="en-US" altLang="ru-RU" sz="44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ru-RU" sz="4400" b="1" i="1">
                            <a:latin typeface="Cambria Math" panose="02040503050406030204" pitchFamily="18" charset="0"/>
                          </a:rPr>
                          <m:t>𝑪</m:t>
                        </m:r>
                      </m:e>
                      <m:sub>
                        <m:sSub>
                          <m:sSubPr>
                            <m:ctrlPr>
                              <a:rPr lang="en-US" altLang="ru-RU" sz="44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ru-RU" sz="4400" b="1" i="1">
                                <a:latin typeface="Cambria Math" panose="02040503050406030204" pitchFamily="18" charset="0"/>
                              </a:rPr>
                              <m:t>𝒏</m:t>
                            </m:r>
                          </m:e>
                          <m:sub>
                            <m:r>
                              <a:rPr lang="en-US" altLang="ru-RU" sz="4400" b="1" i="1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sub>
                      <m:sup>
                        <m:r>
                          <a:rPr lang="en-US" altLang="ru-RU" sz="4400" b="1" i="1">
                            <a:latin typeface="Cambria Math" panose="02040503050406030204" pitchFamily="18" charset="0"/>
                          </a:rPr>
                          <m:t>𝒌</m:t>
                        </m:r>
                      </m:sup>
                    </m:sSubSup>
                  </m:oMath>
                </a14:m>
                <a:r>
                  <a:rPr lang="en-US" altLang="ru-RU" sz="4400" b="1" dirty="0">
                    <a:cs typeface="Arial" panose="020B0604020202020204" pitchFamily="34" charset="0"/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ru-RU" sz="4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ru-RU" sz="4400" b="1" i="1"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  <m:sub>
                        <m:r>
                          <a:rPr lang="en-US" altLang="ru-RU" sz="4400" b="1" i="1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Sup>
                      <m:sSubSupPr>
                        <m:ctrlPr>
                          <a:rPr lang="en-US" altLang="ru-RU" sz="44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ru-RU" sz="4400" b="1" i="1">
                            <a:latin typeface="Cambria Math" panose="02040503050406030204" pitchFamily="18" charset="0"/>
                          </a:rPr>
                          <m:t>𝑪</m:t>
                        </m:r>
                      </m:e>
                      <m:sub>
                        <m:sSub>
                          <m:sSubPr>
                            <m:ctrlPr>
                              <a:rPr lang="en-US" altLang="ru-RU" sz="44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ru-RU" sz="4400" b="1" i="1">
                                <a:latin typeface="Cambria Math" panose="02040503050406030204" pitchFamily="18" charset="0"/>
                              </a:rPr>
                              <m:t>𝒏</m:t>
                            </m:r>
                          </m:e>
                          <m:sub>
                            <m:r>
                              <a:rPr lang="en-US" altLang="ru-RU" sz="44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sub>
                      <m:sup>
                        <m:r>
                          <a:rPr lang="en-US" altLang="ru-RU" sz="4400" b="1" i="1">
                            <a:latin typeface="Cambria Math" panose="02040503050406030204" pitchFamily="18" charset="0"/>
                          </a:rPr>
                          <m:t>𝒌</m:t>
                        </m:r>
                      </m:sup>
                    </m:sSubSup>
                  </m:oMath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9507" y="2088538"/>
                <a:ext cx="3718775" cy="868828"/>
              </a:xfrm>
              <a:prstGeom prst="rect">
                <a:avLst/>
              </a:prstGeom>
              <a:blipFill rotWithShape="0">
                <a:blip r:embed="rId3"/>
                <a:stretch>
                  <a:fillRect t="-8333" b="-26389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55166" y="3355752"/>
                <a:ext cx="3029227" cy="7819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ru-RU" sz="4400" dirty="0" smtClean="0">
                    <a:cs typeface="Arial" panose="020B0604020202020204" pitchFamily="34" charset="0"/>
                  </a:rPr>
                  <a:t> </a:t>
                </a:r>
                <a:r>
                  <a:rPr lang="en-US" altLang="ru-RU" sz="4400" dirty="0">
                    <a:cs typeface="Arial" panose="020B0604020202020204" pitchFamily="34" charset="0"/>
                  </a:rPr>
                  <a:t>4·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ru-RU" sz="4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altLang="ru-RU" sz="4400">
                            <a:latin typeface="Cambria Math" panose="02040503050406030204" pitchFamily="18" charset="0"/>
                          </a:rPr>
                          <m:t>C</m:t>
                        </m:r>
                      </m:e>
                      <m:sub>
                        <m:r>
                          <a:rPr lang="en-US" altLang="ru-RU" sz="440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  <m:sup>
                        <m:r>
                          <a:rPr lang="en-US" altLang="ru-RU" sz="440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altLang="ru-RU" sz="4400" dirty="0">
                    <a:cs typeface="Arial" panose="020B0604020202020204" pitchFamily="34" charset="0"/>
                  </a:rPr>
                  <a:t> + 3·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ru-RU" sz="4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altLang="ru-RU" sz="4400">
                            <a:latin typeface="Cambria Math" panose="02040503050406030204" pitchFamily="18" charset="0"/>
                          </a:rPr>
                          <m:t>C</m:t>
                        </m:r>
                      </m:e>
                      <m:sub>
                        <m:r>
                          <a:rPr lang="en-US" altLang="ru-RU" sz="440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  <m:sup>
                        <m:r>
                          <a:rPr lang="en-US" altLang="ru-RU" sz="440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altLang="ru-RU" sz="4400" i="1" dirty="0"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166" y="3355752"/>
                <a:ext cx="3029227" cy="781945"/>
              </a:xfrm>
              <a:prstGeom prst="rect">
                <a:avLst/>
              </a:prstGeom>
              <a:blipFill rotWithShape="0">
                <a:blip r:embed="rId4"/>
                <a:stretch>
                  <a:fillRect l="-3823" t="-13178" b="-364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885593" y="2165396"/>
                <a:ext cx="4088876" cy="12003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ru-RU" sz="4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ru-RU" sz="4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  <m:sub>
                        <m:r>
                          <a:rPr lang="en-US" altLang="ru-RU" sz="4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4000" b="1" dirty="0" smtClean="0">
                    <a:solidFill>
                      <a:srgbClr val="C00000"/>
                    </a:solidFill>
                  </a:rPr>
                  <a:t>= 3,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ru-RU" sz="4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ru-RU" sz="4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  <m:sub>
                        <m:r>
                          <a:rPr lang="en-US" altLang="ru-RU" sz="4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4000" b="1" dirty="0">
                    <a:solidFill>
                      <a:srgbClr val="C00000"/>
                    </a:solidFill>
                  </a:rPr>
                  <a:t>= </a:t>
                </a:r>
                <a:r>
                  <a:rPr lang="en-US" sz="4000" b="1" dirty="0" smtClean="0">
                    <a:solidFill>
                      <a:srgbClr val="C00000"/>
                    </a:solidFill>
                  </a:rPr>
                  <a:t>4, k = 2</a:t>
                </a:r>
                <a:endParaRPr lang="ru-RU" sz="4000" b="1" dirty="0">
                  <a:solidFill>
                    <a:srgbClr val="C00000"/>
                  </a:solidFill>
                </a:endParaRPr>
              </a:p>
              <a:p>
                <a:endParaRPr lang="ru-RU" sz="3200" b="1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5593" y="2165396"/>
                <a:ext cx="4088876" cy="1200329"/>
              </a:xfrm>
              <a:prstGeom prst="rect">
                <a:avLst/>
              </a:prstGeom>
              <a:blipFill rotWithShape="0">
                <a:blip r:embed="rId5"/>
                <a:stretch>
                  <a:fillRect t="-9137" r="-43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/>
          <p:cNvSpPr/>
          <p:nvPr/>
        </p:nvSpPr>
        <p:spPr>
          <a:xfrm>
            <a:off x="119067" y="170320"/>
            <a:ext cx="1159463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623888" algn="just"/>
            <a:r>
              <a:rPr lang="en-US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parallel </a:t>
            </a:r>
            <a:r>
              <a:rPr lang="en-US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birida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ta, </a:t>
            </a:r>
            <a:r>
              <a:rPr lang="en-US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ikkinchisida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ta </a:t>
            </a:r>
            <a:r>
              <a:rPr lang="en-US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nuqta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belgilangan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Uchlari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nuqtalarda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51982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2"/>
          <p:cNvSpPr>
            <a:spLocks noGrp="1"/>
          </p:cNvSpPr>
          <p:nvPr>
            <p:ph idx="1"/>
          </p:nvPr>
        </p:nvSpPr>
        <p:spPr>
          <a:xfrm>
            <a:off x="2577552" y="1240964"/>
            <a:ext cx="10206854" cy="2458612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en-US" altLang="ru-RU" sz="33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altLang="ru-RU" sz="1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altLang="ru-RU" sz="11000" b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altLang="ru-RU" sz="21600" b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altLang="ru-RU" sz="16000" b="1" dirty="0" err="1">
                <a:latin typeface="Arial" panose="020B0604020202020204" pitchFamily="34" charset="0"/>
                <a:cs typeface="Arial" panose="020B0604020202020204" pitchFamily="34" charset="0"/>
              </a:rPr>
              <a:t>O‘zingizni</a:t>
            </a:r>
            <a:r>
              <a:rPr lang="en-US" altLang="ru-RU" sz="1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0" b="1" dirty="0" err="1">
                <a:latin typeface="Arial" panose="020B0604020202020204" pitchFamily="34" charset="0"/>
                <a:cs typeface="Arial" panose="020B0604020202020204" pitchFamily="34" charset="0"/>
              </a:rPr>
              <a:t>tekshirib</a:t>
            </a:r>
            <a:r>
              <a:rPr lang="en-US" altLang="ru-RU" sz="1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0" b="1" dirty="0" err="1">
                <a:latin typeface="Arial" panose="020B0604020202020204" pitchFamily="34" charset="0"/>
                <a:cs typeface="Arial" panose="020B0604020202020204" pitchFamily="34" charset="0"/>
              </a:rPr>
              <a:t>ko‘ring</a:t>
            </a:r>
            <a:r>
              <a:rPr lang="en-US" altLang="ru-RU" sz="16000" b="1" dirty="0">
                <a:latin typeface="Arial" panose="020B0604020202020204" pitchFamily="34" charset="0"/>
                <a:cs typeface="Arial" panose="020B0604020202020204" pitchFamily="34" charset="0"/>
              </a:rPr>
              <a:t>”: </a:t>
            </a:r>
          </a:p>
          <a:p>
            <a:pPr>
              <a:buNone/>
            </a:pPr>
            <a:r>
              <a:rPr lang="en-US" altLang="ru-RU" sz="16000" b="1" dirty="0">
                <a:latin typeface="Arial" panose="020B0604020202020204" pitchFamily="34" charset="0"/>
                <a:cs typeface="Arial" panose="020B0604020202020204" pitchFamily="34" charset="0"/>
              </a:rPr>
              <a:t>       1 – 6 </a:t>
            </a:r>
            <a:r>
              <a:rPr lang="en-US" altLang="ru-RU" sz="16000" b="1" dirty="0" err="1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altLang="ru-RU" sz="1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0" b="1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altLang="ru-RU" sz="16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altLang="ru-RU" sz="8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</a:t>
            </a:r>
            <a:endParaRPr lang="ru-RU" altLang="ru-RU" sz="80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60" y="90"/>
            <a:ext cx="12191680" cy="113273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alt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alt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alt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alt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204230" y="2966025"/>
            <a:ext cx="894585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(211- bet). </a:t>
            </a:r>
            <a:endParaRPr lang="ru-RU" sz="100" dirty="0"/>
          </a:p>
        </p:txBody>
      </p:sp>
      <p:grpSp>
        <p:nvGrpSpPr>
          <p:cNvPr id="10" name="Куб 8"/>
          <p:cNvGrpSpPr>
            <a:grpSpLocks/>
          </p:cNvGrpSpPr>
          <p:nvPr/>
        </p:nvGrpSpPr>
        <p:grpSpPr bwMode="auto">
          <a:xfrm>
            <a:off x="2495904" y="4303321"/>
            <a:ext cx="1773146" cy="1506457"/>
            <a:chOff x="580" y="311"/>
            <a:chExt cx="1117" cy="949"/>
          </a:xfrm>
        </p:grpSpPr>
        <p:pic>
          <p:nvPicPr>
            <p:cNvPr id="11" name="Куб 8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0" y="311"/>
              <a:ext cx="1117" cy="9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Text Box 4"/>
            <p:cNvSpPr txBox="1">
              <a:spLocks noChangeArrowheads="1"/>
            </p:cNvSpPr>
            <p:nvPr/>
          </p:nvSpPr>
          <p:spPr bwMode="auto">
            <a:xfrm rot="421198">
              <a:off x="926" y="553"/>
              <a:ext cx="473" cy="4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defRPr/>
              </a:pPr>
              <a:r>
                <a:rPr lang="en-US" altLang="ru-RU" sz="60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pitchFamily="34" charset="0"/>
                </a:rPr>
                <a:t>m</a:t>
              </a:r>
              <a:endParaRPr lang="ru-RU" altLang="ru-RU" sz="6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endParaRPr>
            </a:p>
          </p:txBody>
        </p:sp>
      </p:grpSp>
      <p:grpSp>
        <p:nvGrpSpPr>
          <p:cNvPr id="13" name="Куб 24"/>
          <p:cNvGrpSpPr>
            <a:grpSpLocks/>
          </p:cNvGrpSpPr>
          <p:nvPr/>
        </p:nvGrpSpPr>
        <p:grpSpPr bwMode="auto">
          <a:xfrm>
            <a:off x="3389456" y="3717502"/>
            <a:ext cx="1506457" cy="1322318"/>
            <a:chOff x="1125" y="430"/>
            <a:chExt cx="949" cy="833"/>
          </a:xfrm>
        </p:grpSpPr>
        <p:pic>
          <p:nvPicPr>
            <p:cNvPr id="14" name="Куб 24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25" y="430"/>
              <a:ext cx="949" cy="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" name="Text Box 7"/>
            <p:cNvSpPr txBox="1">
              <a:spLocks noChangeArrowheads="1"/>
            </p:cNvSpPr>
            <p:nvPr/>
          </p:nvSpPr>
          <p:spPr bwMode="auto">
            <a:xfrm>
              <a:off x="1350" y="652"/>
              <a:ext cx="472" cy="4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defRPr/>
              </a:pPr>
              <a:r>
                <a:rPr lang="en-US" altLang="ru-RU" sz="60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pitchFamily="34" charset="0"/>
                </a:rPr>
                <a:t>b</a:t>
              </a:r>
              <a:endParaRPr lang="ru-RU" altLang="ru-RU" sz="6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endParaRPr>
            </a:p>
          </p:txBody>
        </p:sp>
      </p:grpSp>
      <p:sp>
        <p:nvSpPr>
          <p:cNvPr id="16" name="Куб 15"/>
          <p:cNvSpPr/>
          <p:nvPr/>
        </p:nvSpPr>
        <p:spPr>
          <a:xfrm rot="20773083">
            <a:off x="2437138" y="3911949"/>
            <a:ext cx="1000079" cy="1000079"/>
          </a:xfrm>
          <a:prstGeom prst="cub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</a:p>
        </p:txBody>
      </p:sp>
      <p:grpSp>
        <p:nvGrpSpPr>
          <p:cNvPr id="17" name="Куб 9"/>
          <p:cNvGrpSpPr>
            <a:grpSpLocks/>
          </p:cNvGrpSpPr>
          <p:nvPr/>
        </p:nvGrpSpPr>
        <p:grpSpPr bwMode="auto">
          <a:xfrm>
            <a:off x="3997065" y="3720903"/>
            <a:ext cx="1773144" cy="1627101"/>
            <a:chOff x="1475" y="369"/>
            <a:chExt cx="1117" cy="1025"/>
          </a:xfrm>
        </p:grpSpPr>
        <p:pic>
          <p:nvPicPr>
            <p:cNvPr id="18" name="Куб 9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75" y="369"/>
              <a:ext cx="1117" cy="1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Text Box 15"/>
            <p:cNvSpPr txBox="1">
              <a:spLocks noChangeArrowheads="1"/>
            </p:cNvSpPr>
            <p:nvPr/>
          </p:nvSpPr>
          <p:spPr bwMode="auto">
            <a:xfrm rot="20773083">
              <a:off x="1797" y="690"/>
              <a:ext cx="472" cy="4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defRPr/>
              </a:pPr>
              <a:r>
                <a:rPr lang="en-US" altLang="ru-RU" sz="6000" b="1" dirty="0" err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pitchFamily="34" charset="0"/>
                </a:rPr>
                <a:t>i</a:t>
              </a:r>
              <a:endParaRPr lang="ru-RU" altLang="ru-RU" sz="6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endParaRPr>
            </a:p>
          </p:txBody>
        </p:sp>
      </p:grpSp>
      <p:grpSp>
        <p:nvGrpSpPr>
          <p:cNvPr id="20" name="Куб 10"/>
          <p:cNvGrpSpPr>
            <a:grpSpLocks/>
          </p:cNvGrpSpPr>
          <p:nvPr/>
        </p:nvGrpSpPr>
        <p:grpSpPr bwMode="auto">
          <a:xfrm>
            <a:off x="4697830" y="4341267"/>
            <a:ext cx="1566781" cy="1390576"/>
            <a:chOff x="1974" y="376"/>
            <a:chExt cx="987" cy="876"/>
          </a:xfrm>
        </p:grpSpPr>
        <p:pic>
          <p:nvPicPr>
            <p:cNvPr id="21" name="Куб 10"/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4" y="376"/>
              <a:ext cx="987" cy="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" name="Text Box 18"/>
            <p:cNvSpPr txBox="1">
              <a:spLocks noChangeArrowheads="1"/>
            </p:cNvSpPr>
            <p:nvPr/>
          </p:nvSpPr>
          <p:spPr bwMode="auto">
            <a:xfrm rot="169430">
              <a:off x="2216" y="619"/>
              <a:ext cx="473" cy="4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defRPr/>
              </a:pPr>
              <a:r>
                <a:rPr lang="en-US" altLang="ru-RU" sz="60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pitchFamily="34" charset="0"/>
                </a:rPr>
                <a:t>n</a:t>
              </a:r>
              <a:endParaRPr lang="ru-RU" altLang="ru-RU" sz="6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endParaRPr>
            </a:p>
          </p:txBody>
        </p:sp>
      </p:grpSp>
      <p:grpSp>
        <p:nvGrpSpPr>
          <p:cNvPr id="23" name="Куб 11"/>
          <p:cNvGrpSpPr>
            <a:grpSpLocks/>
          </p:cNvGrpSpPr>
          <p:nvPr/>
        </p:nvGrpSpPr>
        <p:grpSpPr bwMode="auto">
          <a:xfrm>
            <a:off x="5389602" y="3680992"/>
            <a:ext cx="1620752" cy="1493759"/>
            <a:chOff x="2385" y="407"/>
            <a:chExt cx="1021" cy="941"/>
          </a:xfrm>
        </p:grpSpPr>
        <p:pic>
          <p:nvPicPr>
            <p:cNvPr id="24" name="Куб 11"/>
            <p:cNvPicPr>
              <a:picLocks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5" y="407"/>
              <a:ext cx="1021" cy="9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" name="Text Box 21"/>
            <p:cNvSpPr txBox="1">
              <a:spLocks noChangeArrowheads="1"/>
            </p:cNvSpPr>
            <p:nvPr/>
          </p:nvSpPr>
          <p:spPr bwMode="auto">
            <a:xfrm rot="458798">
              <a:off x="2639" y="680"/>
              <a:ext cx="473" cy="4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defRPr/>
              </a:pPr>
              <a:r>
                <a:rPr lang="en-US" altLang="ru-RU" sz="60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pitchFamily="34" charset="0"/>
                </a:rPr>
                <a:t>a</a:t>
              </a:r>
              <a:endParaRPr lang="ru-RU" altLang="ru-RU" sz="6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endParaRPr>
            </a:p>
          </p:txBody>
        </p:sp>
      </p:grpSp>
      <p:pic>
        <p:nvPicPr>
          <p:cNvPr id="26" name="Куб 12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9652" y="3588922"/>
            <a:ext cx="1596941" cy="15556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7" name="Куб 13"/>
          <p:cNvGrpSpPr>
            <a:grpSpLocks/>
          </p:cNvGrpSpPr>
          <p:nvPr/>
        </p:nvGrpSpPr>
        <p:grpSpPr bwMode="auto">
          <a:xfrm>
            <a:off x="6706150" y="4260497"/>
            <a:ext cx="1504872" cy="1322318"/>
            <a:chOff x="3241" y="430"/>
            <a:chExt cx="948" cy="833"/>
          </a:xfrm>
        </p:grpSpPr>
        <p:pic>
          <p:nvPicPr>
            <p:cNvPr id="28" name="Куб 13"/>
            <p:cNvPicPr>
              <a:picLocks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41" y="430"/>
              <a:ext cx="948" cy="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9" name="Text Box 25"/>
            <p:cNvSpPr txBox="1">
              <a:spLocks noChangeArrowheads="1"/>
            </p:cNvSpPr>
            <p:nvPr/>
          </p:nvSpPr>
          <p:spPr bwMode="auto">
            <a:xfrm>
              <a:off x="3465" y="652"/>
              <a:ext cx="473" cy="4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defRPr/>
              </a:pPr>
              <a:r>
                <a:rPr lang="ru-RU" altLang="ru-RU" sz="60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pitchFamily="34" charset="0"/>
                </a:rPr>
                <a:t>о</a:t>
              </a:r>
            </a:p>
          </p:txBody>
        </p:sp>
      </p:grpSp>
      <p:grpSp>
        <p:nvGrpSpPr>
          <p:cNvPr id="30" name="Куб 14"/>
          <p:cNvGrpSpPr>
            <a:grpSpLocks/>
          </p:cNvGrpSpPr>
          <p:nvPr/>
        </p:nvGrpSpPr>
        <p:grpSpPr bwMode="auto">
          <a:xfrm>
            <a:off x="7375457" y="3461929"/>
            <a:ext cx="1652501" cy="1498522"/>
            <a:chOff x="3636" y="269"/>
            <a:chExt cx="1041" cy="944"/>
          </a:xfrm>
        </p:grpSpPr>
        <p:pic>
          <p:nvPicPr>
            <p:cNvPr id="31" name="Куб 14"/>
            <p:cNvPicPr>
              <a:picLocks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6" y="269"/>
              <a:ext cx="1041" cy="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" name="Text Box 28"/>
            <p:cNvSpPr txBox="1">
              <a:spLocks noChangeArrowheads="1"/>
            </p:cNvSpPr>
            <p:nvPr/>
          </p:nvSpPr>
          <p:spPr bwMode="auto">
            <a:xfrm rot="457481">
              <a:off x="3899" y="545"/>
              <a:ext cx="473" cy="4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defRPr/>
              </a:pPr>
              <a:r>
                <a:rPr lang="en-US" altLang="ru-RU" sz="60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pitchFamily="34" charset="0"/>
                </a:rPr>
                <a:t>r</a:t>
              </a:r>
              <a:endParaRPr lang="ru-RU" altLang="ru-RU" sz="6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endParaRPr>
            </a:p>
          </p:txBody>
        </p:sp>
      </p:grpSp>
      <p:grpSp>
        <p:nvGrpSpPr>
          <p:cNvPr id="33" name="Куб 15"/>
          <p:cNvGrpSpPr>
            <a:grpSpLocks/>
          </p:cNvGrpSpPr>
          <p:nvPr/>
        </p:nvGrpSpPr>
        <p:grpSpPr bwMode="auto">
          <a:xfrm>
            <a:off x="7888441" y="3830062"/>
            <a:ext cx="1773146" cy="1628689"/>
            <a:chOff x="3994" y="280"/>
            <a:chExt cx="1117" cy="1026"/>
          </a:xfrm>
        </p:grpSpPr>
        <p:pic>
          <p:nvPicPr>
            <p:cNvPr id="34" name="Куб 15"/>
            <p:cNvPicPr>
              <a:picLocks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4" y="280"/>
              <a:ext cx="1117" cy="1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5" name="Text Box 31"/>
            <p:cNvSpPr txBox="1">
              <a:spLocks noChangeArrowheads="1"/>
            </p:cNvSpPr>
            <p:nvPr/>
          </p:nvSpPr>
          <p:spPr bwMode="auto">
            <a:xfrm rot="20773083">
              <a:off x="4317" y="600"/>
              <a:ext cx="473" cy="4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defRPr/>
              </a:pPr>
              <a:r>
                <a:rPr lang="en-US" altLang="ru-RU" sz="6000" b="1" dirty="0" err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pitchFamily="34" charset="0"/>
                </a:rPr>
                <a:t>i</a:t>
              </a:r>
              <a:endParaRPr lang="ru-RU" altLang="ru-RU" sz="6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endParaRPr>
            </a:p>
          </p:txBody>
        </p:sp>
      </p:grpSp>
      <p:grpSp>
        <p:nvGrpSpPr>
          <p:cNvPr id="36" name="Куб 16"/>
          <p:cNvGrpSpPr>
            <a:grpSpLocks/>
          </p:cNvGrpSpPr>
          <p:nvPr/>
        </p:nvGrpSpPr>
        <p:grpSpPr bwMode="auto">
          <a:xfrm>
            <a:off x="8742225" y="3668293"/>
            <a:ext cx="1663613" cy="1542970"/>
            <a:chOff x="4497" y="399"/>
            <a:chExt cx="1048" cy="972"/>
          </a:xfrm>
        </p:grpSpPr>
        <p:pic>
          <p:nvPicPr>
            <p:cNvPr id="37" name="Куб 16"/>
            <p:cNvPicPr>
              <a:picLocks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97" y="399"/>
              <a:ext cx="1048" cy="9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8" name="Text Box 34"/>
            <p:cNvSpPr txBox="1">
              <a:spLocks noChangeArrowheads="1"/>
            </p:cNvSpPr>
            <p:nvPr/>
          </p:nvSpPr>
          <p:spPr bwMode="auto">
            <a:xfrm rot="595265">
              <a:off x="4762" y="687"/>
              <a:ext cx="473" cy="4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defRPr/>
              </a:pPr>
              <a:r>
                <a:rPr lang="en-US" altLang="ru-RU" sz="60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pitchFamily="34" charset="0"/>
                </a:rPr>
                <a:t>k</a:t>
              </a:r>
              <a:endParaRPr lang="ru-RU" altLang="ru-RU" sz="6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endParaRPr>
            </a:p>
          </p:txBody>
        </p:sp>
      </p:grpSp>
      <p:grpSp>
        <p:nvGrpSpPr>
          <p:cNvPr id="39" name="Куб 17"/>
          <p:cNvGrpSpPr>
            <a:grpSpLocks/>
          </p:cNvGrpSpPr>
          <p:nvPr/>
        </p:nvGrpSpPr>
        <p:grpSpPr bwMode="auto">
          <a:xfrm>
            <a:off x="9423866" y="4336891"/>
            <a:ext cx="1723934" cy="1615990"/>
            <a:chOff x="4908" y="238"/>
            <a:chExt cx="1086" cy="1018"/>
          </a:xfrm>
        </p:grpSpPr>
        <p:pic>
          <p:nvPicPr>
            <p:cNvPr id="40" name="Куб 17"/>
            <p:cNvPicPr>
              <a:picLocks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08" y="238"/>
              <a:ext cx="1086" cy="10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" name="Text Box 37"/>
            <p:cNvSpPr txBox="1">
              <a:spLocks noChangeArrowheads="1"/>
            </p:cNvSpPr>
            <p:nvPr/>
          </p:nvSpPr>
          <p:spPr bwMode="auto">
            <a:xfrm rot="20773083">
              <a:off x="5217" y="555"/>
              <a:ext cx="473" cy="4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defRPr/>
              </a:pPr>
              <a:r>
                <a:rPr lang="ru-RU" altLang="ru-RU" sz="60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pitchFamily="34" charset="0"/>
                </a:rPr>
                <a:t>а</a:t>
              </a:r>
            </a:p>
          </p:txBody>
        </p:sp>
      </p:grpSp>
      <p:grpSp>
        <p:nvGrpSpPr>
          <p:cNvPr id="42" name="Куб 6"/>
          <p:cNvGrpSpPr>
            <a:grpSpLocks/>
          </p:cNvGrpSpPr>
          <p:nvPr/>
        </p:nvGrpSpPr>
        <p:grpSpPr bwMode="auto">
          <a:xfrm>
            <a:off x="1139007" y="4211190"/>
            <a:ext cx="1681075" cy="1560431"/>
            <a:chOff x="-230" y="35"/>
            <a:chExt cx="1059" cy="983"/>
          </a:xfrm>
        </p:grpSpPr>
        <p:pic>
          <p:nvPicPr>
            <p:cNvPr id="43" name="Куб 6"/>
            <p:cNvPicPr>
              <a:picLocks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30" y="35"/>
              <a:ext cx="1059" cy="9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4" name="Text Box 40"/>
            <p:cNvSpPr txBox="1">
              <a:spLocks noChangeArrowheads="1"/>
            </p:cNvSpPr>
            <p:nvPr/>
          </p:nvSpPr>
          <p:spPr bwMode="auto">
            <a:xfrm rot="655611">
              <a:off x="14" y="297"/>
              <a:ext cx="473" cy="4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defRPr/>
              </a:pPr>
              <a:r>
                <a:rPr lang="ru-RU" altLang="ru-RU" sz="60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pitchFamily="34" charset="0"/>
                </a:rPr>
                <a:t>к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126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61369" y="1949718"/>
            <a:ext cx="3367480" cy="1219169"/>
          </a:xfrm>
          <a:prstGeom prst="round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840" tIns="54420" rIns="108840" bIns="54420" anchor="ctr"/>
          <a:lstStyle/>
          <a:p>
            <a:pPr algn="ctr">
              <a:defRPr/>
            </a:pPr>
            <a:r>
              <a:rPr lang="en-US" sz="3629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O‘rin</a:t>
            </a:r>
            <a:r>
              <a:rPr lang="en-US" sz="3629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29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almashtirish</a:t>
            </a:r>
            <a:endParaRPr lang="ru-RU" sz="3629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199773" y="2945033"/>
            <a:ext cx="3625604" cy="121123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840" tIns="54420" rIns="108840" bIns="54420" anchor="ctr"/>
          <a:lstStyle/>
          <a:p>
            <a:pPr algn="ctr">
              <a:defRPr/>
            </a:pPr>
            <a:r>
              <a:rPr lang="en-US" sz="381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O‘rinlashtirish</a:t>
            </a:r>
            <a:endParaRPr lang="ru-RU" sz="381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558372" y="1892966"/>
            <a:ext cx="2844378" cy="110487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840" tIns="54420" rIns="108840" bIns="54420" anchor="ctr"/>
          <a:lstStyle/>
          <a:p>
            <a:pPr algn="ctr">
              <a:defRPr/>
            </a:pPr>
            <a:r>
              <a:rPr lang="en-US" sz="381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Guruhlash</a:t>
            </a:r>
            <a:endParaRPr lang="ru-RU" sz="381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428849" y="457029"/>
            <a:ext cx="5998605" cy="1371814"/>
          </a:xfrm>
          <a:prstGeom prst="rect">
            <a:avLst/>
          </a:prstGeom>
          <a:solidFill>
            <a:srgbClr val="333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840" tIns="54420" rIns="108840" bIns="54420" anchor="ctr"/>
          <a:lstStyle/>
          <a:p>
            <a:pPr algn="ctr">
              <a:defRPr/>
            </a:pPr>
            <a:r>
              <a:rPr lang="ru-RU" sz="3810" b="1" dirty="0">
                <a:solidFill>
                  <a:srgbClr val="002060"/>
                </a:solidFill>
              </a:rPr>
              <a:t> </a:t>
            </a:r>
            <a:r>
              <a:rPr lang="en-US" sz="544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Kombinatorika</a:t>
            </a:r>
            <a:endParaRPr lang="ru-RU" sz="7983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3384681" y="1819283"/>
            <a:ext cx="1248571" cy="476306"/>
          </a:xfrm>
          <a:prstGeom prst="straightConnector1">
            <a:avLst/>
          </a:prstGeom>
          <a:ln w="38100">
            <a:solidFill>
              <a:srgbClr val="CC330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7005359" y="1819283"/>
            <a:ext cx="1547094" cy="634606"/>
          </a:xfrm>
          <a:prstGeom prst="straightConnector1">
            <a:avLst/>
          </a:prstGeom>
          <a:ln w="38100">
            <a:solidFill>
              <a:srgbClr val="CC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H="1">
            <a:off x="5945760" y="1828843"/>
            <a:ext cx="28886" cy="1136869"/>
          </a:xfrm>
          <a:prstGeom prst="straightConnector1">
            <a:avLst/>
          </a:prstGeom>
          <a:ln w="38100">
            <a:solidFill>
              <a:srgbClr val="CC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442406" y="5269518"/>
            <a:ext cx="1583577" cy="556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8840" tIns="54420" rIns="108840" bIns="54420">
            <a:spAutoFit/>
          </a:bodyPr>
          <a:lstStyle/>
          <a:p>
            <a:r>
              <a:rPr lang="en-US" sz="2903" b="1" dirty="0" err="1">
                <a:solidFill>
                  <a:srgbClr val="002060"/>
                </a:solidFill>
              </a:rPr>
              <a:t>Takrorsiz</a:t>
            </a:r>
            <a:endParaRPr lang="ru-RU" sz="2903" b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6473740" y="4994749"/>
                <a:ext cx="2317686" cy="1223220"/>
              </a:xfrm>
              <a:prstGeom prst="rect">
                <a:avLst/>
              </a:prstGeom>
              <a:noFill/>
              <a:ln>
                <a:solidFill>
                  <a:srgbClr val="0000CC"/>
                </a:solidFill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ru-RU" sz="4899" b="1" dirty="0">
                    <a:solidFill>
                      <a:schemeClr val="bg2">
                        <a:lumMod val="1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ru-RU" sz="4355" b="1" i="1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ru-RU" sz="4355" b="1" i="1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  <m:sub>
                        <m:r>
                          <a:rPr lang="en-US" altLang="ru-RU" sz="4355" b="1" i="1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  <m:sup>
                        <m:r>
                          <a:rPr lang="en-US" altLang="ru-RU" sz="4355" b="1" i="1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𝒌</m:t>
                        </m:r>
                      </m:sup>
                    </m:sSubSup>
                    <m:r>
                      <a:rPr lang="en-US" altLang="ru-RU" sz="4355" b="1" i="1">
                        <a:solidFill>
                          <a:schemeClr val="bg2">
                            <a:lumMod val="1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355" b="1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355" b="1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355" b="1" i="1" dirty="0"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  <m:sup>
                        <m:r>
                          <a:rPr lang="en-US" sz="4355" b="1" i="1" dirty="0">
                            <a:latin typeface="Cambria Math" panose="02040503050406030204" pitchFamily="18" charset="0"/>
                          </a:rPr>
                          <m:t>𝒌</m:t>
                        </m:r>
                      </m:sup>
                    </m:sSup>
                  </m:oMath>
                </a14:m>
                <a:endParaRPr lang="en-US" sz="4355" b="1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3740" y="4994749"/>
                <a:ext cx="2317686" cy="122322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>
                <a:solidFill>
                  <a:srgbClr val="0000CC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/>
          <p:cNvCxnSpPr/>
          <p:nvPr/>
        </p:nvCxnSpPr>
        <p:spPr>
          <a:xfrm>
            <a:off x="6790450" y="5233155"/>
            <a:ext cx="573747" cy="1255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8183847" y="3453649"/>
                <a:ext cx="3623240" cy="1217000"/>
              </a:xfrm>
              <a:prstGeom prst="rect">
                <a:avLst/>
              </a:prstGeom>
              <a:noFill/>
              <a:ln>
                <a:solidFill>
                  <a:srgbClr val="0000CC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altLang="ru-RU" sz="3629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ru-RU" sz="3629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altLang="ru-RU" sz="3629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sub>
                        <m:sup>
                          <m:r>
                            <a:rPr lang="en-US" altLang="ru-RU" sz="3629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𝒌</m:t>
                          </m:r>
                        </m:sup>
                      </m:sSubSup>
                      <m:r>
                        <a:rPr lang="en-US" altLang="ru-RU" sz="3629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ru-RU" sz="3629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ru-RU" sz="3629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en-US" altLang="ru-RU" sz="3629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!</m:t>
                          </m:r>
                        </m:num>
                        <m:den>
                          <m:d>
                            <m:dPr>
                              <m:ctrlPr>
                                <a:rPr lang="en-US" altLang="ru-RU" sz="3629" b="1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ru-RU" sz="3629" b="1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  <m:r>
                                <a:rPr lang="en-US" altLang="ru-RU" sz="3629" b="1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altLang="ru-RU" sz="3629" b="1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𝒌</m:t>
                              </m:r>
                            </m:e>
                          </m:d>
                          <m:r>
                            <a:rPr lang="en-US" altLang="ru-RU" sz="3629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!</m:t>
                          </m:r>
                          <m:r>
                            <a:rPr lang="en-US" altLang="ru-RU" sz="3629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𝒌</m:t>
                          </m:r>
                          <m:r>
                            <a:rPr lang="en-US" altLang="ru-RU" sz="3629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!</m:t>
                          </m:r>
                        </m:den>
                      </m:f>
                    </m:oMath>
                  </m:oMathPara>
                </a14:m>
                <a:endParaRPr lang="ru-RU" sz="3629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83847" y="3453649"/>
                <a:ext cx="3623240" cy="121700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>
                <a:solidFill>
                  <a:srgbClr val="0000CC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2645199" y="5004036"/>
                <a:ext cx="3104376" cy="1217000"/>
              </a:xfrm>
              <a:prstGeom prst="rect">
                <a:avLst/>
              </a:prstGeom>
              <a:ln>
                <a:solidFill>
                  <a:srgbClr val="0000CC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altLang="ru-RU" sz="3629" b="1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ru-RU" sz="3629" b="1" i="1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altLang="ru-RU" sz="3629" b="1" i="1">
                              <a:latin typeface="Cambria Math" panose="02040503050406030204" pitchFamily="18" charset="0"/>
                            </a:rPr>
                            <m:t>𝒏</m:t>
                          </m:r>
                        </m:sub>
                        <m:sup>
                          <m:r>
                            <a:rPr lang="en-US" altLang="ru-RU" sz="3629" b="1" i="1">
                              <a:latin typeface="Cambria Math" panose="02040503050406030204" pitchFamily="18" charset="0"/>
                            </a:rPr>
                            <m:t>𝒌</m:t>
                          </m:r>
                        </m:sup>
                      </m:sSubSup>
                      <m:r>
                        <a:rPr lang="en-US" altLang="ru-RU" sz="3629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ru-RU" sz="3629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ru-RU" sz="3629" b="1" i="1"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en-US" altLang="ru-RU" sz="3629" b="1" i="1">
                              <a:latin typeface="Cambria Math" panose="02040503050406030204" pitchFamily="18" charset="0"/>
                            </a:rPr>
                            <m:t>!</m:t>
                          </m:r>
                        </m:num>
                        <m:den>
                          <m:d>
                            <m:dPr>
                              <m:ctrlPr>
                                <a:rPr lang="en-US" altLang="ru-RU" sz="3629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ru-RU" sz="3629" b="1" i="1"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  <m:r>
                                <a:rPr lang="en-US" altLang="ru-RU" sz="3629" b="1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altLang="ru-RU" sz="3629" b="1" i="1">
                                  <a:latin typeface="Cambria Math" panose="02040503050406030204" pitchFamily="18" charset="0"/>
                                </a:rPr>
                                <m:t>𝒌</m:t>
                              </m:r>
                            </m:e>
                          </m:d>
                          <m:r>
                            <a:rPr lang="en-US" altLang="ru-RU" sz="3629" b="1" i="1">
                              <a:latin typeface="Cambria Math" panose="02040503050406030204" pitchFamily="18" charset="0"/>
                            </a:rPr>
                            <m:t>!</m:t>
                          </m:r>
                        </m:den>
                      </m:f>
                    </m:oMath>
                  </m:oMathPara>
                </a14:m>
                <a:endParaRPr lang="ru-RU" sz="3266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5199" y="5004036"/>
                <a:ext cx="3104376" cy="121700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>
                <a:solidFill>
                  <a:srgbClr val="0000CC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0" name="Содержимое 5"/>
          <p:cNvGraphicFramePr>
            <a:graphicFrameLocks noChangeAspect="1"/>
          </p:cNvGraphicFramePr>
          <p:nvPr>
            <p:extLst/>
          </p:nvPr>
        </p:nvGraphicFramePr>
        <p:xfrm>
          <a:off x="423972" y="3596103"/>
          <a:ext cx="2416938" cy="92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Формула" r:id="rId6" imgW="444307" imgH="228501" progId="Equation.3">
                  <p:embed/>
                </p:oleObj>
              </mc:Choice>
              <mc:Fallback>
                <p:oleObj name="Формула" r:id="rId6" imgW="444307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972" y="3596103"/>
                        <a:ext cx="2416938" cy="921387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0000CC"/>
                        </a:solidFill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Прямая со стрелкой 22"/>
          <p:cNvCxnSpPr/>
          <p:nvPr/>
        </p:nvCxnSpPr>
        <p:spPr>
          <a:xfrm>
            <a:off x="1632441" y="3168886"/>
            <a:ext cx="0" cy="456082"/>
          </a:xfrm>
          <a:prstGeom prst="straightConnector1">
            <a:avLst/>
          </a:prstGeom>
          <a:ln w="38100">
            <a:solidFill>
              <a:srgbClr val="CC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9995467" y="2965712"/>
            <a:ext cx="0" cy="456082"/>
          </a:xfrm>
          <a:prstGeom prst="straightConnector1">
            <a:avLst/>
          </a:prstGeom>
          <a:ln w="38100">
            <a:solidFill>
              <a:srgbClr val="CC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endCxn id="10" idx="0"/>
          </p:cNvCxnSpPr>
          <p:nvPr/>
        </p:nvCxnSpPr>
        <p:spPr>
          <a:xfrm flipH="1">
            <a:off x="4197387" y="4204931"/>
            <a:ext cx="953342" cy="799105"/>
          </a:xfrm>
          <a:prstGeom prst="straightConnector1">
            <a:avLst/>
          </a:prstGeom>
          <a:ln w="38100">
            <a:solidFill>
              <a:srgbClr val="CC330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6948238" y="4170221"/>
            <a:ext cx="765000" cy="805174"/>
          </a:xfrm>
          <a:prstGeom prst="straightConnector1">
            <a:avLst/>
          </a:prstGeom>
          <a:ln w="38100">
            <a:solidFill>
              <a:srgbClr val="CC330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9057773" y="5320232"/>
            <a:ext cx="1467904" cy="556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8840" tIns="54420" rIns="108840" bIns="54420">
            <a:spAutoFit/>
          </a:bodyPr>
          <a:lstStyle/>
          <a:p>
            <a:r>
              <a:rPr lang="en-US" sz="2903" b="1" dirty="0" err="1">
                <a:solidFill>
                  <a:srgbClr val="002060"/>
                </a:solidFill>
              </a:rPr>
              <a:t>Takroriy</a:t>
            </a:r>
            <a:endParaRPr lang="ru-RU" sz="2903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011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9" grpId="0"/>
      <p:bldP spid="14" grpId="0" animBg="1"/>
      <p:bldP spid="16" grpId="0" animBg="1"/>
      <p:bldP spid="10" grpId="0" animBg="1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4800" y="967643"/>
            <a:ext cx="115047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9263" algn="just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8 ta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kitobni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javondagi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8 ta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o‘ringa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usulda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joylashtirish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2273" y="1992099"/>
            <a:ext cx="1698765" cy="2189265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488951" y="2582026"/>
                <a:ext cx="5852426" cy="25545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</a:p>
              <a:p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Kitoblar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- 8 ta</a:t>
                </a:r>
              </a:p>
              <a:p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Javondagi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o‘rinlar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- 8 ta</a:t>
                </a:r>
              </a:p>
              <a:p>
                <a:r>
                  <a:rPr lang="en-US" sz="4000" u="sng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4000" u="sng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u="sng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4000" u="sng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000" b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𝐏</m:t>
                        </m:r>
                      </m:e>
                      <m:sub>
                        <m:r>
                          <a:rPr lang="en-US" sz="40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𝟖</m:t>
                        </m:r>
                      </m:sub>
                    </m:sSub>
                    <m:r>
                      <a:rPr lang="en-US" sz="40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=?</m:t>
                    </m:r>
                  </m:oMath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951" y="2582026"/>
                <a:ext cx="5852426" cy="2554545"/>
              </a:xfrm>
              <a:prstGeom prst="rect">
                <a:avLst/>
              </a:prstGeom>
              <a:blipFill rotWithShape="0">
                <a:blip r:embed="rId3"/>
                <a:stretch>
                  <a:fillRect l="-3646" t="-4296" b="-93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6437194" y="2656988"/>
                <a:ext cx="5025073" cy="31085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4400" u="sng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4400" u="sng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       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𝑷</m:t>
                        </m:r>
                      </m:e>
                      <m:sub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US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n!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4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𝑃</m:t>
                          </m:r>
                        </m:e>
                        <m:sub>
                          <m:r>
                            <a:rPr lang="en-US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8</m:t>
                          </m:r>
                        </m:sub>
                      </m:sSub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=8!=40320 </m:t>
                      </m:r>
                    </m:oMath>
                  </m:oMathPara>
                </a14:m>
                <a:endParaRPr lang="en-US" sz="4400" b="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3600" b="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7194" y="2656988"/>
                <a:ext cx="5025073" cy="3108543"/>
              </a:xfrm>
              <a:prstGeom prst="rect">
                <a:avLst/>
              </a:prstGeom>
              <a:blipFill rotWithShape="0">
                <a:blip r:embed="rId4"/>
                <a:stretch>
                  <a:fillRect t="-43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2629229" y="5735635"/>
            <a:ext cx="64569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: 40320 </a:t>
            </a:r>
            <a:r>
              <a:rPr lang="en-US" sz="4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4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usul</a:t>
            </a:r>
            <a:endParaRPr lang="ru-RU" sz="4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7547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859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6872" y="614354"/>
            <a:ext cx="11987284" cy="1738926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bolani</a:t>
            </a: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o‘rindiqqa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joylashtirish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4150" y="2912407"/>
            <a:ext cx="8863781" cy="3945593"/>
          </a:xfrm>
          <a:solidFill>
            <a:schemeClr val="bg1"/>
          </a:solidFill>
        </p:spPr>
        <p:txBody>
          <a:bodyPr/>
          <a:lstStyle/>
          <a:p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t>4</a:t>
            </a:fld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1429827"/>
              </p:ext>
            </p:extLst>
          </p:nvPr>
        </p:nvGraphicFramePr>
        <p:xfrm>
          <a:off x="1880423" y="2723717"/>
          <a:ext cx="2940050" cy="9310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Формула" r:id="rId3" imgW="850680" imgH="419040" progId="Equation.3">
                  <p:embed/>
                </p:oleObj>
              </mc:Choice>
              <mc:Fallback>
                <p:oleObj name="Формула" r:id="rId3" imgW="85068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0423" y="2723717"/>
                        <a:ext cx="2940050" cy="93108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8853679"/>
              </p:ext>
            </p:extLst>
          </p:nvPr>
        </p:nvGraphicFramePr>
        <p:xfrm>
          <a:off x="1409804" y="4009265"/>
          <a:ext cx="6757988" cy="11632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Формула" r:id="rId5" imgW="1955520" imgH="419040" progId="Equation.3">
                  <p:embed/>
                </p:oleObj>
              </mc:Choice>
              <mc:Fallback>
                <p:oleObj name="Формула" r:id="rId5" imgW="195552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9804" y="4009265"/>
                        <a:ext cx="6757988" cy="11632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305574" y="5472503"/>
            <a:ext cx="35189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ru-RU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445" y="2353280"/>
            <a:ext cx="3683164" cy="1478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4486" y="3657166"/>
            <a:ext cx="941070" cy="1039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8070" y="3657166"/>
            <a:ext cx="895350" cy="989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object 2"/>
          <p:cNvSpPr/>
          <p:nvPr/>
        </p:nvSpPr>
        <p:spPr>
          <a:xfrm>
            <a:off x="0" y="0"/>
            <a:ext cx="12199619" cy="136144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lnSpc>
                <a:spcPct val="150000"/>
              </a:lnSpc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421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0" y="0"/>
            <a:ext cx="12199619" cy="136144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lnSpc>
                <a:spcPct val="150000"/>
              </a:lnSpc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90946" y="1437781"/>
            <a:ext cx="1113905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36575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Raqamlar</a:t>
            </a:r>
            <a:r>
              <a:rPr lang="en-US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takrorlanishi</a:t>
            </a:r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indent="536575" algn="ctr"/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1, 2, 3, 4, 5, 6, 7, 8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raqamlaridan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5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xonali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son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tuzish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1021729" y="3815617"/>
                <a:ext cx="2601225" cy="1184876"/>
              </a:xfrm>
              <a:prstGeom prst="rect">
                <a:avLst/>
              </a:prstGeom>
              <a:noFill/>
              <a:ln>
                <a:solidFill>
                  <a:srgbClr val="0000CC"/>
                </a:solidFill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ru-RU" sz="5400" b="1" dirty="0" smtClean="0">
                    <a:solidFill>
                      <a:schemeClr val="bg2">
                        <a:lumMod val="1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ru-RU" sz="4800" b="1" i="1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ru-RU" sz="4800" b="1" i="1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  <m:sub>
                        <m:r>
                          <a:rPr lang="en-US" altLang="ru-RU" sz="4800" b="1" i="1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  <m:sup>
                        <m:r>
                          <a:rPr lang="en-US" altLang="ru-RU" sz="4800" b="1" i="1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𝒌</m:t>
                        </m:r>
                      </m:sup>
                    </m:sSubSup>
                    <m:r>
                      <a:rPr lang="en-US" altLang="ru-RU" sz="4800" b="1" i="1">
                        <a:solidFill>
                          <a:schemeClr val="bg2">
                            <a:lumMod val="1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800" b="1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1" i="1" dirty="0" smtClean="0"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  <m:sup>
                        <m:r>
                          <a:rPr lang="en-US" sz="4800" b="1" i="1" dirty="0" smtClean="0">
                            <a:latin typeface="Cambria Math" panose="02040503050406030204" pitchFamily="18" charset="0"/>
                          </a:rPr>
                          <m:t>𝒌</m:t>
                        </m:r>
                      </m:sup>
                    </m:sSup>
                  </m:oMath>
                </a14:m>
                <a:endParaRPr lang="en-US" sz="4800" b="1" dirty="0" smtClean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1729" y="3815617"/>
                <a:ext cx="2601225" cy="118487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>
                <a:solidFill>
                  <a:srgbClr val="0000CC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Прямая соединительная линия 8"/>
          <p:cNvCxnSpPr/>
          <p:nvPr/>
        </p:nvCxnSpPr>
        <p:spPr>
          <a:xfrm>
            <a:off x="1287679" y="4149924"/>
            <a:ext cx="632466" cy="138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4454897" y="5355338"/>
            <a:ext cx="555152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32768 ta son</a:t>
            </a:r>
            <a:endParaRPr lang="ru-RU" sz="4800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4454897" y="4285686"/>
                <a:ext cx="3664658" cy="9544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5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5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𝟖</m:t>
                        </m:r>
                      </m:e>
                      <m:sup>
                        <m:r>
                          <a:rPr lang="en-US" sz="5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sup>
                    </m:sSup>
                  </m:oMath>
                </a14:m>
                <a:r>
                  <a:rPr lang="en-US" sz="5400" dirty="0" smtClean="0"/>
                  <a:t> = </a:t>
                </a:r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32768</a:t>
                </a:r>
                <a:endParaRPr lang="ru-RU" sz="5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4897" y="4285686"/>
                <a:ext cx="3664658" cy="954428"/>
              </a:xfrm>
              <a:prstGeom prst="rect">
                <a:avLst/>
              </a:prstGeom>
              <a:blipFill rotWithShape="0">
                <a:blip r:embed="rId3"/>
                <a:stretch>
                  <a:fillRect t="-16561" r="-8319" b="-382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6862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-7619" y="0"/>
            <a:ext cx="12199619" cy="136144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lnSpc>
                <a:spcPct val="150000"/>
              </a:lnSpc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234100" y="2780807"/>
                <a:ext cx="9510155" cy="3246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1-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imkoniyat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5 ta (“0”dan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boshqa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2-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imkoniyat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5 ta</a:t>
                </a:r>
              </a:p>
              <a:p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3-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imkoniyat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4 ta</a:t>
                </a:r>
              </a:p>
              <a:p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4-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imkoniyat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3 ta  </a:t>
                </a:r>
              </a:p>
              <a:p>
                <a:endParaRPr lang="en-US" sz="16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e>
                      <m:sup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·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·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𝟑𝟎𝟎</m:t>
                    </m:r>
                  </m:oMath>
                </a14:m>
                <a:r>
                  <a:rPr lang="en-US" sz="44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4100" y="2780807"/>
                <a:ext cx="9510155" cy="3246979"/>
              </a:xfrm>
              <a:prstGeom prst="rect">
                <a:avLst/>
              </a:prstGeom>
              <a:blipFill rotWithShape="0">
                <a:blip r:embed="rId2"/>
                <a:stretch>
                  <a:fillRect l="-1922" t="-28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195617" y="1361440"/>
            <a:ext cx="1136858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 algn="just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Agar,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raqamlar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takrorlanmasa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z-Cyrl-UZ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1, 2, 3, 4, 5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raqamlaridan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jami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4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xonali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tuzish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011504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0" y="0"/>
            <a:ext cx="12199619" cy="90033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7249" y="900332"/>
            <a:ext cx="1140822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36575" algn="just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Futbol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jamoasidagi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11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jamoa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sardori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yordamchisini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tanlab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80435" y="4324355"/>
                <a:ext cx="3594765" cy="1227772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36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SupPr>
                        <m:e>
                          <m:r>
                            <a:rPr lang="en-US" sz="3600" b="1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𝐀</m:t>
                          </m:r>
                        </m:e>
                        <m:sub>
                          <m:r>
                            <a:rPr lang="en-US" sz="3600" b="1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𝐧</m:t>
                          </m:r>
                        </m:sub>
                        <m:sup>
                          <m:r>
                            <a:rPr lang="en-US" sz="3600" b="1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𝐤</m:t>
                          </m:r>
                        </m:sup>
                      </m:sSubSup>
                      <m:r>
                        <a:rPr lang="en-US" sz="3600" b="1" i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600" b="1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𝐧</m:t>
                          </m:r>
                          <m:r>
                            <a:rPr lang="en-US" sz="3600" b="1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!</m:t>
                          </m:r>
                        </m:num>
                        <m:den>
                          <m:r>
                            <a:rPr lang="en-US" sz="3600" b="1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US" sz="3600" b="1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𝐧</m:t>
                          </m:r>
                          <m:r>
                            <a:rPr lang="en-US" sz="3600" b="1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3600" b="1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𝐤</m:t>
                          </m:r>
                          <m:r>
                            <a:rPr lang="en-US" sz="3600" b="1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ru-RU" sz="4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435" y="4324355"/>
                <a:ext cx="3594765" cy="122777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4312217" y="4397324"/>
                <a:ext cx="10364521" cy="11548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11</m:t>
                        </m:r>
                      </m:sub>
                      <m:sup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bSup>
                    <m:r>
                      <a:rPr lang="en-US" sz="4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11</m:t>
                        </m:r>
                        <m: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!</m:t>
                        </m:r>
                      </m:num>
                      <m:den>
                        <m: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11</m:t>
                        </m:r>
                        <m: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)!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11</m:t>
                        </m:r>
                        <m: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!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9!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10·11=110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2217" y="4397324"/>
                <a:ext cx="10364521" cy="1154803"/>
              </a:xfrm>
              <a:prstGeom prst="rect">
                <a:avLst/>
              </a:prstGeom>
              <a:blipFill rotWithShape="0">
                <a:blip r:embed="rId3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34300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0" y="0"/>
            <a:ext cx="12199619" cy="136144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lnSpc>
                <a:spcPct val="150000"/>
              </a:lnSpc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9277" y="1604057"/>
            <a:ext cx="112795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623888" algn="just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chiziqda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oltita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belgilandi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Chizmada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58129" y="4379848"/>
                <a:ext cx="4154657" cy="1377621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4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4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4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sub>
                        <m:sup>
                          <m:r>
                            <a:rPr lang="en-US" sz="4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bSup>
                      <m:r>
                        <a:rPr lang="en-US" sz="4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4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en-US" sz="4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4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en-US" sz="4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4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4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2400" b="1" dirty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8129" y="4379848"/>
                <a:ext cx="4154657" cy="1377621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632779" y="4428393"/>
                <a:ext cx="6068291" cy="11698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ru-RU" sz="48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sz="4800" b="0" i="0">
                            <a:latin typeface="Cambria Math" panose="02040503050406030204" pitchFamily="18" charset="0"/>
                          </a:rPr>
                          <m:t>C</m:t>
                        </m:r>
                      </m:e>
                      <m:sub>
                        <m:r>
                          <a:rPr lang="en-US" sz="4800" b="0" i="0" smtClean="0">
                            <a:latin typeface="Cambria Math" panose="02040503050406030204" pitchFamily="18" charset="0"/>
                          </a:rPr>
                          <m:t>6</m:t>
                        </m:r>
                      </m:sub>
                      <m:sup>
                        <m:r>
                          <a:rPr lang="en-US" sz="4800" b="0" i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sz="4800" b="0" i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0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US" sz="4800" b="0" i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800" b="0" i="0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US" sz="4800" b="0" i="0">
                            <a:latin typeface="Cambria Math" panose="02040503050406030204" pitchFamily="18" charset="0"/>
                          </a:rPr>
                          <m:t>−1)</m:t>
                        </m:r>
                      </m:num>
                      <m:den>
                        <m:r>
                          <a:rPr lang="en-US" sz="4800" b="0" i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15                                  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2779" y="4428393"/>
                <a:ext cx="6068291" cy="1169807"/>
              </a:xfrm>
              <a:prstGeom prst="rect">
                <a:avLst/>
              </a:prstGeom>
              <a:blipFill rotWithShape="0">
                <a:blip r:embed="rId3"/>
                <a:stretch>
                  <a:fillRect r="-75578" b="-119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49425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37229" y="1357211"/>
            <a:ext cx="9144000" cy="3864077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C00000"/>
                </a:solidFill>
              </a:rPr>
              <a:t>    </a:t>
            </a:r>
            <a:r>
              <a:rPr lang="ru-RU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Tanlanmaning</a:t>
            </a:r>
            <a:r>
              <a:rPr lang="ru-RU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4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qiymatini</a:t>
            </a:r>
            <a:r>
              <a:rPr lang="ru-RU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ru-RU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en-US" sz="4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modasini</a:t>
            </a:r>
            <a:r>
              <a:rPr lang="ru-RU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ru-RU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en-US" sz="4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medianasini</a:t>
            </a:r>
            <a:r>
              <a:rPr lang="ru-RU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  </a:t>
            </a:r>
            <a:r>
              <a:rPr lang="ru-RU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kengligini</a:t>
            </a:r>
            <a:r>
              <a:rPr lang="ru-RU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5)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nisbiy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chastotalar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jadvalini</a:t>
            </a:r>
            <a:r>
              <a:rPr lang="ru-RU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4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chastotalar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poligonini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chizing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42043" y="5381602"/>
            <a:ext cx="9325777" cy="1500187"/>
          </a:xfrm>
        </p:spPr>
        <p:txBody>
          <a:bodyPr>
            <a:normAutofit/>
          </a:bodyPr>
          <a:lstStyle/>
          <a:p>
            <a:r>
              <a:rPr lang="ru-RU" sz="5400" b="1" dirty="0">
                <a:solidFill>
                  <a:srgbClr val="C00000"/>
                </a:solidFill>
              </a:rPr>
              <a:t>-</a:t>
            </a:r>
            <a:r>
              <a:rPr lang="ru-RU" sz="5400" b="1" dirty="0" smtClean="0">
                <a:solidFill>
                  <a:srgbClr val="C00000"/>
                </a:solidFill>
              </a:rPr>
              <a:t>2</a:t>
            </a:r>
            <a:r>
              <a:rPr lang="en-US" sz="5400" b="1" dirty="0" smtClean="0">
                <a:solidFill>
                  <a:srgbClr val="C00000"/>
                </a:solidFill>
              </a:rPr>
              <a:t>;</a:t>
            </a:r>
            <a:r>
              <a:rPr lang="ru-RU" sz="5400" b="1" dirty="0" smtClean="0">
                <a:solidFill>
                  <a:srgbClr val="C00000"/>
                </a:solidFill>
              </a:rPr>
              <a:t> </a:t>
            </a:r>
            <a:r>
              <a:rPr lang="ru-RU" sz="5400" b="1" dirty="0">
                <a:solidFill>
                  <a:srgbClr val="C00000"/>
                </a:solidFill>
              </a:rPr>
              <a:t>-</a:t>
            </a:r>
            <a:r>
              <a:rPr lang="ru-RU" sz="5400" b="1" dirty="0" smtClean="0">
                <a:solidFill>
                  <a:srgbClr val="C00000"/>
                </a:solidFill>
              </a:rPr>
              <a:t>4</a:t>
            </a:r>
            <a:r>
              <a:rPr lang="en-US" sz="5400" b="1" dirty="0" smtClean="0">
                <a:solidFill>
                  <a:srgbClr val="C00000"/>
                </a:solidFill>
              </a:rPr>
              <a:t>;</a:t>
            </a:r>
            <a:r>
              <a:rPr lang="ru-RU" sz="5400" b="1" dirty="0" smtClean="0">
                <a:solidFill>
                  <a:srgbClr val="C00000"/>
                </a:solidFill>
              </a:rPr>
              <a:t> </a:t>
            </a:r>
            <a:r>
              <a:rPr lang="ru-RU" sz="5400" b="1" dirty="0">
                <a:solidFill>
                  <a:srgbClr val="C00000"/>
                </a:solidFill>
              </a:rPr>
              <a:t>-</a:t>
            </a:r>
            <a:r>
              <a:rPr lang="ru-RU" sz="5400" b="1" dirty="0" smtClean="0">
                <a:solidFill>
                  <a:srgbClr val="C00000"/>
                </a:solidFill>
              </a:rPr>
              <a:t>2</a:t>
            </a:r>
            <a:r>
              <a:rPr lang="en-US" sz="5400" b="1" dirty="0" smtClean="0">
                <a:solidFill>
                  <a:srgbClr val="C00000"/>
                </a:solidFill>
              </a:rPr>
              <a:t>;</a:t>
            </a:r>
            <a:r>
              <a:rPr lang="ru-RU" sz="5400" b="1" dirty="0" smtClean="0">
                <a:solidFill>
                  <a:srgbClr val="C00000"/>
                </a:solidFill>
              </a:rPr>
              <a:t> </a:t>
            </a:r>
            <a:r>
              <a:rPr lang="ru-RU" sz="5400" b="1" dirty="0">
                <a:solidFill>
                  <a:srgbClr val="C00000"/>
                </a:solidFill>
              </a:rPr>
              <a:t>-</a:t>
            </a:r>
            <a:r>
              <a:rPr lang="ru-RU" sz="5400" b="1" dirty="0" smtClean="0">
                <a:solidFill>
                  <a:srgbClr val="C00000"/>
                </a:solidFill>
              </a:rPr>
              <a:t>5</a:t>
            </a:r>
            <a:r>
              <a:rPr lang="en-US" sz="5400" b="1" dirty="0" smtClean="0">
                <a:solidFill>
                  <a:srgbClr val="C00000"/>
                </a:solidFill>
              </a:rPr>
              <a:t>;</a:t>
            </a:r>
            <a:r>
              <a:rPr lang="ru-RU" sz="5400" b="1" dirty="0" smtClean="0">
                <a:solidFill>
                  <a:srgbClr val="C00000"/>
                </a:solidFill>
              </a:rPr>
              <a:t> 2</a:t>
            </a:r>
            <a:r>
              <a:rPr lang="en-US" sz="5400" b="1" dirty="0" smtClean="0">
                <a:solidFill>
                  <a:srgbClr val="C00000"/>
                </a:solidFill>
              </a:rPr>
              <a:t>;</a:t>
            </a:r>
            <a:r>
              <a:rPr lang="ru-RU" sz="5400" b="1" dirty="0" smtClean="0">
                <a:solidFill>
                  <a:srgbClr val="C00000"/>
                </a:solidFill>
              </a:rPr>
              <a:t> 5</a:t>
            </a:r>
            <a:r>
              <a:rPr lang="en-US" sz="5400" b="1" dirty="0" smtClean="0">
                <a:solidFill>
                  <a:srgbClr val="C00000"/>
                </a:solidFill>
              </a:rPr>
              <a:t>;</a:t>
            </a:r>
            <a:r>
              <a:rPr lang="ru-RU" sz="5400" b="1" dirty="0" smtClean="0">
                <a:solidFill>
                  <a:srgbClr val="C00000"/>
                </a:solidFill>
              </a:rPr>
              <a:t> 8</a:t>
            </a:r>
            <a:r>
              <a:rPr lang="en-US" sz="5400" b="1" dirty="0" smtClean="0">
                <a:solidFill>
                  <a:srgbClr val="C00000"/>
                </a:solidFill>
              </a:rPr>
              <a:t>;</a:t>
            </a:r>
            <a:r>
              <a:rPr lang="ru-RU" sz="5400" b="1" dirty="0" smtClean="0">
                <a:solidFill>
                  <a:srgbClr val="C00000"/>
                </a:solidFill>
              </a:rPr>
              <a:t> 5</a:t>
            </a:r>
            <a:r>
              <a:rPr lang="en-US" sz="5400" b="1" dirty="0" smtClean="0">
                <a:solidFill>
                  <a:srgbClr val="C00000"/>
                </a:solidFill>
              </a:rPr>
              <a:t>;</a:t>
            </a:r>
            <a:r>
              <a:rPr lang="ru-RU" sz="5400" b="1" dirty="0" smtClean="0">
                <a:solidFill>
                  <a:srgbClr val="C00000"/>
                </a:solidFill>
              </a:rPr>
              <a:t> 10</a:t>
            </a:r>
            <a:r>
              <a:rPr lang="en-US" sz="5400" b="1" dirty="0" smtClean="0">
                <a:solidFill>
                  <a:srgbClr val="C00000"/>
                </a:solidFill>
              </a:rPr>
              <a:t>;</a:t>
            </a:r>
            <a:r>
              <a:rPr lang="ru-RU" sz="5400" b="1" dirty="0" smtClean="0">
                <a:solidFill>
                  <a:srgbClr val="C00000"/>
                </a:solidFill>
              </a:rPr>
              <a:t> 5</a:t>
            </a:r>
            <a:r>
              <a:rPr lang="en-US" sz="5400" b="1" dirty="0" smtClean="0">
                <a:solidFill>
                  <a:srgbClr val="C00000"/>
                </a:solidFill>
              </a:rPr>
              <a:t>.</a:t>
            </a:r>
            <a:endParaRPr lang="ru-RU" sz="5400" b="1" dirty="0">
              <a:solidFill>
                <a:srgbClr val="C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t>9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12192000" cy="144666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07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758</TotalTime>
  <Words>416</Words>
  <Application>Microsoft Office PowerPoint</Application>
  <PresentationFormat>Широкоэкранный</PresentationFormat>
  <Paragraphs>107</Paragraphs>
  <Slides>14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2" baseType="lpstr">
      <vt:lpstr>Arabic Typesetting</vt:lpstr>
      <vt:lpstr>Arial</vt:lpstr>
      <vt:lpstr>Calibri</vt:lpstr>
      <vt:lpstr>Calibri Light</vt:lpstr>
      <vt:lpstr>Cambria Math</vt:lpstr>
      <vt:lpstr>Times New Roman</vt:lpstr>
      <vt:lpstr>Тема Office</vt:lpstr>
      <vt:lpstr>Формула</vt:lpstr>
      <vt:lpstr>ALGEBRA</vt:lpstr>
      <vt:lpstr>Презентация PowerPoint</vt:lpstr>
      <vt:lpstr>Презентация PowerPoint</vt:lpstr>
      <vt:lpstr>5 ta bolani 2 ta o‘rindiqqa necha usulda  joylashtirish mumkin?</vt:lpstr>
      <vt:lpstr>Презентация PowerPoint</vt:lpstr>
      <vt:lpstr>Презентация PowerPoint</vt:lpstr>
      <vt:lpstr>Презентация PowerPoint</vt:lpstr>
      <vt:lpstr>Презентация PowerPoint</vt:lpstr>
      <vt:lpstr>     Tanlanmaning:     1) o‘rta qiymatini;      2) modasini; 3) medianasini;        4) kengligini;      5) nisbiy chastotalar jadvalini;      6) chastotalar poligonini chizing.</vt:lpstr>
      <vt:lpstr>                 -2, -4, -2, -5, 2, 5, 8, 5, 10, 5                           o‘sib borish tartibi: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</dc:title>
  <dc:creator>USER</dc:creator>
  <cp:lastModifiedBy>Админ</cp:lastModifiedBy>
  <cp:revision>75</cp:revision>
  <dcterms:created xsi:type="dcterms:W3CDTF">2020-04-17T01:39:56Z</dcterms:created>
  <dcterms:modified xsi:type="dcterms:W3CDTF">2021-03-29T12:16:37Z</dcterms:modified>
</cp:coreProperties>
</file>