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7" r:id="rId1"/>
  </p:sldMasterIdLst>
  <p:notesMasterIdLst>
    <p:notesMasterId r:id="rId18"/>
  </p:notesMasterIdLst>
  <p:sldIdLst>
    <p:sldId id="459" r:id="rId2"/>
    <p:sldId id="487" r:id="rId3"/>
    <p:sldId id="478" r:id="rId4"/>
    <p:sldId id="486" r:id="rId5"/>
    <p:sldId id="488" r:id="rId6"/>
    <p:sldId id="483" r:id="rId7"/>
    <p:sldId id="479" r:id="rId8"/>
    <p:sldId id="475" r:id="rId9"/>
    <p:sldId id="489" r:id="rId10"/>
    <p:sldId id="480" r:id="rId11"/>
    <p:sldId id="481" r:id="rId12"/>
    <p:sldId id="476" r:id="rId13"/>
    <p:sldId id="477" r:id="rId14"/>
    <p:sldId id="492" r:id="rId15"/>
    <p:sldId id="485" r:id="rId16"/>
    <p:sldId id="491" r:id="rId17"/>
  </p:sldIdLst>
  <p:sldSz cx="1343977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tx1"/>
        </a:solidFill>
        <a:latin typeface="Arial" charset="0"/>
        <a:ea typeface="+mn-ea"/>
        <a:cs typeface="MS Gothic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MS Gothic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800080"/>
    <a:srgbClr val="FF99FF"/>
    <a:srgbClr val="3333FF"/>
    <a:srgbClr val="FFCCFF"/>
    <a:srgbClr val="990000"/>
    <a:srgbClr val="008000"/>
    <a:srgbClr val="FF0066"/>
    <a:srgbClr val="FF1111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364" autoAdjust="0"/>
  </p:normalViewPr>
  <p:slideViewPr>
    <p:cSldViewPr>
      <p:cViewPr varScale="1">
        <p:scale>
          <a:sx n="64" d="100"/>
          <a:sy n="64" d="100"/>
        </p:scale>
        <p:origin x="702" y="84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217488" y="812800"/>
            <a:ext cx="7121525" cy="4006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2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6788" cy="481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9775" cy="53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Arial Unicode MS" charset="0"/>
              </a:defRPr>
            </a:lvl1pPr>
          </a:lstStyle>
          <a:p>
            <a:pPr>
              <a:defRPr/>
            </a:pPr>
            <a:fld id="{96F48C51-5E1D-4063-A8FB-6AD0095F67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5289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96F48C51-5E1D-4063-A8FB-6AD0095F67FB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6870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E026B3-2D58-4777-AF40-2EE9A338E33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073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79972" y="1237197"/>
            <a:ext cx="10079831" cy="2631887"/>
          </a:xfrm>
        </p:spPr>
        <p:txBody>
          <a:bodyPr anchor="b"/>
          <a:lstStyle>
            <a:lvl1pPr algn="ctr"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79972" y="3970580"/>
            <a:ext cx="10079831" cy="1825171"/>
          </a:xfrm>
        </p:spPr>
        <p:txBody>
          <a:bodyPr/>
          <a:lstStyle>
            <a:lvl1pPr marL="0" indent="0" algn="ctr">
              <a:buNone/>
              <a:defRPr sz="2646"/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5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0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617839" y="402483"/>
            <a:ext cx="2897951" cy="64064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23985" y="402483"/>
            <a:ext cx="8525857" cy="64064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51822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1937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6985" y="1884670"/>
            <a:ext cx="11591806" cy="3144614"/>
          </a:xfrm>
        </p:spPr>
        <p:txBody>
          <a:bodyPr anchor="b"/>
          <a:lstStyle>
            <a:lvl1pPr>
              <a:defRPr sz="6614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6985" y="5059034"/>
            <a:ext cx="11591806" cy="1653678"/>
          </a:xfrm>
        </p:spPr>
        <p:txBody>
          <a:bodyPr/>
          <a:lstStyle>
            <a:lvl1pPr marL="0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1pPr>
            <a:lvl2pPr marL="503972" indent="0">
              <a:buNone/>
              <a:defRPr sz="2205">
                <a:solidFill>
                  <a:schemeClr val="tx1">
                    <a:tint val="75000"/>
                  </a:schemeClr>
                </a:solidFill>
              </a:defRPr>
            </a:lvl2pPr>
            <a:lvl3pPr marL="100794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3pPr>
            <a:lvl4pPr marL="1511915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4pPr>
            <a:lvl5pPr marL="2015886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5pPr>
            <a:lvl6pPr marL="2519858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6pPr>
            <a:lvl7pPr marL="3023829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7pPr>
            <a:lvl8pPr marL="3527801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8pPr>
            <a:lvl9pPr marL="4031772" indent="0">
              <a:buNone/>
              <a:defRPr sz="176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68961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23985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03886" y="2012414"/>
            <a:ext cx="5711904" cy="479654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8740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5" y="402483"/>
            <a:ext cx="11591806" cy="146118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5736" y="1853171"/>
            <a:ext cx="5685654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925736" y="2761381"/>
            <a:ext cx="5685654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803886" y="1853171"/>
            <a:ext cx="5713655" cy="908210"/>
          </a:xfrm>
        </p:spPr>
        <p:txBody>
          <a:bodyPr anchor="b"/>
          <a:lstStyle>
            <a:lvl1pPr marL="0" indent="0">
              <a:buNone/>
              <a:defRPr sz="2646" b="1"/>
            </a:lvl1pPr>
            <a:lvl2pPr marL="503972" indent="0">
              <a:buNone/>
              <a:defRPr sz="2205" b="1"/>
            </a:lvl2pPr>
            <a:lvl3pPr marL="1007943" indent="0">
              <a:buNone/>
              <a:defRPr sz="1984" b="1"/>
            </a:lvl3pPr>
            <a:lvl4pPr marL="1511915" indent="0">
              <a:buNone/>
              <a:defRPr sz="1764" b="1"/>
            </a:lvl4pPr>
            <a:lvl5pPr marL="2015886" indent="0">
              <a:buNone/>
              <a:defRPr sz="1764" b="1"/>
            </a:lvl5pPr>
            <a:lvl6pPr marL="2519858" indent="0">
              <a:buNone/>
              <a:defRPr sz="1764" b="1"/>
            </a:lvl6pPr>
            <a:lvl7pPr marL="3023829" indent="0">
              <a:buNone/>
              <a:defRPr sz="1764" b="1"/>
            </a:lvl7pPr>
            <a:lvl8pPr marL="3527801" indent="0">
              <a:buNone/>
              <a:defRPr sz="1764" b="1"/>
            </a:lvl8pPr>
            <a:lvl9pPr marL="4031772" indent="0">
              <a:buNone/>
              <a:defRPr sz="176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803886" y="2761381"/>
            <a:ext cx="5713655" cy="40615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22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29584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1039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>
              <a:defRPr sz="3527"/>
            </a:lvl1pPr>
            <a:lvl2pPr>
              <a:defRPr sz="3086"/>
            </a:lvl2pPr>
            <a:lvl3pPr>
              <a:defRPr sz="2646"/>
            </a:lvl3pPr>
            <a:lvl4pPr>
              <a:defRPr sz="2205"/>
            </a:lvl4pPr>
            <a:lvl5pPr>
              <a:defRPr sz="2205"/>
            </a:lvl5pPr>
            <a:lvl6pPr>
              <a:defRPr sz="2205"/>
            </a:lvl6pPr>
            <a:lvl7pPr>
              <a:defRPr sz="2205"/>
            </a:lvl7pPr>
            <a:lvl8pPr>
              <a:defRPr sz="2205"/>
            </a:lvl8pPr>
            <a:lvl9pPr>
              <a:defRPr sz="220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0723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5736" y="503978"/>
            <a:ext cx="4334677" cy="1763924"/>
          </a:xfrm>
        </p:spPr>
        <p:txBody>
          <a:bodyPr anchor="b"/>
          <a:lstStyle>
            <a:lvl1pPr>
              <a:defRPr sz="3527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713655" y="1088454"/>
            <a:ext cx="6803886" cy="5372269"/>
          </a:xfrm>
        </p:spPr>
        <p:txBody>
          <a:bodyPr/>
          <a:lstStyle>
            <a:lvl1pPr marL="0" indent="0">
              <a:buNone/>
              <a:defRPr sz="3527"/>
            </a:lvl1pPr>
            <a:lvl2pPr marL="503972" indent="0">
              <a:buNone/>
              <a:defRPr sz="3086"/>
            </a:lvl2pPr>
            <a:lvl3pPr marL="1007943" indent="0">
              <a:buNone/>
              <a:defRPr sz="2646"/>
            </a:lvl3pPr>
            <a:lvl4pPr marL="1511915" indent="0">
              <a:buNone/>
              <a:defRPr sz="2205"/>
            </a:lvl4pPr>
            <a:lvl5pPr marL="2015886" indent="0">
              <a:buNone/>
              <a:defRPr sz="2205"/>
            </a:lvl5pPr>
            <a:lvl6pPr marL="2519858" indent="0">
              <a:buNone/>
              <a:defRPr sz="2205"/>
            </a:lvl6pPr>
            <a:lvl7pPr marL="3023829" indent="0">
              <a:buNone/>
              <a:defRPr sz="2205"/>
            </a:lvl7pPr>
            <a:lvl8pPr marL="3527801" indent="0">
              <a:buNone/>
              <a:defRPr sz="2205"/>
            </a:lvl8pPr>
            <a:lvl9pPr marL="4031772" indent="0">
              <a:buNone/>
              <a:defRPr sz="2205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25736" y="2267902"/>
            <a:ext cx="4334677" cy="4201570"/>
          </a:xfrm>
        </p:spPr>
        <p:txBody>
          <a:bodyPr/>
          <a:lstStyle>
            <a:lvl1pPr marL="0" indent="0">
              <a:buNone/>
              <a:defRPr sz="1764"/>
            </a:lvl1pPr>
            <a:lvl2pPr marL="503972" indent="0">
              <a:buNone/>
              <a:defRPr sz="1543"/>
            </a:lvl2pPr>
            <a:lvl3pPr marL="1007943" indent="0">
              <a:buNone/>
              <a:defRPr sz="1323"/>
            </a:lvl3pPr>
            <a:lvl4pPr marL="1511915" indent="0">
              <a:buNone/>
              <a:defRPr sz="1102"/>
            </a:lvl4pPr>
            <a:lvl5pPr marL="2015886" indent="0">
              <a:buNone/>
              <a:defRPr sz="1102"/>
            </a:lvl5pPr>
            <a:lvl6pPr marL="2519858" indent="0">
              <a:buNone/>
              <a:defRPr sz="1102"/>
            </a:lvl6pPr>
            <a:lvl7pPr marL="3023829" indent="0">
              <a:buNone/>
              <a:defRPr sz="1102"/>
            </a:lvl7pPr>
            <a:lvl8pPr marL="3527801" indent="0">
              <a:buNone/>
              <a:defRPr sz="1102"/>
            </a:lvl8pPr>
            <a:lvl9pPr marL="4031772" indent="0">
              <a:buNone/>
              <a:defRPr sz="110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5374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23985" y="402483"/>
            <a:ext cx="11591806" cy="146118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3985" y="2012414"/>
            <a:ext cx="11591806" cy="47965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923985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53074F12-AA26-4AC8-9962-C36BB8F32554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3/29/2021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451926" y="7006699"/>
            <a:ext cx="4535924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491841" y="7006699"/>
            <a:ext cx="3023949" cy="4024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23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07943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</a:pPr>
            <a:fld id="{B82CCC60-E8CD-4174-8B1A-7DF615B22EEF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rPr>
              <a:pPr defTabSz="1007943" fontAlgn="auto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04699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</p:sldLayoutIdLst>
  <p:transition spd="slow">
    <p:fade/>
  </p:transition>
  <p:timing>
    <p:tnLst>
      <p:par>
        <p:cTn id="1" dur="indefinite" restart="never" nodeType="tmRoot"/>
      </p:par>
    </p:tnLst>
  </p:timing>
  <p:txStyles>
    <p:titleStyle>
      <a:lvl1pPr algn="l" defTabSz="1007943" rtl="0" eaLnBrk="1" latinLnBrk="0" hangingPunct="1">
        <a:lnSpc>
          <a:spcPct val="90000"/>
        </a:lnSpc>
        <a:spcBef>
          <a:spcPct val="0"/>
        </a:spcBef>
        <a:buNone/>
        <a:defRPr sz="485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1986" indent="-251986" algn="l" defTabSz="1007943" rtl="0" eaLnBrk="1" latinLnBrk="0" hangingPunct="1">
        <a:lnSpc>
          <a:spcPct val="90000"/>
        </a:lnSpc>
        <a:spcBef>
          <a:spcPts val="1102"/>
        </a:spcBef>
        <a:buFont typeface="Arial" panose="020B0604020202020204" pitchFamily="34" charset="0"/>
        <a:buChar char="•"/>
        <a:defRPr sz="3086" kern="1200">
          <a:solidFill>
            <a:schemeClr val="tx1"/>
          </a:solidFill>
          <a:latin typeface="+mn-lt"/>
          <a:ea typeface="+mn-ea"/>
          <a:cs typeface="+mn-cs"/>
        </a:defRPr>
      </a:lvl1pPr>
      <a:lvl2pPr marL="75595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2pPr>
      <a:lvl3pPr marL="1259929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2205" kern="1200">
          <a:solidFill>
            <a:schemeClr val="tx1"/>
          </a:solidFill>
          <a:latin typeface="+mn-lt"/>
          <a:ea typeface="+mn-ea"/>
          <a:cs typeface="+mn-cs"/>
        </a:defRPr>
      </a:lvl3pPr>
      <a:lvl4pPr marL="1763900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267872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7.png"/><Relationship Id="rId5" Type="http://schemas.openxmlformats.org/officeDocument/2006/relationships/image" Target="../media/image12.png"/><Relationship Id="rId4" Type="http://schemas.openxmlformats.org/officeDocument/2006/relationships/image" Target="../media/image1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image" Target="../media/image37.png"/><Relationship Id="rId3" Type="http://schemas.openxmlformats.org/officeDocument/2006/relationships/image" Target="../media/image24.png"/><Relationship Id="rId7" Type="http://schemas.openxmlformats.org/officeDocument/2006/relationships/image" Target="../media/image31.png"/><Relationship Id="rId12" Type="http://schemas.openxmlformats.org/officeDocument/2006/relationships/image" Target="../media/image3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5.png"/><Relationship Id="rId9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3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13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6" y="-18612"/>
            <a:ext cx="13439422" cy="193474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endParaRPr sz="4193"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226089" y="510824"/>
            <a:ext cx="5568419" cy="1041940"/>
          </a:xfrm>
          <a:prstGeom prst="rect">
            <a:avLst/>
          </a:prstGeom>
        </p:spPr>
        <p:txBody>
          <a:bodyPr vert="horz" wrap="square" lIns="0" tIns="34024" rIns="0" bIns="0" rtlCol="0" anchor="ctr">
            <a:spAutoFit/>
          </a:bodyPr>
          <a:lstStyle/>
          <a:p>
            <a:pPr marL="29587">
              <a:spcBef>
                <a:spcPts val="265"/>
              </a:spcBef>
            </a:pPr>
            <a:r>
              <a:rPr lang="en-US" sz="7275" b="1" spc="12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275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948356" y="404941"/>
            <a:ext cx="11419022" cy="1140815"/>
            <a:chOff x="439458" y="228104"/>
            <a:chExt cx="4866424" cy="489674"/>
          </a:xfrm>
        </p:grpSpPr>
        <p:sp>
          <p:nvSpPr>
            <p:cNvPr id="8" name="object 8"/>
            <p:cNvSpPr/>
            <p:nvPr/>
          </p:nvSpPr>
          <p:spPr>
            <a:xfrm>
              <a:off x="439458" y="322808"/>
              <a:ext cx="396240" cy="394970"/>
            </a:xfrm>
            <a:custGeom>
              <a:avLst/>
              <a:gdLst/>
              <a:ahLst/>
              <a:cxnLst/>
              <a:rect l="l" t="t" r="r" b="b"/>
              <a:pathLst>
                <a:path w="396240" h="394970">
                  <a:moveTo>
                    <a:pt x="65938" y="0"/>
                  </a:moveTo>
                  <a:lnTo>
                    <a:pt x="0" y="0"/>
                  </a:lnTo>
                  <a:lnTo>
                    <a:pt x="0" y="33020"/>
                  </a:lnTo>
                  <a:lnTo>
                    <a:pt x="0" y="361950"/>
                  </a:lnTo>
                  <a:lnTo>
                    <a:pt x="0" y="394970"/>
                  </a:lnTo>
                  <a:lnTo>
                    <a:pt x="65938" y="394970"/>
                  </a:lnTo>
                  <a:lnTo>
                    <a:pt x="65938" y="361950"/>
                  </a:lnTo>
                  <a:lnTo>
                    <a:pt x="32969" y="361950"/>
                  </a:lnTo>
                  <a:lnTo>
                    <a:pt x="32969" y="33020"/>
                  </a:lnTo>
                  <a:lnTo>
                    <a:pt x="65938" y="33020"/>
                  </a:lnTo>
                  <a:lnTo>
                    <a:pt x="65938" y="0"/>
                  </a:lnTo>
                  <a:close/>
                </a:path>
                <a:path w="396240" h="394970">
                  <a:moveTo>
                    <a:pt x="296710" y="65366"/>
                  </a:moveTo>
                  <a:lnTo>
                    <a:pt x="98907" y="65366"/>
                  </a:lnTo>
                  <a:lnTo>
                    <a:pt x="98907" y="96126"/>
                  </a:lnTo>
                  <a:lnTo>
                    <a:pt x="184454" y="197243"/>
                  </a:lnTo>
                  <a:lnTo>
                    <a:pt x="98907" y="298361"/>
                  </a:lnTo>
                  <a:lnTo>
                    <a:pt x="98907" y="329120"/>
                  </a:lnTo>
                  <a:lnTo>
                    <a:pt x="296710" y="329120"/>
                  </a:lnTo>
                  <a:lnTo>
                    <a:pt x="296710" y="263182"/>
                  </a:lnTo>
                  <a:lnTo>
                    <a:pt x="263740" y="263182"/>
                  </a:lnTo>
                  <a:lnTo>
                    <a:pt x="263740" y="296151"/>
                  </a:lnTo>
                  <a:lnTo>
                    <a:pt x="143954" y="296151"/>
                  </a:lnTo>
                  <a:lnTo>
                    <a:pt x="227647" y="197243"/>
                  </a:lnTo>
                  <a:lnTo>
                    <a:pt x="143954" y="98336"/>
                  </a:lnTo>
                  <a:lnTo>
                    <a:pt x="263740" y="98336"/>
                  </a:lnTo>
                  <a:lnTo>
                    <a:pt x="263740" y="131305"/>
                  </a:lnTo>
                  <a:lnTo>
                    <a:pt x="296710" y="131305"/>
                  </a:lnTo>
                  <a:lnTo>
                    <a:pt x="296710" y="65366"/>
                  </a:lnTo>
                  <a:close/>
                </a:path>
                <a:path w="396240" h="394970">
                  <a:moveTo>
                    <a:pt x="395617" y="0"/>
                  </a:moveTo>
                  <a:lnTo>
                    <a:pt x="329679" y="0"/>
                  </a:lnTo>
                  <a:lnTo>
                    <a:pt x="329679" y="33020"/>
                  </a:lnTo>
                  <a:lnTo>
                    <a:pt x="362648" y="33020"/>
                  </a:lnTo>
                  <a:lnTo>
                    <a:pt x="362648" y="361950"/>
                  </a:lnTo>
                  <a:lnTo>
                    <a:pt x="329679" y="361950"/>
                  </a:lnTo>
                  <a:lnTo>
                    <a:pt x="329679" y="394970"/>
                  </a:lnTo>
                  <a:lnTo>
                    <a:pt x="395617" y="394970"/>
                  </a:lnTo>
                  <a:lnTo>
                    <a:pt x="395617" y="361950"/>
                  </a:lnTo>
                  <a:lnTo>
                    <a:pt x="395617" y="33020"/>
                  </a:lnTo>
                  <a:lnTo>
                    <a:pt x="395617" y="0"/>
                  </a:lnTo>
                  <a:close/>
                </a:path>
              </a:pathLst>
            </a:custGeom>
            <a:solidFill>
              <a:srgbClr val="00AFEF"/>
            </a:solidFill>
          </p:spPr>
          <p:txBody>
            <a:bodyPr wrap="square" lIns="0" tIns="0" rIns="0" bIns="0" rtlCol="0"/>
            <a:lstStyle/>
            <a:p>
              <a:endParaRPr sz="4193"/>
            </a:p>
          </p:txBody>
        </p:sp>
        <p:sp>
          <p:nvSpPr>
            <p:cNvPr id="9" name="object 9"/>
            <p:cNvSpPr/>
            <p:nvPr/>
          </p:nvSpPr>
          <p:spPr>
            <a:xfrm>
              <a:off x="4588093" y="232879"/>
              <a:ext cx="717789" cy="484899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5" y="0"/>
                  </a:moveTo>
                  <a:lnTo>
                    <a:pt x="0" y="0"/>
                  </a:lnTo>
                  <a:lnTo>
                    <a:pt x="0" y="603618"/>
                  </a:lnTo>
                  <a:lnTo>
                    <a:pt x="603605" y="603618"/>
                  </a:lnTo>
                  <a:lnTo>
                    <a:pt x="603605" y="0"/>
                  </a:lnTo>
                  <a:close/>
                </a:path>
              </a:pathLst>
            </a:custGeom>
            <a:solidFill>
              <a:srgbClr val="00A859"/>
            </a:solidFill>
          </p:spPr>
          <p:txBody>
            <a:bodyPr wrap="square" lIns="0" tIns="0" rIns="0" bIns="0" rtlCol="0"/>
            <a:lstStyle/>
            <a:p>
              <a:endParaRPr sz="4193"/>
            </a:p>
          </p:txBody>
        </p:sp>
        <p:sp>
          <p:nvSpPr>
            <p:cNvPr id="10" name="object 10"/>
            <p:cNvSpPr/>
            <p:nvPr/>
          </p:nvSpPr>
          <p:spPr>
            <a:xfrm>
              <a:off x="4588093" y="228104"/>
              <a:ext cx="717789" cy="489674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5" y="0"/>
                  </a:lnTo>
                  <a:lnTo>
                    <a:pt x="603605" y="603618"/>
                  </a:lnTo>
                  <a:lnTo>
                    <a:pt x="0" y="603618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>
              <a:endParaRPr sz="4193"/>
            </a:p>
          </p:txBody>
        </p:sp>
      </p:grpSp>
      <p:sp>
        <p:nvSpPr>
          <p:cNvPr id="11" name="object 11"/>
          <p:cNvSpPr/>
          <p:nvPr/>
        </p:nvSpPr>
        <p:spPr>
          <a:xfrm>
            <a:off x="10585036" y="2564981"/>
            <a:ext cx="2533145" cy="25695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4193"/>
          </a:p>
        </p:txBody>
      </p:sp>
      <p:sp>
        <p:nvSpPr>
          <p:cNvPr id="12" name="object 12"/>
          <p:cNvSpPr txBox="1"/>
          <p:nvPr/>
        </p:nvSpPr>
        <p:spPr>
          <a:xfrm>
            <a:off x="10691351" y="484560"/>
            <a:ext cx="1655161" cy="668352"/>
          </a:xfrm>
          <a:prstGeom prst="rect">
            <a:avLst/>
          </a:prstGeom>
        </p:spPr>
        <p:txBody>
          <a:bodyPr vert="horz" wrap="square" lIns="0" tIns="36984" rIns="0" bIns="0" rtlCol="0">
            <a:spAutoFit/>
          </a:bodyPr>
          <a:lstStyle/>
          <a:p>
            <a:pPr>
              <a:spcBef>
                <a:spcPts val="291"/>
              </a:spcBef>
            </a:pPr>
            <a:r>
              <a:rPr lang="en-US" sz="3968" b="1" spc="23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r>
              <a:rPr lang="en-US" sz="3968" b="1" spc="23" dirty="0" smtClean="0">
                <a:solidFill>
                  <a:srgbClr val="FEFEFE"/>
                </a:solidFill>
                <a:latin typeface="Arial"/>
                <a:cs typeface="Arial"/>
              </a:rPr>
              <a:t>8</a:t>
            </a:r>
            <a:r>
              <a:rPr lang="en-US" sz="4409" spc="23" dirty="0" smtClean="0">
                <a:solidFill>
                  <a:srgbClr val="FEFEFE"/>
                </a:solidFill>
                <a:latin typeface="Arial"/>
                <a:cs typeface="Arial"/>
              </a:rPr>
              <a:t>-</a:t>
            </a:r>
            <a:r>
              <a:rPr lang="en-US" sz="4409" b="1" spc="-12" dirty="0" smtClean="0">
                <a:solidFill>
                  <a:srgbClr val="FEFEFE"/>
                </a:solidFill>
                <a:latin typeface="Arial"/>
                <a:cs typeface="Arial"/>
              </a:rPr>
              <a:t>sinf</a:t>
            </a:r>
            <a:endParaRPr lang="en-US" sz="4409" b="1" dirty="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1476591" y="697084"/>
            <a:ext cx="965938" cy="470042"/>
          </a:xfrm>
          <a:prstGeom prst="rect">
            <a:avLst/>
          </a:prstGeom>
        </p:spPr>
        <p:txBody>
          <a:bodyPr vert="horz" wrap="square" lIns="0" tIns="28108" rIns="0" bIns="0" rtlCol="0">
            <a:spAutoFit/>
          </a:bodyPr>
          <a:lstStyle/>
          <a:p>
            <a:pPr>
              <a:spcBef>
                <a:spcPts val="221"/>
              </a:spcBef>
            </a:pPr>
            <a:r>
              <a:rPr lang="en-US" sz="3086" b="1" spc="-12" dirty="0">
                <a:solidFill>
                  <a:srgbClr val="FEFEFE"/>
                </a:solidFill>
                <a:latin typeface="Arial"/>
                <a:cs typeface="Arial"/>
              </a:rPr>
              <a:t> </a:t>
            </a:r>
            <a:endParaRPr sz="3086" b="1" dirty="0">
              <a:latin typeface="Arial"/>
              <a:cs typeface="Arial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75876" y="2562392"/>
            <a:ext cx="705985" cy="152140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71"/>
          </a:p>
        </p:txBody>
      </p:sp>
      <p:sp>
        <p:nvSpPr>
          <p:cNvPr id="15" name="Прямоугольник 14"/>
          <p:cNvSpPr/>
          <p:nvPr/>
        </p:nvSpPr>
        <p:spPr>
          <a:xfrm>
            <a:off x="680874" y="4560565"/>
            <a:ext cx="705987" cy="1521403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5071"/>
          </a:p>
        </p:txBody>
      </p:sp>
      <p:sp>
        <p:nvSpPr>
          <p:cNvPr id="5" name="Прямоугольник 4"/>
          <p:cNvSpPr/>
          <p:nvPr/>
        </p:nvSpPr>
        <p:spPr>
          <a:xfrm>
            <a:off x="1585266" y="2884001"/>
            <a:ext cx="8994770" cy="16380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5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</a:t>
            </a:r>
            <a:r>
              <a:rPr lang="en-US" sz="5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</a:t>
            </a:r>
            <a:endParaRPr lang="en-US" sz="54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6416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6959541"/>
              </p:ext>
            </p:extLst>
          </p:nvPr>
        </p:nvGraphicFramePr>
        <p:xfrm>
          <a:off x="86767" y="539477"/>
          <a:ext cx="13105456" cy="2881279"/>
        </p:xfrm>
        <a:graphic>
          <a:graphicData uri="http://schemas.openxmlformats.org/drawingml/2006/table">
            <a:tbl>
              <a:tblPr/>
              <a:tblGrid>
                <a:gridCol w="13105456"/>
              </a:tblGrid>
              <a:tr h="333069">
                <a:tc>
                  <a:txBody>
                    <a:bodyPr/>
                    <a:lstStyle/>
                    <a:p>
                      <a:pPr algn="l"/>
                      <a:endParaRPr lang="ru-RU" sz="4200" b="1" i="1" u="sn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3987" marR="83987" marT="62998" marB="6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115203">
                <a:tc>
                  <a:txBody>
                    <a:bodyPr/>
                    <a:lstStyle/>
                    <a:p>
                      <a:r>
                        <a:rPr lang="en-US" sz="4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ta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‘quvchi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usulda</a:t>
                      </a:r>
                      <a:r>
                        <a:rPr lang="en-US" sz="4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kitoblar</a:t>
                      </a:r>
                      <a:endParaRPr lang="en-US" sz="4000" b="1" dirty="0" smtClean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bilan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almasha</a:t>
                      </a:r>
                      <a:r>
                        <a:rPr lang="en-US" sz="4000" b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4000" b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oladilar</a:t>
                      </a:r>
                      <a:r>
                        <a:rPr lang="ru-RU" sz="4000" b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4000" b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4000" b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87" marR="83987" marT="62998" marB="62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3" name="Объект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2568180284"/>
              </p:ext>
            </p:extLst>
          </p:nvPr>
        </p:nvGraphicFramePr>
        <p:xfrm>
          <a:off x="815231" y="4280939"/>
          <a:ext cx="8856984" cy="14196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" name="Уравнение" r:id="rId3" imgW="2019240" imgH="419040" progId="Equation.3">
                  <p:embed/>
                </p:oleObj>
              </mc:Choice>
              <mc:Fallback>
                <p:oleObj name="Уравнение" r:id="rId3" imgW="201924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31" y="4280939"/>
                        <a:ext cx="8856984" cy="14196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3439775" cy="13315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O‘rinlashtirish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39167" y="2675899"/>
            <a:ext cx="9865096" cy="1924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{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Aziz,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≠ {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Komil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Aziz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} –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kombinatsiyalar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Bunda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muhim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n-US" sz="3200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200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Demak</a:t>
            </a:r>
            <a:r>
              <a:rPr lang="en-US" sz="32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ta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elementni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‘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rinlashtirish</a:t>
            </a:r>
            <a: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ru-RU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6772" y="1690139"/>
            <a:ext cx="3168352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Прямоугольник 7"/>
              <p:cNvSpPr/>
              <p:nvPr/>
            </p:nvSpPr>
            <p:spPr>
              <a:xfrm>
                <a:off x="599207" y="6205867"/>
                <a:ext cx="4968552" cy="6761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indent="0">
                  <a:buNone/>
                </a:pPr>
                <a:r>
                  <a:rPr lang="en-US" altLang="ru-RU" sz="3600" b="1" dirty="0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600" b="1" dirty="0" err="1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yoki</a:t>
                </a:r>
                <a:r>
                  <a:rPr lang="en-US" altLang="ru-RU" sz="3600" b="1" dirty="0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,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40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m:rPr>
                            <m:sty m:val="p"/>
                          </m:rPr>
                          <a:rPr lang="en-US" altLang="ru-RU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A</m:t>
                        </m:r>
                      </m:e>
                      <m:sub>
                        <m:r>
                          <a:rPr lang="en-US" altLang="ru-RU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altLang="ru-RU" sz="4000" b="0" i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alt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US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  <a:r>
                  <a:rPr lang="en-US" alt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∙</a:t>
                </a:r>
                <a:r>
                  <a:rPr lang="en-US" altLang="ru-RU" sz="4000" dirty="0">
                    <a:latin typeface="Arial" panose="020B0604020202020204" pitchFamily="34" charset="0"/>
                    <a:cs typeface="Arial" panose="020B0604020202020204" pitchFamily="34" charset="0"/>
                  </a:rPr>
                  <a:t>5</a:t>
                </a:r>
                <a:r>
                  <a:rPr lang="en-US" altLang="ru-RU" sz="40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= 30 </a:t>
                </a:r>
                <a:endParaRPr lang="en-US" altLang="ru-RU" sz="40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Прямоугольник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07" y="6205867"/>
                <a:ext cx="4968552" cy="676147"/>
              </a:xfrm>
              <a:prstGeom prst="rect">
                <a:avLst/>
              </a:prstGeom>
              <a:blipFill rotWithShape="0">
                <a:blip r:embed="rId6"/>
                <a:stretch>
                  <a:fillRect l="-1104" t="-20721" b="-3783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Прямоугольник 8"/>
          <p:cNvSpPr/>
          <p:nvPr/>
        </p:nvSpPr>
        <p:spPr>
          <a:xfrm>
            <a:off x="6719887" y="6204588"/>
            <a:ext cx="4160113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ru-RU" sz="3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3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altLang="ru-RU" sz="3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6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9485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3183" y="1525487"/>
            <a:ext cx="12961440" cy="498903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ta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yugurish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yo‘lakchasiga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ta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sportchini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40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usulda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sportchini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-chi</a:t>
            </a:r>
            <a:r>
              <a:rPr lang="ru-RU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0" name="Объект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1493101"/>
              </p:ext>
            </p:extLst>
          </p:nvPr>
        </p:nvGraphicFramePr>
        <p:xfrm>
          <a:off x="815231" y="3551672"/>
          <a:ext cx="10129656" cy="9366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2" name="Формула" r:id="rId3" imgW="1688367" imgH="241195" progId="Equation.3">
                  <p:embed/>
                </p:oleObj>
              </mc:Choice>
              <mc:Fallback>
                <p:oleObj name="Формула" r:id="rId3" imgW="1688367" imgH="24119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31" y="3551672"/>
                        <a:ext cx="10129656" cy="936666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F0">
                              <a:tint val="66000"/>
                              <a:satMod val="160000"/>
                            </a:srgbClr>
                          </a:gs>
                          <a:gs pos="50000">
                            <a:srgbClr val="00B0F0">
                              <a:tint val="44500"/>
                              <a:satMod val="160000"/>
                            </a:srgbClr>
                          </a:gs>
                          <a:gs pos="100000">
                            <a:srgbClr val="00B0F0">
                              <a:tint val="23500"/>
                              <a:satMod val="160000"/>
                            </a:srgbClr>
                          </a:gs>
                        </a:gsLst>
                        <a:path path="circle">
                          <a:fillToRect l="100000" b="100000"/>
                        </a:path>
                        <a:tileRect t="-100000" r="-100000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Объект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619976"/>
              </p:ext>
            </p:extLst>
          </p:nvPr>
        </p:nvGraphicFramePr>
        <p:xfrm>
          <a:off x="815231" y="5047830"/>
          <a:ext cx="6219825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3" name="Уравнение" r:id="rId5" imgW="1155600" imgH="241200" progId="Equation.3">
                  <p:embed/>
                </p:oleObj>
              </mc:Choice>
              <mc:Fallback>
                <p:oleObj name="Уравнение" r:id="rId5" imgW="115560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5231" y="5047830"/>
                        <a:ext cx="6219825" cy="895350"/>
                      </a:xfrm>
                      <a:prstGeom prst="rect">
                        <a:avLst/>
                      </a:prstGeom>
                      <a:gradFill flip="none" rotWithShape="1">
                        <a:gsLst>
                          <a:gs pos="0">
                            <a:srgbClr val="00B0F0">
                              <a:tint val="66000"/>
                              <a:satMod val="160000"/>
                            </a:srgbClr>
                          </a:gs>
                          <a:gs pos="50000">
                            <a:srgbClr val="00B0F0">
                              <a:tint val="44500"/>
                              <a:satMod val="160000"/>
                            </a:srgbClr>
                          </a:gs>
                          <a:gs pos="100000">
                            <a:srgbClr val="00B0F0">
                              <a:tint val="23500"/>
                              <a:satMod val="160000"/>
                            </a:srgbClr>
                          </a:gs>
                        </a:gsLst>
                        <a:path path="circle">
                          <a:fillToRect l="100000" b="100000"/>
                        </a:path>
                        <a:tileRect t="-100000" r="-100000"/>
                      </a:gradFill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0" y="0"/>
            <a:ext cx="13439775" cy="12847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6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925143" y="6210753"/>
            <a:ext cx="5827236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ru-RU" sz="3600" b="1" i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3600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120 </a:t>
            </a:r>
            <a:r>
              <a:rPr lang="en-US" altLang="ru-RU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60 </a:t>
            </a:r>
            <a:r>
              <a:rPr lang="en-US" altLang="ru-RU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altLang="ru-RU" sz="3600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3600" b="1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5074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6" y="255988"/>
            <a:ext cx="13447821" cy="1500735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661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r>
              <a:rPr lang="en-US" sz="6614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sz="661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5231" y="1351821"/>
            <a:ext cx="12181540" cy="2458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5952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Abonent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nomerining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smtClean="0">
                <a:latin typeface="Arial" panose="020B0604020202020204" pitchFamily="34" charset="0"/>
                <a:cs typeface="Arial" panose="020B0604020202020204" pitchFamily="34" charset="0"/>
              </a:rPr>
              <a:t>3 ta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raqamini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unutdi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Oxirgi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raqamlarining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xammasi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har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bo‘lsa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endParaRPr lang="en-US" sz="3527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3527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sz="3527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sonni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terib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kerakli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nomerni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topa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527" b="1" dirty="0" err="1">
                <a:latin typeface="Arial" panose="020B0604020202020204" pitchFamily="34" charset="0"/>
                <a:cs typeface="Arial" panose="020B0604020202020204" pitchFamily="34" charset="0"/>
              </a:rPr>
              <a:t>oladi</a:t>
            </a:r>
            <a:r>
              <a:rPr lang="en-US" sz="3527" b="1" dirty="0">
                <a:latin typeface="Arial" panose="020B0604020202020204" pitchFamily="34" charset="0"/>
                <a:cs typeface="Arial" panose="020B0604020202020204" pitchFamily="34" charset="0"/>
              </a:rPr>
              <a:t>?   </a:t>
            </a:r>
            <a:endParaRPr lang="ru-RU" sz="3527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15431" y="4906084"/>
            <a:ext cx="9183606" cy="9441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952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0, 1, 2, 3, 4, 5, 6, 7, 8, 9</a:t>
            </a:r>
            <a:endParaRPr lang="ru-RU" sz="5952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59" y="4314213"/>
            <a:ext cx="2766281" cy="212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450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2"/>
              <p:cNvSpPr/>
              <p:nvPr/>
            </p:nvSpPr>
            <p:spPr>
              <a:xfrm>
                <a:off x="-8046" y="0"/>
                <a:ext cx="13447821" cy="1500735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solidFill>
                <a:srgbClr val="0070C0"/>
              </a:solidFill>
            </p:spPr>
            <p:txBody>
              <a:bodyPr wrap="square" lIns="0" tIns="0" rIns="0" bIns="0" rtlCol="0"/>
              <a:lstStyle/>
              <a:p>
                <a:pPr>
                  <a:lnSpc>
                    <a:spcPct val="10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ru-RU" sz="4850" b="1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altLang="ru-RU" sz="4850" b="1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altLang="ru-RU" sz="485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485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ru-RU" sz="485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4850" b="1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altLang="ru-RU" sz="4850" b="1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485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object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046" y="0"/>
                <a:ext cx="13447821" cy="1500735"/>
              </a:xfrm>
              <a:custGeom>
                <a:avLst/>
                <a:gdLst/>
                <a:ahLst/>
                <a:cxnLst/>
                <a:rect l="l" t="t" r="r" b="b"/>
                <a:pathLst>
                  <a:path w="5760085" h="1021080">
                    <a:moveTo>
                      <a:pt x="5759640" y="0"/>
                    </a:moveTo>
                    <a:lnTo>
                      <a:pt x="0" y="0"/>
                    </a:lnTo>
                    <a:lnTo>
                      <a:pt x="0" y="1020953"/>
                    </a:lnTo>
                    <a:lnTo>
                      <a:pt x="5759640" y="1020953"/>
                    </a:lnTo>
                    <a:lnTo>
                      <a:pt x="5759640" y="0"/>
                    </a:lnTo>
                    <a:close/>
                  </a:path>
                </a:pathLst>
              </a:cu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1175271" y="1979637"/>
            <a:ext cx="10657184" cy="1466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Masalada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 n =10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raqamlar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</a:p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k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= 3 (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elementlar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soni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endParaRPr lang="ru-RU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1562" y="3894155"/>
                <a:ext cx="12568604" cy="18426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800" b="1" dirty="0"/>
                  <a:t>Yechish:</a:t>
                </a:r>
                <a14:m>
                  <m:oMath xmlns:m="http://schemas.openxmlformats.org/officeDocument/2006/math">
                    <m:r>
                      <a:rPr lang="en-US" sz="4800" b="1" dirty="0" smtClean="0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ru-RU" sz="4800" b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Sup>
                      <m:sSubSupPr>
                        <m:ctrlP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</m:sub>
                      <m:sup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bSup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ru-RU" sz="4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4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altLang="ru-RU" sz="4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ru-RU" sz="4800" b="1" i="1">
                                <a:solidFill>
                                  <a:schemeClr val="bg2">
                                    <a:lumMod val="10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</m:d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𝟗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·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𝟕𝟐𝟎</m:t>
                    </m:r>
                  </m:oMath>
                </a14:m>
                <a:endParaRPr lang="ru-RU" sz="48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4800" b="1" dirty="0"/>
                  <a:t> 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1562" y="3894155"/>
                <a:ext cx="12568604" cy="1842620"/>
              </a:xfrm>
              <a:prstGeom prst="rect">
                <a:avLst/>
              </a:prstGeom>
              <a:blipFill rotWithShape="0">
                <a:blip r:embed="rId3"/>
                <a:stretch>
                  <a:fillRect l="-2231" t="-26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Прямоугольник 2"/>
          <p:cNvSpPr/>
          <p:nvPr/>
        </p:nvSpPr>
        <p:spPr>
          <a:xfrm>
            <a:off x="2471415" y="5509232"/>
            <a:ext cx="6718300" cy="135178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4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720 </a:t>
            </a:r>
            <a:r>
              <a:rPr lang="en-US" sz="44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urinish</a:t>
            </a:r>
            <a:endParaRPr lang="ru-RU" sz="4400" b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4400" b="1" dirty="0">
                <a:solidFill>
                  <a:srgbClr val="0000CC"/>
                </a:solidFill>
              </a:rPr>
              <a:t> </a:t>
            </a:r>
            <a:endParaRPr lang="ru-RU" sz="4400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128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/>
          <p:cNvSpPr/>
          <p:nvPr/>
        </p:nvSpPr>
        <p:spPr>
          <a:xfrm>
            <a:off x="177" y="0"/>
            <a:ext cx="13563299" cy="1247947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</p:spPr>
        <p:txBody>
          <a:bodyPr wrap="square" lIns="0" tIns="0" rIns="0" bIns="0" rtlCol="0"/>
          <a:lstStyle/>
          <a:p>
            <a:pPr algn="ctr">
              <a:lnSpc>
                <a:spcPct val="150000"/>
              </a:lnSpc>
            </a:pPr>
            <a:r>
              <a:rPr lang="en-US" sz="48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2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sz="5291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asala</a:t>
            </a:r>
            <a:endParaRPr lang="ru-RU" sz="5291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/>
              <p:cNvSpPr txBox="1"/>
              <p:nvPr/>
            </p:nvSpPr>
            <p:spPr>
              <a:xfrm>
                <a:off x="802325" y="1718796"/>
                <a:ext cx="12074481" cy="8000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48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48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     </m:t>
                        </m:r>
                        <m:r>
                          <a:rPr lang="en-US" sz="48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48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485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  <m:r>
                      <a:rPr lang="en-US" sz="4850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Sup>
                      <m:sSubSupPr>
                        <m:ctrlPr>
                          <a:rPr lang="ru-RU" sz="485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850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4850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485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48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tenglikni</a:t>
                </a:r>
                <a:r>
                  <a:rPr lang="en-US" sz="485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85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isbotlang</a:t>
                </a:r>
                <a:endParaRPr lang="ru-RU" sz="485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325" y="1718796"/>
                <a:ext cx="12074481" cy="800091"/>
              </a:xfrm>
              <a:prstGeom prst="rect">
                <a:avLst/>
              </a:prstGeom>
              <a:blipFill rotWithShape="0">
                <a:blip r:embed="rId2"/>
                <a:stretch>
                  <a:fillRect t="-22137" b="-3969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/>
              <p:cNvSpPr txBox="1"/>
              <p:nvPr/>
            </p:nvSpPr>
            <p:spPr>
              <a:xfrm>
                <a:off x="1806098" y="3052511"/>
                <a:ext cx="11757378" cy="15804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6614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sz="661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</m:e>
                      <m:sub>
                        <m:r>
                          <a:rPr lang="en-US" sz="661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6</m:t>
                        </m:r>
                      </m:sub>
                      <m:sup>
                        <m:r>
                          <a:rPr lang="en-US" sz="6614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4</m:t>
                        </m:r>
                      </m:sup>
                    </m:sSubSup>
                  </m:oMath>
                </a14:m>
                <a:r>
                  <a:rPr lang="en-US" sz="6614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1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i="1" dirty="0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d>
                          <m:dPr>
                            <m:ctrlPr>
                              <a:rPr lang="en-US" sz="6614" i="1" dirty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14" i="1" dirty="0">
                                <a:latin typeface="Cambria Math" panose="02040503050406030204" pitchFamily="18" charset="0"/>
                              </a:rPr>
                              <m:t>6−4</m:t>
                            </m:r>
                          </m:e>
                        </m:d>
                        <m:r>
                          <a:rPr lang="en-US" sz="6614" i="1" dirty="0">
                            <a:latin typeface="Cambria Math" panose="02040503050406030204" pitchFamily="18" charset="0"/>
                          </a:rPr>
                          <m:t>!4!</m:t>
                        </m:r>
                      </m:den>
                    </m:f>
                  </m:oMath>
                </a14:m>
                <a:r>
                  <a:rPr lang="en-US" sz="6614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1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sz="6614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sz="6614" b="0" i="1" smtClean="0">
                            <a:latin typeface="Cambria Math" panose="02040503050406030204" pitchFamily="18" charset="0"/>
                          </a:rPr>
                          <m:t>5·6</m:t>
                        </m:r>
                      </m:num>
                      <m:den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2!·4!</m:t>
                        </m:r>
                      </m:den>
                    </m:f>
                  </m:oMath>
                </a14:m>
                <a:r>
                  <a:rPr lang="en-US" sz="6614" dirty="0"/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1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0</m:t>
                        </m:r>
                      </m:num>
                      <m:den>
                        <m:r>
                          <a:rPr lang="en-US" sz="6614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6614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14" dirty="0"/>
                  <a:t>15 </a:t>
                </a:r>
                <a:endParaRPr lang="ru-RU" sz="6614" dirty="0"/>
              </a:p>
            </p:txBody>
          </p:sp>
        </mc:Choice>
        <mc:Fallback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098" y="3052511"/>
                <a:ext cx="11757378" cy="1580497"/>
              </a:xfrm>
              <a:prstGeom prst="rect">
                <a:avLst/>
              </a:prstGeom>
              <a:blipFill rotWithShape="0">
                <a:blip r:embed="rId3"/>
                <a:stretch>
                  <a:fillRect t="-5792" b="-695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Прямоугольник 9"/>
              <p:cNvSpPr/>
              <p:nvPr/>
            </p:nvSpPr>
            <p:spPr>
              <a:xfrm>
                <a:off x="1806099" y="5195520"/>
                <a:ext cx="10029669" cy="15530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sz="6614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6</m:t>
                        </m:r>
                      </m:sub>
                      <m:sup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r>
                  <a:rPr lang="en-US" sz="6614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1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d>
                          <m:dPr>
                            <m:ctrlPr>
                              <a:rPr lang="en-US" sz="6614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6614" i="1">
                                <a:latin typeface="Cambria Math" panose="02040503050406030204" pitchFamily="18" charset="0"/>
                              </a:rPr>
                              <m:t>6−2</m:t>
                            </m:r>
                          </m:e>
                        </m:d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!2!</m:t>
                        </m:r>
                      </m:den>
                    </m:f>
                  </m:oMath>
                </a14:m>
                <a:r>
                  <a:rPr lang="en-US" sz="6614" dirty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6614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6!</m:t>
                        </m:r>
                      </m:num>
                      <m:den>
                        <m:r>
                          <a:rPr lang="en-US" sz="6614" i="1">
                            <a:latin typeface="Cambria Math" panose="02040503050406030204" pitchFamily="18" charset="0"/>
                          </a:rPr>
                          <m:t>4!·2!</m:t>
                        </m:r>
                      </m:den>
                    </m:f>
                  </m:oMath>
                </a14:m>
                <a:r>
                  <a:rPr lang="en-US" sz="6614" dirty="0"/>
                  <a:t>=</a:t>
                </a:r>
                <a14:m>
                  <m:oMath xmlns:m="http://schemas.openxmlformats.org/officeDocument/2006/math">
                    <m:r>
                      <a:rPr lang="en-US" sz="6614" dirty="0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en-US" sz="6614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6614" i="1" dirty="0">
                            <a:latin typeface="Cambria Math" panose="02040503050406030204" pitchFamily="18" charset="0"/>
                          </a:rPr>
                          <m:t>720</m:t>
                        </m:r>
                      </m:num>
                      <m:den>
                        <m:r>
                          <a:rPr lang="en-US" sz="6614" i="1" dirty="0">
                            <a:latin typeface="Cambria Math" panose="02040503050406030204" pitchFamily="18" charset="0"/>
                          </a:rPr>
                          <m:t>48</m:t>
                        </m:r>
                      </m:den>
                    </m:f>
                    <m:r>
                      <a:rPr lang="en-US" sz="6614" i="1" dirty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614" dirty="0"/>
                  <a:t> 15</a:t>
                </a:r>
                <a:endParaRPr lang="ru-RU" sz="6614" dirty="0"/>
              </a:p>
            </p:txBody>
          </p:sp>
        </mc:Choice>
        <mc:Fallback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6099" y="5195520"/>
                <a:ext cx="10029669" cy="1553054"/>
              </a:xfrm>
              <a:prstGeom prst="rect">
                <a:avLst/>
              </a:prstGeom>
              <a:blipFill rotWithShape="0">
                <a:blip r:embed="rId4"/>
                <a:stretch>
                  <a:fillRect t="-5490" r="-3220" b="-86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59585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67648" y="2149159"/>
            <a:ext cx="3712121" cy="1343943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629593" y="3246339"/>
            <a:ext cx="3996662" cy="1335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O‘rinlashtirish</a:t>
            </a:r>
            <a:endParaRPr lang="ru-RU" sz="4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34268" y="2086599"/>
            <a:ext cx="3135482" cy="1217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</a:t>
            </a:r>
            <a:endParaRPr lang="ru-RU" sz="4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769" y="503703"/>
            <a:ext cx="6612525" cy="1512211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ru-RU" sz="42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3731082" y="2005375"/>
            <a:ext cx="1376354" cy="525053"/>
          </a:xfrm>
          <a:prstGeom prst="straightConnector1">
            <a:avLst/>
          </a:prstGeom>
          <a:ln w="38100">
            <a:solidFill>
              <a:srgbClr val="CC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7722313" y="2005375"/>
            <a:ext cx="1705429" cy="699554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>
            <a:off x="6554271" y="2015914"/>
            <a:ext cx="31842" cy="1253220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87682" y="5808720"/>
            <a:ext cx="2034459" cy="5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79" tIns="59990" rIns="119979" bIns="5999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Takrorsiz</a:t>
            </a:r>
            <a:endParaRPr lang="ru-RU" sz="32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Прямоугольник 13"/>
              <p:cNvSpPr/>
              <p:nvPr/>
            </p:nvSpPr>
            <p:spPr>
              <a:xfrm>
                <a:off x="7136286" y="5505831"/>
                <a:ext cx="2601225" cy="1184876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ru-RU" sz="5400" b="1" dirty="0" smtClean="0">
                    <a:solidFill>
                      <a:schemeClr val="bg2">
                        <a:lumMod val="10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48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en-US" sz="4800" b="1" dirty="0" smtClean="0"/>
              </a:p>
            </p:txBody>
          </p:sp>
        </mc:Choice>
        <mc:Fallback xmlns="">
          <p:sp>
            <p:nvSpPr>
              <p:cNvPr id="14" name="Прямоугольник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6286" y="5505831"/>
                <a:ext cx="2601225" cy="1184876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Прямая соединительная линия 14"/>
          <p:cNvCxnSpPr/>
          <p:nvPr/>
        </p:nvCxnSpPr>
        <p:spPr>
          <a:xfrm>
            <a:off x="7485410" y="5768636"/>
            <a:ext cx="632466" cy="13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Прямоугольник 15"/>
              <p:cNvSpPr/>
              <p:nvPr/>
            </p:nvSpPr>
            <p:spPr>
              <a:xfrm>
                <a:off x="9021412" y="3807009"/>
                <a:ext cx="3994056" cy="1245084"/>
              </a:xfrm>
              <a:prstGeom prst="rect">
                <a:avLst/>
              </a:prstGeom>
              <a:noFill/>
              <a:ln>
                <a:solidFill>
                  <a:srgbClr val="0000CC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ru-RU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ru-RU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𝑪</m:t>
                          </m:r>
                        </m:e>
                        <m:sub>
                          <m:r>
                            <a:rPr lang="en-US" altLang="ru-RU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ru-RU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altLang="ru-RU" sz="4000" b="1" i="1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ru-RU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altLang="ru-RU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ru-RU" sz="4000" b="1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4000" b="1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altLang="ru-RU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  <m:r>
                            <a:rPr lang="en-US" altLang="ru-RU" sz="40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  <m:r>
                            <a:rPr lang="en-US" altLang="ru-RU" sz="4000" b="1" i="1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4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Прямоугольник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21412" y="3807009"/>
                <a:ext cx="3994056" cy="124508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Прямоугольник 9"/>
              <p:cNvSpPr/>
              <p:nvPr/>
            </p:nvSpPr>
            <p:spPr>
              <a:xfrm>
                <a:off x="2915918" y="5516068"/>
                <a:ext cx="3427349" cy="1245084"/>
              </a:xfrm>
              <a:prstGeom prst="rect">
                <a:avLst/>
              </a:prstGeom>
              <a:ln>
                <a:solidFill>
                  <a:srgbClr val="0000CC"/>
                </a:solidFill>
              </a:ln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ru-RU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e>
                        <m:sub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</m:sub>
                        <m:sup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𝒌</m:t>
                          </m:r>
                        </m:sup>
                      </m:sSubSup>
                      <m:r>
                        <a:rPr lang="en-US" altLang="ru-RU" sz="40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num>
                        <m:den>
                          <m:d>
                            <m:dPr>
                              <m:ctrlPr>
                                <a:rPr lang="en-US" alt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  <m:r>
                                <a:rPr lang="en-US" alt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altLang="ru-RU" sz="40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𝒌</m:t>
                              </m:r>
                            </m:e>
                          </m:d>
                          <m:r>
                            <a:rPr lang="en-US" altLang="ru-RU" sz="40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Прямоугольник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918" y="5516068"/>
                <a:ext cx="3427349" cy="124508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  <a:ln>
                <a:solidFill>
                  <a:srgbClr val="0000CC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Содержимое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5174646"/>
              </p:ext>
            </p:extLst>
          </p:nvPr>
        </p:nvGraphicFramePr>
        <p:xfrm>
          <a:off x="467363" y="3964042"/>
          <a:ext cx="2664296" cy="1015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95" name="Формула" r:id="rId6" imgW="444307" imgH="228501" progId="Equation.3">
                  <p:embed/>
                </p:oleObj>
              </mc:Choice>
              <mc:Fallback>
                <p:oleObj name="Формула" r:id="rId6" imgW="444307" imgH="228501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363" y="3964042"/>
                        <a:ext cx="2664296" cy="1015685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0000CC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Прямая со стрелкой 22"/>
          <p:cNvCxnSpPr/>
          <p:nvPr/>
        </p:nvCxnSpPr>
        <p:spPr>
          <a:xfrm>
            <a:off x="1799511" y="3493102"/>
            <a:ext cx="0" cy="502759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11018440" y="3269134"/>
            <a:ext cx="0" cy="502759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>
            <a:endCxn id="10" idx="0"/>
          </p:cNvCxnSpPr>
          <p:nvPr/>
        </p:nvCxnSpPr>
        <p:spPr>
          <a:xfrm flipH="1">
            <a:off x="4629593" y="4635180"/>
            <a:ext cx="1048280" cy="880888"/>
          </a:xfrm>
          <a:prstGeom prst="straightConnector1">
            <a:avLst/>
          </a:prstGeom>
          <a:ln w="38100">
            <a:solidFill>
              <a:srgbClr val="CC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/>
          <p:cNvCxnSpPr/>
          <p:nvPr/>
        </p:nvCxnSpPr>
        <p:spPr>
          <a:xfrm>
            <a:off x="7659346" y="4596918"/>
            <a:ext cx="843293" cy="887578"/>
          </a:xfrm>
          <a:prstGeom prst="straightConnector1">
            <a:avLst/>
          </a:prstGeom>
          <a:ln w="38100">
            <a:solidFill>
              <a:srgbClr val="CC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9984779" y="5864624"/>
            <a:ext cx="1829274" cy="5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79" tIns="59990" rIns="119979" bIns="59990">
            <a:spAutoFit/>
          </a:bodyPr>
          <a:lstStyle/>
          <a:p>
            <a:r>
              <a:rPr lang="en-US" sz="3200" b="1" dirty="0" err="1" smtClean="0">
                <a:solidFill>
                  <a:srgbClr val="002060"/>
                </a:solidFill>
              </a:rPr>
              <a:t>Takroriy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370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Содержимое 2"/>
          <p:cNvSpPr>
            <a:spLocks noGrp="1"/>
          </p:cNvSpPr>
          <p:nvPr>
            <p:ph idx="1"/>
          </p:nvPr>
        </p:nvSpPr>
        <p:spPr>
          <a:xfrm>
            <a:off x="591749" y="1306258"/>
            <a:ext cx="11251462" cy="2710236"/>
          </a:xfrm>
        </p:spPr>
        <p:txBody>
          <a:bodyPr>
            <a:normAutofit fontScale="40000" lnSpcReduction="20000"/>
          </a:bodyPr>
          <a:lstStyle/>
          <a:p>
            <a:pPr>
              <a:buNone/>
            </a:pPr>
            <a:endParaRPr lang="en-US" altLang="ru-RU" sz="3638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ru-RU" altLang="ru-RU" sz="12125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None/>
            </a:pPr>
            <a:r>
              <a:rPr lang="en-US" altLang="ru-RU" sz="12125" b="1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503-</a:t>
            </a:r>
            <a:r>
              <a:rPr lang="en-US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, 505-,</a:t>
            </a:r>
            <a:r>
              <a:rPr lang="en-US" altLang="ru-RU" sz="12125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509</a:t>
            </a:r>
            <a:r>
              <a:rPr lang="en-US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altLang="ru-RU" sz="1212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masalalarni</a:t>
            </a:r>
            <a:r>
              <a:rPr lang="en-US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2125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12125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11000" dirty="0" smtClean="0">
                <a:latin typeface="Arial" panose="020B0604020202020204" pitchFamily="34" charset="0"/>
                <a:cs typeface="Arial" panose="020B0604020202020204" pitchFamily="34" charset="0"/>
              </a:rPr>
              <a:t>(208- bet)</a:t>
            </a:r>
            <a:r>
              <a:rPr lang="en-US" altLang="ru-RU" sz="11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altLang="ru-RU" sz="17637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ru-RU" sz="8818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</a:t>
            </a:r>
            <a:endParaRPr lang="ru-RU" altLang="ru-RU" sz="8818" b="1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76" y="-1"/>
            <a:ext cx="13439422" cy="1248663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4850" b="1" dirty="0" err="1"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altLang="ru-RU" sz="48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50" b="1" dirty="0" err="1"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altLang="ru-RU" sz="485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91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5291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5291" b="1" dirty="0" err="1">
                <a:latin typeface="Arial" panose="020B0604020202020204" pitchFamily="34" charset="0"/>
                <a:cs typeface="Arial" panose="020B0604020202020204" pitchFamily="34" charset="0"/>
              </a:rPr>
              <a:t>topshiriq</a:t>
            </a:r>
            <a:r>
              <a:rPr lang="en-US" altLang="ru-RU" sz="5291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grpSp>
        <p:nvGrpSpPr>
          <p:cNvPr id="10" name="Куб 8"/>
          <p:cNvGrpSpPr>
            <a:grpSpLocks/>
          </p:cNvGrpSpPr>
          <p:nvPr/>
        </p:nvGrpSpPr>
        <p:grpSpPr bwMode="auto">
          <a:xfrm>
            <a:off x="2751344" y="4743639"/>
            <a:ext cx="1954616" cy="1660634"/>
            <a:chOff x="580" y="311"/>
            <a:chExt cx="1117" cy="949"/>
          </a:xfrm>
        </p:grpSpPr>
        <p:pic>
          <p:nvPicPr>
            <p:cNvPr id="11" name="Куб 8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" y="311"/>
              <a:ext cx="1117" cy="9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2" name="Text Box 4"/>
            <p:cNvSpPr txBox="1">
              <a:spLocks noChangeArrowheads="1"/>
            </p:cNvSpPr>
            <p:nvPr/>
          </p:nvSpPr>
          <p:spPr bwMode="auto">
            <a:xfrm rot="421198">
              <a:off x="926" y="553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m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13" name="Куб 24"/>
          <p:cNvGrpSpPr>
            <a:grpSpLocks/>
          </p:cNvGrpSpPr>
          <p:nvPr/>
        </p:nvGrpSpPr>
        <p:grpSpPr bwMode="auto">
          <a:xfrm>
            <a:off x="3736345" y="4097865"/>
            <a:ext cx="1660634" cy="1457649"/>
            <a:chOff x="1125" y="430"/>
            <a:chExt cx="949" cy="833"/>
          </a:xfrm>
        </p:grpSpPr>
        <p:pic>
          <p:nvPicPr>
            <p:cNvPr id="14" name="Куб 24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5" y="430"/>
              <a:ext cx="949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7"/>
            <p:cNvSpPr txBox="1">
              <a:spLocks noChangeArrowheads="1"/>
            </p:cNvSpPr>
            <p:nvPr/>
          </p:nvSpPr>
          <p:spPr bwMode="auto">
            <a:xfrm>
              <a:off x="1350" y="652"/>
              <a:ext cx="472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b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16" name="Куб 15"/>
          <p:cNvSpPr/>
          <p:nvPr/>
        </p:nvSpPr>
        <p:spPr>
          <a:xfrm rot="20773083">
            <a:off x="2686563" y="4312212"/>
            <a:ext cx="1102431" cy="1102431"/>
          </a:xfrm>
          <a:prstGeom prst="cube">
            <a:avLst/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6614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</a:t>
            </a:r>
          </a:p>
        </p:txBody>
      </p:sp>
      <p:grpSp>
        <p:nvGrpSpPr>
          <p:cNvPr id="17" name="Куб 9"/>
          <p:cNvGrpSpPr>
            <a:grpSpLocks/>
          </p:cNvGrpSpPr>
          <p:nvPr/>
        </p:nvGrpSpPr>
        <p:grpSpPr bwMode="auto">
          <a:xfrm>
            <a:off x="4406139" y="4101614"/>
            <a:ext cx="1954614" cy="1793625"/>
            <a:chOff x="1475" y="369"/>
            <a:chExt cx="1117" cy="1025"/>
          </a:xfrm>
        </p:grpSpPr>
        <p:pic>
          <p:nvPicPr>
            <p:cNvPr id="18" name="Куб 9"/>
            <p:cNvPicPr>
              <a:picLocks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75" y="369"/>
              <a:ext cx="1117" cy="10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Text Box 15"/>
            <p:cNvSpPr txBox="1">
              <a:spLocks noChangeArrowheads="1"/>
            </p:cNvSpPr>
            <p:nvPr/>
          </p:nvSpPr>
          <p:spPr bwMode="auto">
            <a:xfrm rot="20773083">
              <a:off x="1797" y="690"/>
              <a:ext cx="472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i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0" name="Куб 10"/>
          <p:cNvGrpSpPr>
            <a:grpSpLocks/>
          </p:cNvGrpSpPr>
          <p:nvPr/>
        </p:nvGrpSpPr>
        <p:grpSpPr bwMode="auto">
          <a:xfrm>
            <a:off x="5178623" y="4785468"/>
            <a:ext cx="1727131" cy="1532893"/>
            <a:chOff x="1974" y="376"/>
            <a:chExt cx="987" cy="876"/>
          </a:xfrm>
        </p:grpSpPr>
        <p:pic>
          <p:nvPicPr>
            <p:cNvPr id="21" name="Куб 10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4" y="376"/>
              <a:ext cx="987" cy="8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Text Box 18"/>
            <p:cNvSpPr txBox="1">
              <a:spLocks noChangeArrowheads="1"/>
            </p:cNvSpPr>
            <p:nvPr/>
          </p:nvSpPr>
          <p:spPr bwMode="auto">
            <a:xfrm rot="169430">
              <a:off x="2216" y="619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n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23" name="Куб 11"/>
          <p:cNvGrpSpPr>
            <a:grpSpLocks/>
          </p:cNvGrpSpPr>
          <p:nvPr/>
        </p:nvGrpSpPr>
        <p:grpSpPr bwMode="auto">
          <a:xfrm>
            <a:off x="5941193" y="4057619"/>
            <a:ext cx="1786626" cy="1646636"/>
            <a:chOff x="2385" y="407"/>
            <a:chExt cx="1021" cy="941"/>
          </a:xfrm>
        </p:grpSpPr>
        <p:pic>
          <p:nvPicPr>
            <p:cNvPr id="24" name="Куб 11"/>
            <p:cNvPicPr>
              <a:picLocks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5" y="407"/>
              <a:ext cx="1021" cy="9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Text Box 21"/>
            <p:cNvSpPr txBox="1">
              <a:spLocks noChangeArrowheads="1"/>
            </p:cNvSpPr>
            <p:nvPr/>
          </p:nvSpPr>
          <p:spPr bwMode="auto">
            <a:xfrm rot="458798">
              <a:off x="2639" y="680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a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pic>
        <p:nvPicPr>
          <p:cNvPr id="26" name="Куб 12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889" y="3956126"/>
            <a:ext cx="1760378" cy="1714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Куб 13"/>
          <p:cNvGrpSpPr>
            <a:grpSpLocks/>
          </p:cNvGrpSpPr>
          <p:nvPr/>
        </p:nvGrpSpPr>
        <p:grpSpPr bwMode="auto">
          <a:xfrm>
            <a:off x="7392482" y="4696432"/>
            <a:ext cx="1658886" cy="1457649"/>
            <a:chOff x="3241" y="430"/>
            <a:chExt cx="948" cy="833"/>
          </a:xfrm>
        </p:grpSpPr>
        <p:pic>
          <p:nvPicPr>
            <p:cNvPr id="28" name="Куб 13"/>
            <p:cNvPicPr>
              <a:picLocks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41" y="430"/>
              <a:ext cx="948" cy="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9" name="Text Box 25"/>
            <p:cNvSpPr txBox="1">
              <a:spLocks noChangeArrowheads="1"/>
            </p:cNvSpPr>
            <p:nvPr/>
          </p:nvSpPr>
          <p:spPr bwMode="auto">
            <a:xfrm>
              <a:off x="3465" y="652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о</a:t>
              </a:r>
            </a:p>
          </p:txBody>
        </p:sp>
      </p:grpSp>
      <p:grpSp>
        <p:nvGrpSpPr>
          <p:cNvPr id="30" name="Куб 14"/>
          <p:cNvGrpSpPr>
            <a:grpSpLocks/>
          </p:cNvGrpSpPr>
          <p:nvPr/>
        </p:nvGrpSpPr>
        <p:grpSpPr bwMode="auto">
          <a:xfrm>
            <a:off x="8130289" y="3816136"/>
            <a:ext cx="1821624" cy="1651886"/>
            <a:chOff x="3636" y="269"/>
            <a:chExt cx="1041" cy="944"/>
          </a:xfrm>
        </p:grpSpPr>
        <p:pic>
          <p:nvPicPr>
            <p:cNvPr id="31" name="Куб 14"/>
            <p:cNvPicPr>
              <a:picLocks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6" y="269"/>
              <a:ext cx="1041" cy="94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 rot="457481">
              <a:off x="3899" y="545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r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3" name="Куб 15"/>
          <p:cNvGrpSpPr>
            <a:grpSpLocks/>
          </p:cNvGrpSpPr>
          <p:nvPr/>
        </p:nvGrpSpPr>
        <p:grpSpPr bwMode="auto">
          <a:xfrm>
            <a:off x="8695773" y="4221945"/>
            <a:ext cx="1954616" cy="1795375"/>
            <a:chOff x="3994" y="280"/>
            <a:chExt cx="1117" cy="1026"/>
          </a:xfrm>
        </p:grpSpPr>
        <p:pic>
          <p:nvPicPr>
            <p:cNvPr id="34" name="Куб 15"/>
            <p:cNvPicPr>
              <a:picLocks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94" y="280"/>
              <a:ext cx="1117" cy="1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5" name="Text Box 31"/>
            <p:cNvSpPr txBox="1">
              <a:spLocks noChangeArrowheads="1"/>
            </p:cNvSpPr>
            <p:nvPr/>
          </p:nvSpPr>
          <p:spPr bwMode="auto">
            <a:xfrm rot="20773083">
              <a:off x="4317" y="600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 err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i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6" name="Куб 16"/>
          <p:cNvGrpSpPr>
            <a:grpSpLocks/>
          </p:cNvGrpSpPr>
          <p:nvPr/>
        </p:nvGrpSpPr>
        <p:grpSpPr bwMode="auto">
          <a:xfrm>
            <a:off x="9636936" y="4043620"/>
            <a:ext cx="1833873" cy="1700883"/>
            <a:chOff x="4497" y="399"/>
            <a:chExt cx="1048" cy="972"/>
          </a:xfrm>
        </p:grpSpPr>
        <p:pic>
          <p:nvPicPr>
            <p:cNvPr id="37" name="Куб 16"/>
            <p:cNvPicPr>
              <a:picLocks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7" y="399"/>
              <a:ext cx="1048" cy="9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8" name="Text Box 34"/>
            <p:cNvSpPr txBox="1">
              <a:spLocks noChangeArrowheads="1"/>
            </p:cNvSpPr>
            <p:nvPr/>
          </p:nvSpPr>
          <p:spPr bwMode="auto">
            <a:xfrm rot="595265">
              <a:off x="4762" y="68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en-US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k</a:t>
              </a:r>
              <a:endParaRPr lang="ru-RU" altLang="ru-RU" sz="6614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endParaRPr>
            </a:p>
          </p:txBody>
        </p:sp>
      </p:grpSp>
      <p:grpSp>
        <p:nvGrpSpPr>
          <p:cNvPr id="39" name="Куб 17"/>
          <p:cNvGrpSpPr>
            <a:grpSpLocks/>
          </p:cNvGrpSpPr>
          <p:nvPr/>
        </p:nvGrpSpPr>
        <p:grpSpPr bwMode="auto">
          <a:xfrm>
            <a:off x="10388339" y="4780645"/>
            <a:ext cx="1900368" cy="1781376"/>
            <a:chOff x="4908" y="238"/>
            <a:chExt cx="1086" cy="1018"/>
          </a:xfrm>
        </p:grpSpPr>
        <p:pic>
          <p:nvPicPr>
            <p:cNvPr id="40" name="Куб 17"/>
            <p:cNvPicPr>
              <a:picLocks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08" y="238"/>
              <a:ext cx="1086" cy="10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" name="Text Box 37"/>
            <p:cNvSpPr txBox="1">
              <a:spLocks noChangeArrowheads="1"/>
            </p:cNvSpPr>
            <p:nvPr/>
          </p:nvSpPr>
          <p:spPr bwMode="auto">
            <a:xfrm rot="20773083">
              <a:off x="5217" y="555"/>
              <a:ext cx="473" cy="4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а</a:t>
              </a:r>
            </a:p>
          </p:txBody>
        </p:sp>
      </p:grpSp>
      <p:grpSp>
        <p:nvGrpSpPr>
          <p:cNvPr id="42" name="Куб 6"/>
          <p:cNvGrpSpPr>
            <a:grpSpLocks/>
          </p:cNvGrpSpPr>
          <p:nvPr/>
        </p:nvGrpSpPr>
        <p:grpSpPr bwMode="auto">
          <a:xfrm>
            <a:off x="1255577" y="4642079"/>
            <a:ext cx="1853122" cy="1720131"/>
            <a:chOff x="-230" y="35"/>
            <a:chExt cx="1059" cy="983"/>
          </a:xfrm>
        </p:grpSpPr>
        <p:pic>
          <p:nvPicPr>
            <p:cNvPr id="43" name="Куб 6"/>
            <p:cNvPicPr>
              <a:picLocks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30" y="35"/>
              <a:ext cx="1059" cy="9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4" name="Text Box 40"/>
            <p:cNvSpPr txBox="1">
              <a:spLocks noChangeArrowheads="1"/>
            </p:cNvSpPr>
            <p:nvPr/>
          </p:nvSpPr>
          <p:spPr bwMode="auto">
            <a:xfrm rot="655611">
              <a:off x="14" y="297"/>
              <a:ext cx="473" cy="4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defRPr/>
              </a:pPr>
              <a:r>
                <a:rPr lang="ru-RU" altLang="ru-RU" sz="6614" b="1" dirty="0">
                  <a:solidFill>
                    <a:srgbClr val="FFFFFF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Calibri" pitchFamily="34" charset="0"/>
                </a:rPr>
                <a:t>к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9468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79227" y="1499226"/>
            <a:ext cx="12169352" cy="1637949"/>
          </a:xfrm>
          <a:prstGeom prst="rect">
            <a:avLst/>
          </a:prstGeom>
          <a:solidFill>
            <a:schemeClr val="bg1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 indent="44926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Ketma-ket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keluvchi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 ta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sonning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ko‘paytmasi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ko‘rinishida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belgilanadi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“en factorial” </a:t>
            </a:r>
            <a:r>
              <a:rPr lang="en-US" sz="36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deb </a:t>
            </a:r>
            <a:r>
              <a:rPr lang="en-US" sz="36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o‘qiladi</a:t>
            </a:r>
            <a:r>
              <a:rPr lang="ru-RU" sz="3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600" dirty="0" smtClean="0">
              <a:solidFill>
                <a:schemeClr val="tx1">
                  <a:lumMod val="95000"/>
                  <a:lumOff val="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</a:t>
            </a:r>
            <a:r>
              <a:rPr lang="ru-RU" sz="3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!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= 1 · 2 · 3 · … · (</a:t>
            </a:r>
            <a:r>
              <a:rPr lang="en-US" sz="3600" b="1" dirty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n-1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)</a:t>
            </a:r>
            <a:r>
              <a:rPr lang="ru-RU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 · </a:t>
            </a:r>
            <a:r>
              <a:rPr lang="en-US" sz="3600" b="1" dirty="0" smtClean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n</a:t>
            </a:r>
            <a:r>
              <a:rPr lang="ru-RU" sz="3600" b="1" dirty="0">
                <a:solidFill>
                  <a:srgbClr val="C00000"/>
                </a:solidFill>
                <a:latin typeface="Arial" panose="020B0604020202020204" pitchFamily="34" charset="0"/>
                <a:ea typeface="Batang" pitchFamily="18" charset="-127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7295951" y="5613047"/>
            <a:ext cx="19832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/>
              <a:t>1</a:t>
            </a:r>
            <a:r>
              <a:rPr lang="ru-RU" sz="4000" b="1" dirty="0" smtClean="0"/>
              <a:t>! </a:t>
            </a:r>
            <a:r>
              <a:rPr lang="en-US" sz="4000" b="1" dirty="0" smtClean="0"/>
              <a:t>+0</a:t>
            </a:r>
            <a:r>
              <a:rPr lang="ru-RU" sz="4000" b="1" dirty="0" smtClean="0"/>
              <a:t>! </a:t>
            </a:r>
            <a:r>
              <a:rPr lang="ru-RU" sz="4000" b="1" dirty="0"/>
              <a:t>=</a:t>
            </a: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9309377" y="5659980"/>
            <a:ext cx="1354858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/>
              <a:t>1+1=</a:t>
            </a:r>
            <a:endParaRPr lang="ru-RU" sz="4000" b="1" dirty="0"/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71215" y="4223468"/>
            <a:ext cx="992579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4</a:t>
            </a:r>
            <a:r>
              <a:rPr lang="ru-RU" sz="3600" b="1" dirty="0" smtClean="0"/>
              <a:t>! =</a:t>
            </a:r>
            <a:endParaRPr lang="ru-RU" sz="3600" b="1" dirty="0"/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442573" y="4208228"/>
            <a:ext cx="2800767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1 · 2 · 3 · 4 </a:t>
            </a:r>
            <a:r>
              <a:rPr lang="ru-RU" sz="3086" b="1" dirty="0" smtClean="0"/>
              <a:t>=</a:t>
            </a:r>
            <a:endParaRPr lang="ru-RU" sz="3086" b="1" dirty="0"/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4243340" y="4192988"/>
            <a:ext cx="7553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00080"/>
                </a:solidFill>
              </a:rPr>
              <a:t>24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671215" y="5649643"/>
            <a:ext cx="992579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/>
              <a:t>6</a:t>
            </a:r>
            <a:r>
              <a:rPr lang="ru-RU" sz="3600" b="1" dirty="0" smtClean="0"/>
              <a:t>! =</a:t>
            </a:r>
            <a:endParaRPr lang="ru-RU" sz="3600" b="1" dirty="0"/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27540" y="5627622"/>
            <a:ext cx="4172937" cy="60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600" b="1" dirty="0" smtClean="0"/>
              <a:t>1 · 2 · 3 · 4 · 5 · 6 =</a:t>
            </a:r>
            <a:endParaRPr lang="ru-RU" sz="3600" b="1" dirty="0"/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679217" y="5570364"/>
            <a:ext cx="104067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>
                <a:solidFill>
                  <a:srgbClr val="800080"/>
                </a:solidFill>
              </a:rPr>
              <a:t>720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6863903" y="4141414"/>
            <a:ext cx="1997663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4000" b="1" dirty="0"/>
              <a:t>7</a:t>
            </a:r>
            <a:r>
              <a:rPr lang="ru-RU" sz="4000" b="1" dirty="0" smtClean="0"/>
              <a:t>! </a:t>
            </a:r>
            <a:r>
              <a:rPr lang="en-US" sz="4000" b="1" dirty="0" smtClean="0"/>
              <a:t>: 5</a:t>
            </a:r>
            <a:r>
              <a:rPr lang="ru-RU" sz="4000" b="1" dirty="0" smtClean="0"/>
              <a:t>! </a:t>
            </a:r>
            <a:r>
              <a:rPr lang="ru-RU" sz="4000" b="1" dirty="0"/>
              <a:t>=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>
                <a:spLocks noChangeArrowheads="1"/>
              </p:cNvSpPr>
              <p:nvPr/>
            </p:nvSpPr>
            <p:spPr bwMode="auto">
              <a:xfrm>
                <a:off x="8861566" y="3995861"/>
                <a:ext cx="3518912" cy="94718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ru-RU" sz="3600" b="1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1" dirty="0"/>
                          <m:t>7!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/>
                          <m:t>5</m:t>
                        </m:r>
                        <m:r>
                          <m:rPr>
                            <m:nor/>
                          </m:rPr>
                          <a:rPr lang="ru-RU" sz="3600" b="1" dirty="0"/>
                          <m:t>!</m:t>
                        </m:r>
                      </m:den>
                    </m:f>
                  </m:oMath>
                </a14:m>
                <a:r>
                  <a:rPr lang="ru-RU" sz="3600" b="1" dirty="0" smtClean="0"/>
                  <a:t> =</a:t>
                </a:r>
                <a:r>
                  <a:rPr lang="en-US" sz="3600" b="1" dirty="0" smtClean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sz="3600" b="1" dirty="0"/>
                          <m:t>5! · 6 · 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600" b="1" dirty="0"/>
                          <m:t>5</m:t>
                        </m:r>
                        <m:r>
                          <m:rPr>
                            <m:nor/>
                          </m:rPr>
                          <a:rPr lang="ru-RU" sz="3600" b="1" dirty="0"/>
                          <m:t>!</m:t>
                        </m:r>
                      </m:den>
                    </m:f>
                  </m:oMath>
                </a14:m>
                <a:r>
                  <a:rPr lang="en-US" sz="3600" b="1" dirty="0" smtClean="0"/>
                  <a:t> = </a:t>
                </a:r>
                <a:endParaRPr lang="ru-RU" sz="3600" b="1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861566" y="3995861"/>
                <a:ext cx="3518912" cy="947182"/>
              </a:xfrm>
              <a:prstGeom prst="rect">
                <a:avLst/>
              </a:prstGeom>
              <a:blipFill rotWithShape="0">
                <a:blip r:embed="rId2"/>
                <a:stretch>
                  <a:fillRect r="-4333" b="-961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2240590" y="4141414"/>
            <a:ext cx="755335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b="1" dirty="0" smtClean="0">
                <a:solidFill>
                  <a:srgbClr val="800080"/>
                </a:solidFill>
              </a:rPr>
              <a:t>42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10664235" y="5627622"/>
            <a:ext cx="402836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800080"/>
                </a:solidFill>
              </a:rPr>
              <a:t>2</a:t>
            </a:r>
            <a:endParaRPr lang="ru-RU" sz="4000" b="1" dirty="0">
              <a:solidFill>
                <a:srgbClr val="80008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0"/>
            <a:ext cx="13439775" cy="1187549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Mustahkamlash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48731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10" grpId="0"/>
      <p:bldP spid="14" grpId="0"/>
      <p:bldP spid="15" grpId="0"/>
      <p:bldP spid="19" grpId="0"/>
      <p:bldP spid="21" grpId="0"/>
      <p:bldP spid="23" grpId="0"/>
      <p:bldP spid="24" grpId="0"/>
      <p:bldP spid="25" grpId="0"/>
      <p:bldP spid="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кругленный прямоугольник 3"/>
          <p:cNvSpPr/>
          <p:nvPr/>
        </p:nvSpPr>
        <p:spPr>
          <a:xfrm>
            <a:off x="415477" y="2855875"/>
            <a:ext cx="3712121" cy="1343943"/>
          </a:xfrm>
          <a:prstGeom prst="roundRect">
            <a:avLst/>
          </a:prstGeom>
          <a:solidFill>
            <a:srgbClr val="FF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endParaRPr lang="ru-RU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588445" y="4254982"/>
            <a:ext cx="3996662" cy="1335192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O‘rinlashtirish</a:t>
            </a:r>
            <a:endParaRPr lang="ru-RU" sz="4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743386" y="2918874"/>
            <a:ext cx="3135482" cy="1217947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en-US" sz="42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</a:t>
            </a:r>
            <a:endParaRPr lang="ru-RU" sz="42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79769" y="503703"/>
            <a:ext cx="6612525" cy="1512211"/>
          </a:xfrm>
          <a:prstGeom prst="rect">
            <a:avLst/>
          </a:prstGeom>
          <a:solidFill>
            <a:srgbClr val="3333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9979" tIns="59990" rIns="119979" bIns="59990" anchor="ctr"/>
          <a:lstStyle/>
          <a:p>
            <a:pPr algn="ctr">
              <a:defRPr/>
            </a:pPr>
            <a:r>
              <a:rPr lang="ru-RU" sz="42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Kombinatorika</a:t>
            </a:r>
            <a:endParaRPr lang="ru-RU" sz="8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933514" y="2015911"/>
            <a:ext cx="1959676" cy="671972"/>
          </a:xfrm>
          <a:prstGeom prst="straightConnector1">
            <a:avLst/>
          </a:prstGeom>
          <a:ln w="38100">
            <a:solidFill>
              <a:srgbClr val="CC3300"/>
            </a:solidFill>
            <a:prstDash val="solid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8735552" y="2015911"/>
            <a:ext cx="2015668" cy="839965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6733418" y="2015911"/>
            <a:ext cx="7632" cy="2239071"/>
          </a:xfrm>
          <a:prstGeom prst="straightConnector1">
            <a:avLst/>
          </a:prstGeom>
          <a:ln w="38100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9384183" y="4254982"/>
            <a:ext cx="3884324" cy="5551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79" tIns="59990" rIns="119979" bIns="59990">
            <a:spAutoFit/>
          </a:bodyPr>
          <a:lstStyle/>
          <a:p>
            <a:r>
              <a:rPr lang="en-US" sz="3033" b="1" dirty="0" err="1">
                <a:solidFill>
                  <a:srgbClr val="002060"/>
                </a:solidFill>
              </a:rPr>
              <a:t>Tartibi</a:t>
            </a:r>
            <a:r>
              <a:rPr lang="en-US" sz="3033" b="1" dirty="0">
                <a:solidFill>
                  <a:srgbClr val="002060"/>
                </a:solidFill>
              </a:rPr>
              <a:t> </a:t>
            </a:r>
            <a:r>
              <a:rPr lang="en-US" sz="3033" b="1" dirty="0" err="1">
                <a:solidFill>
                  <a:srgbClr val="002060"/>
                </a:solidFill>
              </a:rPr>
              <a:t>muhim</a:t>
            </a:r>
            <a:r>
              <a:rPr lang="en-US" sz="3033" b="1" dirty="0">
                <a:solidFill>
                  <a:srgbClr val="002060"/>
                </a:solidFill>
              </a:rPr>
              <a:t> </a:t>
            </a:r>
            <a:r>
              <a:rPr lang="en-US" sz="3033" b="1" dirty="0" err="1">
                <a:solidFill>
                  <a:srgbClr val="002060"/>
                </a:solidFill>
              </a:rPr>
              <a:t>emas</a:t>
            </a:r>
            <a:endParaRPr lang="ru-RU" sz="3033" b="1" dirty="0">
              <a:solidFill>
                <a:srgbClr val="002060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4991695" y="5915621"/>
            <a:ext cx="2922522" cy="5790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19979" tIns="59990" rIns="119979" bIns="5999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</a:rPr>
              <a:t>Tartibi</a:t>
            </a:r>
            <a:r>
              <a:rPr lang="en-US" sz="3200" b="1" dirty="0">
                <a:solidFill>
                  <a:srgbClr val="002060"/>
                </a:solidFill>
              </a:rPr>
              <a:t> </a:t>
            </a:r>
            <a:r>
              <a:rPr lang="en-US" sz="3200" b="1" dirty="0" err="1">
                <a:solidFill>
                  <a:srgbClr val="002060"/>
                </a:solidFill>
              </a:rPr>
              <a:t>muhim</a:t>
            </a:r>
            <a:endParaRPr lang="ru-RU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265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2" descr="Пергамент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0597745"/>
              </p:ext>
            </p:extLst>
          </p:nvPr>
        </p:nvGraphicFramePr>
        <p:xfrm>
          <a:off x="4583531" y="2927256"/>
          <a:ext cx="2710119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8" name="Уравнение" r:id="rId3" imgW="457200" imgH="228600" progId="Equation.3">
                  <p:embed/>
                </p:oleObj>
              </mc:Choice>
              <mc:Fallback>
                <p:oleObj name="Уравнение" r:id="rId3" imgW="4572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83531" y="2927256"/>
                        <a:ext cx="2710119" cy="1296144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4404991" y="3590556"/>
            <a:ext cx="184731" cy="34996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40180" y="1480706"/>
            <a:ext cx="1123324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100000"/>
              </a:lnSpc>
            </a:pP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elementni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4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turli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joyga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ru-RU" sz="440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usul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joylashtirish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ru-RU" sz="4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0"/>
            <a:ext cx="13439775" cy="1394085"/>
          </a:xfrm>
          <a:prstGeom prst="rect">
            <a:avLst/>
          </a:prstGeom>
          <a:solidFill>
            <a:srgbClr val="0070C0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</a:t>
            </a:r>
            <a:r>
              <a:rPr lang="en-US" sz="6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almashtirish</a:t>
            </a:r>
            <a:endParaRPr lang="en-US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3183" y="4231271"/>
            <a:ext cx="12835426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844502">
              <a:buNone/>
            </a:pPr>
            <a:r>
              <a:rPr lang="en-US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Masala. 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Futbol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voleybol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tennis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yugurish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bo‘yicha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sport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musobaqalarining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jadvali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tuzilishi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lozim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Necha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xil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usulda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jadval</a:t>
            </a:r>
            <a:r>
              <a:rPr lang="en-US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tuzish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 err="1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mumkin</a:t>
            </a: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 </a:t>
            </a:r>
            <a:r>
              <a:rPr lang="en-US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7588108"/>
              </p:ext>
            </p:extLst>
          </p:nvPr>
        </p:nvGraphicFramePr>
        <p:xfrm>
          <a:off x="959247" y="5988189"/>
          <a:ext cx="5328592" cy="8593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9" name="Уравнение" r:id="rId5" imgW="1079280" imgH="177480" progId="Equation.3">
                  <p:embed/>
                </p:oleObj>
              </mc:Choice>
              <mc:Fallback>
                <p:oleObj name="Уравнение" r:id="rId5" imgW="1079280" imgH="177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47" y="5988189"/>
                        <a:ext cx="5328592" cy="85930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9927" y="5384152"/>
            <a:ext cx="4296101" cy="165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3587127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0554" y="1497301"/>
            <a:ext cx="12601400" cy="146617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indent="449263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sinfda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payshanba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kuni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 ta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algebra,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geograiya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Berilgan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fanlardan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echa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xil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dars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jadvali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ru-RU" sz="3200" b="1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32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8" name="Таблица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20750"/>
              </p:ext>
            </p:extLst>
          </p:nvPr>
        </p:nvGraphicFramePr>
        <p:xfrm>
          <a:off x="383183" y="3489247"/>
          <a:ext cx="6912768" cy="34589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168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9588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88571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Fan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Variantlar</a:t>
                      </a:r>
                      <a:r>
                        <a:rPr lang="en-US" sz="2800" b="1" dirty="0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rgbClr val="002060"/>
                          </a:solidFill>
                          <a:latin typeface="+mj-lt"/>
                          <a:cs typeface="Arial" panose="020B0604020202020204" pitchFamily="34" charset="0"/>
                        </a:rPr>
                        <a:t>soni</a:t>
                      </a:r>
                      <a:endParaRPr lang="ru-RU" sz="2800" b="1" dirty="0">
                        <a:solidFill>
                          <a:srgbClr val="002060"/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488571">
                <a:tc>
                  <a:txBody>
                    <a:bodyPr/>
                    <a:lstStyle/>
                    <a:p>
                      <a:endParaRPr lang="ru-RU" sz="2200" dirty="0">
                        <a:solidFill>
                          <a:srgbClr val="002060"/>
                        </a:solidFill>
                        <a:latin typeface="+mj-lt"/>
                      </a:endParaRPr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sz="2200" dirty="0"/>
                    </a:p>
                  </a:txBody>
                  <a:tcPr marL="100796" marR="100796" marT="50398" marB="50398"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65602" y="4010285"/>
            <a:ext cx="1330814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535311" y="4497359"/>
            <a:ext cx="179247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Geografiya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>
            <a:spLocks noChangeArrowheads="1"/>
          </p:cNvSpPr>
          <p:nvPr/>
        </p:nvSpPr>
        <p:spPr bwMode="auto">
          <a:xfrm>
            <a:off x="5539858" y="4000643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1691866" y="5001415"/>
            <a:ext cx="1500732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Adabiyot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TextBox 23"/>
          <p:cNvSpPr txBox="1">
            <a:spLocks noChangeArrowheads="1"/>
          </p:cNvSpPr>
          <p:nvPr/>
        </p:nvSpPr>
        <p:spPr bwMode="auto">
          <a:xfrm>
            <a:off x="5567759" y="4497359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25" name="TextBox 24"/>
          <p:cNvSpPr txBox="1">
            <a:spLocks noChangeArrowheads="1"/>
          </p:cNvSpPr>
          <p:nvPr/>
        </p:nvSpPr>
        <p:spPr bwMode="auto">
          <a:xfrm>
            <a:off x="1768624" y="5440221"/>
            <a:ext cx="1225015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tili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/>
          <p:cNvSpPr txBox="1">
            <a:spLocks noChangeArrowheads="1"/>
          </p:cNvSpPr>
          <p:nvPr/>
        </p:nvSpPr>
        <p:spPr bwMode="auto">
          <a:xfrm>
            <a:off x="5567759" y="5001415"/>
            <a:ext cx="300387" cy="4388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RU" sz="2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5567759" y="5505471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1658203" y="5927071"/>
            <a:ext cx="156805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Biologiya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5567759" y="5937519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567759" y="6441575"/>
            <a:ext cx="356188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391295" y="6441575"/>
            <a:ext cx="2613216" cy="4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Jismoniy</a:t>
            </a:r>
            <a:r>
              <a:rPr lang="en-US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tarbiya</a:t>
            </a:r>
            <a:endParaRPr lang="ru-RU" sz="2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7367959" y="4067869"/>
            <a:ext cx="5400600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1· 2 · 3 · 4 · 5 · 6 =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1667852" y="4051510"/>
            <a:ext cx="1107741" cy="664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720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9024143" y="5508029"/>
            <a:ext cx="869149" cy="951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6000" b="1" dirty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6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6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авая фигурная скобка 1"/>
          <p:cNvSpPr/>
          <p:nvPr/>
        </p:nvSpPr>
        <p:spPr>
          <a:xfrm rot="5400000">
            <a:off x="9096151" y="3203773"/>
            <a:ext cx="648072" cy="3672408"/>
          </a:xfrm>
          <a:prstGeom prst="rightBrace">
            <a:avLst>
              <a:gd name="adj1" fmla="val 74660"/>
              <a:gd name="adj2" fmla="val 53361"/>
            </a:avLst>
          </a:prstGeom>
          <a:ln w="57150">
            <a:solidFill>
              <a:srgbClr val="800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87621" y="5804344"/>
            <a:ext cx="2467383" cy="13842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Прямоугольник 36"/>
          <p:cNvSpPr/>
          <p:nvPr/>
        </p:nvSpPr>
        <p:spPr>
          <a:xfrm>
            <a:off x="0" y="-11478"/>
            <a:ext cx="13439775" cy="11990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5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388521841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500"/>
                            </p:stCondLst>
                            <p:childTnLst>
                              <p:par>
                                <p:cTn id="5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000"/>
                            </p:stCondLst>
                            <p:childTnLst>
                              <p:par>
                                <p:cTn id="6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500"/>
                            </p:stCondLst>
                            <p:childTnLst>
                              <p:par>
                                <p:cTn id="7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7500"/>
                            </p:stCondLst>
                            <p:childTnLst>
                              <p:par>
                                <p:cTn id="8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9" grpId="0"/>
      <p:bldP spid="21" grpId="0"/>
      <p:bldP spid="22" grpId="0"/>
      <p:bldP spid="23" grpId="0"/>
      <p:bldP spid="24" grpId="0"/>
      <p:bldP spid="25" grpId="0"/>
      <p:bldP spid="26" grpId="0"/>
      <p:bldP spid="29" grpId="0"/>
      <p:bldP spid="31" grpId="0"/>
      <p:bldP spid="32" grpId="0"/>
      <p:bldP spid="34" grpId="0"/>
      <p:bldP spid="35" grpId="0"/>
      <p:bldP spid="36" grpId="0"/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2"/>
          <p:cNvSpPr txBox="1">
            <a:spLocks/>
          </p:cNvSpPr>
          <p:nvPr/>
        </p:nvSpPr>
        <p:spPr>
          <a:xfrm>
            <a:off x="2909864" y="804716"/>
            <a:ext cx="8175675" cy="523878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defRPr/>
            </a:pPr>
            <a:r>
              <a:rPr lang="en-US" sz="463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Monotype Corsiva" pitchFamily="66" charset="0"/>
              </a:rPr>
              <a:t>	</a:t>
            </a:r>
            <a:endParaRPr lang="ru-RU" sz="5291" dirty="0"/>
          </a:p>
        </p:txBody>
      </p:sp>
      <p:sp>
        <p:nvSpPr>
          <p:cNvPr id="11268" name="Подзаголовок 2"/>
          <p:cNvSpPr>
            <a:spLocks noGrp="1"/>
          </p:cNvSpPr>
          <p:nvPr/>
        </p:nvSpPr>
        <p:spPr bwMode="auto">
          <a:xfrm>
            <a:off x="1273074" y="-415582"/>
            <a:ext cx="7055697" cy="56907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endParaRPr lang="uz-Cyrl-UZ" altLang="ru-RU" sz="3528">
              <a:latin typeface="Lucida Sans Unicode" panose="020B0602030504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192039" y="393735"/>
            <a:ext cx="7258689" cy="84952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291" i="1" dirty="0">
                <a:solidFill>
                  <a:srgbClr val="FF0000"/>
                </a:solidFill>
              </a:rPr>
              <a:t>      </a:t>
            </a:r>
            <a:endParaRPr lang="ru-RU" sz="5953" b="1" dirty="0">
              <a:solidFill>
                <a:srgbClr val="D927AA"/>
              </a:solidFill>
            </a:endParaRPr>
          </a:p>
        </p:txBody>
      </p:sp>
      <p:sp>
        <p:nvSpPr>
          <p:cNvPr id="11271" name="TextBox 6"/>
          <p:cNvSpPr txBox="1">
            <a:spLocks noChangeArrowheads="1"/>
          </p:cNvSpPr>
          <p:nvPr/>
        </p:nvSpPr>
        <p:spPr bwMode="auto">
          <a:xfrm>
            <a:off x="4278743" y="2204905"/>
            <a:ext cx="202992" cy="305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 sz="1489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272" name="TextBox 8"/>
              <p:cNvSpPr txBox="1">
                <a:spLocks noChangeArrowheads="1"/>
              </p:cNvSpPr>
              <p:nvPr/>
            </p:nvSpPr>
            <p:spPr bwMode="auto">
              <a:xfrm>
                <a:off x="249810" y="1472101"/>
                <a:ext cx="13053580" cy="229357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r>
                  <a:rPr lang="en-US" altLang="ru-RU" sz="3087" b="1" i="1" dirty="0"/>
                  <a:t>  </a:t>
                </a:r>
                <a:r>
                  <a:rPr lang="en-US" altLang="ru-RU" sz="3200" b="1" i="1" dirty="0" smtClean="0">
                    <a:solidFill>
                      <a:srgbClr val="C0000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n</a:t>
                </a:r>
                <a:r>
                  <a:rPr lang="en-US" altLang="ru-RU" sz="3200" b="1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ta </a:t>
                </a:r>
                <a:r>
                  <a:rPr lang="en-US" altLang="ru-RU" sz="3200" b="1" i="1" dirty="0" err="1">
                    <a:solidFill>
                      <a:srgbClr val="002060"/>
                    </a:solidFill>
                    <a:cs typeface="Arial" panose="020B0604020202020204" pitchFamily="34" charset="0"/>
                  </a:rPr>
                  <a:t>elementdan</a:t>
                </a:r>
                <a:r>
                  <a:rPr lang="en-US" altLang="ru-RU" sz="3200" b="1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k</a:t>
                </a:r>
                <a:r>
                  <a:rPr lang="en-US" altLang="ru-RU" sz="3200" b="1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tadan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olib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tuzilgan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barcha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guruhlar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soni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 deb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belgilanadi</a:t>
                </a:r>
                <a:r>
                  <a:rPr lang="en-US" altLang="ru-RU" sz="3200" b="1" i="1" dirty="0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. </a:t>
                </a:r>
                <a:r>
                  <a:rPr lang="en-US" altLang="ru-RU" sz="3200" b="1" i="1" dirty="0" err="1" smtClean="0">
                    <a:solidFill>
                      <a:srgbClr val="002060"/>
                    </a:solidFill>
                    <a:cs typeface="Arial" panose="020B0604020202020204" pitchFamily="34" charset="0"/>
                  </a:rPr>
                  <a:t>aytiladi</a:t>
                </a:r>
                <a:r>
                  <a:rPr lang="en-US" altLang="ru-RU" sz="3200" b="1" i="1" dirty="0">
                    <a:solidFill>
                      <a:srgbClr val="002060"/>
                    </a:solidFill>
                    <a:cs typeface="Arial" panose="020B0604020202020204" pitchFamily="34" charset="0"/>
                  </a:rPr>
                  <a:t>.</a:t>
                </a:r>
                <a:endParaRPr lang="en-US" altLang="ru-RU" sz="3200" b="1" i="1" dirty="0">
                  <a:solidFill>
                    <a:srgbClr val="002060"/>
                  </a:solidFill>
                </a:endParaRPr>
              </a:p>
              <a:p>
                <a:pPr eaLnBrk="1" hangingPunct="1"/>
                <a:endParaRPr lang="en-US" altLang="ru-RU" sz="3600" b="1" i="1" dirty="0"/>
              </a:p>
              <a:p>
                <a:pPr eaLnBrk="1" hangingPunct="1"/>
                <a:r>
                  <a:rPr lang="en-US" altLang="ru-RU" sz="3600" b="1" i="1" dirty="0"/>
                  <a:t>   </a:t>
                </a:r>
              </a:p>
            </p:txBody>
          </p:sp>
        </mc:Choice>
        <mc:Fallback xmlns="">
          <p:sp>
            <p:nvSpPr>
              <p:cNvPr id="11272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49810" y="1472101"/>
                <a:ext cx="13053580" cy="2293577"/>
              </a:xfrm>
              <a:prstGeom prst="rect">
                <a:avLst/>
              </a:prstGeom>
              <a:blipFill rotWithShape="0">
                <a:blip r:embed="rId3"/>
                <a:stretch>
                  <a:fillRect l="-1214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bject 2"/>
          <p:cNvSpPr/>
          <p:nvPr/>
        </p:nvSpPr>
        <p:spPr>
          <a:xfrm>
            <a:off x="-8046" y="32054"/>
            <a:ext cx="13447821" cy="1193466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</p:spPr>
        <p:txBody>
          <a:bodyPr wrap="square" lIns="0" tIns="0" rIns="0" bIns="0" rtlCol="0"/>
          <a:lstStyle/>
          <a:p>
            <a:pPr algn="ctr">
              <a:lnSpc>
                <a:spcPct val="100000"/>
              </a:lnSpc>
            </a:pPr>
            <a:r>
              <a:rPr lang="en-US" sz="6614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</a:t>
            </a:r>
            <a:endParaRPr sz="6614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630364" y="4214822"/>
                <a:ext cx="8074915" cy="24094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eaLnBrk="1" hangingPunct="1"/>
                <a:endParaRPr lang="en-US" altLang="ru-RU" sz="3200" b="1" i="1" dirty="0" smtClean="0">
                  <a:cs typeface="Arial" panose="020B0604020202020204" pitchFamily="34" charset="0"/>
                </a:endParaRPr>
              </a:p>
              <a:p>
                <a:pPr eaLnBrk="1" hangingPunct="1"/>
                <a:endParaRPr lang="en-US" altLang="ru-RU" sz="3200" b="1" i="1" dirty="0">
                  <a:cs typeface="Arial" panose="020B0604020202020204" pitchFamily="34" charset="0"/>
                </a:endParaRPr>
              </a:p>
              <a:p>
                <a:pPr eaLnBrk="1" hangingPunct="1"/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4000" b="1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  <m:sup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𝟒</m:t>
                        </m:r>
                      </m:sup>
                    </m:sSubSup>
                  </m:oMath>
                </a14:m>
                <a:r>
                  <a:rPr lang="en-US" altLang="ru-RU" sz="4000" b="1" i="1" dirty="0"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ru-RU" sz="4000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4000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altLang="ru-RU" sz="40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ru-RU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d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r>
                  <a:rPr lang="en-US" altLang="ru-RU" sz="4000" b="1" i="1" dirty="0">
                    <a:cs typeface="Arial" panose="020B0604020202020204" pitchFamily="34" charset="0"/>
                  </a:rPr>
                  <a:t> </a:t>
                </a:r>
                <a:r>
                  <a:rPr lang="en-US" altLang="ru-RU" sz="4000" b="1" i="1" dirty="0" smtClean="0"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𝟗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𝟏𝟏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∙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num>
                      <m:den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𝟖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 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·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r>
                  <a:rPr lang="en-US" altLang="ru-RU" sz="4000" b="1" i="1" dirty="0" smtClean="0">
                    <a:cs typeface="Arial" panose="020B0604020202020204" pitchFamily="34" charset="0"/>
                  </a:rPr>
                  <a:t>  = 495</a:t>
                </a:r>
                <a:endParaRPr lang="en-US" altLang="ru-RU" sz="4000" b="1" i="1" dirty="0">
                  <a:cs typeface="Arial" panose="020B0604020202020204" pitchFamily="34" charset="0"/>
                </a:endParaRPr>
              </a:p>
              <a:p>
                <a:pPr algn="just" eaLnBrk="1" hangingPunct="1"/>
                <a:endParaRPr lang="ru-RU" altLang="ru-RU" sz="3600" b="1" dirty="0"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364" y="4214822"/>
                <a:ext cx="8074915" cy="2409442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749833" y="2289132"/>
                <a:ext cx="3215367" cy="1152367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ru-RU" altLang="ru-RU" sz="48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𝑪</m:t>
                        </m:r>
                      </m:e>
                      <m:sub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</m:oMath>
                </a14:m>
                <a:r>
                  <a:rPr lang="en-US" altLang="ru-RU" sz="4800" b="1" i="1" dirty="0">
                    <a:solidFill>
                      <a:srgbClr val="C00000"/>
                    </a:solidFill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num>
                      <m:den>
                        <m:d>
                          <m:dPr>
                            <m:ctrlPr>
                              <a:rPr lang="en-US" altLang="ru-RU" sz="4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ru-RU" sz="4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𝒏</m:t>
                            </m:r>
                            <m:r>
                              <a:rPr lang="en-US" altLang="ru-RU" sz="4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altLang="ru-RU" sz="4800" b="1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d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altLang="ru-RU" sz="4800" b="1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!</m:t>
                        </m:r>
                      </m:den>
                    </m:f>
                  </m:oMath>
                </a14:m>
                <a:endParaRPr lang="ru-RU" sz="4800" b="1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9833" y="2289132"/>
                <a:ext cx="3215367" cy="1152367"/>
              </a:xfrm>
              <a:prstGeom prst="rect">
                <a:avLst/>
              </a:prstGeom>
              <a:blipFill rotWithShape="0">
                <a:blip r:embed="rId5"/>
                <a:stretch>
                  <a:fillRect t="-4762" b="-68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Прямоугольник 7"/>
          <p:cNvSpPr/>
          <p:nvPr/>
        </p:nvSpPr>
        <p:spPr>
          <a:xfrm>
            <a:off x="2983954" y="6447198"/>
            <a:ext cx="4631396" cy="6647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 eaLnBrk="1" hangingPunct="1"/>
            <a:r>
              <a:rPr lang="en-US" altLang="ru-RU" sz="4000" b="1" i="1" dirty="0" err="1">
                <a:solidFill>
                  <a:srgbClr val="C00000"/>
                </a:solidFill>
                <a:cs typeface="Arial" panose="020B0604020202020204" pitchFamily="34" charset="0"/>
              </a:rPr>
              <a:t>Javob</a:t>
            </a:r>
            <a:r>
              <a:rPr lang="en-US" altLang="ru-RU" sz="4000" b="1" i="1" dirty="0" smtClean="0">
                <a:solidFill>
                  <a:srgbClr val="C00000"/>
                </a:solidFill>
                <a:cs typeface="Arial" panose="020B0604020202020204" pitchFamily="34" charset="0"/>
              </a:rPr>
              <a:t>: 495 </a:t>
            </a:r>
            <a:r>
              <a:rPr lang="en-US" altLang="ru-RU" sz="4000" b="1" i="1" dirty="0">
                <a:solidFill>
                  <a:srgbClr val="C00000"/>
                </a:solidFill>
                <a:cs typeface="Arial" panose="020B0604020202020204" pitchFamily="34" charset="0"/>
              </a:rPr>
              <a:t>ta </a:t>
            </a:r>
            <a:r>
              <a:rPr lang="en-US" altLang="ru-RU" sz="4000" b="1" i="1" dirty="0" err="1" smtClean="0">
                <a:solidFill>
                  <a:srgbClr val="C00000"/>
                </a:solidFill>
                <a:cs typeface="Arial" panose="020B0604020202020204" pitchFamily="34" charset="0"/>
              </a:rPr>
              <a:t>usul</a:t>
            </a:r>
            <a:endParaRPr lang="ru-RU" altLang="ru-RU" sz="4000" b="1" dirty="0">
              <a:solidFill>
                <a:srgbClr val="C00000"/>
              </a:solidFill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11459" y="3568621"/>
            <a:ext cx="12930283" cy="14661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3200" b="1" i="1" dirty="0" smtClean="0">
                <a:solidFill>
                  <a:srgbClr val="0070C0"/>
                </a:solidFill>
              </a:rPr>
              <a:t>Masala:</a:t>
            </a:r>
            <a:r>
              <a:rPr lang="en-US" altLang="ru-RU" sz="3200" b="1" i="1" dirty="0" smtClean="0">
                <a:solidFill>
                  <a:srgbClr val="002060"/>
                </a:solidFill>
              </a:rPr>
              <a:t> </a:t>
            </a:r>
            <a:r>
              <a:rPr lang="en-US" altLang="ru-RU" sz="3200" i="1" dirty="0" smtClean="0">
                <a:solidFill>
                  <a:srgbClr val="002060"/>
                </a:solidFill>
              </a:rPr>
              <a:t>12 </a:t>
            </a:r>
            <a:r>
              <a:rPr lang="en-US" altLang="ru-RU" sz="3200" i="1" dirty="0" err="1">
                <a:solidFill>
                  <a:srgbClr val="002060"/>
                </a:solidFill>
              </a:rPr>
              <a:t>o‘quvchidan</a:t>
            </a:r>
            <a:r>
              <a:rPr lang="en-US" altLang="ru-RU" sz="3200" i="1" dirty="0">
                <a:solidFill>
                  <a:srgbClr val="002060"/>
                </a:solidFill>
              </a:rPr>
              <a:t> 4 ta </a:t>
            </a:r>
            <a:r>
              <a:rPr lang="en-US" altLang="ru-RU" sz="3200" i="1" dirty="0" err="1">
                <a:solidFill>
                  <a:srgbClr val="002060"/>
                </a:solidFill>
              </a:rPr>
              <a:t>o‘quvchini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navbatchilik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tashkil</a:t>
            </a:r>
            <a:r>
              <a:rPr lang="en-US" altLang="ru-RU" sz="3200" i="1" dirty="0">
                <a:solidFill>
                  <a:srgbClr val="002060"/>
                </a:solidFill>
              </a:rPr>
              <a:t>  </a:t>
            </a:r>
            <a:r>
              <a:rPr lang="en-US" altLang="ru-RU" sz="3200" i="1" dirty="0" err="1">
                <a:solidFill>
                  <a:srgbClr val="002060"/>
                </a:solidFill>
              </a:rPr>
              <a:t>qilishi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uchun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olish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kerak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bo</a:t>
            </a:r>
            <a:r>
              <a:rPr lang="en-US" altLang="ru-RU" sz="3200" i="1" dirty="0">
                <a:solidFill>
                  <a:srgbClr val="002060"/>
                </a:solidFill>
              </a:rPr>
              <a:t> ‘</a:t>
            </a:r>
            <a:r>
              <a:rPr lang="en-US" altLang="ru-RU" sz="3200" i="1" dirty="0" err="1">
                <a:solidFill>
                  <a:srgbClr val="002060"/>
                </a:solidFill>
              </a:rPr>
              <a:t>lsa</a:t>
            </a:r>
            <a:r>
              <a:rPr lang="en-US" altLang="ru-RU" sz="3200" i="1" dirty="0">
                <a:solidFill>
                  <a:srgbClr val="002060"/>
                </a:solidFill>
              </a:rPr>
              <a:t>, </a:t>
            </a:r>
            <a:r>
              <a:rPr lang="en-US" altLang="ru-RU" sz="3200" i="1" dirty="0" err="1">
                <a:solidFill>
                  <a:srgbClr val="002060"/>
                </a:solidFill>
              </a:rPr>
              <a:t>bu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ketma-ketlikni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nechta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usulda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bajarish</a:t>
            </a:r>
            <a:r>
              <a:rPr lang="en-US" altLang="ru-RU" sz="3200" i="1" dirty="0">
                <a:solidFill>
                  <a:srgbClr val="002060"/>
                </a:solidFill>
              </a:rPr>
              <a:t> </a:t>
            </a:r>
            <a:r>
              <a:rPr lang="en-US" altLang="ru-RU" sz="3200" i="1" dirty="0" err="1">
                <a:solidFill>
                  <a:srgbClr val="002060"/>
                </a:solidFill>
              </a:rPr>
              <a:t>mumkin</a:t>
            </a:r>
            <a:r>
              <a:rPr lang="en-US" altLang="ru-RU" sz="3200" i="1" dirty="0">
                <a:solidFill>
                  <a:srgbClr val="002060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482854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2" grpId="0"/>
      <p:bldP spid="6" grpId="0"/>
      <p:bldP spid="7" grpId="0" animBg="1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10975064"/>
              </p:ext>
            </p:extLst>
          </p:nvPr>
        </p:nvGraphicFramePr>
        <p:xfrm>
          <a:off x="113622" y="1252108"/>
          <a:ext cx="13321480" cy="5343490"/>
        </p:xfrm>
        <a:graphic>
          <a:graphicData uri="http://schemas.openxmlformats.org/drawingml/2006/table">
            <a:tbl>
              <a:tblPr/>
              <a:tblGrid>
                <a:gridCol w="13321480"/>
              </a:tblGrid>
              <a:tr h="613771">
                <a:tc>
                  <a:txBody>
                    <a:bodyPr/>
                    <a:lstStyle/>
                    <a:p>
                      <a:pPr algn="l"/>
                      <a:endParaRPr lang="ru-RU" sz="3300" b="1" i="1" u="sng" dirty="0">
                        <a:solidFill>
                          <a:srgbClr val="002060"/>
                        </a:solidFill>
                        <a:effectLst/>
                      </a:endParaRPr>
                    </a:p>
                  </a:txBody>
                  <a:tcPr marL="83987" marR="83987" marT="62998" marB="62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4714574">
                <a:tc>
                  <a:txBody>
                    <a:bodyPr/>
                    <a:lstStyle/>
                    <a:p>
                      <a:r>
                        <a:rPr lang="ru-RU" sz="3300" b="1" dirty="0" smtClean="0">
                          <a:solidFill>
                            <a:srgbClr val="C00000"/>
                          </a:solidFill>
                          <a:effectLst/>
                        </a:rPr>
                        <a:t>  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ta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‘quvchi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so‘rashganda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necha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marta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qo‘l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berib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ko‘ris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hadilar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  <a: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</a:t>
                      </a:r>
                      <a:r>
                        <a:rPr lang="en-US" sz="3300" b="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Aziz</a:t>
                      </a:r>
                      <a:r>
                        <a:rPr lang="ru-RU" sz="3300" b="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300" b="0" i="1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Komil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 </a:t>
                      </a:r>
                      <a: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= 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{</a:t>
                      </a:r>
                      <a:r>
                        <a:rPr lang="en-US" sz="3300" b="0" i="1" dirty="0" err="1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Komil</a:t>
                      </a:r>
                      <a:r>
                        <a:rPr lang="ru-RU" sz="3300" b="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</a:t>
                      </a:r>
                      <a:r>
                        <a:rPr lang="en-US" sz="3300" b="0" i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Aziz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} </a:t>
                      </a:r>
                      <a: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–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bir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xil</a:t>
                      </a:r>
                      <a:r>
                        <a:rPr lang="en-US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kombinatsiya</a:t>
                      </a:r>
                      <a:r>
                        <a:rPr lang="ru-RU" sz="3300" b="1" i="1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3300" b="1" i="1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Tartibi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muhim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emas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demak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6 ta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elementni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tadan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300" b="1" i="1" baseline="0" dirty="0" err="1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guruhlash</a:t>
                      </a:r>
                      <a:r>
                        <a:rPr lang="en-US" sz="3300" b="1" i="1" baseline="0" dirty="0" smtClean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  <a: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ru-RU" sz="3300" b="1" i="1" dirty="0">
                          <a:solidFill>
                            <a:srgbClr val="00206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endParaRPr lang="ru-RU" sz="3300" b="1" i="1" dirty="0">
                        <a:solidFill>
                          <a:srgbClr val="00206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3987" marR="83987" marT="62998" marB="629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pic>
        <p:nvPicPr>
          <p:cNvPr id="11266" name="Picture 2" descr="D:\загрузки\Desktop\рукопажатие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0207" y="3006351"/>
            <a:ext cx="3640031" cy="3509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Объект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0386842"/>
              </p:ext>
            </p:extLst>
          </p:nvPr>
        </p:nvGraphicFramePr>
        <p:xfrm>
          <a:off x="959247" y="3923853"/>
          <a:ext cx="8064896" cy="12961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Уравнение" r:id="rId4" imgW="2311200" imgH="419040" progId="Equation.3">
                  <p:embed/>
                </p:oleObj>
              </mc:Choice>
              <mc:Fallback>
                <p:oleObj name="Уравнение" r:id="rId4" imgW="2311200" imgH="419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9247" y="3923853"/>
                        <a:ext cx="8064896" cy="12961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0" y="0"/>
            <a:ext cx="13439775" cy="13315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Guruhlash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67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>
            <a:spLocks noGrp="1" noChangeArrowheads="1"/>
          </p:cNvSpPr>
          <p:nvPr/>
        </p:nvSpPr>
        <p:spPr bwMode="auto">
          <a:xfrm>
            <a:off x="239167" y="784185"/>
            <a:ext cx="12624543" cy="235183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softEdge rad="31750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00796" tIns="50398" rIns="100796" bIns="50398" numCol="1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None/>
              <a:defRPr/>
            </a:pPr>
            <a:r>
              <a:rPr lang="ru-RU" altLang="ru-RU" sz="4960" b="1" dirty="0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altLang="ru-RU" sz="7275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  <a:defRPr/>
            </a:pPr>
            <a:r>
              <a:rPr lang="en-US" altLang="ru-RU" sz="3968" b="1" i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n</a:t>
            </a:r>
            <a:r>
              <a:rPr lang="en-US" altLang="ru-RU" sz="3968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elementdan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o’rinlashtirish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deb, </a:t>
            </a:r>
            <a:r>
              <a:rPr lang="en-US" altLang="ru-RU" sz="3968" b="1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tadan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bitta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elementni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elementlarning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tartibi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farq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qiladigan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gruppalarga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968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aytiladi</a:t>
            </a:r>
            <a:r>
              <a:rPr lang="en-US" altLang="ru-RU" sz="3968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altLang="ru-RU" sz="3968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186994" y="5546458"/>
            <a:ext cx="3275773" cy="999797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28575">
            <a:solidFill>
              <a:srgbClr val="0000CC"/>
            </a:solidFill>
          </a:ln>
        </p:spPr>
        <p:txBody>
          <a:bodyPr/>
          <a:lstStyle>
            <a:defPPr>
              <a:defRPr lang="zh-CN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>
              <a:defRPr/>
            </a:pPr>
            <a:r>
              <a:rPr lang="ru-RU">
                <a:noFill/>
              </a:rPr>
              <a:t> </a:t>
            </a: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23" y="4211885"/>
            <a:ext cx="3404833" cy="2334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5063703" y="3618959"/>
                <a:ext cx="6286465" cy="993413"/>
              </a:xfrm>
              <a:prstGeom prst="rect">
                <a:avLst/>
              </a:prstGeom>
              <a:noFill/>
              <a:ln w="5715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sz="3086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5</m:t>
                          </m:r>
                        </m:sub>
                        <m:sup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lang="en-US" sz="3086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8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5!</m:t>
                          </m:r>
                        </m:num>
                        <m:den>
                          <m:d>
                            <m:dPr>
                              <m:ctrlPr>
                                <a:rPr lang="en-US" sz="3086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3086" i="1">
                                  <a:latin typeface="Cambria Math" panose="02040503050406030204" pitchFamily="18" charset="0"/>
                                </a:rPr>
                                <m:t>5−3</m:t>
                              </m:r>
                            </m:e>
                          </m:d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!</m:t>
                          </m:r>
                        </m:den>
                      </m:f>
                      <m:r>
                        <a:rPr lang="en-US" sz="3086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086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5!</m:t>
                          </m:r>
                        </m:num>
                        <m:den>
                          <m:r>
                            <a:rPr lang="en-US" sz="3086" i="1">
                              <a:latin typeface="Cambria Math" panose="02040503050406030204" pitchFamily="18" charset="0"/>
                            </a:rPr>
                            <m:t>2!</m:t>
                          </m:r>
                        </m:den>
                      </m:f>
                      <m:r>
                        <a:rPr lang="en-US" sz="3086" i="1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en-US" sz="3086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∙4∙5=60</m:t>
                      </m:r>
                    </m:oMath>
                  </m:oMathPara>
                </a14:m>
                <a:endParaRPr lang="ru-RU" sz="3086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63703" y="3618959"/>
                <a:ext cx="6286465" cy="993413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5715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рямоугольник 10"/>
          <p:cNvSpPr/>
          <p:nvPr/>
        </p:nvSpPr>
        <p:spPr>
          <a:xfrm>
            <a:off x="0" y="0"/>
            <a:ext cx="13439775" cy="1331565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O‘rinlashtirish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911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Содержимое 2"/>
          <p:cNvSpPr>
            <a:spLocks noGrp="1"/>
          </p:cNvSpPr>
          <p:nvPr>
            <p:ph idx="1"/>
          </p:nvPr>
        </p:nvSpPr>
        <p:spPr>
          <a:xfrm>
            <a:off x="516258" y="2602372"/>
            <a:ext cx="5373065" cy="8222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altLang="ru-RU" sz="3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r>
              <a:rPr lang="en-US" altLang="ru-RU" sz="3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3600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</a:t>
            </a:r>
            <a:endParaRPr lang="en-US" altLang="ru-RU" sz="3600" b="1" i="1" dirty="0" smtClean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altLang="ru-RU" sz="3600" i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ru-RU" sz="36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n-US" altLang="ru-RU" sz="1764" b="1" i="1" dirty="0">
              <a:solidFill>
                <a:srgbClr val="80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ru-RU" altLang="ru-RU" sz="1764" i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27199" y="1343440"/>
            <a:ext cx="12601400" cy="11227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/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6;7;8;9;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raqamlaridan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jami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nechta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xonali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sonlar</a:t>
            </a:r>
            <a:endParaRPr lang="en-US" altLang="ru-RU" sz="3600" b="1" i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tuzish</a:t>
            </a:r>
            <a:r>
              <a:rPr lang="en-US" altLang="ru-RU" sz="3600" b="1" i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36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36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 </a:t>
            </a:r>
            <a:r>
              <a:rPr lang="en-US" altLang="ru-RU" sz="32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altLang="ru-RU" sz="32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takrorlanmaydigan</a:t>
            </a:r>
            <a:r>
              <a:rPr lang="en-US" altLang="ru-RU" sz="32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b</a:t>
            </a:r>
            <a:r>
              <a:rPr lang="en-US" altLang="ru-RU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altLang="ru-RU" sz="32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takrorlanadigan</a:t>
            </a:r>
            <a:r>
              <a:rPr lang="en-US" altLang="ru-RU" sz="32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                                            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Прямоугольник 3"/>
              <p:cNvSpPr/>
              <p:nvPr/>
            </p:nvSpPr>
            <p:spPr>
              <a:xfrm>
                <a:off x="511294" y="6093537"/>
                <a:ext cx="6718300" cy="641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altLang="ru-RU" sz="3600" b="1" dirty="0" smtClean="0">
                    <a:cs typeface="Arial" panose="020B0604020202020204" pitchFamily="34" charset="0"/>
                  </a:rPr>
                  <a:t> </a:t>
                </a:r>
                <a:r>
                  <a:rPr lang="en-US" altLang="ru-RU" sz="3600" b="1" dirty="0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b)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e>
                      <m:sup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64 (</a:t>
                </a:r>
                <a:r>
                  <a:rPr lang="en-US" altLang="ru-RU" sz="36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takrorli</a:t>
                </a:r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Прямоугольник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94" y="6093537"/>
                <a:ext cx="6718300" cy="641907"/>
              </a:xfrm>
              <a:prstGeom prst="rect">
                <a:avLst/>
              </a:prstGeom>
              <a:blipFill rotWithShape="0">
                <a:blip r:embed="rId4"/>
                <a:stretch>
                  <a:fillRect l="-907" t="-17143" b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Прямоугольник 5"/>
          <p:cNvSpPr/>
          <p:nvPr/>
        </p:nvSpPr>
        <p:spPr>
          <a:xfrm>
            <a:off x="0" y="-11478"/>
            <a:ext cx="13439775" cy="1199028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ru-RU" sz="5400" b="1" spc="3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</a:t>
            </a:r>
            <a:endParaRPr lang="ru-RU" sz="5400" dirty="0"/>
          </a:p>
        </p:txBody>
      </p:sp>
      <p:graphicFrame>
        <p:nvGraphicFramePr>
          <p:cNvPr id="11" name="Объект 10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564470518"/>
              </p:ext>
            </p:extLst>
          </p:nvPr>
        </p:nvGraphicFramePr>
        <p:xfrm>
          <a:off x="180839" y="3407592"/>
          <a:ext cx="6043902" cy="1200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40" name="Уравнение" r:id="rId5" imgW="2298600" imgH="419040" progId="Equation.3">
                  <p:embed/>
                </p:oleObj>
              </mc:Choice>
              <mc:Fallback>
                <p:oleObj name="Уравнение" r:id="rId5" imgW="2298600" imgH="419040" progId="Equation.3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39" y="3407592"/>
                        <a:ext cx="6043902" cy="1200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7655991" y="5389647"/>
            <a:ext cx="4801314" cy="6075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indent="0">
              <a:buNone/>
            </a:pPr>
            <a:r>
              <a:rPr lang="en-US" altLang="ru-RU" sz="3600" b="1" i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altLang="ru-RU" sz="3600" b="1" i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24 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</a:t>
            </a:r>
            <a:r>
              <a:rPr lang="en-US" altLang="ru-RU" sz="3600" b="1" i="1" dirty="0" err="1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3600" b="1" i="1" dirty="0" smtClean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64 ta.</a:t>
            </a:r>
            <a:endParaRPr lang="en-US" altLang="ru-RU" sz="3600" b="1" i="1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Прямоугольник 11"/>
              <p:cNvSpPr/>
              <p:nvPr/>
            </p:nvSpPr>
            <p:spPr>
              <a:xfrm>
                <a:off x="561341" y="5051510"/>
                <a:ext cx="6718300" cy="641907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0" indent="0">
                  <a:buNone/>
                </a:pPr>
                <a:r>
                  <a:rPr lang="en-US" altLang="ru-RU" sz="3600" b="1" dirty="0" smtClean="0">
                    <a:solidFill>
                      <a:srgbClr val="0000CC"/>
                    </a:solidFill>
                    <a:cs typeface="Arial" panose="020B0604020202020204" pitchFamily="34" charset="0"/>
                  </a:rPr>
                  <a:t>a)  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SupPr>
                      <m:e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𝑨</m:t>
                        </m:r>
                      </m:e>
                      <m:sub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𝟒</m:t>
                        </m:r>
                      </m:sub>
                      <m:sup>
                        <m:r>
                          <a:rPr lang="en-US" alt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bSup>
                  </m:oMath>
                </a14:m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= 4∙3∙2 = 24 (</a:t>
                </a:r>
                <a:r>
                  <a:rPr lang="en-US" altLang="ru-RU" sz="3600" b="1" i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takrorsiz</a:t>
                </a:r>
                <a:r>
                  <a:rPr lang="en-US" altLang="ru-RU" sz="3600" b="1" i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endParaRPr lang="en-US" altLang="ru-RU" sz="3600" b="1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Прямоугольник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41" y="5051510"/>
                <a:ext cx="6718300" cy="641907"/>
              </a:xfrm>
              <a:prstGeom prst="rect">
                <a:avLst/>
              </a:prstGeom>
              <a:blipFill rotWithShape="0">
                <a:blip r:embed="rId7"/>
                <a:stretch>
                  <a:fillRect l="-2722" t="-17143" b="-342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Прямоугольник 16"/>
              <p:cNvSpPr/>
              <p:nvPr/>
            </p:nvSpPr>
            <p:spPr>
              <a:xfrm>
                <a:off x="8666639" y="3641173"/>
                <a:ext cx="2966133" cy="983474"/>
              </a:xfrm>
              <a:prstGeom prst="rect">
                <a:avLst/>
              </a:prstGeom>
              <a:gradFill flip="none" rotWithShape="1">
                <a:gsLst>
                  <a:gs pos="0">
                    <a:srgbClr val="00B0F0">
                      <a:tint val="66000"/>
                      <a:satMod val="160000"/>
                    </a:srgbClr>
                  </a:gs>
                  <a:gs pos="50000">
                    <a:srgbClr val="00B0F0">
                      <a:tint val="44500"/>
                      <a:satMod val="160000"/>
                    </a:srgbClr>
                  </a:gs>
                  <a:gs pos="100000">
                    <a:srgbClr val="00B0F0">
                      <a:tint val="23500"/>
                      <a:satMod val="160000"/>
                    </a:srgbClr>
                  </a:gs>
                </a:gsLst>
                <a:lin ang="10800000" scaled="1"/>
                <a:tileRect/>
              </a:gra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6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60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ru-RU" sz="6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ru-RU" sz="60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ru-RU" sz="60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6000" b="1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6000" b="1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𝒏</m:t>
                        </m:r>
                      </m:e>
                      <m:sup>
                        <m:r>
                          <a:rPr lang="en-US" sz="6000" b="1" i="1" dirty="0" smtClean="0"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p>
                  </m:oMath>
                </a14:m>
                <a:endParaRPr lang="ru-RU" sz="6000" b="1" dirty="0"/>
              </a:p>
            </p:txBody>
          </p:sp>
        </mc:Choice>
        <mc:Fallback xmlns="">
          <p:sp>
            <p:nvSpPr>
              <p:cNvPr id="17" name="Прямоугольник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6639" y="3641173"/>
                <a:ext cx="2966133" cy="983474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Прямая соединительная линия 17"/>
          <p:cNvCxnSpPr/>
          <p:nvPr/>
        </p:nvCxnSpPr>
        <p:spPr>
          <a:xfrm>
            <a:off x="8808119" y="3693991"/>
            <a:ext cx="632466" cy="138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Прямоугольник 18"/>
              <p:cNvSpPr/>
              <p:nvPr/>
            </p:nvSpPr>
            <p:spPr>
              <a:xfrm>
                <a:off x="5351735" y="2521482"/>
                <a:ext cx="7410362" cy="805220"/>
              </a:xfrm>
              <a:prstGeom prst="rect">
                <a:avLst/>
              </a:prstGeom>
              <a:gradFill flip="none" rotWithShape="1">
                <a:gsLst>
                  <a:gs pos="0">
                    <a:srgbClr val="3333FF">
                      <a:tint val="66000"/>
                      <a:satMod val="160000"/>
                    </a:srgbClr>
                  </a:gs>
                  <a:gs pos="50000">
                    <a:srgbClr val="3333FF">
                      <a:tint val="44500"/>
                      <a:satMod val="160000"/>
                    </a:srgbClr>
                  </a:gs>
                  <a:gs pos="100000">
                    <a:srgbClr val="3333FF">
                      <a:tint val="23500"/>
                      <a:satMod val="160000"/>
                    </a:srgbClr>
                  </a:gs>
                </a:gsLst>
                <a:path path="circle">
                  <a:fillToRect l="50000" t="50000" r="50000" b="50000"/>
                </a:path>
                <a:tileRect/>
              </a:gradFill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altLang="ru-RU" sz="4800" b="1" i="1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𝑨</m:t>
                        </m:r>
                      </m:e>
                      <m:sub>
                        <m: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𝒏</m:t>
                        </m:r>
                      </m:sub>
                      <m:sup>
                        <m:r>
                          <a:rPr lang="en-US" altLang="ru-RU" sz="4800" b="1" i="1" smtClean="0">
                            <a:solidFill>
                              <a:schemeClr val="bg2">
                                <a:lumMod val="10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𝒌</m:t>
                        </m:r>
                      </m:sup>
                    </m:sSubSup>
                    <m:r>
                      <a:rPr lang="en-US" altLang="ru-RU" sz="4800" b="1" i="1">
                        <a:solidFill>
                          <a:schemeClr val="bg2">
                            <a:lumMod val="10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800" b="1" dirty="0" smtClean="0"/>
                  <a:t> n(n-1)(n-2)…(n-k+1)</a:t>
                </a:r>
                <a:endParaRPr lang="ru-RU" sz="4800" b="1" dirty="0"/>
              </a:p>
            </p:txBody>
          </p:sp>
        </mc:Choice>
        <mc:Fallback xmlns="">
          <p:sp>
            <p:nvSpPr>
              <p:cNvPr id="19" name="Прямоугольник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51735" y="2521482"/>
                <a:ext cx="7410362" cy="805220"/>
              </a:xfrm>
              <a:prstGeom prst="rect">
                <a:avLst/>
              </a:prstGeom>
              <a:blipFill rotWithShape="0">
                <a:blip r:embed="rId9"/>
                <a:stretch>
                  <a:fillRect t="-21212" r="-2467" b="-38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063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uiExpand="1" build="p"/>
      <p:bldP spid="2" grpId="0"/>
      <p:bldP spid="17" grpId="0" animBg="1"/>
      <p:bldP spid="1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4268</TotalTime>
  <Words>508</Words>
  <Application>Microsoft Office PowerPoint</Application>
  <PresentationFormat>Произвольный</PresentationFormat>
  <Paragraphs>133</Paragraphs>
  <Slides>16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31" baseType="lpstr">
      <vt:lpstr>Arial Unicode MS</vt:lpstr>
      <vt:lpstr>MS Gothic</vt:lpstr>
      <vt:lpstr>宋体</vt:lpstr>
      <vt:lpstr>Arial</vt:lpstr>
      <vt:lpstr>Batang</vt:lpstr>
      <vt:lpstr>Calibri</vt:lpstr>
      <vt:lpstr>Calibri Light</vt:lpstr>
      <vt:lpstr>Cambria Math</vt:lpstr>
      <vt:lpstr>Lucida Sans Unicode</vt:lpstr>
      <vt:lpstr>Monotype Corsiva</vt:lpstr>
      <vt:lpstr>Times New Roman</vt:lpstr>
      <vt:lpstr>Wingdings</vt:lpstr>
      <vt:lpstr>Тема Office</vt:lpstr>
      <vt:lpstr>Уравнение</vt:lpstr>
      <vt:lpstr>Формула</vt:lpstr>
      <vt:lpstr>ALGEBRA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Iroda</dc:creator>
  <cp:lastModifiedBy>Админ</cp:lastModifiedBy>
  <cp:revision>293</cp:revision>
  <cp:lastPrinted>1601-01-01T00:00:00Z</cp:lastPrinted>
  <dcterms:created xsi:type="dcterms:W3CDTF">2011-02-01T10:06:27Z</dcterms:created>
  <dcterms:modified xsi:type="dcterms:W3CDTF">2021-03-29T12:28:19Z</dcterms:modified>
</cp:coreProperties>
</file>