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47" r:id="rId1"/>
  </p:sldMasterIdLst>
  <p:notesMasterIdLst>
    <p:notesMasterId r:id="rId18"/>
  </p:notesMasterIdLst>
  <p:sldIdLst>
    <p:sldId id="459" r:id="rId2"/>
    <p:sldId id="487" r:id="rId3"/>
    <p:sldId id="478" r:id="rId4"/>
    <p:sldId id="486" r:id="rId5"/>
    <p:sldId id="488" r:id="rId6"/>
    <p:sldId id="483" r:id="rId7"/>
    <p:sldId id="479" r:id="rId8"/>
    <p:sldId id="475" r:id="rId9"/>
    <p:sldId id="489" r:id="rId10"/>
    <p:sldId id="480" r:id="rId11"/>
    <p:sldId id="481" r:id="rId12"/>
    <p:sldId id="476" r:id="rId13"/>
    <p:sldId id="477" r:id="rId14"/>
    <p:sldId id="492" r:id="rId15"/>
    <p:sldId id="485" r:id="rId16"/>
    <p:sldId id="491" r:id="rId17"/>
  </p:sldIdLst>
  <p:sldSz cx="1343977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MS Gothic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MS 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800080"/>
    <a:srgbClr val="FF99FF"/>
    <a:srgbClr val="3333FF"/>
    <a:srgbClr val="FFCCFF"/>
    <a:srgbClr val="990000"/>
    <a:srgbClr val="008000"/>
    <a:srgbClr val="FF0066"/>
    <a:srgbClr val="FF111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4" autoAdjust="0"/>
  </p:normalViewPr>
  <p:slideViewPr>
    <p:cSldViewPr>
      <p:cViewPr varScale="1">
        <p:scale>
          <a:sx n="64" d="100"/>
          <a:sy n="64" d="100"/>
        </p:scale>
        <p:origin x="702" y="84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1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charset="0"/>
              </a:defRPr>
            </a:lvl1pPr>
          </a:lstStyle>
          <a:p>
            <a:pPr>
              <a:defRPr/>
            </a:pPr>
            <a:fld id="{96F48C51-5E1D-4063-A8FB-6AD0095F67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28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6F48C51-5E1D-4063-A8FB-6AD0095F67FB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687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E026B3-2D58-4777-AF40-2EE9A338E3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073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4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120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5182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37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6896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8740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8222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58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1039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723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37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3/29/2021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07943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07943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69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>
    <p:fade/>
  </p:transition>
  <p:timing>
    <p:tnLst>
      <p:par>
        <p:cTn id="1" dur="indefinite" restart="never" nodeType="tmRoot"/>
      </p:par>
    </p:tnLst>
  </p:timing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1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4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3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6" y="-18612"/>
            <a:ext cx="13439422" cy="19347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4193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226089" y="510824"/>
            <a:ext cx="5568419" cy="1041940"/>
          </a:xfrm>
          <a:prstGeom prst="rect">
            <a:avLst/>
          </a:prstGeom>
        </p:spPr>
        <p:txBody>
          <a:bodyPr vert="horz" wrap="square" lIns="0" tIns="34024" rIns="0" bIns="0" rtlCol="0" anchor="ctr">
            <a:spAutoFit/>
          </a:bodyPr>
          <a:lstStyle/>
          <a:p>
            <a:pPr marL="29587">
              <a:spcBef>
                <a:spcPts val="265"/>
              </a:spcBef>
            </a:pPr>
            <a:r>
              <a:rPr lang="en-US" sz="7275" b="1" spc="12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48356" y="404941"/>
            <a:ext cx="11419022" cy="1140815"/>
            <a:chOff x="439458" y="228104"/>
            <a:chExt cx="4866424" cy="489674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93"/>
            </a:p>
          </p:txBody>
        </p:sp>
        <p:sp>
          <p:nvSpPr>
            <p:cNvPr id="9" name="object 9"/>
            <p:cNvSpPr/>
            <p:nvPr/>
          </p:nvSpPr>
          <p:spPr>
            <a:xfrm>
              <a:off x="4588093" y="232879"/>
              <a:ext cx="717789" cy="4848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93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8093" y="228104"/>
              <a:ext cx="717789" cy="489674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93"/>
            </a:p>
          </p:txBody>
        </p:sp>
      </p:grpSp>
      <p:sp>
        <p:nvSpPr>
          <p:cNvPr id="11" name="object 11"/>
          <p:cNvSpPr/>
          <p:nvPr/>
        </p:nvSpPr>
        <p:spPr>
          <a:xfrm>
            <a:off x="10585036" y="2564981"/>
            <a:ext cx="2533145" cy="25695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4193"/>
          </a:p>
        </p:txBody>
      </p:sp>
      <p:sp>
        <p:nvSpPr>
          <p:cNvPr id="12" name="object 12"/>
          <p:cNvSpPr txBox="1"/>
          <p:nvPr/>
        </p:nvSpPr>
        <p:spPr>
          <a:xfrm>
            <a:off x="10691351" y="484560"/>
            <a:ext cx="1655161" cy="668352"/>
          </a:xfrm>
          <a:prstGeom prst="rect">
            <a:avLst/>
          </a:prstGeom>
        </p:spPr>
        <p:txBody>
          <a:bodyPr vert="horz" wrap="square" lIns="0" tIns="36984" rIns="0" bIns="0" rtlCol="0">
            <a:spAutoFit/>
          </a:bodyPr>
          <a:lstStyle/>
          <a:p>
            <a:pPr>
              <a:spcBef>
                <a:spcPts val="291"/>
              </a:spcBef>
            </a:pPr>
            <a:r>
              <a:rPr lang="en-US" sz="3968" b="1" spc="23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96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409" spc="23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409" b="1" spc="-12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409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476591" y="697084"/>
            <a:ext cx="965938" cy="470042"/>
          </a:xfrm>
          <a:prstGeom prst="rect">
            <a:avLst/>
          </a:prstGeom>
        </p:spPr>
        <p:txBody>
          <a:bodyPr vert="horz" wrap="square" lIns="0" tIns="28108" rIns="0" bIns="0" rtlCol="0">
            <a:spAutoFit/>
          </a:bodyPr>
          <a:lstStyle/>
          <a:p>
            <a:pPr>
              <a:spcBef>
                <a:spcPts val="221"/>
              </a:spcBef>
            </a:pPr>
            <a:r>
              <a:rPr lang="en-US" sz="3086" b="1" spc="-1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3086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5876" y="2562392"/>
            <a:ext cx="705985" cy="15214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71"/>
          </a:p>
        </p:txBody>
      </p:sp>
      <p:sp>
        <p:nvSpPr>
          <p:cNvPr id="15" name="Прямоугольник 14"/>
          <p:cNvSpPr/>
          <p:nvPr/>
        </p:nvSpPr>
        <p:spPr>
          <a:xfrm>
            <a:off x="680874" y="4560565"/>
            <a:ext cx="705987" cy="152140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071"/>
          </a:p>
        </p:txBody>
      </p:sp>
      <p:sp>
        <p:nvSpPr>
          <p:cNvPr id="5" name="Прямоугольник 4"/>
          <p:cNvSpPr/>
          <p:nvPr/>
        </p:nvSpPr>
        <p:spPr>
          <a:xfrm>
            <a:off x="1585266" y="2884001"/>
            <a:ext cx="8994770" cy="16380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endParaRPr lang="en-US" sz="5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46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6959541"/>
              </p:ext>
            </p:extLst>
          </p:nvPr>
        </p:nvGraphicFramePr>
        <p:xfrm>
          <a:off x="86767" y="539477"/>
          <a:ext cx="13105456" cy="2881279"/>
        </p:xfrm>
        <a:graphic>
          <a:graphicData uri="http://schemas.openxmlformats.org/drawingml/2006/table">
            <a:tbl>
              <a:tblPr/>
              <a:tblGrid>
                <a:gridCol w="13105456"/>
              </a:tblGrid>
              <a:tr h="333069">
                <a:tc>
                  <a:txBody>
                    <a:bodyPr/>
                    <a:lstStyle/>
                    <a:p>
                      <a:pPr algn="l"/>
                      <a:endParaRPr lang="ru-RU" sz="4200" b="1" i="1" u="sng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3987" marR="83987" marT="62998" marB="629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115203">
                <a:tc>
                  <a:txBody>
                    <a:bodyPr/>
                    <a:lstStyle/>
                    <a:p>
                      <a:r>
                        <a:rPr lang="en-US" sz="420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ta 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‘quvchi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40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usulda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kitoblar</a:t>
                      </a:r>
                      <a:endParaRPr lang="en-US" sz="4000" b="1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40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40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almasha</a:t>
                      </a:r>
                      <a:r>
                        <a:rPr lang="en-US" sz="40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oladilar</a:t>
                      </a:r>
                      <a:r>
                        <a:rPr lang="ru-RU" sz="40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40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4000" b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40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987" marR="83987" marT="62998" marB="629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Объект 2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568180284"/>
              </p:ext>
            </p:extLst>
          </p:nvPr>
        </p:nvGraphicFramePr>
        <p:xfrm>
          <a:off x="815231" y="4280939"/>
          <a:ext cx="8856984" cy="1419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1" name="Уравнение" r:id="rId3" imgW="2019240" imgH="419040" progId="Equation.3">
                  <p:embed/>
                </p:oleObj>
              </mc:Choice>
              <mc:Fallback>
                <p:oleObj name="Уравнение" r:id="rId3" imgW="2019240" imgH="4190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231" y="4280939"/>
                        <a:ext cx="8856984" cy="1419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3439775" cy="13315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O‘rinlashtirish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9167" y="2675899"/>
            <a:ext cx="9865096" cy="1924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{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 ≠ {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Komil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} –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kombinatsiyalar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ta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elementni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‘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rinlashtirish</a:t>
            </a:r>
            <a: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772" y="1690139"/>
            <a:ext cx="316835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99207" y="6205867"/>
                <a:ext cx="4968552" cy="67614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altLang="ru-RU" sz="3600" b="1" dirty="0" smtClean="0">
                    <a:solidFill>
                      <a:srgbClr val="0000CC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600" b="1" dirty="0" err="1" smtClean="0">
                    <a:solidFill>
                      <a:srgbClr val="0000CC"/>
                    </a:solidFill>
                    <a:cs typeface="Arial" panose="020B0604020202020204" pitchFamily="34" charset="0"/>
                  </a:rPr>
                  <a:t>yoki</a:t>
                </a:r>
                <a:r>
                  <a:rPr lang="en-US" altLang="ru-RU" sz="3600" b="1" dirty="0" smtClean="0">
                    <a:solidFill>
                      <a:srgbClr val="0000CC"/>
                    </a:solidFill>
                    <a:cs typeface="Arial" panose="020B0604020202020204" pitchFamily="34" charset="0"/>
                  </a:rPr>
                  <a:t>,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US" altLang="ru-RU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  <m:sub>
                        <m:r>
                          <a:rPr lang="en-US" altLang="ru-RU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  <m:sup>
                        <m:r>
                          <a:rPr lang="en-US" altLang="ru-RU" sz="40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altLang="ru-RU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30 </a:t>
                </a:r>
                <a:endParaRPr lang="en-US" alt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207" y="6205867"/>
                <a:ext cx="4968552" cy="676147"/>
              </a:xfrm>
              <a:prstGeom prst="rect">
                <a:avLst/>
              </a:prstGeom>
              <a:blipFill rotWithShape="0">
                <a:blip r:embed="rId6"/>
                <a:stretch>
                  <a:fillRect l="-1104" t="-20721" b="-378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6719887" y="6204588"/>
            <a:ext cx="4160113" cy="607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altLang="ru-RU" sz="36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altLang="ru-RU" sz="3600" b="1" i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948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3183" y="1525487"/>
            <a:ext cx="12961440" cy="49890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ta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yo‘lakchasiga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ta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sportchini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1493101"/>
              </p:ext>
            </p:extLst>
          </p:nvPr>
        </p:nvGraphicFramePr>
        <p:xfrm>
          <a:off x="815231" y="3551672"/>
          <a:ext cx="10129656" cy="9366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Формула" r:id="rId3" imgW="1688367" imgH="241195" progId="Equation.3">
                  <p:embed/>
                </p:oleObj>
              </mc:Choice>
              <mc:Fallback>
                <p:oleObj name="Формула" r:id="rId3" imgW="1688367" imgH="24119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231" y="3551672"/>
                        <a:ext cx="10129656" cy="936666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00B0F0">
                              <a:tint val="66000"/>
                              <a:satMod val="160000"/>
                            </a:srgbClr>
                          </a:gs>
                          <a:gs pos="50000">
                            <a:srgbClr val="00B0F0">
                              <a:tint val="44500"/>
                              <a:satMod val="160000"/>
                            </a:srgbClr>
                          </a:gs>
                          <a:gs pos="100000">
                            <a:srgbClr val="00B0F0">
                              <a:tint val="23500"/>
                              <a:satMod val="160000"/>
                            </a:srgbClr>
                          </a:gs>
                        </a:gsLst>
                        <a:path path="circle">
                          <a:fillToRect l="100000" b="100000"/>
                        </a:path>
                        <a:tileRect t="-100000" r="-10000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7619976"/>
              </p:ext>
            </p:extLst>
          </p:nvPr>
        </p:nvGraphicFramePr>
        <p:xfrm>
          <a:off x="815231" y="5047830"/>
          <a:ext cx="6219825" cy="89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Уравнение" r:id="rId5" imgW="1155600" imgH="241200" progId="Equation.3">
                  <p:embed/>
                </p:oleObj>
              </mc:Choice>
              <mc:Fallback>
                <p:oleObj name="Уравнение" r:id="rId5" imgW="115560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231" y="5047830"/>
                        <a:ext cx="6219825" cy="895350"/>
                      </a:xfrm>
                      <a:prstGeom prst="rect">
                        <a:avLst/>
                      </a:prstGeom>
                      <a:gradFill flip="none" rotWithShape="1">
                        <a:gsLst>
                          <a:gs pos="0">
                            <a:srgbClr val="00B0F0">
                              <a:tint val="66000"/>
                              <a:satMod val="160000"/>
                            </a:srgbClr>
                          </a:gs>
                          <a:gs pos="50000">
                            <a:srgbClr val="00B0F0">
                              <a:tint val="44500"/>
                              <a:satMod val="160000"/>
                            </a:srgbClr>
                          </a:gs>
                          <a:gs pos="100000">
                            <a:srgbClr val="00B0F0">
                              <a:tint val="23500"/>
                              <a:satMod val="160000"/>
                            </a:srgbClr>
                          </a:gs>
                        </a:gsLst>
                        <a:path path="circle">
                          <a:fillToRect l="100000" b="100000"/>
                        </a:path>
                        <a:tileRect t="-100000" r="-100000"/>
                      </a:gradFill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3439775" cy="12847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5143" y="6210753"/>
            <a:ext cx="5827236" cy="607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altLang="ru-RU" sz="3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 </a:t>
            </a:r>
            <a:r>
              <a:rPr lang="en-US" altLang="ru-RU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60 </a:t>
            </a:r>
            <a:r>
              <a:rPr lang="en-US" altLang="ru-RU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altLang="ru-RU" sz="3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07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76" y="255988"/>
            <a:ext cx="13447821" cy="15007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661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r>
              <a:rPr lang="en-US" sz="661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661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5231" y="1351821"/>
            <a:ext cx="12181540" cy="2458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5952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Abonent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nomerining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smtClean="0">
                <a:latin typeface="Arial" panose="020B0604020202020204" pitchFamily="34" charset="0"/>
                <a:cs typeface="Arial" panose="020B0604020202020204" pitchFamily="34" charset="0"/>
              </a:rPr>
              <a:t>3 ta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raqamini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unutdi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raqamlarining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xammasi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ko‘pi</a:t>
            </a:r>
            <a:endParaRPr lang="en-US" sz="3527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527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527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sonni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terib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nomerni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topa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7" b="1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527" b="1" dirty="0">
                <a:latin typeface="Arial" panose="020B0604020202020204" pitchFamily="34" charset="0"/>
                <a:cs typeface="Arial" panose="020B0604020202020204" pitchFamily="34" charset="0"/>
              </a:rPr>
              <a:t>?   </a:t>
            </a:r>
            <a:endParaRPr lang="ru-RU" sz="352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5431" y="4906084"/>
            <a:ext cx="9183606" cy="944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952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0, 1, 2, 3, 4, 5, 6, 7, 8, 9</a:t>
            </a:r>
            <a:endParaRPr lang="ru-RU" sz="5952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59" y="4314213"/>
            <a:ext cx="2766281" cy="212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5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2"/>
              <p:cNvSpPr/>
              <p:nvPr/>
            </p:nvSpPr>
            <p:spPr>
              <a:xfrm>
                <a:off x="-8046" y="0"/>
                <a:ext cx="13447821" cy="1500735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pPr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ru-RU" sz="485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altLang="ru-RU" sz="485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altLang="ru-RU" sz="485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ru-RU" sz="485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ru-RU" sz="485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ru-RU" sz="485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altLang="ru-RU" sz="485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ru-RU" sz="485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object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046" y="0"/>
                <a:ext cx="13447821" cy="1500735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175271" y="1979637"/>
            <a:ext cx="10657184" cy="1466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Masalada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 n =10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k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= 3 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elementlar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1562" y="3894155"/>
                <a:ext cx="12568604" cy="18426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/>
                  <a:t>Yechish:</a:t>
                </a:r>
                <a14:m>
                  <m:oMath xmlns:m="http://schemas.openxmlformats.org/officeDocument/2006/math">
                    <m:r>
                      <a:rPr lang="en-US" sz="4800" b="1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ru-RU" sz="4800" b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sub>
                      <m:sup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bSup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altLang="ru-RU" sz="4800" b="1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ru-RU" sz="4800" b="1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  <m:r>
                              <a:rPr lang="en-US" altLang="ru-RU" sz="4800" b="1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ru-RU" sz="4800" b="1" i="1">
                                <a:solidFill>
                                  <a:schemeClr val="bg2">
                                    <a:lumMod val="1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</m:d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·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𝟕𝟐𝟎</m:t>
                    </m:r>
                  </m:oMath>
                </a14:m>
                <a:endParaRPr lang="ru-RU" sz="4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800" b="1" dirty="0"/>
                  <a:t> 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562" y="3894155"/>
                <a:ext cx="12568604" cy="1842620"/>
              </a:xfrm>
              <a:prstGeom prst="rect">
                <a:avLst/>
              </a:prstGeom>
              <a:blipFill rotWithShape="0">
                <a:blip r:embed="rId3"/>
                <a:stretch>
                  <a:fillRect l="-2231" t="-26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471415" y="5509232"/>
            <a:ext cx="6718300" cy="135178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720 </a:t>
            </a:r>
            <a:r>
              <a:rPr lang="en-US" sz="4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urinish</a:t>
            </a:r>
            <a:endParaRPr lang="ru-RU" sz="4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solidFill>
                  <a:srgbClr val="0000CC"/>
                </a:solidFill>
              </a:rPr>
              <a:t> </a:t>
            </a:r>
            <a:endParaRPr lang="ru-RU" sz="44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12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177" y="0"/>
            <a:ext cx="13563299" cy="124794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9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29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29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802325" y="1718796"/>
                <a:ext cx="12074481" cy="8000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485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85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en-US" sz="485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485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  <m:sup>
                        <m:r>
                          <a:rPr lang="en-US" sz="485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bSup>
                    <m:r>
                      <a:rPr lang="en-US" sz="485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ru-RU" sz="485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850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4850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sz="485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48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tenglikni</a:t>
                </a:r>
                <a:r>
                  <a:rPr lang="en-US" sz="485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5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isbotlang</a:t>
                </a:r>
                <a:endParaRPr lang="ru-RU" sz="485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325" y="1718796"/>
                <a:ext cx="12074481" cy="800091"/>
              </a:xfrm>
              <a:prstGeom prst="rect">
                <a:avLst/>
              </a:prstGeom>
              <a:blipFill rotWithShape="0">
                <a:blip r:embed="rId2"/>
                <a:stretch>
                  <a:fillRect t="-22137" b="-39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1806098" y="3052511"/>
                <a:ext cx="11757378" cy="1580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6614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6614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6614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b>
                      <m:sup>
                        <m:r>
                          <a:rPr lang="en-US" sz="6614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bSup>
                  </m:oMath>
                </a14:m>
                <a:r>
                  <a:rPr lang="en-US" sz="6614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14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14" i="1" dirty="0">
                            <a:latin typeface="Cambria Math" panose="02040503050406030204" pitchFamily="18" charset="0"/>
                          </a:rPr>
                          <m:t>6!</m:t>
                        </m:r>
                      </m:num>
                      <m:den>
                        <m:d>
                          <m:dPr>
                            <m:ctrlPr>
                              <a:rPr lang="en-US" sz="6614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14" i="1" dirty="0">
                                <a:latin typeface="Cambria Math" panose="02040503050406030204" pitchFamily="18" charset="0"/>
                              </a:rPr>
                              <m:t>6−4</m:t>
                            </m:r>
                          </m:e>
                        </m:d>
                        <m:r>
                          <a:rPr lang="en-US" sz="6614" i="1" dirty="0">
                            <a:latin typeface="Cambria Math" panose="02040503050406030204" pitchFamily="18" charset="0"/>
                          </a:rPr>
                          <m:t>!4!</m:t>
                        </m:r>
                      </m:den>
                    </m:f>
                  </m:oMath>
                </a14:m>
                <a:r>
                  <a:rPr lang="en-US" sz="6614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14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14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en-US" sz="6614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sz="6614" b="0" i="1" smtClean="0">
                            <a:latin typeface="Cambria Math" panose="02040503050406030204" pitchFamily="18" charset="0"/>
                          </a:rPr>
                          <m:t>5·6</m:t>
                        </m:r>
                      </m:num>
                      <m:den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2!·4!</m:t>
                        </m:r>
                      </m:den>
                    </m:f>
                  </m:oMath>
                </a14:m>
                <a:r>
                  <a:rPr lang="en-US" sz="6614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14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14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0</m:t>
                        </m:r>
                      </m:num>
                      <m:den>
                        <m:r>
                          <a:rPr lang="en-US" sz="6614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6614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6614" dirty="0"/>
                  <a:t>15 </a:t>
                </a:r>
                <a:endParaRPr lang="ru-RU" sz="6614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098" y="3052511"/>
                <a:ext cx="11757378" cy="1580497"/>
              </a:xfrm>
              <a:prstGeom prst="rect">
                <a:avLst/>
              </a:prstGeom>
              <a:blipFill rotWithShape="0">
                <a:blip r:embed="rId3"/>
                <a:stretch>
                  <a:fillRect t="-5792" b="-6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806099" y="5195520"/>
                <a:ext cx="10029669" cy="15530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ru-RU" sz="6614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  <m:sup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6614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14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6!</m:t>
                        </m:r>
                      </m:num>
                      <m:den>
                        <m:d>
                          <m:dPr>
                            <m:ctrlPr>
                              <a:rPr lang="en-US" sz="6614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14" i="1">
                                <a:latin typeface="Cambria Math" panose="02040503050406030204" pitchFamily="18" charset="0"/>
                              </a:rPr>
                              <m:t>6−2</m:t>
                            </m:r>
                          </m:e>
                        </m:d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!2!</m:t>
                        </m:r>
                      </m:den>
                    </m:f>
                  </m:oMath>
                </a14:m>
                <a:r>
                  <a:rPr lang="en-US" sz="6614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6614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6!</m:t>
                        </m:r>
                      </m:num>
                      <m:den>
                        <m:r>
                          <a:rPr lang="en-US" sz="6614" i="1">
                            <a:latin typeface="Cambria Math" panose="02040503050406030204" pitchFamily="18" charset="0"/>
                          </a:rPr>
                          <m:t>4!·2!</m:t>
                        </m:r>
                      </m:den>
                    </m:f>
                  </m:oMath>
                </a14:m>
                <a:r>
                  <a:rPr lang="en-US" sz="6614" dirty="0"/>
                  <a:t>=</a:t>
                </a:r>
                <a14:m>
                  <m:oMath xmlns:m="http://schemas.openxmlformats.org/officeDocument/2006/math">
                    <m:r>
                      <a:rPr lang="en-US" sz="6614" dirty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6614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14" i="1" dirty="0">
                            <a:latin typeface="Cambria Math" panose="02040503050406030204" pitchFamily="18" charset="0"/>
                          </a:rPr>
                          <m:t>720</m:t>
                        </m:r>
                      </m:num>
                      <m:den>
                        <m:r>
                          <a:rPr lang="en-US" sz="6614" i="1" dirty="0">
                            <a:latin typeface="Cambria Math" panose="02040503050406030204" pitchFamily="18" charset="0"/>
                          </a:rPr>
                          <m:t>48</m:t>
                        </m:r>
                      </m:den>
                    </m:f>
                    <m:r>
                      <a:rPr lang="en-US" sz="6614" i="1" dirty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6614" dirty="0"/>
                  <a:t> 15</a:t>
                </a:r>
                <a:endParaRPr lang="ru-RU" sz="6614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6099" y="5195520"/>
                <a:ext cx="10029669" cy="1553054"/>
              </a:xfrm>
              <a:prstGeom prst="rect">
                <a:avLst/>
              </a:prstGeom>
              <a:blipFill rotWithShape="0">
                <a:blip r:embed="rId4"/>
                <a:stretch>
                  <a:fillRect t="-5490" r="-3220" b="-8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58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7648" y="2149159"/>
            <a:ext cx="3712121" cy="1343943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29593" y="3246339"/>
            <a:ext cx="3996662" cy="13351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O‘rinlashtirish</a:t>
            </a:r>
            <a:endParaRPr lang="ru-RU" sz="4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434268" y="2086599"/>
            <a:ext cx="3135482" cy="12179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endParaRPr lang="ru-RU" sz="4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769" y="503703"/>
            <a:ext cx="6612525" cy="1512211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ru-RU" sz="42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3731082" y="2005375"/>
            <a:ext cx="1376354" cy="525053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722313" y="2005375"/>
            <a:ext cx="1705429" cy="699554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6554271" y="2015914"/>
            <a:ext cx="31842" cy="1253220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487682" y="5808720"/>
            <a:ext cx="2034459" cy="57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79" tIns="59990" rIns="119979" bIns="5999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Takrorsiz</a:t>
            </a:r>
            <a:endParaRPr lang="ru-RU" sz="32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7136286" y="5505831"/>
                <a:ext cx="2601225" cy="1184876"/>
              </a:xfrm>
              <a:prstGeom prst="rect">
                <a:avLst/>
              </a:prstGeom>
              <a:noFill/>
              <a:ln>
                <a:solidFill>
                  <a:srgbClr val="0000CC"/>
                </a:solidFill>
              </a:ln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altLang="ru-RU" sz="5400" b="1" dirty="0" smtClean="0">
                    <a:solidFill>
                      <a:schemeClr val="bg2">
                        <a:lumMod val="1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8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4800" b="1" i="1" dirty="0" smtClean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en-US" sz="4800" b="1" dirty="0" smtClean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6286" y="5505831"/>
                <a:ext cx="2601225" cy="11848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>
            <a:off x="7485410" y="5768636"/>
            <a:ext cx="632466" cy="138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9021412" y="3807009"/>
                <a:ext cx="3994056" cy="1245084"/>
              </a:xfrm>
              <a:prstGeom prst="rect">
                <a:avLst/>
              </a:prstGeom>
              <a:noFill/>
              <a:ln>
                <a:solidFill>
                  <a:srgbClr val="0000CC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ru-RU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alt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alt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altLang="ru-RU" sz="40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ru-RU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altLang="ru-RU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ru-RU" sz="4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ru-RU" sz="4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ru-RU" sz="40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altLang="ru-RU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  <m:r>
                            <a:rPr lang="en-US" altLang="ru-RU" sz="4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altLang="ru-RU" sz="40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ru-RU" sz="40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1412" y="3807009"/>
                <a:ext cx="3994056" cy="124508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15918" y="5516068"/>
                <a:ext cx="3427349" cy="1245084"/>
              </a:xfrm>
              <a:prstGeom prst="rect">
                <a:avLst/>
              </a:prstGeom>
              <a:ln>
                <a:solidFill>
                  <a:srgbClr val="0000CC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alt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altLang="ru-RU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altLang="ru-RU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ru-RU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en-US" altLang="ru-RU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ru-RU" sz="4000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altLang="ru-RU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918" y="5516068"/>
                <a:ext cx="3427349" cy="124508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solidFill>
                  <a:srgbClr val="0000CC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" name="Содержимое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5174646"/>
              </p:ext>
            </p:extLst>
          </p:nvPr>
        </p:nvGraphicFramePr>
        <p:xfrm>
          <a:off x="467363" y="3964042"/>
          <a:ext cx="2664296" cy="10156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Формула" r:id="rId6" imgW="444307" imgH="228501" progId="Equation.3">
                  <p:embed/>
                </p:oleObj>
              </mc:Choice>
              <mc:Fallback>
                <p:oleObj name="Формула" r:id="rId6" imgW="444307" imgH="22850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363" y="3964042"/>
                        <a:ext cx="2664296" cy="101568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rgbClr val="0000CC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3" name="Прямая со стрелкой 22"/>
          <p:cNvCxnSpPr/>
          <p:nvPr/>
        </p:nvCxnSpPr>
        <p:spPr>
          <a:xfrm>
            <a:off x="1799511" y="3493102"/>
            <a:ext cx="0" cy="502759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1018440" y="3269134"/>
            <a:ext cx="0" cy="502759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0" idx="0"/>
          </p:cNvCxnSpPr>
          <p:nvPr/>
        </p:nvCxnSpPr>
        <p:spPr>
          <a:xfrm flipH="1">
            <a:off x="4629593" y="4635180"/>
            <a:ext cx="1048280" cy="880888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7659346" y="4596918"/>
            <a:ext cx="843293" cy="887578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9984779" y="5864624"/>
            <a:ext cx="1829274" cy="57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79" tIns="59990" rIns="119979" bIns="5999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</a:rPr>
              <a:t>Takroriy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70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>
            <a:spLocks noGrp="1"/>
          </p:cNvSpPr>
          <p:nvPr>
            <p:ph idx="1"/>
          </p:nvPr>
        </p:nvSpPr>
        <p:spPr>
          <a:xfrm>
            <a:off x="591749" y="1306258"/>
            <a:ext cx="11251462" cy="271023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en-US" altLang="ru-RU" sz="3638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altLang="ru-RU" sz="12125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US" altLang="ru-RU" sz="12125" b="1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altLang="ru-RU" sz="12125" b="1" dirty="0" smtClean="0">
                <a:latin typeface="Arial" panose="020B0604020202020204" pitchFamily="34" charset="0"/>
                <a:cs typeface="Arial" panose="020B0604020202020204" pitchFamily="34" charset="0"/>
              </a:rPr>
              <a:t>503-</a:t>
            </a:r>
            <a:r>
              <a:rPr lang="en-US" altLang="ru-RU" sz="12125" b="1" dirty="0" smtClean="0">
                <a:latin typeface="Arial" panose="020B0604020202020204" pitchFamily="34" charset="0"/>
                <a:cs typeface="Arial" panose="020B0604020202020204" pitchFamily="34" charset="0"/>
              </a:rPr>
              <a:t>, 505-,</a:t>
            </a:r>
            <a:r>
              <a:rPr lang="en-US" altLang="ru-RU" sz="12125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125" b="1" dirty="0" smtClean="0">
                <a:latin typeface="Arial" panose="020B0604020202020204" pitchFamily="34" charset="0"/>
                <a:cs typeface="Arial" panose="020B0604020202020204" pitchFamily="34" charset="0"/>
              </a:rPr>
              <a:t>509</a:t>
            </a:r>
            <a:r>
              <a:rPr lang="en-US" altLang="ru-RU" sz="12125" b="1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altLang="ru-RU" sz="12125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altLang="ru-RU" sz="12125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2125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12125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11000" dirty="0" smtClean="0">
                <a:latin typeface="Arial" panose="020B0604020202020204" pitchFamily="34" charset="0"/>
                <a:cs typeface="Arial" panose="020B0604020202020204" pitchFamily="34" charset="0"/>
              </a:rPr>
              <a:t>(208- bet)</a:t>
            </a:r>
            <a:r>
              <a:rPr lang="en-US" altLang="ru-RU" sz="1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ru-RU" sz="17637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altLang="ru-RU" sz="8818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</a:t>
            </a:r>
            <a:endParaRPr lang="ru-RU" altLang="ru-RU" sz="8818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6" y="-1"/>
            <a:ext cx="13439422" cy="12486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85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altLang="ru-RU" sz="48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5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altLang="ru-RU" sz="485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91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529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291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altLang="ru-RU" sz="5291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10" name="Куб 8"/>
          <p:cNvGrpSpPr>
            <a:grpSpLocks/>
          </p:cNvGrpSpPr>
          <p:nvPr/>
        </p:nvGrpSpPr>
        <p:grpSpPr bwMode="auto">
          <a:xfrm>
            <a:off x="2751344" y="4743639"/>
            <a:ext cx="1954616" cy="1660634"/>
            <a:chOff x="580" y="311"/>
            <a:chExt cx="1117" cy="949"/>
          </a:xfrm>
        </p:grpSpPr>
        <p:pic>
          <p:nvPicPr>
            <p:cNvPr id="11" name="Куб 8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" y="311"/>
              <a:ext cx="1117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 Box 4"/>
            <p:cNvSpPr txBox="1">
              <a:spLocks noChangeArrowheads="1"/>
            </p:cNvSpPr>
            <p:nvPr/>
          </p:nvSpPr>
          <p:spPr bwMode="auto">
            <a:xfrm rot="421198">
              <a:off x="926" y="553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m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13" name="Куб 24"/>
          <p:cNvGrpSpPr>
            <a:grpSpLocks/>
          </p:cNvGrpSpPr>
          <p:nvPr/>
        </p:nvGrpSpPr>
        <p:grpSpPr bwMode="auto">
          <a:xfrm>
            <a:off x="3736345" y="4097865"/>
            <a:ext cx="1660634" cy="1457649"/>
            <a:chOff x="1125" y="430"/>
            <a:chExt cx="949" cy="833"/>
          </a:xfrm>
        </p:grpSpPr>
        <p:pic>
          <p:nvPicPr>
            <p:cNvPr id="14" name="Куб 2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5" y="430"/>
              <a:ext cx="949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350" y="652"/>
              <a:ext cx="472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b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sp>
        <p:nvSpPr>
          <p:cNvPr id="16" name="Куб 15"/>
          <p:cNvSpPr/>
          <p:nvPr/>
        </p:nvSpPr>
        <p:spPr>
          <a:xfrm rot="20773083">
            <a:off x="2686563" y="4312212"/>
            <a:ext cx="1102431" cy="1102431"/>
          </a:xfrm>
          <a:prstGeom prst="cube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661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grpSp>
        <p:nvGrpSpPr>
          <p:cNvPr id="17" name="Куб 9"/>
          <p:cNvGrpSpPr>
            <a:grpSpLocks/>
          </p:cNvGrpSpPr>
          <p:nvPr/>
        </p:nvGrpSpPr>
        <p:grpSpPr bwMode="auto">
          <a:xfrm>
            <a:off x="4406139" y="4101614"/>
            <a:ext cx="1954614" cy="1793625"/>
            <a:chOff x="1475" y="369"/>
            <a:chExt cx="1117" cy="1025"/>
          </a:xfrm>
        </p:grpSpPr>
        <p:pic>
          <p:nvPicPr>
            <p:cNvPr id="18" name="Куб 9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" y="369"/>
              <a:ext cx="1117" cy="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 rot="20773083">
              <a:off x="1797" y="690"/>
              <a:ext cx="472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0" name="Куб 10"/>
          <p:cNvGrpSpPr>
            <a:grpSpLocks/>
          </p:cNvGrpSpPr>
          <p:nvPr/>
        </p:nvGrpSpPr>
        <p:grpSpPr bwMode="auto">
          <a:xfrm>
            <a:off x="5178623" y="4785468"/>
            <a:ext cx="1727131" cy="1532893"/>
            <a:chOff x="1974" y="376"/>
            <a:chExt cx="987" cy="876"/>
          </a:xfrm>
        </p:grpSpPr>
        <p:pic>
          <p:nvPicPr>
            <p:cNvPr id="21" name="Куб 10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4" y="376"/>
              <a:ext cx="987" cy="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 Box 18"/>
            <p:cNvSpPr txBox="1">
              <a:spLocks noChangeArrowheads="1"/>
            </p:cNvSpPr>
            <p:nvPr/>
          </p:nvSpPr>
          <p:spPr bwMode="auto">
            <a:xfrm rot="169430">
              <a:off x="2216" y="619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n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23" name="Куб 11"/>
          <p:cNvGrpSpPr>
            <a:grpSpLocks/>
          </p:cNvGrpSpPr>
          <p:nvPr/>
        </p:nvGrpSpPr>
        <p:grpSpPr bwMode="auto">
          <a:xfrm>
            <a:off x="5941193" y="4057619"/>
            <a:ext cx="1786626" cy="1646636"/>
            <a:chOff x="2385" y="407"/>
            <a:chExt cx="1021" cy="941"/>
          </a:xfrm>
        </p:grpSpPr>
        <p:pic>
          <p:nvPicPr>
            <p:cNvPr id="24" name="Куб 11"/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5" y="407"/>
              <a:ext cx="1021" cy="9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Text Box 21"/>
            <p:cNvSpPr txBox="1">
              <a:spLocks noChangeArrowheads="1"/>
            </p:cNvSpPr>
            <p:nvPr/>
          </p:nvSpPr>
          <p:spPr bwMode="auto">
            <a:xfrm rot="458798">
              <a:off x="2639" y="680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a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pic>
        <p:nvPicPr>
          <p:cNvPr id="26" name="Куб 12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889" y="3956126"/>
            <a:ext cx="1760378" cy="1714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" name="Куб 13"/>
          <p:cNvGrpSpPr>
            <a:grpSpLocks/>
          </p:cNvGrpSpPr>
          <p:nvPr/>
        </p:nvGrpSpPr>
        <p:grpSpPr bwMode="auto">
          <a:xfrm>
            <a:off x="7392482" y="4696432"/>
            <a:ext cx="1658886" cy="1457649"/>
            <a:chOff x="3241" y="430"/>
            <a:chExt cx="948" cy="833"/>
          </a:xfrm>
        </p:grpSpPr>
        <p:pic>
          <p:nvPicPr>
            <p:cNvPr id="28" name="Куб 13"/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41" y="430"/>
              <a:ext cx="948" cy="8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Text Box 25"/>
            <p:cNvSpPr txBox="1">
              <a:spLocks noChangeArrowheads="1"/>
            </p:cNvSpPr>
            <p:nvPr/>
          </p:nvSpPr>
          <p:spPr bwMode="auto">
            <a:xfrm>
              <a:off x="3465" y="652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о</a:t>
              </a:r>
            </a:p>
          </p:txBody>
        </p:sp>
      </p:grpSp>
      <p:grpSp>
        <p:nvGrpSpPr>
          <p:cNvPr id="30" name="Куб 14"/>
          <p:cNvGrpSpPr>
            <a:grpSpLocks/>
          </p:cNvGrpSpPr>
          <p:nvPr/>
        </p:nvGrpSpPr>
        <p:grpSpPr bwMode="auto">
          <a:xfrm>
            <a:off x="8130289" y="3816136"/>
            <a:ext cx="1821624" cy="1651886"/>
            <a:chOff x="3636" y="269"/>
            <a:chExt cx="1041" cy="944"/>
          </a:xfrm>
        </p:grpSpPr>
        <p:pic>
          <p:nvPicPr>
            <p:cNvPr id="31" name="Куб 14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6" y="269"/>
              <a:ext cx="1041" cy="9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Text Box 28"/>
            <p:cNvSpPr txBox="1">
              <a:spLocks noChangeArrowheads="1"/>
            </p:cNvSpPr>
            <p:nvPr/>
          </p:nvSpPr>
          <p:spPr bwMode="auto">
            <a:xfrm rot="457481">
              <a:off x="3899" y="545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r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3" name="Куб 15"/>
          <p:cNvGrpSpPr>
            <a:grpSpLocks/>
          </p:cNvGrpSpPr>
          <p:nvPr/>
        </p:nvGrpSpPr>
        <p:grpSpPr bwMode="auto">
          <a:xfrm>
            <a:off x="8695773" y="4221945"/>
            <a:ext cx="1954616" cy="1795375"/>
            <a:chOff x="3994" y="280"/>
            <a:chExt cx="1117" cy="1026"/>
          </a:xfrm>
        </p:grpSpPr>
        <p:pic>
          <p:nvPicPr>
            <p:cNvPr id="34" name="Куб 15"/>
            <p:cNvPicPr>
              <a:picLocks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" y="280"/>
              <a:ext cx="1117" cy="10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 Box 31"/>
            <p:cNvSpPr txBox="1">
              <a:spLocks noChangeArrowheads="1"/>
            </p:cNvSpPr>
            <p:nvPr/>
          </p:nvSpPr>
          <p:spPr bwMode="auto">
            <a:xfrm rot="20773083">
              <a:off x="4317" y="600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i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6" name="Куб 16"/>
          <p:cNvGrpSpPr>
            <a:grpSpLocks/>
          </p:cNvGrpSpPr>
          <p:nvPr/>
        </p:nvGrpSpPr>
        <p:grpSpPr bwMode="auto">
          <a:xfrm>
            <a:off x="9636936" y="4043620"/>
            <a:ext cx="1833873" cy="1700883"/>
            <a:chOff x="4497" y="399"/>
            <a:chExt cx="1048" cy="972"/>
          </a:xfrm>
        </p:grpSpPr>
        <p:pic>
          <p:nvPicPr>
            <p:cNvPr id="37" name="Куб 16"/>
            <p:cNvPicPr>
              <a:picLocks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7" y="399"/>
              <a:ext cx="1048" cy="9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 Box 34"/>
            <p:cNvSpPr txBox="1">
              <a:spLocks noChangeArrowheads="1"/>
            </p:cNvSpPr>
            <p:nvPr/>
          </p:nvSpPr>
          <p:spPr bwMode="auto">
            <a:xfrm rot="595265">
              <a:off x="4762" y="68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en-US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k</a:t>
              </a:r>
              <a:endParaRPr lang="ru-RU" altLang="ru-RU" sz="6614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</a:endParaRPr>
            </a:p>
          </p:txBody>
        </p:sp>
      </p:grpSp>
      <p:grpSp>
        <p:nvGrpSpPr>
          <p:cNvPr id="39" name="Куб 17"/>
          <p:cNvGrpSpPr>
            <a:grpSpLocks/>
          </p:cNvGrpSpPr>
          <p:nvPr/>
        </p:nvGrpSpPr>
        <p:grpSpPr bwMode="auto">
          <a:xfrm>
            <a:off x="10388339" y="4780645"/>
            <a:ext cx="1900368" cy="1781376"/>
            <a:chOff x="4908" y="238"/>
            <a:chExt cx="1086" cy="1018"/>
          </a:xfrm>
        </p:grpSpPr>
        <p:pic>
          <p:nvPicPr>
            <p:cNvPr id="40" name="Куб 17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8" y="238"/>
              <a:ext cx="1086" cy="10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 Box 37"/>
            <p:cNvSpPr txBox="1">
              <a:spLocks noChangeArrowheads="1"/>
            </p:cNvSpPr>
            <p:nvPr/>
          </p:nvSpPr>
          <p:spPr bwMode="auto">
            <a:xfrm rot="20773083">
              <a:off x="5217" y="555"/>
              <a:ext cx="473" cy="4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а</a:t>
              </a:r>
            </a:p>
          </p:txBody>
        </p:sp>
      </p:grpSp>
      <p:grpSp>
        <p:nvGrpSpPr>
          <p:cNvPr id="42" name="Куб 6"/>
          <p:cNvGrpSpPr>
            <a:grpSpLocks/>
          </p:cNvGrpSpPr>
          <p:nvPr/>
        </p:nvGrpSpPr>
        <p:grpSpPr bwMode="auto">
          <a:xfrm>
            <a:off x="1255577" y="4642079"/>
            <a:ext cx="1853122" cy="1720131"/>
            <a:chOff x="-230" y="35"/>
            <a:chExt cx="1059" cy="983"/>
          </a:xfrm>
        </p:grpSpPr>
        <p:pic>
          <p:nvPicPr>
            <p:cNvPr id="43" name="Куб 6"/>
            <p:cNvPicPr>
              <a:picLocks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30" y="35"/>
              <a:ext cx="1059" cy="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Text Box 40"/>
            <p:cNvSpPr txBox="1">
              <a:spLocks noChangeArrowheads="1"/>
            </p:cNvSpPr>
            <p:nvPr/>
          </p:nvSpPr>
          <p:spPr bwMode="auto">
            <a:xfrm rot="655611">
              <a:off x="14" y="297"/>
              <a:ext cx="473" cy="4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>
                <a:defRPr/>
              </a:pPr>
              <a:r>
                <a:rPr lang="ru-RU" altLang="ru-RU" sz="6614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libri" pitchFamily="34" charset="0"/>
                </a:rPr>
                <a:t>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946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9227" y="1499226"/>
            <a:ext cx="12169352" cy="1637949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>
            <a:spAutoFit/>
          </a:bodyPr>
          <a:lstStyle/>
          <a:p>
            <a:pPr indent="4492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ta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“en factorial”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o‘qiladi</a:t>
            </a:r>
            <a:r>
              <a:rPr lang="ru-RU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36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2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!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= 1 · 2 · 3 · … · (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n-1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)</a:t>
            </a:r>
            <a:r>
              <a:rPr lang="ru-RU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 ·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n</a:t>
            </a:r>
            <a:r>
              <a:rPr lang="ru-RU" sz="3600" b="1" dirty="0">
                <a:solidFill>
                  <a:srgbClr val="C00000"/>
                </a:solidFill>
                <a:latin typeface="Arial" panose="020B0604020202020204" pitchFamily="34" charset="0"/>
                <a:ea typeface="Batang" pitchFamily="18" charset="-127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295951" y="5613047"/>
            <a:ext cx="1983235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/>
              <a:t>1</a:t>
            </a:r>
            <a:r>
              <a:rPr lang="ru-RU" sz="4000" b="1" dirty="0" smtClean="0"/>
              <a:t>! </a:t>
            </a:r>
            <a:r>
              <a:rPr lang="en-US" sz="4000" b="1" dirty="0" smtClean="0"/>
              <a:t>+0</a:t>
            </a:r>
            <a:r>
              <a:rPr lang="ru-RU" sz="4000" b="1" dirty="0" smtClean="0"/>
              <a:t>! </a:t>
            </a:r>
            <a:r>
              <a:rPr lang="ru-RU" sz="4000" b="1" dirty="0"/>
              <a:t>=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309377" y="5659980"/>
            <a:ext cx="1354858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/>
              <a:t>1+1=</a:t>
            </a:r>
            <a:endParaRPr lang="ru-RU" sz="4000" b="1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71215" y="4223468"/>
            <a:ext cx="992579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/>
              <a:t>4</a:t>
            </a:r>
            <a:r>
              <a:rPr lang="ru-RU" sz="3600" b="1" dirty="0" smtClean="0"/>
              <a:t>! =</a:t>
            </a:r>
            <a:endParaRPr lang="ru-RU" sz="3600" b="1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442573" y="4208228"/>
            <a:ext cx="2800767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/>
              <a:t>1 · 2 · 3 · 4 </a:t>
            </a:r>
            <a:r>
              <a:rPr lang="ru-RU" sz="3086" b="1" dirty="0" smtClean="0"/>
              <a:t>=</a:t>
            </a:r>
            <a:endParaRPr lang="ru-RU" sz="3086" b="1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243340" y="4192988"/>
            <a:ext cx="755335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800080"/>
                </a:solidFill>
              </a:rPr>
              <a:t>24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71215" y="5649643"/>
            <a:ext cx="992579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/>
              <a:t>6</a:t>
            </a:r>
            <a:r>
              <a:rPr lang="ru-RU" sz="3600" b="1" dirty="0" smtClean="0"/>
              <a:t>! =</a:t>
            </a:r>
            <a:endParaRPr lang="ru-RU" sz="3600" b="1" dirty="0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527540" y="5627622"/>
            <a:ext cx="4172937" cy="6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/>
              <a:t>1 · 2 · 3 · 4 · 5 · 6 =</a:t>
            </a:r>
            <a:endParaRPr lang="ru-RU" sz="3600" b="1" dirty="0"/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679217" y="5570364"/>
            <a:ext cx="1040670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800080"/>
                </a:solidFill>
              </a:rPr>
              <a:t>720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6863903" y="4141414"/>
            <a:ext cx="1997663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dirty="0"/>
              <a:t>7</a:t>
            </a:r>
            <a:r>
              <a:rPr lang="ru-RU" sz="4000" b="1" dirty="0" smtClean="0"/>
              <a:t>! </a:t>
            </a:r>
            <a:r>
              <a:rPr lang="en-US" sz="4000" b="1" dirty="0" smtClean="0"/>
              <a:t>: 5</a:t>
            </a:r>
            <a:r>
              <a:rPr lang="ru-RU" sz="4000" b="1" dirty="0" smtClean="0"/>
              <a:t>! </a:t>
            </a:r>
            <a:r>
              <a:rPr lang="ru-RU" sz="4000" b="1" dirty="0"/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>
                <a:spLocks noChangeArrowheads="1"/>
              </p:cNvSpPr>
              <p:nvPr/>
            </p:nvSpPr>
            <p:spPr bwMode="auto">
              <a:xfrm>
                <a:off x="8861566" y="3995861"/>
                <a:ext cx="3518912" cy="947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600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600" b="1" dirty="0"/>
                          <m:t>7!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dirty="0"/>
                          <m:t>5</m:t>
                        </m:r>
                        <m:r>
                          <m:rPr>
                            <m:nor/>
                          </m:rPr>
                          <a:rPr lang="ru-RU" sz="3600" b="1" dirty="0"/>
                          <m:t>!</m:t>
                        </m:r>
                      </m:den>
                    </m:f>
                  </m:oMath>
                </a14:m>
                <a:r>
                  <a:rPr lang="ru-RU" sz="3600" b="1" dirty="0" smtClean="0"/>
                  <a:t> =</a:t>
                </a:r>
                <a:r>
                  <a:rPr lang="en-US" sz="3600" b="1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ru-RU" sz="3600" b="1" dirty="0"/>
                          <m:t>5! · 6 · 7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3600" b="1" dirty="0"/>
                          <m:t>5</m:t>
                        </m:r>
                        <m:r>
                          <m:rPr>
                            <m:nor/>
                          </m:rPr>
                          <a:rPr lang="ru-RU" sz="3600" b="1" dirty="0"/>
                          <m:t>!</m:t>
                        </m:r>
                      </m:den>
                    </m:f>
                  </m:oMath>
                </a14:m>
                <a:r>
                  <a:rPr lang="en-US" sz="3600" b="1" dirty="0" smtClean="0"/>
                  <a:t> =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61566" y="3995861"/>
                <a:ext cx="3518912" cy="947182"/>
              </a:xfrm>
              <a:prstGeom prst="rect">
                <a:avLst/>
              </a:prstGeom>
              <a:blipFill rotWithShape="0">
                <a:blip r:embed="rId2"/>
                <a:stretch>
                  <a:fillRect r="-4333" b="-9615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2240590" y="4141414"/>
            <a:ext cx="755335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800080"/>
                </a:solidFill>
              </a:rPr>
              <a:t>42</a:t>
            </a:r>
            <a:endParaRPr lang="ru-RU" sz="4000" b="1" dirty="0">
              <a:solidFill>
                <a:srgbClr val="80008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0664235" y="5627622"/>
            <a:ext cx="402836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800080"/>
                </a:solidFill>
              </a:rPr>
              <a:t>2</a:t>
            </a:r>
            <a:endParaRPr lang="ru-RU" sz="4000" b="1" dirty="0">
              <a:solidFill>
                <a:srgbClr val="80008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3439775" cy="118754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74873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4" grpId="0"/>
      <p:bldP spid="15" grpId="0"/>
      <p:bldP spid="19" grpId="0"/>
      <p:bldP spid="21" grpId="0"/>
      <p:bldP spid="23" grpId="0"/>
      <p:bldP spid="24" grpId="0"/>
      <p:bldP spid="25" grpId="0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15477" y="2855875"/>
            <a:ext cx="3712121" cy="1343943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88445" y="4254982"/>
            <a:ext cx="3996662" cy="133519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O‘rinlashtirish</a:t>
            </a:r>
            <a:endParaRPr lang="ru-RU" sz="4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743386" y="2918874"/>
            <a:ext cx="3135482" cy="121794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en-US" sz="4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endParaRPr lang="ru-RU" sz="4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9769" y="503703"/>
            <a:ext cx="6612525" cy="1512211"/>
          </a:xfrm>
          <a:prstGeom prst="rec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9979" tIns="59990" rIns="119979" bIns="59990" anchor="ctr"/>
          <a:lstStyle/>
          <a:p>
            <a:pPr algn="ctr">
              <a:defRPr/>
            </a:pPr>
            <a:r>
              <a:rPr lang="ru-RU" sz="42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Kombinatorika</a:t>
            </a:r>
            <a:endParaRPr lang="ru-RU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933514" y="2015911"/>
            <a:ext cx="1959676" cy="671972"/>
          </a:xfrm>
          <a:prstGeom prst="straightConnector1">
            <a:avLst/>
          </a:prstGeom>
          <a:ln w="38100">
            <a:solidFill>
              <a:srgbClr val="CC33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735552" y="2015911"/>
            <a:ext cx="2015668" cy="839965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733418" y="2015911"/>
            <a:ext cx="7632" cy="2239071"/>
          </a:xfrm>
          <a:prstGeom prst="straightConnector1">
            <a:avLst/>
          </a:prstGeom>
          <a:ln w="38100">
            <a:solidFill>
              <a:srgbClr val="CC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9384183" y="4254982"/>
            <a:ext cx="3884324" cy="55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79" tIns="59990" rIns="119979" bIns="59990">
            <a:spAutoFit/>
          </a:bodyPr>
          <a:lstStyle/>
          <a:p>
            <a:r>
              <a:rPr lang="en-US" sz="3033" b="1" dirty="0" err="1">
                <a:solidFill>
                  <a:srgbClr val="002060"/>
                </a:solidFill>
              </a:rPr>
              <a:t>Tartibi</a:t>
            </a:r>
            <a:r>
              <a:rPr lang="en-US" sz="3033" b="1" dirty="0">
                <a:solidFill>
                  <a:srgbClr val="002060"/>
                </a:solidFill>
              </a:rPr>
              <a:t> </a:t>
            </a:r>
            <a:r>
              <a:rPr lang="en-US" sz="3033" b="1" dirty="0" err="1">
                <a:solidFill>
                  <a:srgbClr val="002060"/>
                </a:solidFill>
              </a:rPr>
              <a:t>muhim</a:t>
            </a:r>
            <a:r>
              <a:rPr lang="en-US" sz="3033" b="1" dirty="0">
                <a:solidFill>
                  <a:srgbClr val="002060"/>
                </a:solidFill>
              </a:rPr>
              <a:t> </a:t>
            </a:r>
            <a:r>
              <a:rPr lang="en-US" sz="3033" b="1" dirty="0" err="1">
                <a:solidFill>
                  <a:srgbClr val="002060"/>
                </a:solidFill>
              </a:rPr>
              <a:t>emas</a:t>
            </a:r>
            <a:endParaRPr lang="ru-RU" sz="3033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4991695" y="5915621"/>
            <a:ext cx="2922522" cy="579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19979" tIns="59990" rIns="119979" bIns="5999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Tartibi</a:t>
            </a:r>
            <a:r>
              <a:rPr lang="en-US" sz="3200" b="1" dirty="0">
                <a:solidFill>
                  <a:srgbClr val="002060"/>
                </a:solidFill>
              </a:rPr>
              <a:t> </a:t>
            </a:r>
            <a:r>
              <a:rPr lang="en-US" sz="3200" b="1" dirty="0" err="1">
                <a:solidFill>
                  <a:srgbClr val="002060"/>
                </a:solidFill>
              </a:rPr>
              <a:t>muhim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265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2" descr="Пергамент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0597745"/>
              </p:ext>
            </p:extLst>
          </p:nvPr>
        </p:nvGraphicFramePr>
        <p:xfrm>
          <a:off x="4583531" y="2927256"/>
          <a:ext cx="2710119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8" name="Уравнение" r:id="rId3" imgW="457200" imgH="228600" progId="Equation.3">
                  <p:embed/>
                </p:oleObj>
              </mc:Choice>
              <mc:Fallback>
                <p:oleObj name="Уравнение" r:id="rId3" imgW="457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3531" y="2927256"/>
                        <a:ext cx="2710119" cy="1296144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404991" y="3590556"/>
            <a:ext cx="184731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40180" y="1480706"/>
            <a:ext cx="112332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elementni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4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0"/>
            <a:ext cx="13439775" cy="139408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3183" y="4231271"/>
            <a:ext cx="12835426" cy="1466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844502">
              <a:buNone/>
            </a:pPr>
            <a:r>
              <a:rPr lang="en-US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Masala. 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Futbol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voleybol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tennis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yugurish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sport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musobaqalarining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jadvali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tuzilishi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lozim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Necha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usulda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jadval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tuzish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mumkin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588108"/>
              </p:ext>
            </p:extLst>
          </p:nvPr>
        </p:nvGraphicFramePr>
        <p:xfrm>
          <a:off x="959247" y="5988189"/>
          <a:ext cx="5328592" cy="859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39" name="Уравнение" r:id="rId5" imgW="1079280" imgH="177480" progId="Equation.3">
                  <p:embed/>
                </p:oleObj>
              </mc:Choice>
              <mc:Fallback>
                <p:oleObj name="Уравнение" r:id="rId5" imgW="107928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247" y="5988189"/>
                        <a:ext cx="5328592" cy="859307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927" y="5384152"/>
            <a:ext cx="4296101" cy="1650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58712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0554" y="1497301"/>
            <a:ext cx="12601400" cy="1466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pPr indent="4492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payshanba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algebra,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geograiya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fanlardan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echa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ru-RU" sz="3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320750"/>
              </p:ext>
            </p:extLst>
          </p:nvPr>
        </p:nvGraphicFramePr>
        <p:xfrm>
          <a:off x="383183" y="3489247"/>
          <a:ext cx="6912768" cy="3458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168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958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857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Fan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Variantlar</a:t>
                      </a:r>
                      <a:r>
                        <a:rPr lang="en-US" sz="2800" b="1" dirty="0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 smtClean="0">
                          <a:solidFill>
                            <a:srgbClr val="002060"/>
                          </a:solidFill>
                          <a:latin typeface="+mj-lt"/>
                          <a:cs typeface="Arial" panose="020B0604020202020204" pitchFamily="34" charset="0"/>
                        </a:rPr>
                        <a:t>soni</a:t>
                      </a:r>
                      <a:endParaRPr lang="ru-RU" sz="2800" b="1" dirty="0">
                        <a:solidFill>
                          <a:srgbClr val="002060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8571">
                <a:tc>
                  <a:txBody>
                    <a:bodyPr/>
                    <a:lstStyle/>
                    <a:p>
                      <a:endParaRPr lang="ru-RU" sz="2200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 marL="100796" marR="100796" marT="50398" marB="50398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65602" y="4010285"/>
            <a:ext cx="1330814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535311" y="4497359"/>
            <a:ext cx="179247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5539858" y="4000643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691866" y="5001415"/>
            <a:ext cx="1500732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5567759" y="4497359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768624" y="5440221"/>
            <a:ext cx="1225015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567759" y="5001415"/>
            <a:ext cx="300387" cy="438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5567759" y="5505471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1658203" y="5927071"/>
            <a:ext cx="156805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567759" y="5937519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567759" y="6441575"/>
            <a:ext cx="356188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391295" y="6441575"/>
            <a:ext cx="2613216" cy="43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7367959" y="4067869"/>
            <a:ext cx="5400600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1· 2 · 3 · 4 · 5 · 6 =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1667852" y="4051510"/>
            <a:ext cx="1107741" cy="664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720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9024143" y="5508029"/>
            <a:ext cx="869149" cy="951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авая фигурная скобка 1"/>
          <p:cNvSpPr/>
          <p:nvPr/>
        </p:nvSpPr>
        <p:spPr>
          <a:xfrm rot="5400000">
            <a:off x="9096151" y="3203773"/>
            <a:ext cx="648072" cy="3672408"/>
          </a:xfrm>
          <a:prstGeom prst="rightBrace">
            <a:avLst>
              <a:gd name="adj1" fmla="val 74660"/>
              <a:gd name="adj2" fmla="val 53361"/>
            </a:avLst>
          </a:prstGeom>
          <a:ln w="57150">
            <a:solidFill>
              <a:srgbClr val="800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7621" y="5804344"/>
            <a:ext cx="2467383" cy="1384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0" y="-11478"/>
            <a:ext cx="13439775" cy="11990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8852184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5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/>
      <p:bldP spid="21" grpId="0"/>
      <p:bldP spid="22" grpId="0"/>
      <p:bldP spid="23" grpId="0"/>
      <p:bldP spid="24" grpId="0"/>
      <p:bldP spid="25" grpId="0"/>
      <p:bldP spid="26" grpId="0"/>
      <p:bldP spid="29" grpId="0"/>
      <p:bldP spid="31" grpId="0"/>
      <p:bldP spid="32" grpId="0"/>
      <p:bldP spid="34" grpId="0"/>
      <p:bldP spid="35" grpId="0"/>
      <p:bldP spid="36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2909864" y="804716"/>
            <a:ext cx="8175675" cy="5238782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en-US" sz="463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	</a:t>
            </a:r>
            <a:endParaRPr lang="ru-RU" sz="5291" dirty="0"/>
          </a:p>
        </p:txBody>
      </p:sp>
      <p:sp>
        <p:nvSpPr>
          <p:cNvPr id="11268" name="Подзаголовок 2"/>
          <p:cNvSpPr>
            <a:spLocks noGrp="1"/>
          </p:cNvSpPr>
          <p:nvPr/>
        </p:nvSpPr>
        <p:spPr bwMode="auto">
          <a:xfrm>
            <a:off x="1273074" y="-415582"/>
            <a:ext cx="7055697" cy="5690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endParaRPr lang="uz-Cyrl-UZ" altLang="ru-RU" sz="3528">
              <a:latin typeface="Lucida Sans Unicode" panose="020B060203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92039" y="393735"/>
            <a:ext cx="7258689" cy="8495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5291" i="1" dirty="0">
                <a:solidFill>
                  <a:srgbClr val="FF0000"/>
                </a:solidFill>
              </a:rPr>
              <a:t>      </a:t>
            </a:r>
            <a:endParaRPr lang="ru-RU" sz="5953" b="1" dirty="0">
              <a:solidFill>
                <a:srgbClr val="D927AA"/>
              </a:solidFill>
            </a:endParaRPr>
          </a:p>
        </p:txBody>
      </p:sp>
      <p:sp>
        <p:nvSpPr>
          <p:cNvPr id="11271" name="TextBox 6"/>
          <p:cNvSpPr txBox="1">
            <a:spLocks noChangeArrowheads="1"/>
          </p:cNvSpPr>
          <p:nvPr/>
        </p:nvSpPr>
        <p:spPr bwMode="auto">
          <a:xfrm>
            <a:off x="4278743" y="2204905"/>
            <a:ext cx="202992" cy="305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489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72" name="TextBox 8"/>
              <p:cNvSpPr txBox="1">
                <a:spLocks noChangeArrowheads="1"/>
              </p:cNvSpPr>
              <p:nvPr/>
            </p:nvSpPr>
            <p:spPr bwMode="auto">
              <a:xfrm>
                <a:off x="249810" y="1472101"/>
                <a:ext cx="13053580" cy="22935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ru-RU" sz="3087" b="1" i="1" dirty="0"/>
                  <a:t>  </a:t>
                </a:r>
                <a:r>
                  <a:rPr lang="en-US" altLang="ru-RU" sz="3200" b="1" i="1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n</a:t>
                </a:r>
                <a:r>
                  <a:rPr lang="en-US" altLang="ru-RU" sz="3200" b="1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ta </a:t>
                </a:r>
                <a:r>
                  <a:rPr lang="en-US" altLang="ru-RU" sz="3200" b="1" i="1" dirty="0" err="1">
                    <a:solidFill>
                      <a:srgbClr val="002060"/>
                    </a:solidFill>
                    <a:cs typeface="Arial" panose="020B0604020202020204" pitchFamily="34" charset="0"/>
                  </a:rPr>
                  <a:t>elementdan</a:t>
                </a:r>
                <a:r>
                  <a:rPr lang="en-US" altLang="ru-RU" sz="3200" b="1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k</a:t>
                </a:r>
                <a:r>
                  <a:rPr lang="en-US" altLang="ru-RU" sz="3200" b="1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tadan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olib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tuzilgan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barcha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guruhlar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soni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ru-RU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 deb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belgilanadi</a:t>
                </a:r>
                <a:r>
                  <a:rPr lang="en-US" altLang="ru-RU" sz="3200" b="1" i="1" dirty="0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. </a:t>
                </a:r>
                <a:r>
                  <a:rPr lang="en-US" altLang="ru-RU" sz="3200" b="1" i="1" dirty="0" err="1" smtClean="0">
                    <a:solidFill>
                      <a:srgbClr val="002060"/>
                    </a:solidFill>
                    <a:cs typeface="Arial" panose="020B0604020202020204" pitchFamily="34" charset="0"/>
                  </a:rPr>
                  <a:t>aytiladi</a:t>
                </a:r>
                <a:r>
                  <a:rPr lang="en-US" altLang="ru-RU" sz="3200" b="1" i="1" dirty="0">
                    <a:solidFill>
                      <a:srgbClr val="002060"/>
                    </a:solidFill>
                    <a:cs typeface="Arial" panose="020B0604020202020204" pitchFamily="34" charset="0"/>
                  </a:rPr>
                  <a:t>.</a:t>
                </a:r>
                <a:endParaRPr lang="en-US" altLang="ru-RU" sz="3200" b="1" i="1" dirty="0">
                  <a:solidFill>
                    <a:srgbClr val="002060"/>
                  </a:solidFill>
                </a:endParaRPr>
              </a:p>
              <a:p>
                <a:pPr eaLnBrk="1" hangingPunct="1"/>
                <a:endParaRPr lang="en-US" altLang="ru-RU" sz="3600" b="1" i="1" dirty="0"/>
              </a:p>
              <a:p>
                <a:pPr eaLnBrk="1" hangingPunct="1"/>
                <a:r>
                  <a:rPr lang="en-US" altLang="ru-RU" sz="3600" b="1" i="1" dirty="0"/>
                  <a:t>   </a:t>
                </a:r>
              </a:p>
            </p:txBody>
          </p:sp>
        </mc:Choice>
        <mc:Fallback xmlns="">
          <p:sp>
            <p:nvSpPr>
              <p:cNvPr id="1127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9810" y="1472101"/>
                <a:ext cx="13053580" cy="2293577"/>
              </a:xfrm>
              <a:prstGeom prst="rect">
                <a:avLst/>
              </a:prstGeom>
              <a:blipFill rotWithShape="0">
                <a:blip r:embed="rId3"/>
                <a:stretch>
                  <a:fillRect l="-121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bject 2"/>
          <p:cNvSpPr/>
          <p:nvPr/>
        </p:nvSpPr>
        <p:spPr>
          <a:xfrm>
            <a:off x="-8046" y="32054"/>
            <a:ext cx="13447821" cy="119346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00000"/>
              </a:lnSpc>
            </a:pPr>
            <a:r>
              <a:rPr lang="en-US" sz="661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endParaRPr sz="661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30364" y="4214822"/>
                <a:ext cx="8074915" cy="24094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eaLnBrk="1" hangingPunct="1"/>
                <a:endParaRPr lang="en-US" altLang="ru-RU" sz="3200" b="1" i="1" dirty="0" smtClean="0">
                  <a:cs typeface="Arial" panose="020B0604020202020204" pitchFamily="34" charset="0"/>
                </a:endParaRPr>
              </a:p>
              <a:p>
                <a:pPr eaLnBrk="1" hangingPunct="1"/>
                <a:endParaRPr lang="en-US" altLang="ru-RU" sz="3200" b="1" i="1" dirty="0">
                  <a:cs typeface="Arial" panose="020B0604020202020204" pitchFamily="34" charset="0"/>
                </a:endParaRPr>
              </a:p>
              <a:p>
                <a:pPr eaLnBrk="1" hangingPunct="1"/>
                <a14:m>
                  <m:oMath xmlns:m="http://schemas.openxmlformats.org/officeDocument/2006/math">
                    <m:sSubSup>
                      <m:sSubSupPr>
                        <m:ctrlPr>
                          <a:rPr lang="ru-RU" altLang="ru-RU" sz="4000" b="1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sub>
                      <m:sup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bSup>
                  </m:oMath>
                </a14:m>
                <a:r>
                  <a:rPr lang="en-US" altLang="ru-RU" sz="4000" b="1" i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altLang="ru-RU" sz="40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ru-RU" sz="4000" b="1" i="1">
                                <a:latin typeface="Cambria Math" panose="02040503050406030204" pitchFamily="18" charset="0"/>
                              </a:rPr>
                              <m:t>𝟏𝟐</m:t>
                            </m:r>
                            <m:r>
                              <a:rPr lang="en-US" altLang="ru-RU" sz="4000" b="1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ru-RU" sz="4000" b="1" i="1">
                                <a:latin typeface="Cambria Math" panose="02040503050406030204" pitchFamily="18" charset="0"/>
                              </a:rPr>
                              <m:t>𝟒</m:t>
                            </m:r>
                          </m:e>
                        </m:d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r>
                  <a:rPr lang="en-US" altLang="ru-RU" sz="4000" b="1" i="1" dirty="0">
                    <a:cs typeface="Arial" panose="020B0604020202020204" pitchFamily="34" charset="0"/>
                  </a:rPr>
                  <a:t> </a:t>
                </a:r>
                <a:r>
                  <a:rPr lang="en-US" altLang="ru-RU" sz="4000" b="1" i="1" dirty="0" smtClean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𝟏𝟏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US" altLang="ru-RU" sz="4000" b="1" i="1"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·</m:t>
                        </m:r>
                        <m:r>
                          <a:rPr lang="en-US" altLang="ru-RU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ru-RU" sz="4000" b="1" i="1" dirty="0" smtClean="0">
                    <a:cs typeface="Arial" panose="020B0604020202020204" pitchFamily="34" charset="0"/>
                  </a:rPr>
                  <a:t>  = 495</a:t>
                </a:r>
                <a:endParaRPr lang="en-US" altLang="ru-RU" sz="4000" b="1" i="1" dirty="0">
                  <a:cs typeface="Arial" panose="020B0604020202020204" pitchFamily="34" charset="0"/>
                </a:endParaRPr>
              </a:p>
              <a:p>
                <a:pPr algn="just" eaLnBrk="1" hangingPunct="1"/>
                <a:endParaRPr lang="ru-RU" altLang="ru-RU" sz="3600" b="1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364" y="4214822"/>
                <a:ext cx="8074915" cy="240944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749833" y="2289132"/>
                <a:ext cx="3215367" cy="1152367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ru-RU" altLang="ru-RU" sz="48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</m:e>
                      <m:sub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</m:oMath>
                </a14:m>
                <a:r>
                  <a:rPr lang="en-US" altLang="ru-RU" sz="4800" b="1" i="1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num>
                      <m:den>
                        <m:d>
                          <m:dPr>
                            <m:ctrlPr>
                              <a:rPr lang="en-US" altLang="ru-RU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ru-RU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  <m:r>
                              <a:rPr lang="en-US" altLang="ru-RU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ru-RU" sz="4800" b="1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𝒌</m:t>
                            </m:r>
                          </m:e>
                        </m:d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altLang="ru-RU" sz="48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!</m:t>
                        </m:r>
                      </m:den>
                    </m:f>
                  </m:oMath>
                </a14:m>
                <a:endParaRPr lang="ru-RU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9833" y="2289132"/>
                <a:ext cx="3215367" cy="1152367"/>
              </a:xfrm>
              <a:prstGeom prst="rect">
                <a:avLst/>
              </a:prstGeom>
              <a:blipFill rotWithShape="0">
                <a:blip r:embed="rId5"/>
                <a:stretch>
                  <a:fillRect t="-4762" b="-68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2983954" y="6447198"/>
            <a:ext cx="4631396" cy="6647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1" hangingPunct="1"/>
            <a:r>
              <a:rPr lang="en-US" altLang="ru-RU" sz="4000" b="1" i="1" dirty="0" err="1">
                <a:solidFill>
                  <a:srgbClr val="C00000"/>
                </a:solidFill>
                <a:cs typeface="Arial" panose="020B0604020202020204" pitchFamily="34" charset="0"/>
              </a:rPr>
              <a:t>Javob</a:t>
            </a:r>
            <a:r>
              <a:rPr lang="en-US" altLang="ru-RU" sz="4000" b="1" i="1" dirty="0" smtClean="0">
                <a:solidFill>
                  <a:srgbClr val="C00000"/>
                </a:solidFill>
                <a:cs typeface="Arial" panose="020B0604020202020204" pitchFamily="34" charset="0"/>
              </a:rPr>
              <a:t>: 495 </a:t>
            </a:r>
            <a:r>
              <a:rPr lang="en-US" altLang="ru-RU" sz="4000" b="1" i="1" dirty="0">
                <a:solidFill>
                  <a:srgbClr val="C00000"/>
                </a:solidFill>
                <a:cs typeface="Arial" panose="020B0604020202020204" pitchFamily="34" charset="0"/>
              </a:rPr>
              <a:t>ta </a:t>
            </a:r>
            <a:r>
              <a:rPr lang="en-US" altLang="ru-RU" sz="4000" b="1" i="1" dirty="0" err="1" smtClean="0">
                <a:solidFill>
                  <a:srgbClr val="C00000"/>
                </a:solidFill>
                <a:cs typeface="Arial" panose="020B0604020202020204" pitchFamily="34" charset="0"/>
              </a:rPr>
              <a:t>usul</a:t>
            </a:r>
            <a:endParaRPr lang="ru-RU" altLang="ru-RU" sz="4000" b="1" dirty="0">
              <a:solidFill>
                <a:srgbClr val="C00000"/>
              </a:solidFill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1459" y="3568621"/>
            <a:ext cx="12930283" cy="1466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ru-RU" sz="3200" b="1" i="1" dirty="0" smtClean="0">
                <a:solidFill>
                  <a:srgbClr val="0070C0"/>
                </a:solidFill>
              </a:rPr>
              <a:t>Masala:</a:t>
            </a:r>
            <a:r>
              <a:rPr lang="en-US" altLang="ru-RU" sz="3200" b="1" i="1" dirty="0" smtClean="0">
                <a:solidFill>
                  <a:srgbClr val="002060"/>
                </a:solidFill>
              </a:rPr>
              <a:t> </a:t>
            </a:r>
            <a:r>
              <a:rPr lang="en-US" altLang="ru-RU" sz="3200" i="1" dirty="0" smtClean="0">
                <a:solidFill>
                  <a:srgbClr val="002060"/>
                </a:solidFill>
              </a:rPr>
              <a:t>12 </a:t>
            </a:r>
            <a:r>
              <a:rPr lang="en-US" altLang="ru-RU" sz="3200" i="1" dirty="0" err="1">
                <a:solidFill>
                  <a:srgbClr val="002060"/>
                </a:solidFill>
              </a:rPr>
              <a:t>o‘quvchidan</a:t>
            </a:r>
            <a:r>
              <a:rPr lang="en-US" altLang="ru-RU" sz="3200" i="1" dirty="0">
                <a:solidFill>
                  <a:srgbClr val="002060"/>
                </a:solidFill>
              </a:rPr>
              <a:t> 4 ta </a:t>
            </a:r>
            <a:r>
              <a:rPr lang="en-US" altLang="ru-RU" sz="3200" i="1" dirty="0" err="1">
                <a:solidFill>
                  <a:srgbClr val="002060"/>
                </a:solidFill>
              </a:rPr>
              <a:t>o‘quvchini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navbatchilik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tashkil</a:t>
            </a:r>
            <a:r>
              <a:rPr lang="en-US" altLang="ru-RU" sz="3200" i="1" dirty="0">
                <a:solidFill>
                  <a:srgbClr val="002060"/>
                </a:solidFill>
              </a:rPr>
              <a:t>  </a:t>
            </a:r>
            <a:r>
              <a:rPr lang="en-US" altLang="ru-RU" sz="3200" i="1" dirty="0" err="1">
                <a:solidFill>
                  <a:srgbClr val="002060"/>
                </a:solidFill>
              </a:rPr>
              <a:t>qilishi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uchun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olish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kerak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bo</a:t>
            </a:r>
            <a:r>
              <a:rPr lang="en-US" altLang="ru-RU" sz="3200" i="1" dirty="0">
                <a:solidFill>
                  <a:srgbClr val="002060"/>
                </a:solidFill>
              </a:rPr>
              <a:t> ‘</a:t>
            </a:r>
            <a:r>
              <a:rPr lang="en-US" altLang="ru-RU" sz="3200" i="1" dirty="0" err="1">
                <a:solidFill>
                  <a:srgbClr val="002060"/>
                </a:solidFill>
              </a:rPr>
              <a:t>lsa</a:t>
            </a:r>
            <a:r>
              <a:rPr lang="en-US" altLang="ru-RU" sz="3200" i="1" dirty="0">
                <a:solidFill>
                  <a:srgbClr val="002060"/>
                </a:solidFill>
              </a:rPr>
              <a:t>, </a:t>
            </a:r>
            <a:r>
              <a:rPr lang="en-US" altLang="ru-RU" sz="3200" i="1" dirty="0" err="1">
                <a:solidFill>
                  <a:srgbClr val="002060"/>
                </a:solidFill>
              </a:rPr>
              <a:t>bu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ketma-ketlikni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nechta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usulda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bajarish</a:t>
            </a:r>
            <a:r>
              <a:rPr lang="en-US" altLang="ru-RU" sz="3200" i="1" dirty="0">
                <a:solidFill>
                  <a:srgbClr val="002060"/>
                </a:solidFill>
              </a:rPr>
              <a:t> </a:t>
            </a:r>
            <a:r>
              <a:rPr lang="en-US" altLang="ru-RU" sz="3200" i="1" dirty="0" err="1">
                <a:solidFill>
                  <a:srgbClr val="002060"/>
                </a:solidFill>
              </a:rPr>
              <a:t>mumkin</a:t>
            </a:r>
            <a:r>
              <a:rPr lang="en-US" altLang="ru-RU" sz="3200" i="1" dirty="0">
                <a:solidFill>
                  <a:srgbClr val="00206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285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  <p:bldP spid="6" grpId="0"/>
      <p:bldP spid="7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975064"/>
              </p:ext>
            </p:extLst>
          </p:nvPr>
        </p:nvGraphicFramePr>
        <p:xfrm>
          <a:off x="113622" y="1252108"/>
          <a:ext cx="13321480" cy="5343490"/>
        </p:xfrm>
        <a:graphic>
          <a:graphicData uri="http://schemas.openxmlformats.org/drawingml/2006/table">
            <a:tbl>
              <a:tblPr/>
              <a:tblGrid>
                <a:gridCol w="13321480"/>
              </a:tblGrid>
              <a:tr h="613771">
                <a:tc>
                  <a:txBody>
                    <a:bodyPr/>
                    <a:lstStyle/>
                    <a:p>
                      <a:pPr algn="l"/>
                      <a:endParaRPr lang="ru-RU" sz="3300" b="1" i="1" u="sng" dirty="0">
                        <a:solidFill>
                          <a:srgbClr val="002060"/>
                        </a:solidFill>
                        <a:effectLst/>
                      </a:endParaRPr>
                    </a:p>
                  </a:txBody>
                  <a:tcPr marL="83987" marR="83987" marT="62998" marB="6299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714574">
                <a:tc>
                  <a:txBody>
                    <a:bodyPr/>
                    <a:lstStyle/>
                    <a:p>
                      <a:r>
                        <a:rPr lang="ru-RU" sz="3300" b="1" dirty="0" smtClean="0">
                          <a:solidFill>
                            <a:srgbClr val="C00000"/>
                          </a:solidFill>
                          <a:effectLst/>
                        </a:rPr>
                        <a:t>  </a:t>
                      </a: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‘quvchi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so‘rashganda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necha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marta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berib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ko‘ris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hadilar</a:t>
                      </a: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  <a: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{</a:t>
                      </a:r>
                      <a:r>
                        <a:rPr lang="en-US" sz="3300" b="0" i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Aziz</a:t>
                      </a:r>
                      <a:r>
                        <a:rPr lang="ru-RU" sz="3300" b="0" i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300" b="0" i="1" dirty="0" err="1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Komil</a:t>
                      </a: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} </a:t>
                      </a:r>
                      <a: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</a:t>
                      </a: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{</a:t>
                      </a:r>
                      <a:r>
                        <a:rPr lang="en-US" sz="3300" b="0" i="1" dirty="0" err="1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Komil</a:t>
                      </a:r>
                      <a:r>
                        <a:rPr lang="ru-RU" sz="3300" b="0" i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</a:t>
                      </a:r>
                      <a:r>
                        <a:rPr lang="en-US" sz="3300" b="0" i="1" dirty="0" smtClean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Aziz</a:t>
                      </a: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} </a:t>
                      </a:r>
                      <a: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xil</a:t>
                      </a:r>
                      <a:r>
                        <a:rPr lang="en-US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kombinatsiya</a:t>
                      </a:r>
                      <a:r>
                        <a:rPr lang="ru-RU" sz="3300" b="1" i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3300" b="1" i="1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Tartibi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muhim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emas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demak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6 ta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elementni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tadan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300" b="1" i="1" baseline="0" dirty="0" err="1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guruhlash</a:t>
                      </a:r>
                      <a:r>
                        <a:rPr lang="en-US" sz="3300" b="1" i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ru-RU" sz="3300" b="1" i="1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3300" b="1" i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987" marR="83987" marT="62998" marB="629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1266" name="Picture 2" descr="D:\загрузки\Desktop\рукопажатие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0207" y="3006351"/>
            <a:ext cx="3640031" cy="3509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0386842"/>
              </p:ext>
            </p:extLst>
          </p:nvPr>
        </p:nvGraphicFramePr>
        <p:xfrm>
          <a:off x="959247" y="3923853"/>
          <a:ext cx="8064896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Уравнение" r:id="rId4" imgW="2311200" imgH="419040" progId="Equation.3">
                  <p:embed/>
                </p:oleObj>
              </mc:Choice>
              <mc:Fallback>
                <p:oleObj name="Уравнение" r:id="rId4" imgW="231120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9247" y="3923853"/>
                        <a:ext cx="8064896" cy="1296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3439775" cy="13315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67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/>
        </p:nvSpPr>
        <p:spPr bwMode="auto">
          <a:xfrm>
            <a:off x="239167" y="784185"/>
            <a:ext cx="12624543" cy="235183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317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None/>
              <a:defRPr/>
            </a:pPr>
            <a:r>
              <a:rPr lang="ru-RU" altLang="ru-RU" sz="496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ru-RU" altLang="ru-RU" sz="7275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ru-RU" sz="3968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n</a:t>
            </a:r>
            <a:r>
              <a:rPr lang="en-US" altLang="ru-RU" sz="3968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elementdan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o’rinlashtirish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altLang="ru-RU" sz="3968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elementni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elementlarning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gruppalarga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968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altLang="ru-RU" sz="3968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968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186994" y="5546458"/>
            <a:ext cx="3275773" cy="999797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8575">
            <a:solidFill>
              <a:srgbClr val="0000CC"/>
            </a:solidFill>
          </a:ln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r>
              <a:rPr lang="ru-RU">
                <a:noFill/>
              </a:rPr>
              <a:t> </a:t>
            </a:r>
          </a:p>
        </p:txBody>
      </p:sp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223" y="4211885"/>
            <a:ext cx="3404833" cy="2334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63703" y="3618959"/>
                <a:ext cx="6286465" cy="993413"/>
              </a:xfrm>
              <a:prstGeom prst="rect">
                <a:avLst/>
              </a:prstGeom>
              <a:noFill/>
              <a:ln w="57150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3086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  <m:sup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r>
                        <a:rPr lang="en-US" sz="3086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86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5!</m:t>
                          </m:r>
                        </m:num>
                        <m:den>
                          <m:d>
                            <m:dPr>
                              <m:ctrlPr>
                                <a:rPr lang="en-US" sz="3086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086" i="1">
                                  <a:latin typeface="Cambria Math" panose="02040503050406030204" pitchFamily="18" charset="0"/>
                                </a:rPr>
                                <m:t>5−3</m:t>
                              </m:r>
                            </m:e>
                          </m:d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!</m:t>
                          </m:r>
                        </m:den>
                      </m:f>
                      <m:r>
                        <a:rPr lang="en-US" sz="3086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086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5!</m:t>
                          </m:r>
                        </m:num>
                        <m:den>
                          <m:r>
                            <a:rPr lang="en-US" sz="3086" i="1">
                              <a:latin typeface="Cambria Math" panose="02040503050406030204" pitchFamily="18" charset="0"/>
                            </a:rPr>
                            <m:t>2!</m:t>
                          </m:r>
                        </m:den>
                      </m:f>
                      <m:r>
                        <a:rPr lang="en-US" sz="3086" i="1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US" sz="3086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∙4∙5=60</m:t>
                      </m:r>
                    </m:oMath>
                  </m:oMathPara>
                </a14:m>
                <a:endParaRPr lang="ru-RU" sz="3086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3703" y="3618959"/>
                <a:ext cx="6286465" cy="9934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0" y="0"/>
            <a:ext cx="13439775" cy="133156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O‘rinlashtirish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911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Содержимое 2"/>
          <p:cNvSpPr>
            <a:spLocks noGrp="1"/>
          </p:cNvSpPr>
          <p:nvPr>
            <p:ph idx="1"/>
          </p:nvPr>
        </p:nvSpPr>
        <p:spPr>
          <a:xfrm>
            <a:off x="516258" y="2602372"/>
            <a:ext cx="5373065" cy="8222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ru-RU" sz="3600" b="1" i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altLang="ru-RU" sz="3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36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endParaRPr lang="en-US" altLang="ru-RU" sz="3600" b="1" i="1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altLang="ru-RU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altLang="ru-RU" sz="3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ru-RU" sz="1764" b="1" i="1" dirty="0">
              <a:solidFill>
                <a:srgbClr val="800000"/>
              </a:solidFill>
              <a:latin typeface="Times New Roman" panose="02020603050405020304" pitchFamily="18" charset="0"/>
            </a:endParaRPr>
          </a:p>
          <a:p>
            <a:pPr eaLnBrk="1" hangingPunct="1"/>
            <a:endParaRPr lang="ru-RU" altLang="ru-RU" sz="1764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7199" y="1343440"/>
            <a:ext cx="12601400" cy="1122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6;7;8;9;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raqamlaridan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altLang="ru-RU" sz="36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lang="en-US" altLang="ru-RU" sz="36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altLang="ru-RU" sz="32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altLang="ru-RU" sz="3200" b="1" i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takrorlanmaydigan</a:t>
            </a:r>
            <a:r>
              <a:rPr lang="en-US" altLang="ru-RU" sz="32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b</a:t>
            </a:r>
            <a:r>
              <a:rPr lang="en-US" altLang="ru-RU" sz="3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ru-RU" sz="32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takrorlanadigan</a:t>
            </a:r>
            <a:r>
              <a:rPr lang="en-US" altLang="ru-RU" sz="32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                                   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11294" y="6093537"/>
                <a:ext cx="6718300" cy="6419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indent="0">
                  <a:buNone/>
                </a:pPr>
                <a:r>
                  <a:rPr lang="en-US" altLang="ru-RU" sz="3600" b="1" dirty="0" smtClean="0">
                    <a:cs typeface="Arial" panose="020B0604020202020204" pitchFamily="34" charset="0"/>
                  </a:rPr>
                  <a:t> </a:t>
                </a:r>
                <a:r>
                  <a:rPr lang="en-US" altLang="ru-RU" sz="3600" b="1" dirty="0" smtClean="0">
                    <a:solidFill>
                      <a:srgbClr val="0000CC"/>
                    </a:solidFill>
                    <a:cs typeface="Arial" panose="020B0604020202020204" pitchFamily="34" charset="0"/>
                  </a:rPr>
                  <a:t>b)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  <m:sup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</m:oMath>
                </a14:m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  <m:sup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64 (</a:t>
                </a:r>
                <a:r>
                  <a:rPr lang="en-US" altLang="ru-RU" sz="36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takrorli</a:t>
                </a:r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alt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94" y="6093537"/>
                <a:ext cx="6718300" cy="641907"/>
              </a:xfrm>
              <a:prstGeom prst="rect">
                <a:avLst/>
              </a:prstGeom>
              <a:blipFill rotWithShape="0">
                <a:blip r:embed="rId4"/>
                <a:stretch>
                  <a:fillRect l="-907" t="-17143" b="-3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/>
          <p:cNvSpPr/>
          <p:nvPr/>
        </p:nvSpPr>
        <p:spPr>
          <a:xfrm>
            <a:off x="0" y="-11478"/>
            <a:ext cx="13439775" cy="11990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spc="3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/>
          </a:p>
        </p:txBody>
      </p:sp>
      <p:graphicFrame>
        <p:nvGraphicFramePr>
          <p:cNvPr id="11" name="Объект 10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564470518"/>
              </p:ext>
            </p:extLst>
          </p:nvPr>
        </p:nvGraphicFramePr>
        <p:xfrm>
          <a:off x="180839" y="3407592"/>
          <a:ext cx="6043902" cy="120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0" name="Уравнение" r:id="rId5" imgW="2298600" imgH="419040" progId="Equation.3">
                  <p:embed/>
                </p:oleObj>
              </mc:Choice>
              <mc:Fallback>
                <p:oleObj name="Уравнение" r:id="rId5" imgW="2298600" imgH="41904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839" y="3407592"/>
                        <a:ext cx="6043902" cy="1200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7655991" y="5389647"/>
            <a:ext cx="4801314" cy="6075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>
              <a:buNone/>
            </a:pPr>
            <a:r>
              <a:rPr lang="en-US" altLang="ru-RU" sz="3600" b="1" i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600" b="1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altLang="ru-RU" sz="3600" b="1" i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i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64 ta.</a:t>
            </a:r>
            <a:endParaRPr lang="en-US" altLang="ru-RU" sz="3600" b="1" i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61341" y="5051510"/>
                <a:ext cx="6718300" cy="64190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marL="0" indent="0">
                  <a:buNone/>
                </a:pPr>
                <a:r>
                  <a:rPr lang="en-US" altLang="ru-RU" sz="3600" b="1" dirty="0" smtClean="0">
                    <a:solidFill>
                      <a:srgbClr val="0000CC"/>
                    </a:solidFill>
                    <a:cs typeface="Arial" panose="020B0604020202020204" pitchFamily="34" charset="0"/>
                  </a:rPr>
                  <a:t>a)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sub>
                      <m:sup>
                        <m:r>
                          <a:rPr lang="en-US" altLang="ru-RU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bSup>
                  </m:oMath>
                </a14:m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4∙3∙2 = 24 (</a:t>
                </a:r>
                <a:r>
                  <a:rPr lang="en-US" altLang="ru-RU" sz="3600" b="1" i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takrorsiz</a:t>
                </a:r>
                <a:r>
                  <a:rPr lang="en-US" altLang="ru-RU" sz="3600" b="1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en-US" altLang="ru-RU" sz="36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41" y="5051510"/>
                <a:ext cx="6718300" cy="641907"/>
              </a:xfrm>
              <a:prstGeom prst="rect">
                <a:avLst/>
              </a:prstGeom>
              <a:blipFill rotWithShape="0">
                <a:blip r:embed="rId7"/>
                <a:stretch>
                  <a:fillRect l="-2722" t="-17143" b="-3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666639" y="3641173"/>
                <a:ext cx="2966133" cy="983474"/>
              </a:xfrm>
              <a:prstGeom prst="rect">
                <a:avLst/>
              </a:prstGeom>
              <a:gradFill flip="none" rotWithShape="1">
                <a:gsLst>
                  <a:gs pos="0">
                    <a:srgbClr val="00B0F0">
                      <a:tint val="66000"/>
                      <a:satMod val="160000"/>
                    </a:srgbClr>
                  </a:gs>
                  <a:gs pos="50000">
                    <a:srgbClr val="00B0F0">
                      <a:tint val="44500"/>
                      <a:satMod val="160000"/>
                    </a:srgbClr>
                  </a:gs>
                  <a:gs pos="100000">
                    <a:srgbClr val="00B0F0">
                      <a:tint val="23500"/>
                      <a:satMod val="160000"/>
                    </a:srgbClr>
                  </a:gs>
                </a:gsLst>
                <a:lin ang="10800000" scaled="1"/>
                <a:tileRect/>
              </a:gra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60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60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ru-RU" sz="60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60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  <m:r>
                      <a:rPr lang="en-US" altLang="ru-RU" sz="60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6000" b="1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6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p>
                        <m:r>
                          <a:rPr lang="en-US" sz="6000" b="1" i="1" dirty="0" smtClean="0"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p>
                  </m:oMath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6639" y="3641173"/>
                <a:ext cx="2966133" cy="98347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>
            <a:off x="8808119" y="3693991"/>
            <a:ext cx="632466" cy="1383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351735" y="2521482"/>
                <a:ext cx="7410362" cy="805220"/>
              </a:xfrm>
              <a:prstGeom prst="rect">
                <a:avLst/>
              </a:prstGeom>
              <a:gradFill flip="none" rotWithShape="1">
                <a:gsLst>
                  <a:gs pos="0">
                    <a:srgbClr val="3333FF">
                      <a:tint val="66000"/>
                      <a:satMod val="160000"/>
                    </a:srgbClr>
                  </a:gs>
                  <a:gs pos="50000">
                    <a:srgbClr val="3333FF">
                      <a:tint val="44500"/>
                      <a:satMod val="160000"/>
                    </a:srgbClr>
                  </a:gs>
                  <a:gs pos="100000">
                    <a:srgbClr val="3333FF">
                      <a:tint val="23500"/>
                      <a:satMod val="160000"/>
                    </a:srgbClr>
                  </a:gs>
                </a:gsLst>
                <a:path path="circle">
                  <a:fillToRect l="50000" t="50000" r="50000" b="50000"/>
                </a:path>
                <a:tileRect/>
              </a:gradFill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ru-RU" sz="4800" b="1" i="1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  <m:sup>
                        <m:r>
                          <a:rPr lang="en-US" altLang="ru-RU" sz="4800" b="1" i="1" smtClean="0">
                            <a:solidFill>
                              <a:schemeClr val="bg2">
                                <a:lumMod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p>
                    </m:sSubSup>
                    <m:r>
                      <a:rPr lang="en-US" altLang="ru-RU" sz="4800" b="1" i="1">
                        <a:solidFill>
                          <a:schemeClr val="bg2">
                            <a:lumMod val="10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800" b="1" dirty="0" smtClean="0"/>
                  <a:t> n(n-1)(n-2)…(n-k+1)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1735" y="2521482"/>
                <a:ext cx="7410362" cy="805220"/>
              </a:xfrm>
              <a:prstGeom prst="rect">
                <a:avLst/>
              </a:prstGeom>
              <a:blipFill rotWithShape="0">
                <a:blip r:embed="rId9"/>
                <a:stretch>
                  <a:fillRect t="-21212" r="-2467" b="-38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606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uiExpand="1" build="p"/>
      <p:bldP spid="2" grpId="0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4268</TotalTime>
  <Words>508</Words>
  <Application>Microsoft Office PowerPoint</Application>
  <PresentationFormat>Произвольный</PresentationFormat>
  <Paragraphs>133</Paragraphs>
  <Slides>16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31" baseType="lpstr">
      <vt:lpstr>Arial Unicode MS</vt:lpstr>
      <vt:lpstr>MS Gothic</vt:lpstr>
      <vt:lpstr>宋体</vt:lpstr>
      <vt:lpstr>Arial</vt:lpstr>
      <vt:lpstr>Batang</vt:lpstr>
      <vt:lpstr>Calibri</vt:lpstr>
      <vt:lpstr>Calibri Light</vt:lpstr>
      <vt:lpstr>Cambria Math</vt:lpstr>
      <vt:lpstr>Lucida Sans Unicode</vt:lpstr>
      <vt:lpstr>Monotype Corsiva</vt:lpstr>
      <vt:lpstr>Times New Roman</vt:lpstr>
      <vt:lpstr>Wingdings</vt:lpstr>
      <vt:lpstr>Тема Office</vt:lpstr>
      <vt:lpstr>Уравнение</vt:lpstr>
      <vt:lpstr>Формула</vt:lpstr>
      <vt:lpstr>ALGEBRA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Iroda</dc:creator>
  <cp:lastModifiedBy>Админ</cp:lastModifiedBy>
  <cp:revision>293</cp:revision>
  <cp:lastPrinted>1601-01-01T00:00:00Z</cp:lastPrinted>
  <dcterms:created xsi:type="dcterms:W3CDTF">2011-02-01T10:06:27Z</dcterms:created>
  <dcterms:modified xsi:type="dcterms:W3CDTF">2021-03-29T12:28:19Z</dcterms:modified>
</cp:coreProperties>
</file>