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19"/>
  </p:notesMasterIdLst>
  <p:sldIdLst>
    <p:sldId id="1356" r:id="rId11"/>
    <p:sldId id="1536" r:id="rId12"/>
    <p:sldId id="1537" r:id="rId13"/>
    <p:sldId id="1547" r:id="rId14"/>
    <p:sldId id="1548" r:id="rId15"/>
    <p:sldId id="1549" r:id="rId16"/>
    <p:sldId id="1538" r:id="rId17"/>
    <p:sldId id="262" r:id="rId1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536"/>
            <p14:sldId id="1537"/>
            <p14:sldId id="1547"/>
            <p14:sldId id="1548"/>
            <p14:sldId id="1549"/>
            <p14:sldId id="1538"/>
            <p14:sldId id="26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000000"/>
    <a:srgbClr val="327880"/>
    <a:srgbClr val="DDDDDD"/>
    <a:srgbClr val="B2B2B2"/>
    <a:srgbClr val="FFFFFF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37" d="100"/>
          <a:sy n="137" d="100"/>
        </p:scale>
        <p:origin x="846" y="10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63918" y="2952080"/>
            <a:ext cx="1199885" cy="2160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39786" y="2952080"/>
            <a:ext cx="1823826" cy="2160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31596" y="2952080"/>
            <a:ext cx="1199885" cy="2160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F07B6-2C5D-48E4-BBB6-D20D2C308F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436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370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7948"/>
            <a:ext cx="5751631" cy="9439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19796"/>
            <a:ext cx="3009459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15429" y="1362848"/>
            <a:ext cx="4242619" cy="1209284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Bef>
                <a:spcPts val="11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MAVZU: SONLARNI</a:t>
            </a:r>
          </a:p>
          <a:p>
            <a:pPr marL="18387" algn="ctr">
              <a:spcBef>
                <a:spcPts val="11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YAXLITLASH </a:t>
            </a:r>
          </a:p>
          <a:p>
            <a:pPr marL="18387" algn="ctr">
              <a:spcBef>
                <a:spcPts val="110"/>
              </a:spcBef>
            </a:pPr>
            <a:endParaRPr lang="en-US" sz="28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5429" y="124936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5429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=""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99904" y="357446"/>
            <a:ext cx="1028373" cy="644384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20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b="1" dirty="0" smtClean="0">
              <a:latin typeface="Arial"/>
              <a:cs typeface="Arial"/>
            </a:endParaRPr>
          </a:p>
          <a:p>
            <a:pPr>
              <a:spcBef>
                <a:spcPts val="125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48" y="1443484"/>
            <a:ext cx="1315928" cy="117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5"/>
          <p:cNvSpPr>
            <a:spLocks noGrp="1"/>
          </p:cNvSpPr>
          <p:nvPr>
            <p:ph sz="half" idx="2"/>
          </p:nvPr>
        </p:nvSpPr>
        <p:spPr>
          <a:xfrm>
            <a:off x="179425" y="644678"/>
            <a:ext cx="5220580" cy="20049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18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yaxlitlash</a:t>
            </a:r>
            <a:r>
              <a:rPr lang="en-US" sz="18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qiymatlari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Cyrl-U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15,9994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tushish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tezlanishi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9,80665 m/s²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(C/d) 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3,141592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759450" cy="503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yaxlitlash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785" y="158404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960000"/>
                </a:solidFill>
              </a:rPr>
              <a:t>≈ </a:t>
            </a:r>
            <a:r>
              <a:rPr lang="en-US" sz="1600" b="1" dirty="0" smtClean="0">
                <a:solidFill>
                  <a:srgbClr val="960000"/>
                </a:solidFill>
              </a:rPr>
              <a:t>16</a:t>
            </a:r>
            <a:endParaRPr lang="ru-RU" sz="1600" b="1" dirty="0">
              <a:solidFill>
                <a:srgbClr val="96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3697" y="2098284"/>
            <a:ext cx="1120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960000"/>
                </a:solidFill>
              </a:rPr>
              <a:t>≈ 9,8 </a:t>
            </a:r>
            <a:r>
              <a:rPr lang="en-US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m/s²</a:t>
            </a:r>
            <a:endParaRPr lang="en-US" sz="1600" b="1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96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4807" y="2621106"/>
            <a:ext cx="753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960000"/>
                </a:solidFill>
              </a:rPr>
              <a:t>≈ 3,14</a:t>
            </a:r>
            <a:endParaRPr lang="ru-RU" sz="1600" b="1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178830" y="1011684"/>
            <a:ext cx="5580620" cy="540015"/>
          </a:xfrm>
        </p:spPr>
        <p:txBody>
          <a:bodyPr>
            <a:normAutofit/>
          </a:bodyPr>
          <a:lstStyle/>
          <a:p>
            <a:pPr algn="l"/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Century Schoolbook" panose="02040604050505020304" pitchFamily="18" charset="0"/>
                <a:cs typeface="Arial" pitchFamily="34" charset="0"/>
              </a:rPr>
              <a:t>a</a:t>
            </a:r>
            <a:r>
              <a:rPr lang="en-US" sz="1800" b="1" i="1" dirty="0">
                <a:solidFill>
                  <a:srgbClr val="002060"/>
                </a:solidFill>
                <a:latin typeface="Century Schoolbook" panose="02040604050505020304" pitchFamily="18" charset="0"/>
                <a:cs typeface="Arial" pitchFamily="34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 </a:t>
            </a:r>
            <a:r>
              <a:rPr lang="en-US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sonning</a:t>
            </a: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taqribiy</a:t>
            </a: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qiymati</a:t>
            </a: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ekanini</a:t>
            </a: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anglatadi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759450" cy="503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yaxlitlash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3621" y="583953"/>
            <a:ext cx="928459" cy="461665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≈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Century Schoolbook" panose="02040604050505020304" pitchFamily="18" charset="0"/>
                <a:cs typeface="Arial" pitchFamily="34" charset="0"/>
              </a:rPr>
              <a:t>a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79418" y="1473349"/>
            <a:ext cx="52693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Masala.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maydoning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endParaRPr lang="en-US" sz="1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25m²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m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Maydonning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enini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  <a:p>
            <a:pPr algn="just"/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Maydonning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ℓ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endParaRPr lang="en-US" sz="1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ℓ = 25:8 = 3,125</a:t>
            </a:r>
          </a:p>
          <a:p>
            <a:pPr algn="just"/>
            <a:r>
              <a:rPr lang="en-US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Amalda</a:t>
            </a:r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o‘ndan</a:t>
            </a:r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birgacha</a:t>
            </a:r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yaxlitlanadi</a:t>
            </a:r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ℓ ≈ 3,1 </a:t>
            </a:r>
            <a:r>
              <a:rPr lang="en-US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5"/>
          <p:cNvSpPr>
            <a:spLocks noGrp="1"/>
          </p:cNvSpPr>
          <p:nvPr>
            <p:ph sz="half" idx="2"/>
          </p:nvPr>
        </p:nvSpPr>
        <p:spPr>
          <a:xfrm>
            <a:off x="226385" y="925734"/>
            <a:ext cx="5306679" cy="10473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tushirib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qoldirilgan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kami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yaxlitlash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ortig‘i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yaxlitlash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759450" cy="503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yaxlitlash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625" y="605311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960000"/>
                </a:solidFill>
              </a:rPr>
              <a:t>25,9124</a:t>
            </a:r>
            <a:r>
              <a:rPr lang="en-US" sz="1800" b="1" dirty="0" smtClean="0">
                <a:solidFill>
                  <a:srgbClr val="960000"/>
                </a:solidFill>
              </a:rPr>
              <a:t> ≈ </a:t>
            </a:r>
            <a:r>
              <a:rPr lang="en-US" sz="1600" b="1" dirty="0">
                <a:solidFill>
                  <a:srgbClr val="960000"/>
                </a:solidFill>
              </a:rPr>
              <a:t>2</a:t>
            </a:r>
            <a:r>
              <a:rPr lang="en-US" sz="1600" b="1" dirty="0" smtClean="0">
                <a:solidFill>
                  <a:srgbClr val="960000"/>
                </a:solidFill>
              </a:rPr>
              <a:t>6</a:t>
            </a:r>
            <a:endParaRPr lang="ru-RU" sz="1600" b="1" dirty="0">
              <a:solidFill>
                <a:srgbClr val="96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1813" y="620700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960000"/>
                </a:solidFill>
              </a:rPr>
              <a:t>12,7542 ≈ 12,8 </a:t>
            </a:r>
            <a:endParaRPr lang="en-US" sz="1600" b="1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96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392" y="620700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960000"/>
                </a:solidFill>
              </a:rPr>
              <a:t>5,34319 ≈ 5,34</a:t>
            </a:r>
            <a:endParaRPr lang="ru-RU" sz="1600" b="1" dirty="0">
              <a:solidFill>
                <a:srgbClr val="96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95" y="2016270"/>
            <a:ext cx="2076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o‘ndan</a:t>
            </a:r>
            <a:r>
              <a:rPr lang="en-US" sz="1600" i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birgacha</a:t>
            </a:r>
            <a:r>
              <a:rPr lang="en-US" sz="1600" i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600" i="1" dirty="0" err="1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i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uzdan</a:t>
            </a:r>
            <a:r>
              <a:rPr lang="en-US" sz="1600" i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birgacha</a:t>
            </a:r>
            <a:r>
              <a:rPr lang="en-US" sz="1600" i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600" i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mingdan</a:t>
            </a:r>
            <a:r>
              <a:rPr lang="en-US" sz="1600" i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birgacha</a:t>
            </a:r>
            <a:r>
              <a:rPr lang="en-US" sz="1600" i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ru-RU" sz="1600" i="1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769" y="2016269"/>
            <a:ext cx="1744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birliklargacha</a:t>
            </a:r>
            <a:r>
              <a:rPr lang="en-US" sz="1600" i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600" i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o‘nliklargacha</a:t>
            </a:r>
            <a:r>
              <a:rPr lang="en-US" sz="1600" i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600" i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yuzliklargacha</a:t>
            </a:r>
            <a:r>
              <a:rPr lang="en-US" sz="1600" i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ru-RU" sz="1600" i="1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98"/>
            <a:ext cx="5741745" cy="613230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yaxlitlang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975716" y="1584043"/>
            <a:ext cx="1487858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erdana" pitchFamily="34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56,378</a:t>
            </a:r>
            <a:endParaRPr lang="ru-RU" sz="2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979618" y="1582057"/>
            <a:ext cx="767927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erdana" pitchFamily="34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60</a:t>
            </a:r>
            <a:endParaRPr lang="ru-RU" sz="2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09994" y="1568695"/>
            <a:ext cx="1151890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erdana" pitchFamily="34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56,38</a:t>
            </a:r>
            <a:endParaRPr lang="ru-RU" sz="2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952622" y="1568695"/>
            <a:ext cx="815922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erdana" pitchFamily="34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56</a:t>
            </a:r>
            <a:endParaRPr lang="ru-RU" sz="2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009994" y="1580070"/>
            <a:ext cx="959908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erdana" pitchFamily="34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56,4</a:t>
            </a:r>
            <a:endParaRPr lang="ru-RU" sz="2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959908" y="1584043"/>
            <a:ext cx="2015808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26" tIns="25713" rIns="51426" bIns="25713">
            <a:spAutoFit/>
          </a:bodyPr>
          <a:lstStyle/>
          <a:p>
            <a:r>
              <a:rPr lang="ru-RU" sz="2000" b="1" dirty="0">
                <a:solidFill>
                  <a:srgbClr val="960000"/>
                </a:solidFill>
                <a:latin typeface="Verdana" pitchFamily="34" charset="0"/>
              </a:rPr>
              <a:t>3</a:t>
            </a:r>
            <a:r>
              <a:rPr lang="ru-RU" sz="2000" b="1" dirty="0" smtClean="0">
                <a:solidFill>
                  <a:srgbClr val="960000"/>
                </a:solidFill>
                <a:latin typeface="Verdana" pitchFamily="34" charset="0"/>
              </a:rPr>
              <a:t>56,3782  </a:t>
            </a:r>
            <a:r>
              <a:rPr lang="ru-RU" sz="2000" b="1" dirty="0">
                <a:solidFill>
                  <a:srgbClr val="960000"/>
                </a:solidFill>
                <a:latin typeface="Verdana" pitchFamily="34" charset="0"/>
              </a:rPr>
              <a:t>≈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616091" y="935968"/>
            <a:ext cx="2633395" cy="39048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51426" tIns="25713" rIns="51426" bIns="25713">
            <a:spAutoFit/>
          </a:bodyPr>
          <a:lstStyle/>
          <a:p>
            <a:r>
              <a:rPr lang="en-US" sz="2200" b="1" dirty="0" err="1">
                <a:solidFill>
                  <a:srgbClr val="002060"/>
                </a:solidFill>
              </a:rPr>
              <a:t>m</a:t>
            </a:r>
            <a:r>
              <a:rPr lang="en-US" sz="2200" b="1" dirty="0" err="1" smtClean="0">
                <a:solidFill>
                  <a:srgbClr val="002060"/>
                </a:solidFill>
              </a:rPr>
              <a:t>ingdan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birgacha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619584" y="935968"/>
            <a:ext cx="2629901" cy="39048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</a:rPr>
              <a:t>o‘nlargacha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616091" y="911721"/>
            <a:ext cx="2629901" cy="39048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r>
              <a:rPr lang="en-US" sz="2200" b="1" dirty="0" err="1">
                <a:solidFill>
                  <a:srgbClr val="002060"/>
                </a:solidFill>
              </a:rPr>
              <a:t>y</a:t>
            </a:r>
            <a:r>
              <a:rPr lang="en-US" sz="2200" b="1" dirty="0" err="1" smtClean="0">
                <a:solidFill>
                  <a:srgbClr val="002060"/>
                </a:solidFill>
              </a:rPr>
              <a:t>uzdan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birgacha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600127" y="931995"/>
            <a:ext cx="2624654" cy="390482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</a:rPr>
              <a:t>birlargacha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700164"/>
            <a:ext cx="5759450" cy="539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загрузки\Desktop\гиф вопрос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60" y="1961547"/>
            <a:ext cx="1843187" cy="11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575423" y="943370"/>
            <a:ext cx="2624654" cy="390482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o‘ndan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birgacha</a:t>
            </a: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5" grpId="1"/>
      <p:bldP spid="35847" grpId="0"/>
      <p:bldP spid="35847" grpId="1"/>
      <p:bldP spid="35849" grpId="0"/>
      <p:bldP spid="35849" grpId="1"/>
      <p:bldP spid="35851" grpId="0"/>
      <p:bldP spid="35851" grpId="1"/>
      <p:bldP spid="35853" grpId="0"/>
      <p:bldP spid="35855" grpId="0"/>
      <p:bldP spid="35856" grpId="0" animBg="1"/>
      <p:bldP spid="35856" grpId="1" animBg="1"/>
      <p:bldP spid="35858" grpId="0" animBg="1"/>
      <p:bldP spid="35858" grpId="1" animBg="1"/>
      <p:bldP spid="35859" grpId="0" animBg="1"/>
      <p:bldP spid="35859" grpId="1" animBg="1"/>
      <p:bldP spid="35860" grpId="0" animBg="1"/>
      <p:bldP spid="35860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645" y="584526"/>
            <a:ext cx="5629776" cy="50626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0,001, 0,01, 0,1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birliklargacha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o‘nliklargacha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yuzliklargacha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mingliklargacha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yaxlitlang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98040" y="1293824"/>
            <a:ext cx="1845758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3285,05384≈</a:t>
            </a:r>
            <a:endParaRPr lang="ru-RU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08" y="2700164"/>
            <a:ext cx="5759450" cy="539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-5236" y="1272321"/>
            <a:ext cx="864096" cy="298149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(0,001</a:t>
            </a:r>
            <a:r>
              <a:rPr lang="ru-RU" sz="1600" dirty="0">
                <a:solidFill>
                  <a:srgbClr val="C00000"/>
                </a:solidFill>
              </a:rPr>
              <a:t>)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688580" y="50197"/>
            <a:ext cx="1982444" cy="450954"/>
          </a:xfrm>
          <a:prstGeom prst="flowChartPunchedTap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№ </a:t>
            </a:r>
            <a:r>
              <a:rPr lang="en-US" sz="2000" b="1" dirty="0" smtClean="0"/>
              <a:t>299</a:t>
            </a:r>
            <a:endParaRPr lang="ru-RU" sz="2000" b="1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219105" y="1298885"/>
            <a:ext cx="1190376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3285,05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35690" y="1670795"/>
            <a:ext cx="1944112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3285,05384≈</a:t>
            </a:r>
            <a:endParaRPr lang="ru-RU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4014" y="1678461"/>
            <a:ext cx="740350" cy="298149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(0,01</a:t>
            </a:r>
            <a:r>
              <a:rPr lang="ru-RU" sz="1600" dirty="0">
                <a:solidFill>
                  <a:srgbClr val="C00000"/>
                </a:solidFill>
              </a:rPr>
              <a:t>)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151356" y="1663406"/>
            <a:ext cx="1190376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3285,05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04557" y="2016541"/>
            <a:ext cx="1629401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3285,05384≈</a:t>
            </a:r>
            <a:endParaRPr lang="ru-RU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0327" y="2034113"/>
            <a:ext cx="730414" cy="298149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(0,1</a:t>
            </a:r>
            <a:r>
              <a:rPr lang="ru-RU" sz="1600" dirty="0">
                <a:solidFill>
                  <a:srgbClr val="C00000"/>
                </a:solidFill>
              </a:rPr>
              <a:t>)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129637" y="2013642"/>
            <a:ext cx="1190376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3285,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03077" y="1308080"/>
            <a:ext cx="167106" cy="28389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35818" y="1673720"/>
            <a:ext cx="141181" cy="27970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60631" y="2028444"/>
            <a:ext cx="142507" cy="30096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3613535" y="1287771"/>
            <a:ext cx="1845758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3285,05384≈</a:t>
            </a:r>
            <a:endParaRPr lang="ru-RU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296116" y="1257544"/>
            <a:ext cx="362287" cy="298149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(1</a:t>
            </a:r>
            <a:r>
              <a:rPr lang="ru-RU" sz="1600" dirty="0">
                <a:solidFill>
                  <a:srgbClr val="C00000"/>
                </a:solidFill>
              </a:rPr>
              <a:t>)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5026049" y="1272732"/>
            <a:ext cx="1190376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3285 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691487" y="1677378"/>
            <a:ext cx="1944112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3285,05384 ≈</a:t>
            </a:r>
            <a:endParaRPr lang="ru-RU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3151957" y="1674635"/>
            <a:ext cx="564132" cy="298149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(1</a:t>
            </a:r>
            <a:r>
              <a:rPr lang="en-US" sz="1600" dirty="0" smtClean="0">
                <a:solidFill>
                  <a:srgbClr val="C00000"/>
                </a:solidFill>
              </a:rPr>
              <a:t>0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164262" y="1678461"/>
            <a:ext cx="1190376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759443" y="2037244"/>
            <a:ext cx="1872104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3285,05384≈</a:t>
            </a:r>
            <a:endParaRPr lang="ru-RU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3165053" y="2034113"/>
            <a:ext cx="646931" cy="298149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(1</a:t>
            </a:r>
            <a:r>
              <a:rPr lang="en-US" sz="1600" dirty="0" smtClean="0">
                <a:solidFill>
                  <a:srgbClr val="C00000"/>
                </a:solidFill>
              </a:rPr>
              <a:t>00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5164262" y="2032544"/>
            <a:ext cx="595188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236239" y="1291040"/>
            <a:ext cx="167106" cy="28389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121963" y="1688244"/>
            <a:ext cx="141181" cy="27970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070958" y="2025864"/>
            <a:ext cx="142507" cy="30096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230730" y="2539786"/>
            <a:ext cx="1872104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3285,05384≈</a:t>
            </a:r>
            <a:endParaRPr lang="ru-RU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1450835" y="2536655"/>
            <a:ext cx="778002" cy="298149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(1</a:t>
            </a:r>
            <a:r>
              <a:rPr lang="en-US" sz="1600" dirty="0" smtClean="0">
                <a:solidFill>
                  <a:srgbClr val="C00000"/>
                </a:solidFill>
              </a:rPr>
              <a:t>000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3635549" y="2535086"/>
            <a:ext cx="595188" cy="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26" tIns="25713" rIns="51426" bIns="25713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399738" y="2549681"/>
            <a:ext cx="142507" cy="30096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/>
      <p:bldP spid="16" grpId="0" animBg="1"/>
      <p:bldP spid="17" grpId="0"/>
      <p:bldP spid="18" grpId="0"/>
      <p:bldP spid="19" grpId="0" animBg="1"/>
      <p:bldP spid="20" grpId="0"/>
      <p:bldP spid="23" grpId="0"/>
      <p:bldP spid="24" grpId="0" animBg="1"/>
      <p:bldP spid="25" grpId="0"/>
      <p:bldP spid="7" grpId="0" animBg="1"/>
      <p:bldP spid="33" grpId="0" animBg="1"/>
      <p:bldP spid="34" grpId="0" animBg="1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  <p:bldP spid="42" grpId="0" animBg="1"/>
      <p:bldP spid="43" grpId="0"/>
      <p:bldP spid="44" grpId="0" animBg="1"/>
      <p:bldP spid="45" grpId="0" animBg="1"/>
      <p:bldP spid="46" grpId="0" animBg="1"/>
      <p:bldP spid="47" grpId="0"/>
      <p:bldP spid="48" grpId="0" animBg="1"/>
      <p:bldP spid="49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7" y="71994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8" y="652002"/>
            <a:ext cx="570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0,001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aniqlikda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9761" y="1140013"/>
                <a:ext cx="668773" cy="624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= </a:t>
                </a:r>
                <a:endParaRPr lang="ru-RU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61" y="1140013"/>
                <a:ext cx="668773" cy="624466"/>
              </a:xfrm>
              <a:prstGeom prst="rect">
                <a:avLst/>
              </a:prstGeom>
              <a:blipFill rotWithShape="0">
                <a:blip r:embed="rId2"/>
                <a:stretch>
                  <a:fillRect r="-12727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19485" y="1282969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0,2857…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5429" y="1787666"/>
                <a:ext cx="803425" cy="631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</a:rPr>
                  <a:t> =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9" y="1787666"/>
                <a:ext cx="803425" cy="631263"/>
              </a:xfrm>
              <a:prstGeom prst="rect">
                <a:avLst/>
              </a:prstGeom>
              <a:blipFill rotWithShape="0">
                <a:blip r:embed="rId3"/>
                <a:stretch>
                  <a:fillRect r="-11364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27497" y="1907435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0,3846…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41920" y="1217844"/>
                <a:ext cx="894797" cy="52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920" y="1217844"/>
                <a:ext cx="894797" cy="527580"/>
              </a:xfrm>
              <a:prstGeom prst="rect">
                <a:avLst/>
              </a:prstGeom>
              <a:blipFill rotWithShape="0">
                <a:blip r:embed="rId4"/>
                <a:stretch>
                  <a:fillRect l="-7483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012759" y="1285328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7,6428…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86661" y="1217844"/>
                <a:ext cx="801823" cy="52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107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 = </a:t>
                </a:r>
                <a:endParaRPr lang="ru-RU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61" y="1217844"/>
                <a:ext cx="801823" cy="527580"/>
              </a:xfrm>
              <a:prstGeom prst="rect">
                <a:avLst/>
              </a:prstGeom>
              <a:blipFill rotWithShape="0">
                <a:blip r:embed="rId5"/>
                <a:stretch>
                  <a:fillRect r="-6870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99705" y="1973509"/>
                <a:ext cx="894797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= </a:t>
                </a:r>
                <a:endParaRPr lang="ru-RU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05" y="1973509"/>
                <a:ext cx="894797" cy="526939"/>
              </a:xfrm>
              <a:prstGeom prst="rect">
                <a:avLst/>
              </a:prstGeom>
              <a:blipFill rotWithShape="0">
                <a:blip r:embed="rId6"/>
                <a:stretch>
                  <a:fillRect l="-7483" t="-6977" r="-8844" b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970544" y="2040993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1,9473…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9922" y="1900231"/>
                <a:ext cx="787395" cy="616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= </a:t>
                </a:r>
                <a:endParaRPr lang="ru-RU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22" y="1900231"/>
                <a:ext cx="787395" cy="616579"/>
              </a:xfrm>
              <a:prstGeom prst="rect">
                <a:avLst/>
              </a:prstGeom>
              <a:blipFill rotWithShape="0">
                <a:blip r:embed="rId7"/>
                <a:stretch>
                  <a:fillRect r="-11628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652595" y="1312357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0,286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2184" y="1906881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0,385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7937" y="1279441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7,643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95627" y="2050107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1,943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Блок-схема: перфолента 28"/>
          <p:cNvSpPr/>
          <p:nvPr/>
        </p:nvSpPr>
        <p:spPr>
          <a:xfrm>
            <a:off x="1652595" y="83970"/>
            <a:ext cx="2127229" cy="544926"/>
          </a:xfrm>
          <a:prstGeom prst="flowChartPunchedTap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№ </a:t>
            </a:r>
            <a:r>
              <a:rPr lang="en-US" sz="1800" b="1" dirty="0" smtClean="0"/>
              <a:t>303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5539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7719"/>
            <a:ext cx="5686507" cy="43214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50000"/>
              </a:lnSpc>
              <a:spcBef>
                <a:spcPts val="130"/>
              </a:spcBef>
            </a:pPr>
            <a:r>
              <a:rPr lang="en-US" sz="1800" dirty="0" smtClean="0"/>
              <a:t>      MUSTAQIL BAJARISH UCHUN TOPSHIRIQLAR:</a:t>
            </a:r>
            <a:endParaRPr lang="en-US" sz="1800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BEDE6D1B-63A5-4226-9A05-56DC529BEA5A}"/>
              </a:ext>
            </a:extLst>
          </p:cNvPr>
          <p:cNvGrpSpPr/>
          <p:nvPr/>
        </p:nvGrpSpPr>
        <p:grpSpPr>
          <a:xfrm>
            <a:off x="251433" y="899659"/>
            <a:ext cx="4928849" cy="1891776"/>
            <a:chOff x="-426256" y="612623"/>
            <a:chExt cx="4419700" cy="2041576"/>
          </a:xfrm>
        </p:grpSpPr>
        <p:sp>
          <p:nvSpPr>
            <p:cNvPr id="24" name="Chevron 6">
              <a:extLst>
                <a:ext uri="{FF2B5EF4-FFF2-40B4-BE49-F238E27FC236}">
                  <a16:creationId xmlns="" xmlns:a16="http://schemas.microsoft.com/office/drawing/2014/main" id="{964BFA76-9CA9-4CD5-992A-524CC606F07D}"/>
                </a:ext>
              </a:extLst>
            </p:cNvPr>
            <p:cNvSpPr/>
            <p:nvPr/>
          </p:nvSpPr>
          <p:spPr>
            <a:xfrm rot="5400000">
              <a:off x="2394294" y="1310011"/>
              <a:ext cx="880429" cy="1807948"/>
            </a:xfrm>
            <a:prstGeom prst="chevron">
              <a:avLst>
                <a:gd name="adj" fmla="val 20758"/>
              </a:avLst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ru-RU" sz="1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</a:t>
              </a:r>
              <a:r>
                <a:rPr lang="en-US" sz="1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304</a:t>
              </a:r>
              <a:r>
                <a:rPr lang="ru-RU" sz="1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6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21">
              <a:extLst>
                <a:ext uri="{FF2B5EF4-FFF2-40B4-BE49-F238E27FC236}">
                  <a16:creationId xmlns="" xmlns:a16="http://schemas.microsoft.com/office/drawing/2014/main" id="{542F3461-05E2-480B-81C7-4F2D40D89512}"/>
                </a:ext>
              </a:extLst>
            </p:cNvPr>
            <p:cNvSpPr/>
            <p:nvPr/>
          </p:nvSpPr>
          <p:spPr>
            <a:xfrm rot="5400000">
              <a:off x="2410436" y="723189"/>
              <a:ext cx="880429" cy="1581954"/>
            </a:xfrm>
            <a:prstGeom prst="chevron">
              <a:avLst>
                <a:gd name="adj" fmla="val 20758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303</a:t>
              </a:r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Pentagon 3">
              <a:extLst>
                <a:ext uri="{FF2B5EF4-FFF2-40B4-BE49-F238E27FC236}">
                  <a16:creationId xmlns="" xmlns:a16="http://schemas.microsoft.com/office/drawing/2014/main" id="{52761AA5-9709-4CB4-BAE6-48EE493E027E}"/>
                </a:ext>
              </a:extLst>
            </p:cNvPr>
            <p:cNvSpPr/>
            <p:nvPr/>
          </p:nvSpPr>
          <p:spPr>
            <a:xfrm rot="5400000">
              <a:off x="2509769" y="302254"/>
              <a:ext cx="739913" cy="1360651"/>
            </a:xfrm>
            <a:prstGeom prst="homePlate">
              <a:avLst>
                <a:gd name="adj" fmla="val 22102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86392" rtlCol="0" anchor="ctr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  <a:endPara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63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22">
              <a:extLst>
                <a:ext uri="{FF2B5EF4-FFF2-40B4-BE49-F238E27FC236}">
                  <a16:creationId xmlns="" xmlns:a16="http://schemas.microsoft.com/office/drawing/2014/main" id="{926A0BB3-FF9B-4F2B-9ADB-48388C15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5863" y="2290735"/>
              <a:ext cx="157581" cy="214149"/>
            </a:xfrm>
            <a:prstGeom prst="rect">
              <a:avLst/>
            </a:prstGeom>
          </p:spPr>
        </p:pic>
        <p:sp>
          <p:nvSpPr>
            <p:cNvPr id="41" name="Rectangle 26">
              <a:extLst>
                <a:ext uri="{FF2B5EF4-FFF2-40B4-BE49-F238E27FC236}">
                  <a16:creationId xmlns="" xmlns:a16="http://schemas.microsoft.com/office/drawing/2014/main" id="{41D787AF-047C-485B-B322-C2809B6F1987}"/>
                </a:ext>
              </a:extLst>
            </p:cNvPr>
            <p:cNvSpPr/>
            <p:nvPr/>
          </p:nvSpPr>
          <p:spPr>
            <a:xfrm>
              <a:off x="-426256" y="1195777"/>
              <a:ext cx="2266026" cy="435909"/>
            </a:xfrm>
            <a:prstGeom prst="rect">
              <a:avLst/>
            </a:prstGeom>
          </p:spPr>
          <p:txBody>
            <a:bodyPr wrap="square" lIns="115189" rIns="115189" bIns="28797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ru-RU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118-,119- </a:t>
              </a:r>
              <a:r>
                <a:rPr lang="en-US" sz="20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sahifalar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152063</TotalTime>
  <Words>331</Words>
  <Application>Microsoft Office PowerPoint</Application>
  <PresentationFormat>Произвольный</PresentationFormat>
  <Paragraphs>90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8</vt:i4>
      </vt:variant>
    </vt:vector>
  </HeadingPairs>
  <TitlesOfParts>
    <vt:vector size="25" baseType="lpstr">
      <vt:lpstr>Arial</vt:lpstr>
      <vt:lpstr>Calibri</vt:lpstr>
      <vt:lpstr>Cambria Math</vt:lpstr>
      <vt:lpstr>Century Schoolbook</vt:lpstr>
      <vt:lpstr>Open Sans</vt:lpstr>
      <vt:lpstr>Open Sans Light</vt:lpstr>
      <vt:lpstr>Verdana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ALGEBRA</vt:lpstr>
      <vt:lpstr>Презентация PowerPoint</vt:lpstr>
      <vt:lpstr> a son x sonning taqribiy qiymati ekanini anglatadi.</vt:lpstr>
      <vt:lpstr>Презентация PowerPoint</vt:lpstr>
      <vt:lpstr>Sonni yaxlitlang</vt:lpstr>
      <vt:lpstr>Sonlarni navbati bilan 0,001, 0,01, 0,1 gacha, birliklargacha, o‘nliklargacha, yuzliklargacha, mingliklargacha yaxlitlang: </vt:lpstr>
      <vt:lpstr>Презентация PowerPoint</vt:lpstr>
      <vt:lpstr>      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1558</cp:revision>
  <dcterms:created xsi:type="dcterms:W3CDTF">2014-10-08T23:03:32Z</dcterms:created>
  <dcterms:modified xsi:type="dcterms:W3CDTF">2020-12-17T04:22:18Z</dcterms:modified>
</cp:coreProperties>
</file>