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4"/>
  </p:notesMasterIdLst>
  <p:sldIdLst>
    <p:sldId id="1356" r:id="rId11"/>
    <p:sldId id="1536" r:id="rId12"/>
    <p:sldId id="1537" r:id="rId13"/>
    <p:sldId id="1538" r:id="rId14"/>
    <p:sldId id="1539" r:id="rId15"/>
    <p:sldId id="1540" r:id="rId16"/>
    <p:sldId id="1527" r:id="rId17"/>
    <p:sldId id="1534" r:id="rId18"/>
    <p:sldId id="1528" r:id="rId19"/>
    <p:sldId id="1529" r:id="rId20"/>
    <p:sldId id="1535" r:id="rId21"/>
    <p:sldId id="1532" r:id="rId22"/>
    <p:sldId id="262" r:id="rId23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536"/>
            <p14:sldId id="1537"/>
            <p14:sldId id="1538"/>
            <p14:sldId id="1539"/>
            <p14:sldId id="1540"/>
            <p14:sldId id="1527"/>
            <p14:sldId id="1534"/>
            <p14:sldId id="1528"/>
            <p14:sldId id="1529"/>
            <p14:sldId id="1535"/>
            <p14:sldId id="1532"/>
            <p14:sldId id="262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60000"/>
    <a:srgbClr val="327880"/>
    <a:srgbClr val="DDDDDD"/>
    <a:srgbClr val="B2B2B2"/>
    <a:srgbClr val="FFFFFF"/>
    <a:srgbClr val="808080"/>
    <a:srgbClr val="5F5F5F"/>
    <a:srgbClr val="C0C0C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5491" autoAdjust="0"/>
  </p:normalViewPr>
  <p:slideViewPr>
    <p:cSldViewPr snapToObjects="1">
      <p:cViewPr varScale="1">
        <p:scale>
          <a:sx n="139" d="100"/>
          <a:sy n="139" d="100"/>
        </p:scale>
        <p:origin x="450" y="114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39DE9-7CFC-43AE-8C7B-8638D44E55F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5385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39DE9-7CFC-43AE-8C7B-8638D44E55F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66258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39DE9-7CFC-43AE-8C7B-8638D44E55F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9486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39DE9-7CFC-43AE-8C7B-8638D44E55F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34634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39DE9-7CFC-43AE-8C7B-8638D44E55F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5331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39DE9-7CFC-43AE-8C7B-8638D44E55F2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4939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39DE9-7CFC-43AE-8C7B-8638D44E55F2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1046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39DE9-7CFC-43AE-8C7B-8638D44E55F2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0352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8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8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89" y="219796"/>
            <a:ext cx="3009459" cy="537176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395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3395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sz="339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37450" y="1204131"/>
            <a:ext cx="4242619" cy="1578616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spcBef>
                <a:spcPts val="110"/>
              </a:spcBef>
            </a:pP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MAVZU: SONNING MODULI. </a:t>
            </a:r>
          </a:p>
          <a:p>
            <a:pPr marL="18387">
              <a:spcBef>
                <a:spcPts val="110"/>
              </a:spcBef>
            </a:pP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MODUL QATNASHGAN TENGLAMALAR </a:t>
            </a:r>
          </a:p>
          <a:p>
            <a:pPr marL="18387">
              <a:spcBef>
                <a:spcPts val="110"/>
              </a:spcBef>
            </a:pPr>
            <a:endParaRPr lang="en-US" sz="2800" b="1" dirty="0" smtClean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15429" y="1249366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15429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=""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27897" y="227770"/>
            <a:ext cx="871253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27897" y="227770"/>
            <a:ext cx="871253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470690" y="353776"/>
            <a:ext cx="799245" cy="743963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8-</a:t>
            </a:r>
            <a:r>
              <a:rPr lang="en-US" sz="2400" b="1" spc="-5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400" b="1" dirty="0" smtClean="0">
              <a:latin typeface="Arial"/>
              <a:cs typeface="Arial"/>
            </a:endParaRPr>
          </a:p>
          <a:p>
            <a:pPr>
              <a:spcBef>
                <a:spcPts val="125"/>
              </a:spcBef>
            </a:pPr>
            <a:endParaRPr lang="en-US" sz="2247" dirty="0">
              <a:latin typeface="Arial"/>
              <a:cs typeface="Arial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2349" y="1605295"/>
            <a:ext cx="1315928" cy="1171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99"/>
            <a:ext cx="5759450" cy="48487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2551" dirty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ru-RU" sz="2551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2551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Modulli</a:t>
            </a:r>
            <a:r>
              <a:rPr lang="en-US" sz="2551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51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endParaRPr lang="ru-RU" sz="283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7437" y="971972"/>
            <a:ext cx="19082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+ х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endParaRPr lang="ru-RU" sz="1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+ х  = х       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endParaRPr lang="ru-RU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 0                               </a:t>
            </a:r>
          </a:p>
          <a:p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endParaRPr lang="ru-RU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</a:t>
            </a:r>
          </a:p>
          <a:p>
            <a:endParaRPr lang="ru-RU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6218" y="559476"/>
            <a:ext cx="25271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sz="1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ru-RU" sz="1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339665" y="1187996"/>
            <a:ext cx="2879725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х  = - х  </a:t>
            </a:r>
            <a:endParaRPr lang="en-US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2х  = -</a:t>
            </a:r>
            <a:r>
              <a:rPr lang="ru-RU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endParaRPr lang="en-US" sz="18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 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-1,5 </a:t>
            </a:r>
            <a:endParaRPr lang="ru-RU" sz="1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248115" y="2501765"/>
            <a:ext cx="166423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err="1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1600" b="1" dirty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х =  -1,5</a:t>
            </a:r>
          </a:p>
        </p:txBody>
      </p:sp>
    </p:spTree>
    <p:extLst>
      <p:ext uri="{BB962C8B-B14F-4D97-AF65-F5344CB8AC3E}">
        <p14:creationId xmlns:p14="http://schemas.microsoft.com/office/powerpoint/2010/main" val="292817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99"/>
            <a:ext cx="5759450" cy="48487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2551" dirty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ru-RU" sz="255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551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Modulli</a:t>
            </a:r>
            <a:r>
              <a:rPr lang="en-US" sz="2551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51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endParaRPr lang="ru-RU" sz="283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441" y="611932"/>
            <a:ext cx="511256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 + 2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2х - 6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endParaRPr lang="ru-RU" sz="1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 + 2 = 2х – 6    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 + 2 =  - (2х – 6) </a:t>
            </a:r>
          </a:p>
          <a:p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 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 8                          3х   =   4</a:t>
            </a:r>
            <a:endParaRPr lang="en-US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</a:t>
            </a:r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   =   4/3</a:t>
            </a:r>
          </a:p>
          <a:p>
            <a:endParaRPr lang="en-US" sz="1600" i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 + 2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16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(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2х - 6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16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 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600" dirty="0" smtClean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1600" dirty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600" dirty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1600" baseline="30000" dirty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600" dirty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=а</a:t>
            </a:r>
            <a:r>
              <a:rPr lang="ru-RU" sz="1600" baseline="30000" dirty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1600" dirty="0">
              <a:solidFill>
                <a:srgbClr val="96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(х + 2)</a:t>
            </a:r>
            <a:r>
              <a:rPr lang="ru-RU" sz="16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(2х - 6)</a:t>
            </a:r>
            <a:r>
              <a:rPr lang="ru-RU" sz="16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3х</a:t>
            </a:r>
            <a:r>
              <a:rPr lang="ru-RU" sz="16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28х + 32 = 0 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=&gt;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  =  8,  х   =   4/3</a:t>
            </a:r>
          </a:p>
        </p:txBody>
      </p:sp>
    </p:spTree>
    <p:extLst>
      <p:ext uri="{BB962C8B-B14F-4D97-AF65-F5344CB8AC3E}">
        <p14:creationId xmlns:p14="http://schemas.microsoft.com/office/powerpoint/2010/main" val="1286561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"/>
          <p:cNvSpPr txBox="1">
            <a:spLocks noChangeArrowheads="1"/>
          </p:cNvSpPr>
          <p:nvPr/>
        </p:nvSpPr>
        <p:spPr>
          <a:xfrm>
            <a:off x="107417" y="575928"/>
            <a:ext cx="4896544" cy="218555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945" kern="800" spc="-6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87968" indent="0" algn="ctr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756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75936" indent="0" algn="ctr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756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63903" indent="0" algn="ctr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756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51871" indent="0" algn="ctr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756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439839" indent="0" algn="ctr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6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727807" indent="0" algn="ctr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6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015775" indent="0" algn="ctr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6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303743" indent="0" algn="ctr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6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ru-RU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|2x+5|=|3x-1|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(2x+5)</a:t>
            </a:r>
            <a:r>
              <a:rPr lang="en-US" altLang="ru-RU" sz="1600" baseline="30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=(3x-1)</a:t>
            </a:r>
            <a:r>
              <a:rPr lang="en-US" altLang="ru-RU" sz="1600" baseline="30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altLang="ru-RU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(2x+5)</a:t>
            </a:r>
            <a:r>
              <a:rPr lang="en-US" altLang="ru-RU" sz="1600" baseline="30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-(3x-1)</a:t>
            </a:r>
            <a:r>
              <a:rPr lang="en-US" altLang="ru-RU" sz="1600" baseline="30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=0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((2x+5)-(3x-1))((2x+5)+(3x-1))=0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(2x+5)-(3x-1)=0 </a:t>
            </a:r>
            <a:r>
              <a:rPr lang="en-US" altLang="ru-RU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(2x+5)+(3x-1)=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2x+5-3x+1=0              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2x+5+3x-1=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altLang="ru-RU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-x=-6                               5x=-4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x=6                                x=-0,8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ru-RU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altLang="ru-RU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altLang="ru-RU" sz="1600" b="1" dirty="0" smtClean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6; -0,8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0" y="199"/>
            <a:ext cx="5759450" cy="48487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2551" dirty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255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551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Modulli</a:t>
            </a:r>
            <a:r>
              <a:rPr lang="en-US" sz="2551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51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endParaRPr lang="ru-RU" sz="283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292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6139" y="57719"/>
            <a:ext cx="5601898" cy="432145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16486" rIns="0" bIns="0" rtlCol="0" anchor="ctr">
            <a:spAutoFit/>
          </a:bodyPr>
          <a:lstStyle/>
          <a:p>
            <a:pPr marL="12681" algn="l">
              <a:lnSpc>
                <a:spcPct val="150000"/>
              </a:lnSpc>
              <a:spcBef>
                <a:spcPts val="130"/>
              </a:spcBef>
            </a:pPr>
            <a:r>
              <a:rPr lang="en-US" sz="1800" dirty="0" smtClean="0"/>
              <a:t>      MUSTAQIL BAJARISH UCHUN TOPSHIRIQLAR</a:t>
            </a:r>
            <a:endParaRPr lang="en-US" sz="1800" dirty="0"/>
          </a:p>
        </p:txBody>
      </p:sp>
      <p:grpSp>
        <p:nvGrpSpPr>
          <p:cNvPr id="45" name="Группа 44">
            <a:extLst>
              <a:ext uri="{FF2B5EF4-FFF2-40B4-BE49-F238E27FC236}">
                <a16:creationId xmlns="" xmlns:a16="http://schemas.microsoft.com/office/drawing/2014/main" id="{BEDE6D1B-63A5-4226-9A05-56DC529BEA5A}"/>
              </a:ext>
            </a:extLst>
          </p:cNvPr>
          <p:cNvGrpSpPr/>
          <p:nvPr/>
        </p:nvGrpSpPr>
        <p:grpSpPr>
          <a:xfrm>
            <a:off x="-396639" y="899964"/>
            <a:ext cx="5760045" cy="1891777"/>
            <a:chOff x="-396754" y="612623"/>
            <a:chExt cx="4390198" cy="2041577"/>
          </a:xfrm>
        </p:grpSpPr>
        <p:sp>
          <p:nvSpPr>
            <p:cNvPr id="24" name="Chevron 6">
              <a:extLst>
                <a:ext uri="{FF2B5EF4-FFF2-40B4-BE49-F238E27FC236}">
                  <a16:creationId xmlns="" xmlns:a16="http://schemas.microsoft.com/office/drawing/2014/main" id="{964BFA76-9CA9-4CD5-992A-524CC606F07D}"/>
                </a:ext>
              </a:extLst>
            </p:cNvPr>
            <p:cNvSpPr/>
            <p:nvPr/>
          </p:nvSpPr>
          <p:spPr>
            <a:xfrm rot="5400000">
              <a:off x="2438266" y="1533660"/>
              <a:ext cx="880429" cy="1360651"/>
            </a:xfrm>
            <a:prstGeom prst="chevron">
              <a:avLst>
                <a:gd name="adj" fmla="val 20758"/>
              </a:avLst>
            </a:prstGeom>
            <a:solidFill>
              <a:srgbClr val="FFFF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vert270" lIns="99351" rtlCol="0" anchor="t" anchorCtr="0"/>
            <a:lstStyle/>
            <a:p>
              <a:pPr algn="ctr"/>
              <a:r>
                <a:rPr lang="en-US" sz="180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Omad</a:t>
              </a:r>
              <a:r>
                <a:rPr lang="ru-RU" sz="18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  <a:endPara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Chevron 21">
              <a:extLst>
                <a:ext uri="{FF2B5EF4-FFF2-40B4-BE49-F238E27FC236}">
                  <a16:creationId xmlns="" xmlns:a16="http://schemas.microsoft.com/office/drawing/2014/main" id="{542F3461-05E2-480B-81C7-4F2D40D89512}"/>
                </a:ext>
              </a:extLst>
            </p:cNvPr>
            <p:cNvSpPr/>
            <p:nvPr/>
          </p:nvSpPr>
          <p:spPr>
            <a:xfrm rot="5400000">
              <a:off x="2439511" y="833842"/>
              <a:ext cx="880429" cy="1360651"/>
            </a:xfrm>
            <a:prstGeom prst="chevron">
              <a:avLst>
                <a:gd name="adj" fmla="val 20758"/>
              </a:avLst>
            </a:prstGeom>
            <a:solidFill>
              <a:srgbClr val="00B05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vert270" lIns="99351" rtlCol="0" anchor="t" anchorCtr="0"/>
            <a:lstStyle/>
            <a:p>
              <a:pPr algn="ctr"/>
              <a:r>
                <a:rPr lang="ru-RU" sz="1800" b="1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№</a:t>
              </a:r>
              <a:r>
                <a:rPr lang="en-US" sz="1800" b="1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269-270</a:t>
              </a:r>
              <a:r>
                <a:rPr lang="ru-RU" sz="1800" b="1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6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Pentagon 3">
              <a:extLst>
                <a:ext uri="{FF2B5EF4-FFF2-40B4-BE49-F238E27FC236}">
                  <a16:creationId xmlns="" xmlns:a16="http://schemas.microsoft.com/office/drawing/2014/main" id="{52761AA5-9709-4CB4-BAE6-48EE493E027E}"/>
                </a:ext>
              </a:extLst>
            </p:cNvPr>
            <p:cNvSpPr/>
            <p:nvPr/>
          </p:nvSpPr>
          <p:spPr>
            <a:xfrm rot="5400000">
              <a:off x="2509769" y="302254"/>
              <a:ext cx="739913" cy="1360651"/>
            </a:xfrm>
            <a:prstGeom prst="homePlate">
              <a:avLst>
                <a:gd name="adj" fmla="val 22102"/>
              </a:avLst>
            </a:prstGeom>
            <a:solidFill>
              <a:srgbClr val="C000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vert270" lIns="86392" rtlCol="0" anchor="ctr" anchorCtr="0"/>
            <a:lstStyle/>
            <a:p>
              <a:pPr algn="ctr"/>
              <a:r>
                <a:rPr lang="ru-RU" sz="1800" b="1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№ </a:t>
              </a:r>
              <a:r>
                <a:rPr lang="en-US" sz="1800" b="1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267-268</a:t>
              </a:r>
              <a:endParaRPr lang="en-US" sz="1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90000"/>
                </a:lnSpc>
              </a:pPr>
              <a:r>
                <a:rPr lang="en-US" sz="630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6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7" name="Picture 22">
              <a:extLst>
                <a:ext uri="{FF2B5EF4-FFF2-40B4-BE49-F238E27FC236}">
                  <a16:creationId xmlns="" xmlns:a16="http://schemas.microsoft.com/office/drawing/2014/main" id="{926A0BB3-FF9B-4F2B-9ADB-48388C15A0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35863" y="2290735"/>
              <a:ext cx="157581" cy="214149"/>
            </a:xfrm>
            <a:prstGeom prst="rect">
              <a:avLst/>
            </a:prstGeom>
          </p:spPr>
        </p:pic>
        <p:sp>
          <p:nvSpPr>
            <p:cNvPr id="41" name="Rectangle 26">
              <a:extLst>
                <a:ext uri="{FF2B5EF4-FFF2-40B4-BE49-F238E27FC236}">
                  <a16:creationId xmlns="" xmlns:a16="http://schemas.microsoft.com/office/drawing/2014/main" id="{41D787AF-047C-485B-B322-C2809B6F1987}"/>
                </a:ext>
              </a:extLst>
            </p:cNvPr>
            <p:cNvSpPr/>
            <p:nvPr/>
          </p:nvSpPr>
          <p:spPr>
            <a:xfrm>
              <a:off x="-396754" y="1367299"/>
              <a:ext cx="1779319" cy="435909"/>
            </a:xfrm>
            <a:prstGeom prst="rect">
              <a:avLst/>
            </a:prstGeom>
          </p:spPr>
          <p:txBody>
            <a:bodyPr wrap="square" lIns="115189" rIns="115189" bIns="28797">
              <a:spAutoFit/>
            </a:bodyPr>
            <a:lstStyle/>
            <a:p>
              <a:pPr algn="r">
                <a:lnSpc>
                  <a:spcPct val="89000"/>
                </a:lnSpc>
              </a:pPr>
              <a:r>
                <a:rPr lang="ru-RU" sz="24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109-bet</a:t>
              </a:r>
              <a:endPara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99"/>
            <a:ext cx="5759450" cy="48487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2551" dirty="0"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sz="255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</a:t>
            </a:r>
            <a:r>
              <a:rPr lang="ru-RU" sz="255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5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TUSHUNCHASI</a:t>
            </a:r>
            <a:endParaRPr lang="ru-RU" sz="283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4199" y="408250"/>
            <a:ext cx="55892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1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haqiqiy</a:t>
            </a:r>
            <a:r>
              <a:rPr lang="en-US" sz="1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sonning</a:t>
            </a:r>
            <a:r>
              <a:rPr lang="en-US" sz="1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moduli deb, </a:t>
            </a:r>
            <a:r>
              <a:rPr lang="en-US" sz="1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1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o‘qining</a:t>
            </a:r>
            <a:r>
              <a:rPr lang="en-US" sz="1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en-US" sz="1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koordinatalar</a:t>
            </a:r>
            <a:r>
              <a:rPr lang="en-US" sz="1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boshidan</a:t>
            </a:r>
            <a:r>
              <a:rPr lang="en-US" sz="1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800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1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songacha</a:t>
            </a:r>
            <a:r>
              <a:rPr lang="en-US" sz="1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masofaga</a:t>
            </a:r>
            <a:r>
              <a:rPr lang="en-US" sz="1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1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215429" y="2141465"/>
            <a:ext cx="3302365" cy="7486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56476" y="1945207"/>
            <a:ext cx="264816" cy="4413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68" b="1" dirty="0"/>
              <a:t>∙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780949" y="1911228"/>
            <a:ext cx="184731" cy="4848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2551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62758" y="1740828"/>
            <a:ext cx="399468" cy="3831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90" dirty="0">
                <a:solidFill>
                  <a:srgbClr val="000000"/>
                </a:solidFill>
              </a:rPr>
              <a:t>-a</a:t>
            </a:r>
            <a:endParaRPr lang="ru-RU" sz="1890" dirty="0">
              <a:solidFill>
                <a:srgbClr val="0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48224" y="1746574"/>
            <a:ext cx="319318" cy="3831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90" dirty="0">
                <a:solidFill>
                  <a:srgbClr val="000000"/>
                </a:solidFill>
              </a:rPr>
              <a:t>a</a:t>
            </a:r>
            <a:endParaRPr lang="ru-RU" sz="1890" dirty="0">
              <a:solidFill>
                <a:srgbClr val="0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52553" y="1692052"/>
            <a:ext cx="332142" cy="4122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79" dirty="0">
                <a:solidFill>
                  <a:srgbClr val="000000"/>
                </a:solidFill>
              </a:rPr>
              <a:t>0</a:t>
            </a:r>
            <a:endParaRPr lang="ru-RU" sz="2079" dirty="0">
              <a:solidFill>
                <a:srgbClr val="000000"/>
              </a:solidFill>
            </a:endParaRPr>
          </a:p>
        </p:txBody>
      </p:sp>
      <p:sp>
        <p:nvSpPr>
          <p:cNvPr id="19" name="Левая фигурная скобка 18"/>
          <p:cNvSpPr/>
          <p:nvPr/>
        </p:nvSpPr>
        <p:spPr>
          <a:xfrm rot="16200000">
            <a:off x="1124904" y="1644427"/>
            <a:ext cx="218089" cy="1316031"/>
          </a:xfrm>
          <a:prstGeom prst="leftBrace">
            <a:avLst>
              <a:gd name="adj1" fmla="val 31857"/>
              <a:gd name="adj2" fmla="val 50022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536"/>
          </a:p>
        </p:txBody>
      </p:sp>
      <p:sp>
        <p:nvSpPr>
          <p:cNvPr id="20" name="Левая фигурная скобка 19"/>
          <p:cNvSpPr/>
          <p:nvPr/>
        </p:nvSpPr>
        <p:spPr>
          <a:xfrm rot="16200000">
            <a:off x="2440934" y="1647047"/>
            <a:ext cx="218089" cy="1316031"/>
          </a:xfrm>
          <a:prstGeom prst="leftBrace">
            <a:avLst>
              <a:gd name="adj1" fmla="val 31857"/>
              <a:gd name="adj2" fmla="val 50022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536"/>
          </a:p>
        </p:txBody>
      </p:sp>
      <p:sp>
        <p:nvSpPr>
          <p:cNvPr id="21" name="TextBox 20"/>
          <p:cNvSpPr txBox="1"/>
          <p:nvPr/>
        </p:nvSpPr>
        <p:spPr>
          <a:xfrm>
            <a:off x="916204" y="2456957"/>
            <a:ext cx="676788" cy="295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23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1323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endParaRPr lang="ru-RU" sz="1323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260632" y="2461175"/>
            <a:ext cx="676788" cy="2959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23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1323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endParaRPr lang="ru-RU" sz="1323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716442" y="1833484"/>
            <a:ext cx="662361" cy="3831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9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89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89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89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9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189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450126" y="1695351"/>
            <a:ext cx="1079142" cy="6740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9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en-US" sz="189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189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≥</a:t>
            </a:r>
            <a:r>
              <a:rPr lang="en-US" sz="189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</a:t>
            </a:r>
          </a:p>
          <a:p>
            <a:r>
              <a:rPr lang="en-US" sz="189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-a, </a:t>
            </a:r>
            <a:r>
              <a:rPr lang="en-US" sz="189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189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en-US" sz="189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</a:t>
            </a:r>
            <a:endParaRPr lang="ru-RU" sz="189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Левая фигурная скобка 37"/>
          <p:cNvSpPr/>
          <p:nvPr/>
        </p:nvSpPr>
        <p:spPr>
          <a:xfrm>
            <a:off x="4353046" y="1746574"/>
            <a:ext cx="135468" cy="522740"/>
          </a:xfrm>
          <a:prstGeom prst="leftBrace">
            <a:avLst>
              <a:gd name="adj1" fmla="val 31857"/>
              <a:gd name="adj2" fmla="val 50022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536"/>
          </a:p>
        </p:txBody>
      </p:sp>
      <p:sp>
        <p:nvSpPr>
          <p:cNvPr id="2" name="Овал 1"/>
          <p:cNvSpPr/>
          <p:nvPr/>
        </p:nvSpPr>
        <p:spPr>
          <a:xfrm>
            <a:off x="3108842" y="2066265"/>
            <a:ext cx="163125" cy="150401"/>
          </a:xfrm>
          <a:prstGeom prst="ellipse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495645" y="2066266"/>
            <a:ext cx="163125" cy="150401"/>
          </a:xfrm>
          <a:prstGeom prst="ellipse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1804074" y="2066266"/>
            <a:ext cx="163125" cy="150401"/>
          </a:xfrm>
          <a:prstGeom prst="ellipse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3914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/>
      <p:bldP spid="22" grpId="0"/>
      <p:bldP spid="35" grpId="0"/>
      <p:bldP spid="36" grpId="0"/>
      <p:bldP spid="38" grpId="0" animBg="1"/>
      <p:bldP spid="2" grpId="0" animBg="1"/>
      <p:bldP spid="23" grpId="0" animBg="1"/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7062"/>
            <a:ext cx="5759450" cy="48487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2551" dirty="0"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sz="255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</a:t>
            </a:r>
            <a:r>
              <a:rPr lang="ru-RU" sz="255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5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TUSHUNCHASI</a:t>
            </a:r>
            <a:endParaRPr lang="ru-RU" sz="283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877008" y="1223686"/>
            <a:ext cx="3972711" cy="37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415354" y="1020315"/>
            <a:ext cx="264816" cy="4413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68" b="1" dirty="0"/>
              <a:t>∙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739828" y="986336"/>
            <a:ext cx="276038" cy="4848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551" b="1" dirty="0"/>
              <a:t>∙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074416" y="988117"/>
            <a:ext cx="276038" cy="4848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551" b="1" dirty="0"/>
              <a:t>∙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54768" y="840943"/>
            <a:ext cx="399468" cy="3831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90" b="1" dirty="0"/>
              <a:t>-4</a:t>
            </a:r>
            <a:endParaRPr lang="ru-RU" sz="189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4007102" y="821683"/>
            <a:ext cx="319318" cy="3831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90" b="1" dirty="0"/>
              <a:t>4</a:t>
            </a:r>
            <a:endParaRPr lang="ru-RU" sz="189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2711431" y="767161"/>
            <a:ext cx="332142" cy="4122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79" b="1" dirty="0"/>
              <a:t>0</a:t>
            </a:r>
            <a:endParaRPr lang="ru-RU" sz="2079" b="1" dirty="0"/>
          </a:p>
        </p:txBody>
      </p:sp>
      <p:sp>
        <p:nvSpPr>
          <p:cNvPr id="19" name="Левая фигурная скобка 18"/>
          <p:cNvSpPr/>
          <p:nvPr/>
        </p:nvSpPr>
        <p:spPr>
          <a:xfrm rot="16200000">
            <a:off x="2055385" y="720047"/>
            <a:ext cx="218089" cy="1316031"/>
          </a:xfrm>
          <a:prstGeom prst="leftBrace">
            <a:avLst>
              <a:gd name="adj1" fmla="val 31857"/>
              <a:gd name="adj2" fmla="val 50022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536"/>
          </a:p>
        </p:txBody>
      </p:sp>
      <p:sp>
        <p:nvSpPr>
          <p:cNvPr id="20" name="Левая фигурная скобка 19"/>
          <p:cNvSpPr/>
          <p:nvPr/>
        </p:nvSpPr>
        <p:spPr>
          <a:xfrm rot="16200000">
            <a:off x="3399813" y="722156"/>
            <a:ext cx="218089" cy="1316031"/>
          </a:xfrm>
          <a:prstGeom prst="leftBrace">
            <a:avLst>
              <a:gd name="adj1" fmla="val 31857"/>
              <a:gd name="adj2" fmla="val 50022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536"/>
          </a:p>
        </p:txBody>
      </p:sp>
      <p:sp>
        <p:nvSpPr>
          <p:cNvPr id="21" name="TextBox 20"/>
          <p:cNvSpPr txBox="1"/>
          <p:nvPr/>
        </p:nvSpPr>
        <p:spPr>
          <a:xfrm>
            <a:off x="1875083" y="1532065"/>
            <a:ext cx="729687" cy="295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23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1323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endParaRPr lang="ru-RU" sz="1323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219510" y="1536284"/>
            <a:ext cx="729687" cy="2959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23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1323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endParaRPr lang="ru-RU" sz="1323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2320" y="557920"/>
            <a:ext cx="1032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-4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4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79168" y="498851"/>
            <a:ext cx="9589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4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-36092" y="1827980"/>
            <a:ext cx="5759450" cy="964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9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8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Qarama</a:t>
            </a:r>
            <a:r>
              <a:rPr lang="en-US" sz="18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18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sonlarning</a:t>
            </a:r>
            <a:r>
              <a:rPr lang="en-US" sz="18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modullari</a:t>
            </a:r>
            <a:r>
              <a:rPr lang="en-US" sz="18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18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18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890" b="1" i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9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9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r>
              <a:rPr lang="en-US" sz="189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9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Modulning</a:t>
            </a:r>
            <a:r>
              <a:rPr lang="en-US" sz="189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9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US" sz="189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9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189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9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189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9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lang="en-US" sz="189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endParaRPr lang="en-US" sz="189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9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89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189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23" name="Овал 22"/>
          <p:cNvSpPr/>
          <p:nvPr/>
        </p:nvSpPr>
        <p:spPr>
          <a:xfrm>
            <a:off x="1447500" y="1139973"/>
            <a:ext cx="163125" cy="150401"/>
          </a:xfrm>
          <a:prstGeom prst="ellipse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2762071" y="1165783"/>
            <a:ext cx="163125" cy="150401"/>
          </a:xfrm>
          <a:prstGeom prst="ellipse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4106557" y="1139973"/>
            <a:ext cx="163125" cy="150401"/>
          </a:xfrm>
          <a:prstGeom prst="ellipse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084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99"/>
            <a:ext cx="5759450" cy="48487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2551" dirty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255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MODULNING XOSSALARI</a:t>
            </a:r>
            <a:endParaRPr lang="ru-RU" sz="283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84797" y="1907882"/>
                <a:ext cx="243207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240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24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240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240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24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⟺</m:t>
                    </m:r>
                  </m:oMath>
                </a14:m>
                <a:r>
                  <a:rPr lang="en-US" sz="24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a=</a:t>
                </a:r>
                <a14:m>
                  <m:oMath xmlns:m="http://schemas.openxmlformats.org/officeDocument/2006/math">
                    <m:r>
                      <a:rPr lang="en-US" sz="1800" b="1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</m:oMath>
                </a14:m>
                <a:r>
                  <a:rPr lang="en-US" sz="24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endParaRPr lang="ru-RU" sz="24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97" y="1907882"/>
                <a:ext cx="2432076" cy="461665"/>
              </a:xfrm>
              <a:prstGeom prst="rect">
                <a:avLst/>
              </a:prstGeom>
              <a:blipFill rotWithShape="0">
                <a:blip r:embed="rId3"/>
                <a:stretch>
                  <a:fillRect l="-3759" t="-9211" r="-3258" b="-30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889344" y="490898"/>
                <a:ext cx="1223412" cy="588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1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000" dirty="0" smtClean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</m:t>
                        </m:r>
                        <m:r>
                          <m:rPr>
                            <m:nor/>
                          </m:rPr>
                          <a:rPr lang="en-US" sz="1800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en-US" sz="2000" dirty="0" smtClean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000" dirty="0" smtClean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</m:t>
                        </m:r>
                        <m:r>
                          <m:rPr>
                            <m:nor/>
                          </m:rPr>
                          <a:rPr lang="en-US" sz="2000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b</m:t>
                        </m:r>
                        <m:r>
                          <m:rPr>
                            <m:nor/>
                          </m:rPr>
                          <a:rPr lang="en-US" sz="2000" dirty="0" smtClean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24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│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</m:num>
                      <m:den>
                        <m:r>
                          <a:rPr lang="en-US" sz="24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</m:den>
                    </m:f>
                  </m:oMath>
                </a14:m>
                <a:r>
                  <a:rPr lang="ru-RU" sz="24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│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9344" y="490898"/>
                <a:ext cx="1223412" cy="588110"/>
              </a:xfrm>
              <a:prstGeom prst="rect">
                <a:avLst/>
              </a:prstGeom>
              <a:blipFill rotWithShape="0">
                <a:blip r:embed="rId4"/>
                <a:stretch>
                  <a:fillRect r="-6965" b="-104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3076022" y="1847299"/>
            <a:ext cx="2149948" cy="5284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a∙b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3671" y="528521"/>
            <a:ext cx="10358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≥</a:t>
            </a: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19928" y="462838"/>
            <a:ext cx="12490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4114" y="950216"/>
            <a:ext cx="1545616" cy="9473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-8,5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8,5</a:t>
            </a:r>
          </a:p>
          <a:p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-8,5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≠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-8,5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756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88695" y="1055411"/>
            <a:ext cx="1326004" cy="7200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-24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</a:p>
          <a:p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24 = 24 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635809" y="1165090"/>
                <a:ext cx="1962397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600" dirty="0" smtClean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</m:t>
                        </m:r>
                        <m:r>
                          <m:rPr>
                            <m:nor/>
                          </m:rPr>
                          <a:rPr lang="en-US" sz="1600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10</m:t>
                        </m:r>
                        <m:r>
                          <m:rPr>
                            <m:nor/>
                          </m:rPr>
                          <a:rPr lang="en-US" sz="1600" dirty="0" smtClean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600" dirty="0" smtClean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</m:t>
                        </m:r>
                        <m:r>
                          <m:rPr>
                            <m:nor/>
                          </m:rPr>
                          <a:rPr lang="en-US" sz="1600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−25</m:t>
                        </m:r>
                        <m:r>
                          <m:rPr>
                            <m:nor/>
                          </m:rPr>
                          <a:rPr lang="en-US" sz="1600" dirty="0" smtClean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</m:t>
                        </m:r>
                      </m:den>
                    </m:f>
                  </m:oMath>
                </a14:m>
                <a:r>
                  <a:rPr lang="en-US" sz="1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18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│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ru-RU" sz="18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│</a:t>
                </a:r>
                <a:r>
                  <a:rPr lang="en-US" sz="1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16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0,4</a:t>
                </a:r>
                <a:endParaRPr lang="ru-RU" sz="170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809" y="1165090"/>
                <a:ext cx="1962397" cy="492443"/>
              </a:xfrm>
              <a:prstGeom prst="rect">
                <a:avLst/>
              </a:prstGeom>
              <a:blipFill rotWithShape="0">
                <a:blip r:embed="rId5"/>
                <a:stretch>
                  <a:fillRect b="-61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3076022" y="2373311"/>
            <a:ext cx="2324675" cy="4413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68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6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189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25∙4</a:t>
            </a:r>
            <a:r>
              <a:rPr lang="en-US" sz="2268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89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79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170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68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6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189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r>
              <a:rPr lang="en-US" sz="2268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89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en-US" sz="2268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89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268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68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1890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4934" y="2362668"/>
            <a:ext cx="1752403" cy="8774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5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89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ru-RU" sz="189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55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55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189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ru-RU" sz="189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89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55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89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-202</a:t>
            </a:r>
            <a:r>
              <a:rPr lang="ru-RU" sz="189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55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55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170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ru-RU" sz="170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189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133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5177"/>
            <a:ext cx="5759450" cy="48487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2551" dirty="0"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sz="2551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Modulli</a:t>
            </a:r>
            <a:r>
              <a:rPr lang="en-US" sz="255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51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endParaRPr lang="ru-RU" sz="283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85126" y="819375"/>
                <a:ext cx="2624476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IxI = 7 </a:t>
                </a:r>
              </a:p>
              <a:p>
                <a:r>
                  <a:rPr 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x=7 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b)</a:t>
                </a:r>
                <a:r>
                  <a:rPr lang="en-US" sz="2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x= -7</a:t>
                </a:r>
              </a:p>
              <a:p>
                <a:r>
                  <a:rPr lang="en-US" sz="2000" dirty="0">
                    <a:solidFill>
                      <a:srgbClr val="C00000"/>
                    </a:solidFill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x</m:t>
                        </m:r>
                      </m:e>
                      <m:sub>
                        <m:r>
                          <a:rPr lang="en-US" sz="20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=7</a:t>
                </a:r>
                <a:r>
                  <a:rPr lang="en-US" sz="2000" dirty="0">
                    <a:solidFill>
                      <a:srgbClr val="C00000"/>
                    </a:solidFill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0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x</m:t>
                        </m:r>
                      </m:e>
                      <m:sub>
                        <m:r>
                          <a:rPr lang="en-US" sz="20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m:rPr>
                        <m:nor/>
                      </m:rPr>
                      <a:rPr lang="en-US" sz="20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=−7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126" y="819375"/>
                <a:ext cx="2624476" cy="1015663"/>
              </a:xfrm>
              <a:prstGeom prst="rect">
                <a:avLst/>
              </a:prstGeom>
              <a:blipFill rotWithShape="0">
                <a:blip r:embed="rId3"/>
                <a:stretch>
                  <a:fillRect l="-2558" t="-2395" b="-10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92673" y="1909818"/>
                <a:ext cx="1264257" cy="14604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Tekshirish</a:t>
                </a:r>
                <a:r>
                  <a:rPr lang="en-US" sz="16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en-US" sz="1800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8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x</m:t>
                        </m:r>
                      </m:e>
                      <m:sub>
                        <m:r>
                          <a:rPr lang="en-US" sz="18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=7 da,</a:t>
                </a:r>
              </a:p>
              <a:p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I7I =7</a:t>
                </a:r>
              </a:p>
              <a:p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7=7</a:t>
                </a:r>
              </a:p>
              <a:p>
                <a:r>
                  <a:rPr lang="en-US" sz="189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:r>
                  <a:rPr lang="en-US" sz="1890" dirty="0">
                    <a:solidFill>
                      <a:srgbClr val="000000"/>
                    </a:solidFill>
                  </a:rPr>
                  <a:t> </a:t>
                </a:r>
                <a:endParaRPr lang="ru-RU" sz="189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673" y="1909818"/>
                <a:ext cx="1264257" cy="1460400"/>
              </a:xfrm>
              <a:prstGeom prst="rect">
                <a:avLst/>
              </a:prstGeom>
              <a:blipFill rotWithShape="0">
                <a:blip r:embed="rId4"/>
                <a:stretch>
                  <a:fillRect l="-2899" t="-1250" r="-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800629" y="2193741"/>
                <a:ext cx="2271056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8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      </m:t>
                    </m:r>
                    <m:r>
                      <a:rPr lang="en-US" sz="1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US" sz="18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8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x</m:t>
                        </m:r>
                      </m:e>
                      <m:sub>
                        <m:r>
                          <a:rPr lang="en-US" sz="18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-7 da,</a:t>
                </a:r>
              </a:p>
              <a:p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I-7I= 7</a:t>
                </a:r>
              </a:p>
              <a:p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I-7I= 7</a:t>
                </a: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629" y="2193741"/>
                <a:ext cx="2271056" cy="923330"/>
              </a:xfrm>
              <a:prstGeom prst="rect">
                <a:avLst/>
              </a:prstGeom>
              <a:blipFill rotWithShape="0">
                <a:blip r:embed="rId5"/>
                <a:stretch>
                  <a:fillRect t="-3974" b="-99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452492" y="427171"/>
                <a:ext cx="3238387" cy="4413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268" dirty="0" err="1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2268" b="1" dirty="0" err="1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lang="en-US" sz="2268" dirty="0" err="1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2268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a (a </a:t>
                </a:r>
                <a:r>
                  <a:rPr lang="en-US" sz="2268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≥ </a:t>
                </a:r>
                <a:r>
                  <a:rPr lang="en-US" sz="2268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0) ↔ x =</a:t>
                </a:r>
                <a14:m>
                  <m:oMath xmlns:m="http://schemas.openxmlformats.org/officeDocument/2006/math">
                    <m:r>
                      <a:rPr lang="en-US" sz="2268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</m:oMath>
                </a14:m>
                <a:r>
                  <a:rPr lang="en-US" sz="2268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</a:t>
                </a:r>
                <a:endParaRPr lang="ru-RU" sz="2268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2492" y="427171"/>
                <a:ext cx="3238387" cy="441339"/>
              </a:xfrm>
              <a:prstGeom prst="rect">
                <a:avLst/>
              </a:prstGeom>
              <a:blipFill rotWithShape="0">
                <a:blip r:embed="rId6"/>
                <a:stretch>
                  <a:fillRect l="-2444" t="-8333" r="-1316" b="-291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36877" y="841184"/>
            <a:ext cx="399468" cy="3831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9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</a:t>
            </a:r>
            <a:endParaRPr lang="ru-RU" sz="189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535287" y="1151992"/>
                <a:ext cx="2133789" cy="11834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:r>
                  <a:rPr lang="en-US" sz="18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IxI</a:t>
                </a:r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- 5,8 </a:t>
                </a:r>
              </a:p>
              <a:p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x =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∅</m:t>
                    </m:r>
                  </m:oMath>
                </a14:m>
                <a:endParaRPr lang="ru-RU" sz="18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189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6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Yechimga</a:t>
                </a:r>
                <a:r>
                  <a:rPr 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sz="1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emas</a:t>
                </a:r>
                <a:endParaRPr lang="ru-RU" sz="1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5287" y="1151992"/>
                <a:ext cx="2133789" cy="1183401"/>
              </a:xfrm>
              <a:prstGeom prst="rect">
                <a:avLst/>
              </a:prstGeom>
              <a:blipFill rotWithShape="0">
                <a:blip r:embed="rId7"/>
                <a:stretch>
                  <a:fillRect l="-2571" t="-3093" b="-61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0905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5177"/>
            <a:ext cx="5759450" cy="46166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№267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.(4)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314153" y="630365"/>
                <a:ext cx="1446407" cy="12723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Ix+3I=3</a:t>
                </a:r>
                <a:r>
                  <a:rPr lang="en-US" sz="2268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1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:r>
                  <a:rPr lang="en-US" sz="18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x+3=3        </a:t>
                </a:r>
              </a:p>
              <a:p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x=3-3 </a:t>
                </a:r>
              </a:p>
              <a:p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8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x</m:t>
                        </m:r>
                      </m:e>
                      <m:sub>
                        <m:r>
                          <a:rPr lang="en-US" sz="18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=0 </a:t>
                </a:r>
                <a:endParaRPr lang="ru-RU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153" y="630365"/>
                <a:ext cx="1446407" cy="1272336"/>
              </a:xfrm>
              <a:prstGeom prst="rect">
                <a:avLst/>
              </a:prstGeom>
              <a:blipFill rotWithShape="0">
                <a:blip r:embed="rId3"/>
                <a:stretch>
                  <a:fillRect l="-3797" r="-13924" b="-66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2238332" y="951192"/>
                <a:ext cx="1446407" cy="12311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:r>
                  <a:rPr lang="en-US" sz="18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x+3=-3  </a:t>
                </a:r>
              </a:p>
              <a:p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x=-3-3 </a:t>
                </a:r>
              </a:p>
              <a:p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8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x</m:t>
                        </m:r>
                      </m:e>
                      <m:sub>
                        <m:r>
                          <a:rPr lang="en-US" sz="18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m:rPr>
                        <m:nor/>
                      </m:rPr>
                      <a:rPr lang="en-US" sz="18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=−6</m:t>
                    </m:r>
                  </m:oMath>
                </a14:m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8332" y="951192"/>
                <a:ext cx="1446407" cy="1231106"/>
              </a:xfrm>
              <a:prstGeom prst="rect">
                <a:avLst/>
              </a:prstGeom>
              <a:blipFill rotWithShape="0">
                <a:blip r:embed="rId4"/>
                <a:stretch>
                  <a:fillRect l="-3376" t="-24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3923841" y="2179849"/>
                <a:ext cx="157730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 smtClean="0">
                    <a:solidFill>
                      <a:srgbClr val="96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600" b="1" i="1">
                            <a:solidFill>
                              <a:srgbClr val="96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600" b="1" i="1">
                            <a:solidFill>
                              <a:srgbClr val="96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1600" b="1" i="1">
                            <a:solidFill>
                              <a:srgbClr val="96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1600" b="1" dirty="0">
                    <a:solidFill>
                      <a:srgbClr val="96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=0;</a:t>
                </a:r>
                <a:r>
                  <a:rPr lang="en-US" sz="1600" b="1" dirty="0">
                    <a:solidFill>
                      <a:srgbClr val="960000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1" i="1">
                            <a:solidFill>
                              <a:srgbClr val="96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600" b="1" i="1">
                            <a:solidFill>
                              <a:srgbClr val="96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1600" b="1" i="1">
                            <a:solidFill>
                              <a:srgbClr val="96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m:rPr>
                        <m:nor/>
                      </m:rPr>
                      <a:rPr lang="en-US" sz="1600" b="1" dirty="0">
                        <a:solidFill>
                          <a:srgbClr val="96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=−6</m:t>
                    </m:r>
                  </m:oMath>
                </a14:m>
                <a:endParaRPr lang="ru-RU" sz="1600" b="1" dirty="0">
                  <a:solidFill>
                    <a:srgbClr val="96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841" y="2179849"/>
                <a:ext cx="1577304" cy="584775"/>
              </a:xfrm>
              <a:prstGeom prst="rect">
                <a:avLst/>
              </a:prstGeom>
              <a:blipFill rotWithShape="0">
                <a:blip r:embed="rId5"/>
                <a:stretch>
                  <a:fillRect l="-2326" t="-3125" b="-12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0" y="2144018"/>
                <a:ext cx="2209259" cy="11526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 smtClean="0">
                    <a:solidFill>
                      <a:srgbClr val="000000"/>
                    </a:solidFill>
                  </a:rPr>
                  <a:t>Tekshirish</a:t>
                </a:r>
                <a:r>
                  <a:rPr lang="en-US" sz="1600" b="1" dirty="0">
                    <a:solidFill>
                      <a:srgbClr val="000000"/>
                    </a:solidFill>
                  </a:rPr>
                  <a:t>:</a:t>
                </a:r>
                <a:r>
                  <a:rPr lang="en-US" sz="1800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6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x</m:t>
                        </m:r>
                      </m:e>
                      <m:sub>
                        <m:r>
                          <a:rPr lang="en-US" sz="16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 </a:t>
                </a:r>
                <a:r>
                  <a:rPr lang="en-US" sz="16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da,</a:t>
                </a:r>
              </a:p>
              <a:p>
                <a:r>
                  <a:rPr lang="en-US" sz="16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</a:t>
                </a:r>
                <a:r>
                  <a:rPr lang="ru-RU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I0+3I</a:t>
                </a:r>
                <a:r>
                  <a:rPr lang="ru-RU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en-US" sz="16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6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</a:t>
                </a:r>
                <a:r>
                  <a:rPr lang="ru-RU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I3I</a:t>
                </a:r>
                <a:r>
                  <a:rPr lang="ru-RU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en-US" sz="16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89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:r>
                  <a:rPr lang="en-US" sz="1890" dirty="0"/>
                  <a:t> </a:t>
                </a:r>
                <a:endParaRPr lang="ru-RU" sz="1890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144018"/>
                <a:ext cx="2209259" cy="1152623"/>
              </a:xfrm>
              <a:prstGeom prst="rect">
                <a:avLst/>
              </a:prstGeom>
              <a:blipFill rotWithShape="0">
                <a:blip r:embed="rId6"/>
                <a:stretch>
                  <a:fillRect l="-1381" r="-2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1826007" y="2144018"/>
                <a:ext cx="2271056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       </m:t>
                    </m:r>
                    <m:sSub>
                      <m:sSubPr>
                        <m:ctrlPr>
                          <a:rPr lang="en-US" sz="16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1600" b="0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16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x</m:t>
                        </m:r>
                      </m:e>
                      <m:sub>
                        <m:r>
                          <a:rPr lang="en-US" sz="16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sz="16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 da,</a:t>
                </a:r>
              </a:p>
              <a:p>
                <a:r>
                  <a:rPr lang="en-US" sz="16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</a:t>
                </a:r>
                <a:r>
                  <a:rPr lang="en-US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I-6+3I</a:t>
                </a:r>
                <a:r>
                  <a:rPr lang="ru-RU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en-US" sz="16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6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:r>
                  <a:rPr lang="en-US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I-3I</a:t>
                </a:r>
                <a:r>
                  <a:rPr lang="ru-RU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en-US" sz="16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6007" y="2144018"/>
                <a:ext cx="2271056" cy="830997"/>
              </a:xfrm>
              <a:prstGeom prst="rect">
                <a:avLst/>
              </a:prstGeom>
              <a:blipFill rotWithShape="0">
                <a:blip r:embed="rId7"/>
                <a:stretch>
                  <a:fillRect t="-2206" b="-88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691593" y="568188"/>
                <a:ext cx="261321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800" dirty="0" smtClean="0">
                    <a:solidFill>
                      <a:srgbClr val="96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1800" b="1" dirty="0" err="1">
                    <a:solidFill>
                      <a:srgbClr val="96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lang="en-US" sz="1800" dirty="0" err="1">
                    <a:solidFill>
                      <a:srgbClr val="96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1800" b="1" dirty="0">
                    <a:solidFill>
                      <a:srgbClr val="96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a (a </a:t>
                </a:r>
                <a:r>
                  <a:rPr lang="en-US" sz="1800" dirty="0">
                    <a:solidFill>
                      <a:srgbClr val="96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≥ </a:t>
                </a:r>
                <a:r>
                  <a:rPr lang="en-US" sz="1800" b="1" dirty="0">
                    <a:solidFill>
                      <a:srgbClr val="96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0) ↔ x =</a:t>
                </a:r>
                <a14:m>
                  <m:oMath xmlns:m="http://schemas.openxmlformats.org/officeDocument/2006/math">
                    <m:r>
                      <a:rPr lang="en-US" sz="1800" b="1" i="1">
                        <a:solidFill>
                          <a:srgbClr val="96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</m:oMath>
                </a14:m>
                <a:r>
                  <a:rPr lang="en-US" sz="1800" b="1" dirty="0">
                    <a:solidFill>
                      <a:srgbClr val="96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</a:t>
                </a:r>
                <a:endParaRPr lang="ru-RU" sz="1800" b="1" dirty="0">
                  <a:solidFill>
                    <a:srgbClr val="96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593" y="568188"/>
                <a:ext cx="2613216" cy="369332"/>
              </a:xfrm>
              <a:prstGeom prst="rect">
                <a:avLst/>
              </a:prstGeom>
              <a:blipFill rotWithShape="0">
                <a:blip r:embed="rId8"/>
                <a:stretch>
                  <a:fillRect l="-1865" t="-8197" r="-1166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5766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5177"/>
            <a:ext cx="5759450" cy="48487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2551" dirty="0"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sz="2551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Modulli</a:t>
            </a:r>
            <a:r>
              <a:rPr lang="en-US" sz="255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51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endParaRPr lang="ru-RU" sz="283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452492" y="427171"/>
                <a:ext cx="3238387" cy="4413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268" dirty="0" err="1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2268" b="1" dirty="0" err="1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lang="en-US" sz="2268" dirty="0" err="1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2268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a (a </a:t>
                </a:r>
                <a:r>
                  <a:rPr lang="en-US" sz="2268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≥ </a:t>
                </a:r>
                <a:r>
                  <a:rPr lang="en-US" sz="2268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0) ↔ x =</a:t>
                </a:r>
                <a14:m>
                  <m:oMath xmlns:m="http://schemas.openxmlformats.org/officeDocument/2006/math">
                    <m:r>
                      <a:rPr lang="en-US" sz="2268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</m:oMath>
                </a14:m>
                <a:r>
                  <a:rPr lang="en-US" sz="2268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</a:t>
                </a:r>
                <a:endParaRPr lang="ru-RU" sz="2268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2492" y="427171"/>
                <a:ext cx="3238387" cy="441339"/>
              </a:xfrm>
              <a:prstGeom prst="rect">
                <a:avLst/>
              </a:prstGeom>
              <a:blipFill rotWithShape="0">
                <a:blip r:embed="rId6"/>
                <a:stretch>
                  <a:fillRect l="-2444" t="-8333" r="-1316" b="-291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36877" y="841184"/>
            <a:ext cx="399468" cy="3831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9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</a:t>
            </a:r>
            <a:endParaRPr lang="ru-RU" sz="189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7437" y="863254"/>
            <a:ext cx="479582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sz="16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2х – 5 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13</a:t>
            </a:r>
          </a:p>
          <a:p>
            <a:pPr>
              <a:buFontTx/>
              <a:buNone/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en-US" sz="16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</a:t>
            </a:r>
            <a:r>
              <a:rPr lang="ru-RU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2х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5 = 13  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2х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5 = - 13</a:t>
            </a:r>
          </a:p>
          <a:p>
            <a:pPr>
              <a:buFontTx/>
              <a:buNone/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2х = 13 + 5          2х  = - 13 + 5</a:t>
            </a:r>
            <a:endParaRPr lang="en-US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2551" y="1854035"/>
            <a:ext cx="86433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2х = 18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012276" y="1868407"/>
            <a:ext cx="81945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2х = 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-8</a:t>
            </a:r>
            <a:endParaRPr lang="ru-RU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96903" y="2064313"/>
            <a:ext cx="8899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 </a:t>
            </a:r>
            <a:r>
              <a:rPr lang="ru-RU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09248" y="2063839"/>
            <a:ext cx="8755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23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 </a:t>
            </a:r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-4</a:t>
            </a:r>
            <a:r>
              <a:rPr lang="ru-RU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706007" y="2601815"/>
            <a:ext cx="217880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2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 smtClean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1200" b="1" dirty="0" smtClean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600" b="1" dirty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 = 9 ,  х =  - 4</a:t>
            </a:r>
          </a:p>
        </p:txBody>
      </p:sp>
    </p:spTree>
    <p:extLst>
      <p:ext uri="{BB962C8B-B14F-4D97-AF65-F5344CB8AC3E}">
        <p14:creationId xmlns:p14="http://schemas.microsoft.com/office/powerpoint/2010/main" val="3095107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5177"/>
            <a:ext cx="5759450" cy="48487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2551" dirty="0"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sz="2551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Modulli</a:t>
            </a:r>
            <a:r>
              <a:rPr lang="en-US" sz="255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51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endParaRPr lang="ru-RU" sz="283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452492" y="427171"/>
                <a:ext cx="3238387" cy="4413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268" dirty="0" err="1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2268" b="1" dirty="0" err="1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lang="en-US" sz="2268" dirty="0" err="1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2268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a (a </a:t>
                </a:r>
                <a:r>
                  <a:rPr lang="en-US" sz="2268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≥ </a:t>
                </a:r>
                <a:r>
                  <a:rPr lang="en-US" sz="2268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0) ↔ x =</a:t>
                </a:r>
                <a14:m>
                  <m:oMath xmlns:m="http://schemas.openxmlformats.org/officeDocument/2006/math">
                    <m:r>
                      <a:rPr lang="en-US" sz="2268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</m:oMath>
                </a14:m>
                <a:r>
                  <a:rPr lang="en-US" sz="2268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</a:t>
                </a:r>
                <a:endParaRPr lang="ru-RU" sz="2268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2492" y="427171"/>
                <a:ext cx="3238387" cy="441339"/>
              </a:xfrm>
              <a:prstGeom prst="rect">
                <a:avLst/>
              </a:prstGeom>
              <a:blipFill rotWithShape="0">
                <a:blip r:embed="rId3"/>
                <a:stretch>
                  <a:fillRect l="-2444" t="-8333" r="-1316" b="-291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323441" y="868510"/>
            <a:ext cx="4644516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-2 | = 2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ru-RU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 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-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 = 2  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000" dirty="0" smtClean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|x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-2  =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endParaRPr lang="ru-RU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|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x|  = 2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+ 2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x| =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endParaRPr lang="ru-RU" sz="2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|x|  = 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</a:t>
            </a:r>
            <a:r>
              <a:rPr lang="en-US" sz="20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0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 = </a:t>
            </a:r>
            <a:r>
              <a:rPr lang="ru-RU" sz="20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20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 = </a:t>
            </a:r>
            <a:r>
              <a:rPr lang="ru-RU" sz="1600" b="1" dirty="0" smtClean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1600" b="1" dirty="0" smtClean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600" b="1" dirty="0" smtClean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 = - </a:t>
            </a:r>
            <a:r>
              <a:rPr lang="ru-RU" sz="1600" b="1" dirty="0" smtClean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1600" b="1" dirty="0" smtClean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 smtClean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 = </a:t>
            </a:r>
            <a:r>
              <a:rPr lang="ru-RU" sz="1600" b="1" dirty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0</a:t>
            </a:r>
          </a:p>
        </p:txBody>
      </p:sp>
    </p:spTree>
    <p:extLst>
      <p:ext uri="{BB962C8B-B14F-4D97-AF65-F5344CB8AC3E}">
        <p14:creationId xmlns:p14="http://schemas.microsoft.com/office/powerpoint/2010/main" val="1607751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5177"/>
            <a:ext cx="5759450" cy="48487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255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sz="2551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Modulli</a:t>
            </a:r>
            <a:r>
              <a:rPr lang="en-US" sz="2551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51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endParaRPr lang="ru-RU" sz="283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1071987" y="2739500"/>
                <a:ext cx="277230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 err="1" smtClean="0">
                    <a:solidFill>
                      <a:srgbClr val="96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1600" b="1" dirty="0" smtClean="0">
                    <a:solidFill>
                      <a:srgbClr val="96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1" i="1" smtClean="0">
                            <a:solidFill>
                              <a:srgbClr val="96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600" b="1" i="1">
                            <a:solidFill>
                              <a:srgbClr val="96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1600" b="1" i="1">
                            <a:solidFill>
                              <a:srgbClr val="96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1600" b="1" dirty="0" smtClean="0">
                    <a:solidFill>
                      <a:srgbClr val="96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1600" b="1" dirty="0" smtClean="0">
                    <a:solidFill>
                      <a:srgbClr val="96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5;</a:t>
                </a:r>
                <a:r>
                  <a:rPr lang="en-US" sz="1600" b="1" dirty="0" smtClean="0">
                    <a:solidFill>
                      <a:srgbClr val="960000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1" i="1">
                            <a:solidFill>
                              <a:srgbClr val="96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600" b="1" i="1">
                            <a:solidFill>
                              <a:srgbClr val="96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1600" b="1" i="1">
                            <a:solidFill>
                              <a:srgbClr val="96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m:rPr>
                        <m:nor/>
                      </m:rPr>
                      <a:rPr lang="en-US" sz="1600" b="1" dirty="0">
                        <a:solidFill>
                          <a:srgbClr val="96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=−</m:t>
                    </m:r>
                    <m:r>
                      <m:rPr>
                        <m:nor/>
                      </m:rPr>
                      <a:rPr lang="en-US" sz="1600" b="1" i="0" dirty="0" smtClean="0">
                        <a:solidFill>
                          <a:srgbClr val="96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2</m:t>
                    </m:r>
                  </m:oMath>
                </a14:m>
                <a:endParaRPr lang="ru-RU" sz="1600" b="1" dirty="0">
                  <a:solidFill>
                    <a:srgbClr val="96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1987" y="2739500"/>
                <a:ext cx="2772308" cy="338554"/>
              </a:xfrm>
              <a:prstGeom prst="rect">
                <a:avLst/>
              </a:prstGeom>
              <a:blipFill rotWithShape="0">
                <a:blip r:embed="rId3"/>
                <a:stretch>
                  <a:fillRect l="-1319" t="-5357" b="-2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151533" y="508120"/>
                <a:ext cx="261321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800" dirty="0" smtClean="0">
                    <a:solidFill>
                      <a:srgbClr val="96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1800" b="1" dirty="0" err="1">
                    <a:solidFill>
                      <a:srgbClr val="96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lang="en-US" sz="1800" dirty="0" err="1">
                    <a:solidFill>
                      <a:srgbClr val="96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1800" b="1" dirty="0">
                    <a:solidFill>
                      <a:srgbClr val="96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a (a </a:t>
                </a:r>
                <a:r>
                  <a:rPr lang="en-US" sz="1800" dirty="0">
                    <a:solidFill>
                      <a:srgbClr val="96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≥ </a:t>
                </a:r>
                <a:r>
                  <a:rPr lang="en-US" sz="1800" b="1" dirty="0">
                    <a:solidFill>
                      <a:srgbClr val="96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0) ↔ x =</a:t>
                </a:r>
                <a14:m>
                  <m:oMath xmlns:m="http://schemas.openxmlformats.org/officeDocument/2006/math">
                    <m:r>
                      <a:rPr lang="en-US" sz="1800" b="1" i="1">
                        <a:solidFill>
                          <a:srgbClr val="96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</m:oMath>
                </a14:m>
                <a:r>
                  <a:rPr lang="en-US" sz="1800" b="1" dirty="0">
                    <a:solidFill>
                      <a:srgbClr val="96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</a:t>
                </a:r>
                <a:endParaRPr lang="ru-RU" sz="1800" b="1" dirty="0">
                  <a:solidFill>
                    <a:srgbClr val="96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1533" y="508120"/>
                <a:ext cx="2613216" cy="369332"/>
              </a:xfrm>
              <a:prstGeom prst="rect">
                <a:avLst/>
              </a:prstGeom>
              <a:blipFill rotWithShape="0">
                <a:blip r:embed="rId4"/>
                <a:stretch>
                  <a:fillRect l="-2098" t="-8197" r="-932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287437" y="877452"/>
            <a:ext cx="5328592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ru-RU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2х – 3 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7</a:t>
            </a:r>
          </a:p>
          <a:p>
            <a:pPr>
              <a:lnSpc>
                <a:spcPct val="150000"/>
              </a:lnSpc>
            </a:pP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ru-RU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2х 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3 = </a:t>
            </a:r>
            <a:r>
              <a:rPr lang="ru-RU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ru-RU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ru-RU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2х 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3 = - 7 </a:t>
            </a:r>
          </a:p>
          <a:p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2х 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7 + 3 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2х = - 7 + 3 </a:t>
            </a:r>
          </a:p>
          <a:p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2х = 10  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2х 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 </a:t>
            </a:r>
          </a:p>
          <a:p>
            <a:r>
              <a:rPr lang="en-US" sz="1800" dirty="0" smtClean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800" dirty="0" smtClean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  </a:t>
            </a:r>
            <a:r>
              <a:rPr lang="ru-RU" sz="1800" dirty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 5      </a:t>
            </a:r>
            <a:r>
              <a:rPr lang="en-US" sz="1800" dirty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smtClean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800" dirty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   = -  2</a:t>
            </a:r>
          </a:p>
          <a:p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616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152322</TotalTime>
  <Words>706</Words>
  <Application>Microsoft Office PowerPoint</Application>
  <PresentationFormat>Произвольный</PresentationFormat>
  <Paragraphs>152</Paragraphs>
  <Slides>13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13</vt:i4>
      </vt:variant>
    </vt:vector>
  </HeadingPairs>
  <TitlesOfParts>
    <vt:vector size="30" baseType="lpstr">
      <vt:lpstr>Arial</vt:lpstr>
      <vt:lpstr>Calibri</vt:lpstr>
      <vt:lpstr>Cambria Math</vt:lpstr>
      <vt:lpstr>Open Sans</vt:lpstr>
      <vt:lpstr>Open Sans Light</vt:lpstr>
      <vt:lpstr>Times New Roman</vt:lpstr>
      <vt:lpstr>Wingdings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    ALGEBRA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Админ</cp:lastModifiedBy>
  <cp:revision>1534</cp:revision>
  <dcterms:created xsi:type="dcterms:W3CDTF">2014-10-08T23:03:32Z</dcterms:created>
  <dcterms:modified xsi:type="dcterms:W3CDTF">2020-12-07T03:36:31Z</dcterms:modified>
</cp:coreProperties>
</file>