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4"/>
  </p:notesMasterIdLst>
  <p:sldIdLst>
    <p:sldId id="1356" r:id="rId11"/>
    <p:sldId id="1536" r:id="rId12"/>
    <p:sldId id="1537" r:id="rId13"/>
    <p:sldId id="1538" r:id="rId14"/>
    <p:sldId id="1539" r:id="rId15"/>
    <p:sldId id="1540" r:id="rId16"/>
    <p:sldId id="1527" r:id="rId17"/>
    <p:sldId id="1534" r:id="rId18"/>
    <p:sldId id="1528" r:id="rId19"/>
    <p:sldId id="1529" r:id="rId20"/>
    <p:sldId id="1535" r:id="rId21"/>
    <p:sldId id="1532" r:id="rId22"/>
    <p:sldId id="262" r:id="rId23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536"/>
            <p14:sldId id="1537"/>
            <p14:sldId id="1538"/>
            <p14:sldId id="1539"/>
            <p14:sldId id="1540"/>
            <p14:sldId id="1527"/>
            <p14:sldId id="1534"/>
            <p14:sldId id="1528"/>
            <p14:sldId id="1529"/>
            <p14:sldId id="1535"/>
            <p14:sldId id="1532"/>
            <p14:sldId id="262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60000"/>
    <a:srgbClr val="327880"/>
    <a:srgbClr val="DDDDDD"/>
    <a:srgbClr val="B2B2B2"/>
    <a:srgbClr val="FFFFFF"/>
    <a:srgbClr val="808080"/>
    <a:srgbClr val="5F5F5F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139" d="100"/>
          <a:sy n="139" d="100"/>
        </p:scale>
        <p:origin x="450" y="114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39DE9-7CFC-43AE-8C7B-8638D44E55F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3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39DE9-7CFC-43AE-8C7B-8638D44E55F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2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39DE9-7CFC-43AE-8C7B-8638D44E55F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48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39DE9-7CFC-43AE-8C7B-8638D44E55F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6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39DE9-7CFC-43AE-8C7B-8638D44E55F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33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39DE9-7CFC-43AE-8C7B-8638D44E55F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93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39DE9-7CFC-43AE-8C7B-8638D44E55F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04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39DE9-7CFC-43AE-8C7B-8638D44E55F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5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219796"/>
            <a:ext cx="3009459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39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37450" y="1204131"/>
            <a:ext cx="4242619" cy="1578616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Bef>
                <a:spcPts val="11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MAVZU: SONNING MODULI. </a:t>
            </a:r>
          </a:p>
          <a:p>
            <a:pPr marL="18387">
              <a:spcBef>
                <a:spcPts val="11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MODUL QATNASHGAN TENGLAMALAR </a:t>
            </a:r>
          </a:p>
          <a:p>
            <a:pPr marL="18387">
              <a:spcBef>
                <a:spcPts val="110"/>
              </a:spcBef>
            </a:pPr>
            <a:endParaRPr lang="en-US" sz="2800" b="1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5429" y="1249366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15429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=""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27897" y="227770"/>
            <a:ext cx="871253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27897" y="227770"/>
            <a:ext cx="871253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70690" y="353776"/>
            <a:ext cx="799245" cy="74396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24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400" b="1" dirty="0" smtClean="0">
              <a:latin typeface="Arial"/>
              <a:cs typeface="Arial"/>
            </a:endParaRPr>
          </a:p>
          <a:p>
            <a:pPr>
              <a:spcBef>
                <a:spcPts val="125"/>
              </a:spcBef>
            </a:pPr>
            <a:endParaRPr lang="en-US" sz="2247" dirty="0">
              <a:latin typeface="Arial"/>
              <a:cs typeface="Aria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49" y="1605295"/>
            <a:ext cx="1315928" cy="117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9"/>
            <a:ext cx="5759450" cy="48487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551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255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551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Modulli</a:t>
            </a:r>
            <a:r>
              <a:rPr lang="en-US" sz="2551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51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endParaRPr lang="ru-RU" sz="28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437" y="971972"/>
            <a:ext cx="19082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х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х  = х      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0                               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</a:p>
          <a:p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6218" y="559476"/>
            <a:ext cx="2527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ru-RU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39665" y="1187996"/>
            <a:ext cx="28797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х  = - х  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2х  = -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-1,5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48115" y="2501765"/>
            <a:ext cx="16642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16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х =  -1,5</a:t>
            </a:r>
          </a:p>
        </p:txBody>
      </p:sp>
    </p:spTree>
    <p:extLst>
      <p:ext uri="{BB962C8B-B14F-4D97-AF65-F5344CB8AC3E}">
        <p14:creationId xmlns:p14="http://schemas.microsoft.com/office/powerpoint/2010/main" val="2928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9"/>
            <a:ext cx="5759450" cy="48487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551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255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551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Modulli</a:t>
            </a:r>
            <a:r>
              <a:rPr lang="en-US" sz="2551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51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endParaRPr lang="ru-RU" sz="28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441" y="611932"/>
            <a:ext cx="51125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+ 2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2х - 6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+ 2 = 2х – 6 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+ 2 =  - (2х – 6) </a:t>
            </a: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8                          3х   =   4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  =   4/3</a:t>
            </a:r>
          </a:p>
          <a:p>
            <a:endParaRPr lang="en-US" sz="1600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+ 2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2х - 6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6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600" baseline="300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=а</a:t>
            </a:r>
            <a:r>
              <a:rPr lang="ru-RU" sz="1600" baseline="300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600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(х + 2)</a:t>
            </a:r>
            <a:r>
              <a:rPr lang="ru-RU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(2х - 6)</a:t>
            </a:r>
            <a:r>
              <a:rPr lang="ru-RU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3х</a:t>
            </a:r>
            <a:r>
              <a:rPr lang="ru-RU" sz="1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28х + 32 = 0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  =  8,  х   =   4/3</a:t>
            </a:r>
          </a:p>
        </p:txBody>
      </p:sp>
    </p:spTree>
    <p:extLst>
      <p:ext uri="{BB962C8B-B14F-4D97-AF65-F5344CB8AC3E}">
        <p14:creationId xmlns:p14="http://schemas.microsoft.com/office/powerpoint/2010/main" val="128656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107417" y="575928"/>
            <a:ext cx="4896544" cy="2185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45" kern="800" spc="-6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7968" indent="0" algn="ctr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756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5936" indent="0" algn="ctr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756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3903" indent="0" algn="ctr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756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51871" indent="0" algn="ctr" defTabSz="57593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756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39839" indent="0" algn="ctr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27807" indent="0" algn="ctr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015775" indent="0" algn="ctr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303743" indent="0" algn="ctr" defTabSz="5759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|2x+5|=|3x-1|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(2x+5)</a:t>
            </a:r>
            <a:r>
              <a:rPr lang="en-US" altLang="ru-RU" sz="16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=(3x-1)</a:t>
            </a:r>
            <a:r>
              <a:rPr lang="en-US" altLang="ru-RU" sz="16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(2x+5)</a:t>
            </a:r>
            <a:r>
              <a:rPr lang="en-US" altLang="ru-RU" sz="16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-(3x-1)</a:t>
            </a:r>
            <a:r>
              <a:rPr lang="en-US" altLang="ru-RU" sz="16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((2x+5)-(3x-1))((2x+5)+(3x-1))=0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(2x+5)-(3x-1)=0 </a:t>
            </a:r>
            <a:r>
              <a:rPr lang="en-US" altLang="ru-RU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(2x+5)+(3x-1)=</a:t>
            </a:r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2x+5-3x+1=0              </a:t>
            </a:r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2x+5+3x-1=</a:t>
            </a:r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-x=-6                               5x=-4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x=6                                x=-0,8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RU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6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6; -0,8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199"/>
            <a:ext cx="5759450" cy="48487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551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55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551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Modulli</a:t>
            </a:r>
            <a:r>
              <a:rPr lang="en-US" sz="2551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551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endParaRPr lang="ru-RU" sz="28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39" y="57719"/>
            <a:ext cx="5601898" cy="43214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50000"/>
              </a:lnSpc>
              <a:spcBef>
                <a:spcPts val="130"/>
              </a:spcBef>
            </a:pPr>
            <a:r>
              <a:rPr lang="en-US" sz="1800" dirty="0" smtClean="0"/>
              <a:t>      MUSTAQIL BAJARISH UCHUN TOPSHIRIQLAR</a:t>
            </a:r>
            <a:endParaRPr lang="en-US" sz="1800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BEDE6D1B-63A5-4226-9A05-56DC529BEA5A}"/>
              </a:ext>
            </a:extLst>
          </p:cNvPr>
          <p:cNvGrpSpPr/>
          <p:nvPr/>
        </p:nvGrpSpPr>
        <p:grpSpPr>
          <a:xfrm>
            <a:off x="-396639" y="899964"/>
            <a:ext cx="5760045" cy="1891777"/>
            <a:chOff x="-396754" y="612623"/>
            <a:chExt cx="4390198" cy="2041577"/>
          </a:xfrm>
        </p:grpSpPr>
        <p:sp>
          <p:nvSpPr>
            <p:cNvPr id="24" name="Chevron 6">
              <a:extLst>
                <a:ext uri="{FF2B5EF4-FFF2-40B4-BE49-F238E27FC236}">
                  <a16:creationId xmlns="" xmlns:a16="http://schemas.microsoft.com/office/drawing/2014/main" id="{964BFA76-9CA9-4CD5-992A-524CC606F07D}"/>
                </a:ext>
              </a:extLst>
            </p:cNvPr>
            <p:cNvSpPr/>
            <p:nvPr/>
          </p:nvSpPr>
          <p:spPr>
            <a:xfrm rot="5400000">
              <a:off x="2438266" y="1533660"/>
              <a:ext cx="880429" cy="1360651"/>
            </a:xfrm>
            <a:prstGeom prst="chevron">
              <a:avLst>
                <a:gd name="adj" fmla="val 20758"/>
              </a:avLst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99351" rtlCol="0" anchor="t" anchorCtr="0"/>
            <a:lstStyle/>
            <a:p>
              <a:pPr algn="ctr"/>
              <a:r>
                <a:rPr lang="en-US" sz="1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Omad</a:t>
              </a:r>
              <a:r>
                <a:rPr lang="ru-RU" sz="1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hevron 21">
              <a:extLst>
                <a:ext uri="{FF2B5EF4-FFF2-40B4-BE49-F238E27FC236}">
                  <a16:creationId xmlns="" xmlns:a16="http://schemas.microsoft.com/office/drawing/2014/main" id="{542F3461-05E2-480B-81C7-4F2D40D89512}"/>
                </a:ext>
              </a:extLst>
            </p:cNvPr>
            <p:cNvSpPr/>
            <p:nvPr/>
          </p:nvSpPr>
          <p:spPr>
            <a:xfrm rot="5400000">
              <a:off x="2439511" y="833842"/>
              <a:ext cx="880429" cy="1360651"/>
            </a:xfrm>
            <a:prstGeom prst="chevron">
              <a:avLst>
                <a:gd name="adj" fmla="val 20758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99351" rtlCol="0" anchor="t" anchorCtr="0"/>
            <a:lstStyle/>
            <a:p>
              <a:pPr algn="ctr"/>
              <a:r>
                <a:rPr lang="ru-RU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</a:t>
              </a:r>
              <a:r>
                <a:rPr lang="en-US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269-270</a:t>
              </a:r>
              <a:r>
                <a:rPr lang="ru-RU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6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Pentagon 3">
              <a:extLst>
                <a:ext uri="{FF2B5EF4-FFF2-40B4-BE49-F238E27FC236}">
                  <a16:creationId xmlns="" xmlns:a16="http://schemas.microsoft.com/office/drawing/2014/main" id="{52761AA5-9709-4CB4-BAE6-48EE493E027E}"/>
                </a:ext>
              </a:extLst>
            </p:cNvPr>
            <p:cNvSpPr/>
            <p:nvPr/>
          </p:nvSpPr>
          <p:spPr>
            <a:xfrm rot="5400000">
              <a:off x="2509769" y="302254"/>
              <a:ext cx="739913" cy="1360651"/>
            </a:xfrm>
            <a:prstGeom prst="homePlate">
              <a:avLst>
                <a:gd name="adj" fmla="val 22102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86392" rtlCol="0" anchor="ctr" anchorCtr="0"/>
            <a:lstStyle/>
            <a:p>
              <a:pPr algn="ctr"/>
              <a:r>
                <a:rPr lang="ru-RU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 </a:t>
              </a:r>
              <a:r>
                <a:rPr lang="en-US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267-268</a:t>
              </a:r>
              <a:endPara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63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6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22">
              <a:extLst>
                <a:ext uri="{FF2B5EF4-FFF2-40B4-BE49-F238E27FC236}">
                  <a16:creationId xmlns="" xmlns:a16="http://schemas.microsoft.com/office/drawing/2014/main" id="{926A0BB3-FF9B-4F2B-9ADB-48388C15A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5863" y="2290735"/>
              <a:ext cx="157581" cy="214149"/>
            </a:xfrm>
            <a:prstGeom prst="rect">
              <a:avLst/>
            </a:prstGeom>
          </p:spPr>
        </p:pic>
        <p:sp>
          <p:nvSpPr>
            <p:cNvPr id="41" name="Rectangle 26">
              <a:extLst>
                <a:ext uri="{FF2B5EF4-FFF2-40B4-BE49-F238E27FC236}">
                  <a16:creationId xmlns="" xmlns:a16="http://schemas.microsoft.com/office/drawing/2014/main" id="{41D787AF-047C-485B-B322-C2809B6F1987}"/>
                </a:ext>
              </a:extLst>
            </p:cNvPr>
            <p:cNvSpPr/>
            <p:nvPr/>
          </p:nvSpPr>
          <p:spPr>
            <a:xfrm>
              <a:off x="-396754" y="1367299"/>
              <a:ext cx="1779319" cy="435909"/>
            </a:xfrm>
            <a:prstGeom prst="rect">
              <a:avLst/>
            </a:prstGeom>
          </p:spPr>
          <p:txBody>
            <a:bodyPr wrap="square" lIns="115189" rIns="115189" bIns="28797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ru-RU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109-bet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9"/>
            <a:ext cx="5759450" cy="48487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551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5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ru-RU" sz="25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TUSHUNCHASI</a:t>
            </a:r>
            <a:endParaRPr lang="ru-RU" sz="28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99" y="408250"/>
            <a:ext cx="5589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moduli deb, </a:t>
            </a:r>
            <a:r>
              <a:rPr lang="en-US" sz="1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o‘qining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koordinatalar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boshidan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songacha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sz="18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1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5429" y="2141465"/>
            <a:ext cx="3302365" cy="748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6476" y="1945207"/>
            <a:ext cx="264816" cy="441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68" b="1" dirty="0"/>
              <a:t>∙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80949" y="1911228"/>
            <a:ext cx="184731" cy="484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551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62758" y="1740828"/>
            <a:ext cx="3994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dirty="0">
                <a:solidFill>
                  <a:srgbClr val="000000"/>
                </a:solidFill>
              </a:rPr>
              <a:t>-a</a:t>
            </a:r>
            <a:endParaRPr lang="ru-RU" sz="189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224" y="1746574"/>
            <a:ext cx="31931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dirty="0">
                <a:solidFill>
                  <a:srgbClr val="000000"/>
                </a:solidFill>
              </a:rPr>
              <a:t>a</a:t>
            </a:r>
            <a:endParaRPr lang="ru-RU" sz="189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553" y="1692052"/>
            <a:ext cx="332142" cy="412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79" dirty="0">
                <a:solidFill>
                  <a:srgbClr val="000000"/>
                </a:solidFill>
              </a:rPr>
              <a:t>0</a:t>
            </a:r>
            <a:endParaRPr lang="ru-RU" sz="2079" dirty="0">
              <a:solidFill>
                <a:srgbClr val="000000"/>
              </a:solidFill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1124904" y="1644427"/>
            <a:ext cx="218089" cy="1316031"/>
          </a:xfrm>
          <a:prstGeom prst="leftBrace">
            <a:avLst>
              <a:gd name="adj1" fmla="val 31857"/>
              <a:gd name="adj2" fmla="val 5002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536"/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2440934" y="1647047"/>
            <a:ext cx="218089" cy="1316031"/>
          </a:xfrm>
          <a:prstGeom prst="leftBrace">
            <a:avLst>
              <a:gd name="adj1" fmla="val 31857"/>
              <a:gd name="adj2" fmla="val 5002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536"/>
          </a:p>
        </p:txBody>
      </p:sp>
      <p:sp>
        <p:nvSpPr>
          <p:cNvPr id="21" name="TextBox 20"/>
          <p:cNvSpPr txBox="1"/>
          <p:nvPr/>
        </p:nvSpPr>
        <p:spPr>
          <a:xfrm>
            <a:off x="916204" y="2456957"/>
            <a:ext cx="676788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32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132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60632" y="2461175"/>
            <a:ext cx="676788" cy="295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2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32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132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16442" y="1833484"/>
            <a:ext cx="662361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9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9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9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18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50126" y="1695351"/>
            <a:ext cx="1079142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189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en-US" sz="189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  <a:p>
            <a:r>
              <a:rPr lang="en-US" sz="18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-a, </a:t>
            </a:r>
            <a:r>
              <a:rPr lang="en-US" sz="189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89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lang="ru-RU" sz="189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Левая фигурная скобка 37"/>
          <p:cNvSpPr/>
          <p:nvPr/>
        </p:nvSpPr>
        <p:spPr>
          <a:xfrm>
            <a:off x="4353046" y="1746574"/>
            <a:ext cx="135468" cy="522740"/>
          </a:xfrm>
          <a:prstGeom prst="leftBrace">
            <a:avLst>
              <a:gd name="adj1" fmla="val 31857"/>
              <a:gd name="adj2" fmla="val 5002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536"/>
          </a:p>
        </p:txBody>
      </p:sp>
      <p:sp>
        <p:nvSpPr>
          <p:cNvPr id="2" name="Овал 1"/>
          <p:cNvSpPr/>
          <p:nvPr/>
        </p:nvSpPr>
        <p:spPr>
          <a:xfrm>
            <a:off x="3108842" y="2066265"/>
            <a:ext cx="163125" cy="150401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95645" y="2066266"/>
            <a:ext cx="163125" cy="150401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804074" y="2066266"/>
            <a:ext cx="163125" cy="150401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1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35" grpId="0"/>
      <p:bldP spid="36" grpId="0"/>
      <p:bldP spid="38" grpId="0" animBg="1"/>
      <p:bldP spid="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062"/>
            <a:ext cx="5759450" cy="48487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551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5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ru-RU" sz="25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TUSHUNCHASI</a:t>
            </a:r>
            <a:endParaRPr lang="ru-RU" sz="28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77008" y="1223686"/>
            <a:ext cx="3972711" cy="3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15354" y="1020315"/>
            <a:ext cx="264816" cy="441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68" b="1" dirty="0"/>
              <a:t>∙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39828" y="986336"/>
            <a:ext cx="276038" cy="484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51" b="1" dirty="0"/>
              <a:t>∙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74416" y="988117"/>
            <a:ext cx="276038" cy="484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51" b="1" dirty="0"/>
              <a:t>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4768" y="840943"/>
            <a:ext cx="3994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b="1" dirty="0"/>
              <a:t>-4</a:t>
            </a:r>
            <a:endParaRPr lang="ru-RU" sz="189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07102" y="821683"/>
            <a:ext cx="31931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b="1" dirty="0"/>
              <a:t>4</a:t>
            </a:r>
            <a:endParaRPr lang="ru-RU" sz="189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11431" y="767161"/>
            <a:ext cx="332142" cy="412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79" b="1" dirty="0"/>
              <a:t>0</a:t>
            </a:r>
            <a:endParaRPr lang="ru-RU" sz="2079" b="1" dirty="0"/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2055385" y="720047"/>
            <a:ext cx="218089" cy="1316031"/>
          </a:xfrm>
          <a:prstGeom prst="leftBrace">
            <a:avLst>
              <a:gd name="adj1" fmla="val 31857"/>
              <a:gd name="adj2" fmla="val 5002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536"/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3399813" y="722156"/>
            <a:ext cx="218089" cy="1316031"/>
          </a:xfrm>
          <a:prstGeom prst="leftBrace">
            <a:avLst>
              <a:gd name="adj1" fmla="val 31857"/>
              <a:gd name="adj2" fmla="val 5002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536"/>
          </a:p>
        </p:txBody>
      </p:sp>
      <p:sp>
        <p:nvSpPr>
          <p:cNvPr id="21" name="TextBox 20"/>
          <p:cNvSpPr txBox="1"/>
          <p:nvPr/>
        </p:nvSpPr>
        <p:spPr>
          <a:xfrm>
            <a:off x="1875083" y="1532065"/>
            <a:ext cx="729687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323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1323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9510" y="1536284"/>
            <a:ext cx="729687" cy="295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2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323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1323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320" y="557920"/>
            <a:ext cx="10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9168" y="498851"/>
            <a:ext cx="958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-36092" y="1827980"/>
            <a:ext cx="5759450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9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Qarama</a:t>
            </a:r>
            <a:r>
              <a:rPr lang="en-US" sz="18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sonlarning</a:t>
            </a:r>
            <a:r>
              <a:rPr lang="en-US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modullari</a:t>
            </a:r>
            <a:r>
              <a:rPr lang="en-US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9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9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9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189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9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Modulning</a:t>
            </a:r>
            <a:r>
              <a:rPr lang="en-US" sz="189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9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sz="189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9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189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9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189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9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189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endParaRPr lang="en-US" sz="189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9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89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189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3" name="Овал 22"/>
          <p:cNvSpPr/>
          <p:nvPr/>
        </p:nvSpPr>
        <p:spPr>
          <a:xfrm>
            <a:off x="1447500" y="1139973"/>
            <a:ext cx="163125" cy="150401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762071" y="1165783"/>
            <a:ext cx="163125" cy="150401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106557" y="1139973"/>
            <a:ext cx="163125" cy="150401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9"/>
            <a:ext cx="5759450" cy="48487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551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5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MODULNING XOSSALARI</a:t>
            </a:r>
            <a:endParaRPr lang="ru-RU" sz="28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4797" y="1907882"/>
                <a:ext cx="2432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4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a=</a:t>
                </a:r>
                <a14:m>
                  <m:oMath xmlns:m="http://schemas.openxmlformats.org/officeDocument/2006/math">
                    <m:r>
                      <a:rPr lang="en-US" sz="1800" b="1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97" y="1907882"/>
                <a:ext cx="2432076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759" t="-9211" r="-3258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89344" y="490898"/>
                <a:ext cx="1223412" cy="588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dirty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dirty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C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000" dirty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24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𝐚</m:t>
                        </m:r>
                      </m:num>
                      <m:den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den>
                    </m:f>
                  </m:oMath>
                </a14:m>
                <a:r>
                  <a:rPr lang="ru-RU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│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344" y="490898"/>
                <a:ext cx="1223412" cy="588110"/>
              </a:xfrm>
              <a:prstGeom prst="rect">
                <a:avLst/>
              </a:prstGeom>
              <a:blipFill rotWithShape="0">
                <a:blip r:embed="rId4"/>
                <a:stretch>
                  <a:fillRect r="-6965" b="-104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076022" y="1847299"/>
            <a:ext cx="2149948" cy="528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a∙b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671" y="528521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9928" y="462838"/>
            <a:ext cx="1249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114" y="950216"/>
            <a:ext cx="1545616" cy="947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-8,5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8,5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-8,5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-8,5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756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8695" y="1055411"/>
            <a:ext cx="1326004" cy="720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-24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= 24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635809" y="1165090"/>
                <a:ext cx="1962397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dirty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sz="1600" dirty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600" dirty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−25</m:t>
                        </m:r>
                        <m:r>
                          <m:rPr>
                            <m:nor/>
                          </m:rPr>
                          <a:rPr lang="en-US" sz="1600" dirty="0" smtClean="0">
                            <a:solidFill>
                              <a:srgbClr val="00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I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ru-RU" sz="1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│</a:t>
                </a:r>
                <a:r>
                  <a:rPr lang="en-US" sz="18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0,4</a:t>
                </a:r>
                <a:endParaRPr lang="ru-RU" sz="170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09" y="1165090"/>
                <a:ext cx="1962397" cy="492443"/>
              </a:xfrm>
              <a:prstGeom prst="rect">
                <a:avLst/>
              </a:prstGeom>
              <a:blipFill rotWithShape="0">
                <a:blip r:embed="rId5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3076022" y="2373311"/>
            <a:ext cx="2324675" cy="4413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6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6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9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25∙4</a:t>
            </a:r>
            <a:r>
              <a:rPr lang="en-US" sz="226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9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79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7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6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6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9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26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9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n-US" sz="226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9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6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68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89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934" y="2362668"/>
            <a:ext cx="1752403" cy="877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5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9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189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55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55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89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189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89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5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9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ru-RU" sz="189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55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55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70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170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89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3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177"/>
            <a:ext cx="5759450" cy="48487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551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551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Modulli</a:t>
            </a:r>
            <a:r>
              <a:rPr lang="en-US" sz="25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1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endParaRPr lang="ru-RU" sz="28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5126" y="819375"/>
                <a:ext cx="262447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IxI = 7 </a:t>
                </a:r>
              </a:p>
              <a:p>
                <a:r>
                  <a:rPr lang="en-US" sz="1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x=7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1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en-US" sz="20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x= -7</a:t>
                </a:r>
              </a:p>
              <a:p>
                <a:r>
                  <a:rPr lang="en-US" sz="20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=7</a:t>
                </a:r>
                <a:r>
                  <a:rPr lang="en-US" sz="20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=−7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26" y="819375"/>
                <a:ext cx="2624476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2558" t="-2395" b="-10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2673" y="1909818"/>
                <a:ext cx="1264257" cy="1460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Tekshirish</a:t>
                </a:r>
                <a:r>
                  <a:rPr 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=7 da,</a:t>
                </a: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I7I =7</a:t>
                </a: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7=7</a:t>
                </a:r>
              </a:p>
              <a:p>
                <a:r>
                  <a:rPr lang="en-US" sz="189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1890" dirty="0">
                    <a:solidFill>
                      <a:srgbClr val="000000"/>
                    </a:solidFill>
                  </a:rPr>
                  <a:t> </a:t>
                </a:r>
                <a:endParaRPr lang="ru-RU" sz="189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73" y="1909818"/>
                <a:ext cx="1264257" cy="1460400"/>
              </a:xfrm>
              <a:prstGeom prst="rect">
                <a:avLst/>
              </a:prstGeom>
              <a:blipFill rotWithShape="0">
                <a:blip r:embed="rId4"/>
                <a:stretch>
                  <a:fillRect l="-2899" t="-1250" r="-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800629" y="2193741"/>
                <a:ext cx="227105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</m:t>
                    </m:r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-7 da,</a:t>
                </a: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I-7I= 7</a:t>
                </a: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I-7I= 7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29" y="2193741"/>
                <a:ext cx="2271056" cy="923330"/>
              </a:xfrm>
              <a:prstGeom prst="rect">
                <a:avLst/>
              </a:prstGeom>
              <a:blipFill rotWithShape="0">
                <a:blip r:embed="rId5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452492" y="427171"/>
                <a:ext cx="3238387" cy="441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68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268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268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268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a (a </a:t>
                </a:r>
                <a:r>
                  <a:rPr lang="en-US" sz="2268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≥ </a:t>
                </a:r>
                <a:r>
                  <a:rPr lang="en-US" sz="2268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0) ↔ x =</a:t>
                </a:r>
                <a14:m>
                  <m:oMath xmlns:m="http://schemas.openxmlformats.org/officeDocument/2006/math">
                    <m:r>
                      <a:rPr lang="en-US" sz="2268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268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endParaRPr lang="ru-RU" sz="2268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492" y="427171"/>
                <a:ext cx="3238387" cy="441339"/>
              </a:xfrm>
              <a:prstGeom prst="rect">
                <a:avLst/>
              </a:prstGeom>
              <a:blipFill rotWithShape="0">
                <a:blip r:embed="rId6"/>
                <a:stretch>
                  <a:fillRect l="-2444" t="-8333" r="-1316" b="-29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877" y="841184"/>
            <a:ext cx="3994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189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35287" y="1151992"/>
                <a:ext cx="2133789" cy="11834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:r>
                  <a:rPr lang="en-US" sz="18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IxI</a:t>
                </a:r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- 5,8 </a:t>
                </a: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x =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endParaRPr lang="ru-RU" sz="18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89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Yechimga</a:t>
                </a:r>
                <a:r>
                  <a:rPr lang="en-US" sz="1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sz="1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endPara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287" y="1151992"/>
                <a:ext cx="2133789" cy="1183401"/>
              </a:xfrm>
              <a:prstGeom prst="rect">
                <a:avLst/>
              </a:prstGeom>
              <a:blipFill rotWithShape="0">
                <a:blip r:embed="rId7"/>
                <a:stretch>
                  <a:fillRect l="-2571" t="-3093" b="-6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9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177"/>
            <a:ext cx="575945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№267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.(4)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14153" y="630365"/>
                <a:ext cx="1446407" cy="1272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Ix+3I=3</a:t>
                </a:r>
                <a:r>
                  <a:rPr lang="en-US" sz="2268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x+3=3        </a:t>
                </a: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x=3-3 </a:t>
                </a: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=0 </a:t>
                </a:r>
                <a:endParaRPr lang="ru-RU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53" y="630365"/>
                <a:ext cx="1446407" cy="1272336"/>
              </a:xfrm>
              <a:prstGeom prst="rect">
                <a:avLst/>
              </a:prstGeom>
              <a:blipFill rotWithShape="0">
                <a:blip r:embed="rId3"/>
                <a:stretch>
                  <a:fillRect l="-3797" r="-13924" b="-6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38332" y="951192"/>
                <a:ext cx="1446407" cy="123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x+3=-3  </a:t>
                </a: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x=-3-3 </a:t>
                </a:r>
              </a:p>
              <a:p>
                <a:r>
                  <a:rPr lang="en-US" sz="18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18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=−6</m:t>
                    </m:r>
                  </m:oMath>
                </a14:m>
                <a:endParaRPr lang="en-US" sz="1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332" y="951192"/>
                <a:ext cx="1446407" cy="1231106"/>
              </a:xfrm>
              <a:prstGeom prst="rect">
                <a:avLst/>
              </a:prstGeom>
              <a:blipFill rotWithShape="0">
                <a:blip r:embed="rId4"/>
                <a:stretch>
                  <a:fillRect l="-3376" t="-24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923841" y="2179849"/>
                <a:ext cx="15773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96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96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96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=0;</a:t>
                </a:r>
                <a:r>
                  <a:rPr lang="en-US" sz="1600" b="1" dirty="0">
                    <a:solidFill>
                      <a:srgbClr val="96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96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96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96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lang="en-US" sz="1600" b="1" dirty="0">
                        <a:solidFill>
                          <a:srgbClr val="96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=−6</m:t>
                    </m:r>
                  </m:oMath>
                </a14:m>
                <a:endParaRPr lang="ru-RU" sz="1600" b="1" dirty="0">
                  <a:solidFill>
                    <a:srgbClr val="96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841" y="2179849"/>
                <a:ext cx="1577304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2326" t="-3125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0" y="2144018"/>
                <a:ext cx="2209259" cy="1152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0000"/>
                    </a:solidFill>
                  </a:rPr>
                  <a:t>Tekshirish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:</a:t>
                </a:r>
                <a:r>
                  <a:rPr lang="en-US" sz="18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 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da,</a:t>
                </a:r>
              </a:p>
              <a:p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I0+3I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I3I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89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en-US" sz="1890" dirty="0"/>
                  <a:t> </a:t>
                </a:r>
                <a:endParaRPr lang="ru-RU" sz="189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44018"/>
                <a:ext cx="2209259" cy="1152623"/>
              </a:xfrm>
              <a:prstGeom prst="rect">
                <a:avLst/>
              </a:prstGeom>
              <a:blipFill rotWithShape="0">
                <a:blip r:embed="rId6"/>
                <a:stretch>
                  <a:fillRect l="-1381" r="-2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826007" y="2144018"/>
                <a:ext cx="227105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da,</a:t>
                </a:r>
              </a:p>
              <a:p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I-6+3I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I-3I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007" y="2144018"/>
                <a:ext cx="2271056" cy="830997"/>
              </a:xfrm>
              <a:prstGeom prst="rect">
                <a:avLst/>
              </a:prstGeom>
              <a:blipFill rotWithShape="0">
                <a:blip r:embed="rId7"/>
                <a:stretch>
                  <a:fillRect t="-2206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691593" y="568188"/>
                <a:ext cx="2613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 smtClean="0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1800" b="1" dirty="0" err="1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1800" dirty="0" err="1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1800" b="1" dirty="0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a (a </a:t>
                </a:r>
                <a:r>
                  <a:rPr lang="en-US" sz="1800" dirty="0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≥ </a:t>
                </a:r>
                <a:r>
                  <a:rPr lang="en-US" sz="1800" b="1" dirty="0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0) ↔ x =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9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800" b="1" dirty="0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endParaRPr lang="ru-RU" sz="1800" b="1" dirty="0">
                  <a:solidFill>
                    <a:srgbClr val="96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593" y="568188"/>
                <a:ext cx="261321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865" t="-8197" r="-116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576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177"/>
            <a:ext cx="5759450" cy="48487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551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551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Modulli</a:t>
            </a:r>
            <a:r>
              <a:rPr lang="en-US" sz="25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1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endParaRPr lang="ru-RU" sz="28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452492" y="427171"/>
                <a:ext cx="3238387" cy="441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68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268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268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268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a (a </a:t>
                </a:r>
                <a:r>
                  <a:rPr lang="en-US" sz="2268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≥ </a:t>
                </a:r>
                <a:r>
                  <a:rPr lang="en-US" sz="2268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0) ↔ x =</a:t>
                </a:r>
                <a14:m>
                  <m:oMath xmlns:m="http://schemas.openxmlformats.org/officeDocument/2006/math">
                    <m:r>
                      <a:rPr lang="en-US" sz="2268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268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endParaRPr lang="ru-RU" sz="2268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492" y="427171"/>
                <a:ext cx="3238387" cy="441339"/>
              </a:xfrm>
              <a:prstGeom prst="rect">
                <a:avLst/>
              </a:prstGeom>
              <a:blipFill rotWithShape="0">
                <a:blip r:embed="rId6"/>
                <a:stretch>
                  <a:fillRect l="-2444" t="-8333" r="-1316" b="-29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877" y="841184"/>
            <a:ext cx="3994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189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437" y="863254"/>
            <a:ext cx="47958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2х – 5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13</a:t>
            </a:r>
          </a:p>
          <a:p>
            <a:pPr>
              <a:buFontTx/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2х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 = 13  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2х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 = - 13</a:t>
            </a:r>
          </a:p>
          <a:p>
            <a:pPr>
              <a:buFontTx/>
              <a:buNone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2х = 13 + 5          2х  = - 13 + 5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2551" y="1854035"/>
            <a:ext cx="864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2х = 18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12276" y="1868407"/>
            <a:ext cx="81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2х =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6903" y="2064313"/>
            <a:ext cx="889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9248" y="2063839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23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-4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06007" y="2601815"/>
            <a:ext cx="2178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ru-RU" sz="12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= 9 ,  х =  - 4</a:t>
            </a:r>
          </a:p>
        </p:txBody>
      </p:sp>
    </p:spTree>
    <p:extLst>
      <p:ext uri="{BB962C8B-B14F-4D97-AF65-F5344CB8AC3E}">
        <p14:creationId xmlns:p14="http://schemas.microsoft.com/office/powerpoint/2010/main" val="309510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177"/>
            <a:ext cx="5759450" cy="48487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551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551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Modulli</a:t>
            </a:r>
            <a:r>
              <a:rPr lang="en-US" sz="25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1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endParaRPr lang="ru-RU" sz="28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452492" y="427171"/>
                <a:ext cx="3238387" cy="441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68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268" b="1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268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2268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a (a </a:t>
                </a:r>
                <a:r>
                  <a:rPr lang="en-US" sz="2268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≥ </a:t>
                </a:r>
                <a:r>
                  <a:rPr lang="en-US" sz="2268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0) ↔ x =</a:t>
                </a:r>
                <a14:m>
                  <m:oMath xmlns:m="http://schemas.openxmlformats.org/officeDocument/2006/math">
                    <m:r>
                      <a:rPr lang="en-US" sz="2268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268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endParaRPr lang="ru-RU" sz="2268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492" y="427171"/>
                <a:ext cx="3238387" cy="441339"/>
              </a:xfrm>
              <a:prstGeom prst="rect">
                <a:avLst/>
              </a:prstGeom>
              <a:blipFill rotWithShape="0">
                <a:blip r:embed="rId3"/>
                <a:stretch>
                  <a:fillRect l="-2444" t="-8333" r="-1316" b="-29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323441" y="868510"/>
            <a:ext cx="464451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-2 | = 2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-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= 2  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|x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-2  =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|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x|  = 2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x| =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|x|  =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= </a:t>
            </a:r>
            <a:r>
              <a:rPr lang="ru-RU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= </a:t>
            </a:r>
            <a:r>
              <a:rPr lang="ru-RU" sz="16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= - </a:t>
            </a:r>
            <a:r>
              <a:rPr lang="ru-RU" sz="16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= </a:t>
            </a:r>
            <a:r>
              <a:rPr lang="ru-RU" sz="16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</a:t>
            </a:r>
          </a:p>
        </p:txBody>
      </p:sp>
    </p:spTree>
    <p:extLst>
      <p:ext uri="{BB962C8B-B14F-4D97-AF65-F5344CB8AC3E}">
        <p14:creationId xmlns:p14="http://schemas.microsoft.com/office/powerpoint/2010/main" val="160775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177"/>
            <a:ext cx="5759450" cy="48487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55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551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Modulli</a:t>
            </a:r>
            <a:r>
              <a:rPr lang="en-US" sz="2551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1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</a:t>
            </a:r>
            <a:endParaRPr lang="ru-RU" sz="28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71987" y="2739500"/>
                <a:ext cx="277230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1600" b="1" dirty="0" smtClean="0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96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96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96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1600" b="1" dirty="0" smtClean="0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5;</a:t>
                </a:r>
                <a:r>
                  <a:rPr lang="en-US" sz="1600" b="1" dirty="0" smtClean="0">
                    <a:solidFill>
                      <a:srgbClr val="96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96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96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96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lang="en-US" sz="1600" b="1" dirty="0">
                        <a:solidFill>
                          <a:srgbClr val="96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=−</m:t>
                    </m:r>
                    <m:r>
                      <m:rPr>
                        <m:nor/>
                      </m:rPr>
                      <a:rPr lang="en-US" sz="1600" b="1" i="0" dirty="0" smtClean="0">
                        <a:solidFill>
                          <a:srgbClr val="96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ru-RU" sz="1600" b="1" dirty="0">
                  <a:solidFill>
                    <a:srgbClr val="96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987" y="2739500"/>
                <a:ext cx="2772308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1319"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151533" y="508120"/>
                <a:ext cx="2613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 smtClean="0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1800" b="1" dirty="0" err="1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1800" dirty="0" err="1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1800" b="1" dirty="0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a (a </a:t>
                </a:r>
                <a:r>
                  <a:rPr lang="en-US" sz="1800" dirty="0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≥ </a:t>
                </a:r>
                <a:r>
                  <a:rPr lang="en-US" sz="1800" b="1" dirty="0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0) ↔ x =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96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800" b="1" dirty="0">
                    <a:solidFill>
                      <a:srgbClr val="96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endParaRPr lang="ru-RU" sz="1800" b="1" dirty="0">
                  <a:solidFill>
                    <a:srgbClr val="96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533" y="508120"/>
                <a:ext cx="261321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098" t="-8197" r="-93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287437" y="877452"/>
            <a:ext cx="532859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Tenglamani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2х – 3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2х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 =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2х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 = - 7 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2х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 + 3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2х = - 7 + 3 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2х = 10 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2х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</a:t>
            </a:r>
          </a:p>
          <a:p>
            <a:r>
              <a:rPr lang="en-US" sz="18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8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 </a:t>
            </a:r>
            <a:r>
              <a:rPr lang="ru-RU" sz="18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5      </a:t>
            </a:r>
            <a:r>
              <a:rPr lang="en-US" sz="18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800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   = -  2</a:t>
            </a:r>
          </a:p>
          <a:p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1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152322</TotalTime>
  <Words>706</Words>
  <Application>Microsoft Office PowerPoint</Application>
  <PresentationFormat>Произвольный</PresentationFormat>
  <Paragraphs>152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13</vt:i4>
      </vt:variant>
    </vt:vector>
  </HeadingPairs>
  <TitlesOfParts>
    <vt:vector size="30" baseType="lpstr">
      <vt:lpstr>Arial</vt:lpstr>
      <vt:lpstr>Calibri</vt:lpstr>
      <vt:lpstr>Cambria Math</vt:lpstr>
      <vt:lpstr>Open Sans</vt:lpstr>
      <vt:lpstr>Open Sans Light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ALGEBRA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Админ</cp:lastModifiedBy>
  <cp:revision>1534</cp:revision>
  <dcterms:created xsi:type="dcterms:W3CDTF">2014-10-08T23:03:32Z</dcterms:created>
  <dcterms:modified xsi:type="dcterms:W3CDTF">2020-12-07T03:36:31Z</dcterms:modified>
</cp:coreProperties>
</file>