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09" r:id="rId2"/>
    <p:sldId id="451" r:id="rId3"/>
    <p:sldId id="454" r:id="rId4"/>
    <p:sldId id="455" r:id="rId5"/>
    <p:sldId id="452" r:id="rId6"/>
    <p:sldId id="456" r:id="rId7"/>
    <p:sldId id="453" r:id="rId8"/>
    <p:sldId id="457" r:id="rId9"/>
    <p:sldId id="450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CB168FF-EA8E-46C4-BF1D-7A38BA291A06}">
          <p14:sldIdLst>
            <p14:sldId id="309"/>
            <p14:sldId id="451"/>
            <p14:sldId id="454"/>
            <p14:sldId id="455"/>
            <p14:sldId id="452"/>
            <p14:sldId id="456"/>
            <p14:sldId id="453"/>
            <p14:sldId id="457"/>
          </p14:sldIdLst>
        </p14:section>
        <p14:section name="Раздел без заголовка" id="{6AA1F43C-892A-4787-89B6-4EA8D4F8EDF5}">
          <p14:sldIdLst>
            <p14:sldId id="45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FFFFFF"/>
    <a:srgbClr val="26D4B7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6535" autoAdjust="0"/>
  </p:normalViewPr>
  <p:slideViewPr>
    <p:cSldViewPr snapToGrid="0">
      <p:cViewPr varScale="1">
        <p:scale>
          <a:sx n="78" d="100"/>
          <a:sy n="78" d="100"/>
        </p:scale>
        <p:origin x="64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4ED63D-30DB-4329-9A19-895E38761556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2C42D7-21A8-431F-948F-46907C74D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729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85078E-5E03-43A9-A913-2E50E25B3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2C0963-293F-4B4C-ACAE-EF1BD8020B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BC1EBC-C805-452D-830C-FC1CCCF1C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1E989F-802D-46A7-9889-C211904CF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D5EDA9-EE54-448C-9EC0-3B3B24416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59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73FDFC-79C5-4934-B4B6-C43CFD68E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31C2A4-3FB4-4F23-95A7-510F8A7E6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7CF8D0-7B33-402B-BEC2-4055D7190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16C0AD-5CF3-4DA2-9B1C-7328BFEB1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261CF-1C9F-4B36-AF23-3D6AB896A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97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6F4B344-2333-40A5-8DAA-28984454C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60ED765-D5E0-4EE9-A23A-290812517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0D3A8-9933-465D-B7D4-BA375B27D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03B2B9-9476-4F12-9DA9-F602B6436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60BFBD-1D17-40F1-A05F-FE9577B0D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748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766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BF8BDD-EF9A-460D-A21C-71FFEF14C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A37ABF-1E1A-4F2F-8928-C09F5EEE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1856B8-F5A2-4CA5-A037-5148C3860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3E6E00-9D73-4F12-B2D9-EA74483BD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83A197-9531-4597-B39C-958CBCD12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119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A5A2D-B964-44B8-B3AE-94CF01125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D871DA-D984-4BE6-8F70-BF18F7D6F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1A2AE9-0ADF-4064-AE46-B2948D976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F10E79-417A-4AB8-8DE8-6EAA63F5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3AE07B-D605-41D2-A5C1-FF83D828D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513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017D95-8FBE-4711-BB4D-7ED1632BD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0B66F-5C50-462A-9127-22583E7F9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8F5D27-35C8-4728-B5B6-C0152B25D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CDD001-B2BE-4A88-B09B-4C7920FAC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EB915C-907F-4ECC-AFFB-4459DB19C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C6EAB8-A812-4515-B9D4-92202E58D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64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A1CFB-0DDA-4BDA-82F5-B61D9E445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16B520-62AA-4588-BAA1-2DD151412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CBEDA1-EA9C-4F4A-86EE-BF884FF70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584845-7CE0-4869-9DAD-050C02C002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0E99EEB-2224-492A-854A-7306E1DE05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C0EFA6C-F292-4DD3-8623-AE4420874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104F1A4-623E-405F-A2C4-D229E6206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A249506-8CB7-483C-A05E-D4D68010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586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B7222E-F800-4A16-A712-9E4941145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D825C79-B6CA-4640-A2F3-0DCB47641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6F48DB6-2CD7-4B4C-9EC8-1D7F2AFF7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8E0431-DC75-42C4-B86F-9995DE521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850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90E3057-3A10-4D36-8BB7-09813E9C7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15F38C4-3193-44D7-B878-48402FD6A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E429A3-D470-4637-AB39-D27985EEA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8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E7F3EA-7853-4CC9-81C6-4F88286F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A2521B-3C72-423F-B66A-5FB5A7503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AC5139-83DC-41D4-81A8-4A8CB71B06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5918C5-D373-4122-9D15-9359057A6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7DB7FB-7555-4523-930D-B88B4E969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1803AA-FF71-43CE-A0E9-9F46A0347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34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C03DB-6581-4A7B-943E-0ABE71403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001FF3-3EE4-4950-B669-5C0244F738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0A41C7-1474-4DDF-9719-CA10CFABA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92A022-2F88-4EA0-BAA3-C763B9B2D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5AB0B8-A7C0-499D-B520-A7D4006FC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E95A54-060B-48FA-A2B9-B1C2C36D9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49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8B0DDB-6DF4-4B3C-B98A-004881331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831BFA-2FB5-4A63-A2DE-3E6F948EC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A3A78E-9226-48DF-ABAE-C9E7374A0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C08912-00EE-47FA-A5FC-1DC746C8E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330C35-AE55-4D92-90AC-D5F2793FA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84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9346"/>
            <a:ext cx="12222204" cy="1645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17541" y="189330"/>
            <a:ext cx="5129519" cy="1250768"/>
          </a:xfrm>
          <a:prstGeom prst="rect">
            <a:avLst/>
          </a:prstGeom>
        </p:spPr>
        <p:txBody>
          <a:bodyPr vert="horz" wrap="square" lIns="0" tIns="19472" rIns="0" bIns="0" rtlCol="0" anchor="ctr">
            <a:spAutoFit/>
          </a:bodyPr>
          <a:lstStyle/>
          <a:p>
            <a:pPr marL="16933" algn="ctr">
              <a:lnSpc>
                <a:spcPct val="100000"/>
              </a:lnSpc>
              <a:spcBef>
                <a:spcPts val="152"/>
              </a:spcBef>
            </a:pPr>
            <a:r>
              <a:rPr lang="en-US" sz="8000" b="1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9953898" y="205114"/>
            <a:ext cx="1828800" cy="1219200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953897" y="459480"/>
            <a:ext cx="2238101" cy="636927"/>
          </a:xfrm>
          <a:prstGeom prst="rect">
            <a:avLst/>
          </a:prstGeom>
        </p:spPr>
        <p:txBody>
          <a:bodyPr vert="horz" wrap="square" lIns="0" tIns="21167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3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8-sinf</a:t>
            </a:r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2981" y="23154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309323" y="3091548"/>
            <a:ext cx="81165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06184" y="2024732"/>
            <a:ext cx="804430" cy="167149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06182" y="3940405"/>
            <a:ext cx="804431" cy="16714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757444" y="1416429"/>
            <a:ext cx="33601" cy="65858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692279" y="1399861"/>
            <a:ext cx="819869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774010" y="662129"/>
            <a:ext cx="0" cy="721753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854362" y="719947"/>
            <a:ext cx="598101" cy="62363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424940" y="1445581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649647" y="687960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11"/>
          <p:cNvSpPr/>
          <p:nvPr/>
        </p:nvSpPr>
        <p:spPr>
          <a:xfrm>
            <a:off x="9425864" y="2598486"/>
            <a:ext cx="2356834" cy="2195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</p:spTree>
    <p:extLst>
      <p:ext uri="{BB962C8B-B14F-4D97-AF65-F5344CB8AC3E}">
        <p14:creationId xmlns:p14="http://schemas.microsoft.com/office/powerpoint/2010/main" val="2283915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81267" y="1908352"/>
            <a:ext cx="374653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9х⁴</a:t>
            </a:r>
            <a:r>
              <a:rPr lang="en-US" sz="44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44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-</a:t>
            </a:r>
            <a:r>
              <a:rPr lang="en-US" sz="44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44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6х²</a:t>
            </a:r>
            <a:r>
              <a:rPr lang="en-US" sz="44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44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+</a:t>
            </a:r>
            <a:r>
              <a:rPr lang="en-US" sz="44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44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1</a:t>
            </a:r>
            <a:r>
              <a:rPr lang="en-US" sz="44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44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=</a:t>
            </a:r>
            <a:r>
              <a:rPr lang="en-US" sz="44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44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0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01537" y="2714624"/>
            <a:ext cx="24865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(3х²-1)²</a:t>
            </a:r>
            <a:r>
              <a:rPr lang="en-US" sz="4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4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=</a:t>
            </a:r>
            <a:r>
              <a:rPr lang="en-US" sz="4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4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0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98683" y="3532526"/>
            <a:ext cx="25324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3х²-1</a:t>
            </a:r>
            <a:r>
              <a:rPr lang="en-US" sz="4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4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=</a:t>
            </a:r>
            <a:r>
              <a:rPr lang="en-US" sz="4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4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0</a:t>
            </a:r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 rot="10800000" flipV="1">
            <a:off x="2515948" y="4290873"/>
            <a:ext cx="10715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dirty="0" err="1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х²=</a:t>
            </a:r>
            <a:endParaRPr lang="ru-RU" sz="3600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8000"/>
          </a:blip>
          <a:srcRect/>
          <a:stretch>
            <a:fillRect/>
          </a:stretch>
        </p:blipFill>
        <p:spPr bwMode="auto">
          <a:xfrm>
            <a:off x="3401267" y="4344222"/>
            <a:ext cx="180000" cy="720000"/>
          </a:xfrm>
          <a:prstGeom prst="rect">
            <a:avLst/>
          </a:prstGeom>
          <a:noFill/>
        </p:spPr>
      </p:pic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1524000" y="273278"/>
            <a:ext cx="21352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800">
                <a:latin typeface="Arial" pitchFamily="34" charset="0"/>
                <a:cs typeface="Arial" pitchFamily="34" charset="0"/>
              </a:rPr>
              <a:t> </a:t>
            </a: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18026" y="4381060"/>
            <a:ext cx="10518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x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=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±</a:t>
            </a: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2000"/>
          </a:blip>
          <a:srcRect/>
          <a:stretch>
            <a:fillRect/>
          </a:stretch>
        </p:blipFill>
        <p:spPr bwMode="auto">
          <a:xfrm>
            <a:off x="5869917" y="4272222"/>
            <a:ext cx="375952" cy="79200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2883103" y="5139406"/>
            <a:ext cx="33105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4000" b="1" dirty="0">
                <a:latin typeface="Calibri" pitchFamily="34" charset="0"/>
                <a:cs typeface="Calibri" pitchFamily="34" charset="0"/>
              </a:rPr>
              <a:t>: </a:t>
            </a:r>
            <a:r>
              <a:rPr lang="ru-RU" sz="4000" dirty="0">
                <a:latin typeface="Calibri" pitchFamily="34" charset="0"/>
                <a:cs typeface="Calibri" pitchFamily="34" charset="0"/>
              </a:rPr>
              <a:t>х₁,₂</a:t>
            </a:r>
            <a:r>
              <a:rPr lang="en-US" sz="4000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4000" dirty="0">
                <a:latin typeface="Calibri" pitchFamily="34" charset="0"/>
                <a:cs typeface="Calibri" pitchFamily="34" charset="0"/>
              </a:rPr>
              <a:t>=</a:t>
            </a:r>
            <a:r>
              <a:rPr lang="en-US" sz="4000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4000" dirty="0">
                <a:latin typeface="Calibri" pitchFamily="34" charset="0"/>
                <a:cs typeface="Calibri" pitchFamily="34" charset="0"/>
              </a:rPr>
              <a:t>±</a:t>
            </a:r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9702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0000"/>
          </a:blip>
          <a:srcRect/>
          <a:stretch>
            <a:fillRect/>
          </a:stretch>
        </p:blipFill>
        <p:spPr bwMode="auto">
          <a:xfrm>
            <a:off x="6173957" y="5139406"/>
            <a:ext cx="357190" cy="783070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0" y="0"/>
            <a:ext cx="12192000" cy="1043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Bikvadrat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42478" y="1184381"/>
            <a:ext cx="42274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Tenglamani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yeching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:</a:t>
            </a:r>
            <a:endParaRPr lang="ru-RU" sz="3200" b="1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748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29698" grpId="0"/>
      <p:bldP spid="9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Содержимое 2"/>
              <p:cNvSpPr>
                <a:spLocks noGrp="1"/>
              </p:cNvSpPr>
              <p:nvPr>
                <p:ph idx="1"/>
              </p:nvPr>
            </p:nvSpPr>
            <p:spPr>
              <a:xfrm>
                <a:off x="579549" y="2431832"/>
                <a:ext cx="11903523" cy="5069700"/>
              </a:xfrm>
            </p:spPr>
            <p:txBody>
              <a:bodyPr>
                <a:normAutofit fontScale="32500" lnSpcReduction="20000"/>
              </a:bodyPr>
              <a:lstStyle/>
              <a:p>
                <a:pPr>
                  <a:buNone/>
                </a:pPr>
                <a:r>
                  <a:rPr lang="en-US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ru-RU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pPr>
                  <a:buNone/>
                </a:pPr>
                <a:r>
                  <a:rPr lang="ru-RU" sz="8600" dirty="0">
                    <a:latin typeface="Arial" panose="020B0604020202020204" pitchFamily="34" charset="0"/>
                    <a:cs typeface="Arial" panose="020B0604020202020204" pitchFamily="34" charset="0"/>
                  </a:rPr>
                  <a:t>1)</a:t>
                </a:r>
                <a:r>
                  <a:rPr lang="en-US" sz="8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8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х</a:t>
                </a:r>
                <a:r>
                  <a:rPr lang="ru-RU" sz="8600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8600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2х</a:t>
                </a:r>
                <a:r>
                  <a:rPr lang="en-US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y   </a:t>
                </a:r>
                <a:r>
                  <a:rPr lang="en-US" sz="8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8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buNone/>
                </a:pPr>
                <a:r>
                  <a:rPr lang="ru-RU" sz="8600" dirty="0">
                    <a:latin typeface="Arial" panose="020B0604020202020204" pitchFamily="34" charset="0"/>
                    <a:cs typeface="Arial" panose="020B0604020202020204" pitchFamily="34" charset="0"/>
                  </a:rPr>
                  <a:t>2)</a:t>
                </a:r>
                <a:r>
                  <a:rPr lang="en-US" sz="8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ru-RU" sz="9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у</a:t>
                </a:r>
                <a:r>
                  <a:rPr lang="ru-RU" sz="9800" b="1" baseline="30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:r>
                  <a:rPr lang="ru-RU" sz="9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- 4у + 3 = 0</a:t>
                </a:r>
                <a:r>
                  <a:rPr lang="en-US" sz="9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9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endParaRPr lang="en-US" sz="8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None/>
                </a:pPr>
                <a:r>
                  <a:rPr lang="en-US" sz="86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ru-RU" sz="8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у</a:t>
                </a:r>
                <a:r>
                  <a:rPr lang="ru-RU" sz="8600" b="1" baseline="-25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ru-RU" sz="8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1    у</a:t>
                </a:r>
                <a:r>
                  <a:rPr lang="ru-RU" sz="8600" b="1" baseline="-25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8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3</a:t>
                </a:r>
                <a:r>
                  <a:rPr lang="en-US" sz="8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8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None/>
                </a:pPr>
                <a:endParaRPr lang="en-US" sz="8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None/>
                </a:pPr>
                <a:r>
                  <a:rPr lang="ru-RU" sz="86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86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ru-RU" sz="8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х</a:t>
                </a:r>
                <a:r>
                  <a:rPr lang="ru-RU" sz="8600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8600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2х</a:t>
                </a:r>
                <a:r>
                  <a:rPr lang="en-US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1</a:t>
                </a:r>
              </a:p>
              <a:p>
                <a:pPr>
                  <a:buNone/>
                </a:pPr>
                <a:r>
                  <a:rPr lang="en-US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ru-RU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х</a:t>
                </a:r>
                <a:r>
                  <a:rPr lang="ru-RU" sz="8600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8600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2х</a:t>
                </a:r>
                <a:r>
                  <a:rPr lang="en-US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-1 = 0</a:t>
                </a:r>
              </a:p>
              <a:p>
                <a:pPr>
                  <a:buNone/>
                </a:pPr>
                <a:r>
                  <a:rPr lang="en-US" sz="8600" b="1" dirty="0"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8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86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𝐱</m:t>
                        </m:r>
                      </m:e>
                      <m:sub>
                        <m:r>
                          <a:rPr lang="en-US" sz="86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86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1+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8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86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</m:oMath>
                </a14:m>
                <a:endParaRPr lang="en-US" sz="8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None/>
                </a:pPr>
                <a:r>
                  <a:rPr lang="en-US" sz="8600" b="1" dirty="0"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8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86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𝐱</m:t>
                        </m:r>
                      </m:e>
                      <m:sub>
                        <m:r>
                          <a:rPr lang="en-US" sz="86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86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1-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8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86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</m:oMath>
                </a14:m>
                <a:endParaRPr lang="en-US" sz="5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None/>
                </a:pPr>
                <a:endParaRPr lang="en-US" sz="5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None/>
                </a:pPr>
                <a:r>
                  <a:rPr lang="en-US" sz="5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buNone/>
                </a:pP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Содержимое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9549" y="2431832"/>
                <a:ext cx="11903523" cy="5069700"/>
              </a:xfrm>
              <a:blipFill rotWithShape="0">
                <a:blip r:embed="rId2"/>
                <a:stretch>
                  <a:fillRect l="-1024" t="-37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0" y="0"/>
            <a:ext cx="12192000" cy="12858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9549" y="1529397"/>
            <a:ext cx="10289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x²-2x)² - 4(x² - 2x) + 3 = 0  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26621" y="4486475"/>
            <a:ext cx="2432076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28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2х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= 3</a:t>
            </a: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28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2х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- 3 = 0 </a:t>
            </a:r>
            <a:endParaRPr lang="ru-RU" sz="2800" dirty="0"/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336476" y="5394416"/>
                <a:ext cx="6096000" cy="95410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𝐱</m:t>
                        </m:r>
                      </m:e>
                      <m:sub>
                        <m:r>
                          <a:rPr lang="en-US" sz="28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28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-1</a:t>
                </a:r>
              </a:p>
              <a:p>
                <a:pPr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𝐱</m:t>
                        </m:r>
                      </m:e>
                      <m:sub>
                        <m:r>
                          <a:rPr lang="en-US" sz="28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3</a:t>
                </a:r>
                <a:endParaRPr lang="ru-RU" sz="28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6476" y="5394416"/>
                <a:ext cx="6096000" cy="954107"/>
              </a:xfrm>
              <a:prstGeom prst="rect">
                <a:avLst/>
              </a:prstGeom>
              <a:blipFill rotWithShape="0">
                <a:blip r:embed="rId3"/>
                <a:stretch>
                  <a:fillRect t="-7051" b="-160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253408" y="5435077"/>
                <a:ext cx="5636654" cy="5651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None/>
                </a:pPr>
                <a:r>
                  <a:rPr lang="en-US" sz="28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1+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sz="28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1-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sz="28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-1 </a:t>
                </a:r>
                <a:r>
                  <a:rPr lang="en-US" sz="2800" b="1" dirty="0" err="1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3. </a:t>
                </a:r>
                <a:endParaRPr lang="ru-RU" sz="2800" b="1" dirty="0">
                  <a:solidFill>
                    <a:srgbClr val="8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3408" y="5435077"/>
                <a:ext cx="5636654" cy="565155"/>
              </a:xfrm>
              <a:prstGeom prst="rect">
                <a:avLst/>
              </a:prstGeom>
              <a:blipFill rotWithShape="0">
                <a:blip r:embed="rId4"/>
                <a:stretch>
                  <a:fillRect l="-2273" t="-4348" b="-304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9974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Содержимое 2"/>
              <p:cNvSpPr>
                <a:spLocks noGrp="1"/>
              </p:cNvSpPr>
              <p:nvPr>
                <p:ph idx="1"/>
              </p:nvPr>
            </p:nvSpPr>
            <p:spPr>
              <a:xfrm>
                <a:off x="361667" y="2017173"/>
                <a:ext cx="11903523" cy="5069700"/>
              </a:xfrm>
            </p:spPr>
            <p:txBody>
              <a:bodyPr>
                <a:normAutofit fontScale="40000" lnSpcReduction="20000"/>
              </a:bodyPr>
              <a:lstStyle/>
              <a:p>
                <a:pPr>
                  <a:buNone/>
                </a:pPr>
                <a:endParaRPr lang="ru-RU" sz="8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None/>
                </a:pPr>
                <a:r>
                  <a:rPr lang="ru-RU" sz="8600" dirty="0">
                    <a:latin typeface="Arial" panose="020B0604020202020204" pitchFamily="34" charset="0"/>
                    <a:cs typeface="Arial" panose="020B0604020202020204" pitchFamily="34" charset="0"/>
                  </a:rPr>
                  <a:t>1)</a:t>
                </a:r>
                <a:r>
                  <a:rPr lang="en-US" sz="8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86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ru-RU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х</a:t>
                </a:r>
                <a:r>
                  <a:rPr lang="en-US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+3</a:t>
                </a:r>
                <a:r>
                  <a:rPr lang="ru-RU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)²</a:t>
                </a:r>
                <a:r>
                  <a:rPr lang="en-US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 t  </a:t>
                </a:r>
                <a:r>
                  <a:rPr lang="en-US" sz="8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8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buNone/>
                </a:pPr>
                <a:r>
                  <a:rPr lang="ru-RU" sz="8600" dirty="0">
                    <a:latin typeface="Arial" panose="020B0604020202020204" pitchFamily="34" charset="0"/>
                    <a:cs typeface="Arial" panose="020B0604020202020204" pitchFamily="34" charset="0"/>
                  </a:rPr>
                  <a:t>2)</a:t>
                </a:r>
                <a:r>
                  <a:rPr lang="en-US" sz="8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9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ru-RU" sz="9800" b="1" baseline="30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:r>
                  <a:rPr lang="ru-RU" sz="9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:r>
                  <a:rPr lang="en-US" sz="9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13t</a:t>
                </a:r>
                <a:r>
                  <a:rPr lang="ru-RU" sz="9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9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ru-RU" sz="9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9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36</a:t>
                </a:r>
                <a:r>
                  <a:rPr lang="ru-RU" sz="9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0</a:t>
                </a:r>
                <a:r>
                  <a:rPr lang="en-US" sz="9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9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endParaRPr lang="en-US" sz="8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None/>
                </a:pPr>
                <a:r>
                  <a:rPr lang="en-US" sz="86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en-US" sz="8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ru-RU" sz="8600" b="1" baseline="-25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ru-RU" sz="8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8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</a:t>
                </a:r>
                <a:r>
                  <a:rPr lang="ru-RU" sz="8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8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ru-RU" sz="8600" b="1" baseline="-25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8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8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4.</a:t>
                </a:r>
                <a:endParaRPr lang="ru-RU" sz="8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None/>
                </a:pPr>
                <a:endParaRPr lang="en-US" sz="8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None/>
                </a:pPr>
                <a:r>
                  <a:rPr lang="ru-RU" sz="86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86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ru-RU" sz="8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8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ru-RU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х</a:t>
                </a:r>
                <a:r>
                  <a:rPr lang="en-US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+3)² = 9</a:t>
                </a:r>
              </a:p>
              <a:p>
                <a:pPr>
                  <a:buNone/>
                </a:pPr>
                <a:r>
                  <a:rPr lang="en-US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ru-RU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х</a:t>
                </a:r>
                <a:r>
                  <a:rPr lang="en-US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+3 = ±3</a:t>
                </a:r>
              </a:p>
              <a:p>
                <a:pPr>
                  <a:buNone/>
                </a:pPr>
                <a:r>
                  <a:rPr lang="en-US" sz="8600" b="1" dirty="0"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8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86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𝐱</m:t>
                        </m:r>
                      </m:e>
                      <m:sub>
                        <m:r>
                          <a:rPr lang="en-US" sz="86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86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0</a:t>
                </a:r>
              </a:p>
              <a:p>
                <a:pPr>
                  <a:buNone/>
                </a:pPr>
                <a:r>
                  <a:rPr lang="en-US" sz="8600" b="1" dirty="0"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8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86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𝐱</m:t>
                        </m:r>
                      </m:e>
                      <m:sub>
                        <m:r>
                          <a:rPr lang="en-US" sz="86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86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ru-RU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</a:p>
            </p:txBody>
          </p:sp>
        </mc:Choice>
        <mc:Fallback xmlns="">
          <p:sp>
            <p:nvSpPr>
              <p:cNvPr id="3" name="Содержимое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1667" y="2017173"/>
                <a:ext cx="11903523" cy="5069700"/>
              </a:xfrm>
              <a:blipFill rotWithShape="0">
                <a:blip r:embed="rId2"/>
                <a:stretch>
                  <a:fillRect l="-14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0" y="0"/>
            <a:ext cx="12192000" cy="12858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9307" y="1535680"/>
            <a:ext cx="116381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№396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x+3)⁴ -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(x+3)² +36 = 0  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456795" y="4332273"/>
                <a:ext cx="2561920" cy="24929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buNone/>
                </a:pP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4)</a:t>
                </a:r>
                <a:r>
                  <a:rPr lang="ru-RU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х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+3)² = 4</a:t>
                </a:r>
              </a:p>
              <a:p>
                <a:pPr>
                  <a:buNone/>
                </a:pP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х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+3 = ±2</a:t>
                </a:r>
              </a:p>
              <a:p>
                <a:pPr>
                  <a:buNone/>
                </a:pPr>
                <a:r>
                  <a:rPr lang="en-US" sz="3200" b="1" dirty="0"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𝐱</m:t>
                        </m:r>
                      </m:e>
                      <m:sub>
                        <m:r>
                          <a:rPr lang="en-US" sz="32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32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-5</a:t>
                </a:r>
              </a:p>
              <a:p>
                <a:pPr>
                  <a:buNone/>
                </a:pPr>
                <a:r>
                  <a:rPr lang="en-US" sz="3200" b="1" dirty="0"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𝐱</m:t>
                        </m:r>
                      </m:e>
                      <m:sub>
                        <m:r>
                          <a:rPr lang="en-US" sz="32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32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-1</a:t>
                </a:r>
              </a:p>
              <a:p>
                <a:endParaRPr lang="ru-RU" sz="28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6795" y="4332273"/>
                <a:ext cx="2561920" cy="2492990"/>
              </a:xfrm>
              <a:prstGeom prst="rect">
                <a:avLst/>
              </a:prstGeom>
              <a:blipFill rotWithShape="0">
                <a:blip r:embed="rId3"/>
                <a:stretch>
                  <a:fillRect l="-2143" t="-3178" r="-52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7018715" y="5787774"/>
            <a:ext cx="56366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Javob: 0; </a:t>
            </a:r>
            <a:r>
              <a:rPr lang="ru-RU" sz="2800" b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-5 </a:t>
            </a:r>
            <a:r>
              <a:rPr lang="en-US" sz="28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-1. </a:t>
            </a:r>
            <a:endParaRPr lang="ru-RU" sz="28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983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9412" y="1976356"/>
            <a:ext cx="7772400" cy="47101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+4х+1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= y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3600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-8       у</a:t>
            </a:r>
            <a:r>
              <a:rPr lang="ru-RU" sz="3600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00000"/>
              </a:lnSpc>
              <a:buNone/>
            </a:pP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1) 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4х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1= -8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4х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9 = 0</a:t>
            </a:r>
          </a:p>
          <a:p>
            <a:pPr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D &lt; 0   </a:t>
            </a:r>
          </a:p>
          <a:p>
            <a:pPr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Yechimga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848703" y="3965667"/>
            <a:ext cx="375977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2) 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4х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4х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5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-5   х</a:t>
            </a:r>
            <a:r>
              <a:rPr lang="ru-RU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49412" y="1098187"/>
            <a:ext cx="62215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+4х+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3)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+4х+1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) = 48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92000" cy="1043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tenglamaga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9412" y="2578181"/>
            <a:ext cx="3301304" cy="590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y² + 2y –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0 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205256" y="1976356"/>
            <a:ext cx="25314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(у+2)у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081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5740" y="3286541"/>
            <a:ext cx="4770862" cy="24913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(x-2)² = t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t</a:t>
            </a:r>
            <a:r>
              <a:rPr lang="ru-RU" sz="3200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3200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44740" y="3325427"/>
            <a:ext cx="375977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2) 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4х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+ 4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4х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+ 1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9412" y="1098187"/>
            <a:ext cx="51235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-2)²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4х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) +3 = 0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92000" cy="1043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397(2)-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1640" y="3844433"/>
            <a:ext cx="3301304" cy="590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t² – 4t + 3 = 0 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009397" y="2071084"/>
            <a:ext cx="32592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∙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– 4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+ 3 = 0  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9412" y="2071084"/>
            <a:ext cx="63337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²- 4x +4)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4х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+ 4 - 4) +3 = 0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Левая фигурная скобка 8"/>
          <p:cNvSpPr/>
          <p:nvPr/>
        </p:nvSpPr>
        <p:spPr>
          <a:xfrm rot="16200000">
            <a:off x="3382169" y="1658584"/>
            <a:ext cx="258072" cy="1980244"/>
          </a:xfrm>
          <a:prstGeom prst="leftBrace">
            <a:avLst>
              <a:gd name="adj1" fmla="val 54487"/>
              <a:gd name="adj2" fmla="val 50000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Левая фигурная скобка 9"/>
          <p:cNvSpPr/>
          <p:nvPr/>
        </p:nvSpPr>
        <p:spPr>
          <a:xfrm rot="16200000">
            <a:off x="1149687" y="1637710"/>
            <a:ext cx="258072" cy="1980244"/>
          </a:xfrm>
          <a:prstGeom prst="leftBrace">
            <a:avLst>
              <a:gd name="adj1" fmla="val 54487"/>
              <a:gd name="adj2" fmla="val 50000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73831" y="2635518"/>
            <a:ext cx="3048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28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106522" y="2690531"/>
            <a:ext cx="8242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- 4</a:t>
            </a:r>
            <a:endParaRPr lang="ru-RU" sz="28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650484" y="3325427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1) 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4х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+ 4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4х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+ 3 = 0</a:t>
            </a:r>
          </a:p>
          <a:p>
            <a:pPr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 х</a:t>
            </a:r>
            <a:r>
              <a:rPr lang="ru-RU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779299" y="5532972"/>
            <a:ext cx="33906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>
                <a:solidFill>
                  <a:srgbClr val="8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Javob</a:t>
            </a:r>
            <a:r>
              <a:rPr lang="ru-RU" sz="3600" b="1" dirty="0">
                <a:solidFill>
                  <a:srgbClr val="8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:</a:t>
            </a:r>
            <a:r>
              <a:rPr lang="en-US" sz="3600" b="1" dirty="0">
                <a:solidFill>
                  <a:srgbClr val="8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 1; 2; 3.</a:t>
            </a:r>
            <a:endParaRPr lang="ru-RU" sz="3600" b="1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627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 animBg="1"/>
      <p:bldP spid="10" grpId="0" animBg="1"/>
      <p:bldP spid="11" grpId="0"/>
      <p:bldP spid="12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558616" y="1478379"/>
            <a:ext cx="9937105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53958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ru-RU" sz="44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(х²-</a:t>
            </a:r>
            <a:r>
              <a:rPr lang="en-US" sz="44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ru-RU" sz="44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5х</a:t>
            </a:r>
            <a:r>
              <a:rPr lang="en-US" sz="44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ru-RU" sz="44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+</a:t>
            </a:r>
            <a:r>
              <a:rPr lang="en-US" sz="44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ru-RU" sz="44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7)²-</a:t>
            </a:r>
            <a:r>
              <a:rPr lang="en-US" sz="44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ru-RU" sz="44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2(х</a:t>
            </a:r>
            <a:r>
              <a:rPr lang="en-US" sz="44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ru-RU" sz="44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-</a:t>
            </a:r>
            <a:r>
              <a:rPr lang="en-US" sz="44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ru-RU" sz="44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2)(х</a:t>
            </a:r>
            <a:r>
              <a:rPr lang="en-US" sz="44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ru-RU" sz="44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-</a:t>
            </a:r>
            <a:r>
              <a:rPr lang="en-US" sz="44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ru-RU" sz="44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3)</a:t>
            </a:r>
            <a:r>
              <a:rPr lang="en-US" sz="44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ru-RU" sz="44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=</a:t>
            </a:r>
            <a:r>
              <a:rPr lang="en-US" sz="44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ru-RU" sz="44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1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000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>
                <a:solidFill>
                  <a:srgbClr val="8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х²- 5х + 6 = </a:t>
            </a:r>
            <a:r>
              <a:rPr lang="en-US" sz="4400" b="1" dirty="0">
                <a:solidFill>
                  <a:srgbClr val="8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t</a:t>
            </a:r>
            <a:r>
              <a:rPr lang="en-US" sz="3600" dirty="0">
                <a:solidFill>
                  <a:srgbClr val="8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bo‘lsin</a:t>
            </a:r>
            <a:r>
              <a:rPr lang="en-US" sz="40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.</a:t>
            </a:r>
            <a:r>
              <a:rPr lang="ru-RU" sz="4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</a:t>
            </a:r>
            <a:endParaRPr lang="ru-RU" sz="4000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1043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tenglamaga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0005" y="3128288"/>
            <a:ext cx="34788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en-US" sz="44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 </a:t>
            </a:r>
            <a:r>
              <a:rPr lang="ru-RU" sz="44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en-US" sz="44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1)</a:t>
            </a:r>
            <a:r>
              <a:rPr lang="ru-RU" sz="44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²</a:t>
            </a:r>
            <a:r>
              <a:rPr lang="ru-RU" sz="44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en-US" sz="44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44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 </a:t>
            </a:r>
            <a:r>
              <a:rPr lang="ru-RU" sz="44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 </a:t>
            </a:r>
            <a:endParaRPr lang="ru-RU" sz="4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0005" y="3908600"/>
            <a:ext cx="414408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4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lang="ru-RU" sz="44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²</a:t>
            </a:r>
            <a:r>
              <a:rPr lang="en-US" sz="44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ru-RU" sz="44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en-US" sz="44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44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 </a:t>
            </a:r>
            <a:r>
              <a:rPr lang="ru-RU" sz="44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en-US" sz="44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en-US" sz="44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en-US" sz="44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44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 </a:t>
            </a:r>
            <a:r>
              <a:rPr lang="ru-RU" sz="44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</a:t>
            </a:r>
            <a:endParaRPr lang="ru-RU" sz="4400" b="1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0005" y="4678041"/>
            <a:ext cx="153760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lang="ru-RU" sz="36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²</a:t>
            </a:r>
            <a:r>
              <a:rPr lang="en-US" sz="36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ru-RU" sz="36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0   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 </a:t>
            </a:r>
            <a:r>
              <a:rPr lang="ru-RU" sz="36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0</a:t>
            </a:r>
            <a:endParaRPr lang="ru-RU" sz="3600" b="1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17705" y="3570046"/>
            <a:ext cx="444470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х²</a:t>
            </a:r>
            <a:r>
              <a:rPr lang="en-US" sz="3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-</a:t>
            </a:r>
            <a:r>
              <a:rPr lang="en-US" sz="3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5х</a:t>
            </a:r>
            <a:r>
              <a:rPr lang="en-US" sz="3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+</a:t>
            </a:r>
            <a:r>
              <a:rPr lang="en-US" sz="3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6</a:t>
            </a:r>
            <a:r>
              <a:rPr lang="en-US" sz="3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=</a:t>
            </a:r>
            <a:r>
              <a:rPr lang="en-US" sz="3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0                       </a:t>
            </a:r>
            <a:endParaRPr lang="ru-RU" sz="3600" b="1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x </a:t>
            </a:r>
            <a:r>
              <a:rPr lang="ru-RU" sz="3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=</a:t>
            </a:r>
            <a:r>
              <a:rPr lang="en-US" sz="3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2</a:t>
            </a:r>
            <a:r>
              <a:rPr lang="en-US" sz="3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,</a:t>
            </a:r>
            <a:r>
              <a:rPr lang="ru-RU" sz="3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    х</a:t>
            </a:r>
            <a:r>
              <a:rPr lang="en-US" sz="3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=</a:t>
            </a:r>
            <a:r>
              <a:rPr lang="en-US" sz="3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3</a:t>
            </a:r>
            <a:r>
              <a:rPr lang="en-US" sz="3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                      </a:t>
            </a:r>
            <a:endParaRPr lang="ru-RU" sz="3600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>
                <a:solidFill>
                  <a:srgbClr val="8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Javob</a:t>
            </a:r>
            <a:r>
              <a:rPr lang="ru-RU" sz="3600" b="1" dirty="0">
                <a:solidFill>
                  <a:srgbClr val="8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:</a:t>
            </a:r>
            <a:r>
              <a:rPr lang="en-US" sz="3600" b="1" dirty="0">
                <a:solidFill>
                  <a:srgbClr val="8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rgbClr val="8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х₁=</a:t>
            </a:r>
            <a:r>
              <a:rPr lang="en-US" sz="3600" b="1" dirty="0">
                <a:solidFill>
                  <a:srgbClr val="8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rgbClr val="8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2; х₂=</a:t>
            </a:r>
            <a:r>
              <a:rPr lang="en-US" sz="3600" b="1" dirty="0">
                <a:solidFill>
                  <a:srgbClr val="8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rgbClr val="8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3</a:t>
            </a:r>
            <a:endParaRPr lang="ru-RU" sz="3600" b="1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322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5740" y="3286541"/>
            <a:ext cx="4770862" cy="24913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x² - x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= t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t</a:t>
            </a:r>
            <a:r>
              <a:rPr lang="ru-RU" sz="3200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3200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123716" y="3286541"/>
            <a:ext cx="375977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2) 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12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-12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-3;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035903"/>
            <a:ext cx="103637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:   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x⁴- 2x³- 13x² + 14x + 24 = 0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"/>
            <a:ext cx="12192000" cy="822206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401(2)-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1640" y="3844433"/>
            <a:ext cx="3301304" cy="590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t² – 14t + 24 = 0 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49412" y="1807091"/>
            <a:ext cx="61750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x⁴- 2x³ + </a:t>
            </a:r>
            <a:r>
              <a:rPr lang="en-US" sz="32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x² - 14x²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+ 14x + 24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= 0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Левая фигурная скобка 8"/>
          <p:cNvSpPr/>
          <p:nvPr/>
        </p:nvSpPr>
        <p:spPr>
          <a:xfrm rot="16200000">
            <a:off x="3803353" y="1462614"/>
            <a:ext cx="258072" cy="1980244"/>
          </a:xfrm>
          <a:prstGeom prst="leftBrace">
            <a:avLst>
              <a:gd name="adj1" fmla="val 54487"/>
              <a:gd name="adj2" fmla="val 50000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Левая фигурная скобка 9"/>
          <p:cNvSpPr/>
          <p:nvPr/>
        </p:nvSpPr>
        <p:spPr>
          <a:xfrm rot="16200000">
            <a:off x="1286826" y="1480264"/>
            <a:ext cx="258072" cy="1980244"/>
          </a:xfrm>
          <a:prstGeom prst="leftBrace">
            <a:avLst>
              <a:gd name="adj1" fmla="val 54487"/>
              <a:gd name="adj2" fmla="val 50000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73831" y="2635518"/>
            <a:ext cx="11865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(x²-x)²</a:t>
            </a:r>
            <a:endParaRPr lang="ru-RU" sz="28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440010" y="2601135"/>
            <a:ext cx="14670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14(x²-x)</a:t>
            </a:r>
            <a:endParaRPr lang="ru-RU" sz="28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421884" y="3382365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1) 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- 2 = 0</a:t>
            </a:r>
          </a:p>
          <a:p>
            <a:pPr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-1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 х</a:t>
            </a:r>
            <a:r>
              <a:rPr lang="ru-RU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560326" y="5304409"/>
            <a:ext cx="47243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>
                <a:solidFill>
                  <a:srgbClr val="8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Javob</a:t>
            </a:r>
            <a:r>
              <a:rPr lang="ru-RU" sz="3600" b="1" dirty="0">
                <a:solidFill>
                  <a:srgbClr val="8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:</a:t>
            </a:r>
            <a:r>
              <a:rPr lang="en-US" sz="3600" b="1" dirty="0">
                <a:solidFill>
                  <a:srgbClr val="8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 -1; 2; -3 </a:t>
            </a:r>
            <a:r>
              <a:rPr lang="en-US" sz="3600" b="1" dirty="0" err="1">
                <a:solidFill>
                  <a:srgbClr val="8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solidFill>
                  <a:srgbClr val="8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4.</a:t>
            </a:r>
            <a:endParaRPr lang="ru-RU" sz="3600" b="1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269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  <p:bldP spid="10" grpId="0" animBg="1"/>
      <p:bldP spid="11" grpId="0"/>
      <p:bldP spid="12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236192"/>
            <a:ext cx="11552630" cy="68663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ru-RU" sz="4233" dirty="0">
                <a:latin typeface="Arial" pitchFamily="34" charset="0"/>
                <a:cs typeface="Arial" pitchFamily="34" charset="0"/>
              </a:rPr>
              <a:t>        </a:t>
            </a:r>
            <a:r>
              <a:rPr lang="en-US" sz="4233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4233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33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4233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33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4233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33" dirty="0" err="1">
                <a:latin typeface="Arial" pitchFamily="34" charset="0"/>
                <a:cs typeface="Arial" pitchFamily="34" charset="0"/>
              </a:rPr>
              <a:t>topshiriqlar</a:t>
            </a:r>
            <a:r>
              <a:rPr lang="ru-RU" sz="4233" dirty="0">
                <a:latin typeface="Arial" pitchFamily="34" charset="0"/>
                <a:cs typeface="Arial" pitchFamily="34" charset="0"/>
              </a:rPr>
              <a:t>:</a:t>
            </a:r>
            <a:endParaRPr sz="4233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40793" y="1944620"/>
            <a:ext cx="4129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>
                <a:latin typeface="Arial" pitchFamily="34" charset="0"/>
                <a:cs typeface="Arial" pitchFamily="34" charset="0"/>
              </a:rPr>
              <a:t>399 - </a:t>
            </a:r>
            <a:r>
              <a:rPr lang="en-US" sz="3200" b="1" kern="0" dirty="0" err="1">
                <a:latin typeface="Arial" pitchFamily="34" charset="0"/>
                <a:cs typeface="Arial" pitchFamily="34" charset="0"/>
              </a:rPr>
              <a:t>topshiriq</a:t>
            </a:r>
            <a:r>
              <a:rPr lang="en-US" sz="3200" b="1" kern="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70789" y="3198163"/>
            <a:ext cx="4069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>
                <a:latin typeface="Arial" pitchFamily="34" charset="0"/>
                <a:cs typeface="Arial" pitchFamily="34" charset="0"/>
              </a:rPr>
              <a:t>400 - </a:t>
            </a:r>
            <a:r>
              <a:rPr lang="en-US" sz="3200" b="1" kern="0" dirty="0" err="1">
                <a:latin typeface="Arial" pitchFamily="34" charset="0"/>
                <a:cs typeface="Arial" pitchFamily="34" charset="0"/>
              </a:rPr>
              <a:t>topshiriq</a:t>
            </a:r>
            <a:r>
              <a:rPr lang="en-US" sz="3200" b="1" kern="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cxnSp>
        <p:nvCxnSpPr>
          <p:cNvPr id="20" name="Straight Connector 9"/>
          <p:cNvCxnSpPr/>
          <p:nvPr/>
        </p:nvCxnSpPr>
        <p:spPr>
          <a:xfrm>
            <a:off x="5375920" y="1639751"/>
            <a:ext cx="0" cy="4401750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723361" y="1787014"/>
            <a:ext cx="899989" cy="899989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5756962" y="3058460"/>
            <a:ext cx="899989" cy="899989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5756962" y="4349747"/>
            <a:ext cx="899989" cy="899989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6599" y="2891230"/>
            <a:ext cx="480131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162 - </a:t>
            </a:r>
            <a:r>
              <a:rPr lang="en-US" sz="6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sahifa</a:t>
            </a:r>
            <a:endParaRPr lang="ru-RU" sz="6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70790" y="4507353"/>
            <a:ext cx="4069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>
                <a:latin typeface="Arial" pitchFamily="34" charset="0"/>
                <a:cs typeface="Arial" pitchFamily="34" charset="0"/>
              </a:rPr>
              <a:t>401 - </a:t>
            </a:r>
            <a:r>
              <a:rPr lang="en-US" sz="3200" b="1" kern="0" dirty="0" err="1">
                <a:latin typeface="Arial" pitchFamily="34" charset="0"/>
                <a:cs typeface="Arial" pitchFamily="34" charset="0"/>
              </a:rPr>
              <a:t>topshiriq</a:t>
            </a:r>
            <a:r>
              <a:rPr lang="en-US" sz="3200" b="1" kern="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361611" y="6041501"/>
            <a:ext cx="3157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7ю16 </a:t>
            </a:r>
            <a:r>
              <a:rPr lang="en-US" dirty="0"/>
              <a:t> </a:t>
            </a:r>
            <a:r>
              <a:rPr lang="en-US" dirty="0" err="1"/>
              <a:t>javobini</a:t>
            </a:r>
            <a:r>
              <a:rPr lang="en-US" dirty="0"/>
              <a:t> </a:t>
            </a:r>
            <a:r>
              <a:rPr lang="en-US" dirty="0" err="1"/>
              <a:t>ochirish</a:t>
            </a:r>
            <a:endParaRPr lang="en-US" dirty="0"/>
          </a:p>
          <a:p>
            <a:r>
              <a:rPr lang="en-US" dirty="0"/>
              <a:t>10,47 </a:t>
            </a:r>
            <a:r>
              <a:rPr lang="en-US" dirty="0" err="1"/>
              <a:t>dan</a:t>
            </a:r>
            <a:r>
              <a:rPr lang="en-US" dirty="0"/>
              <a:t>- 13,37 </a:t>
            </a:r>
            <a:r>
              <a:rPr lang="en-US" dirty="0" err="1"/>
              <a:t>gacha</a:t>
            </a:r>
            <a:r>
              <a:rPr lang="en-US" dirty="0"/>
              <a:t> </a:t>
            </a:r>
            <a:r>
              <a:rPr lang="en-US" dirty="0" err="1"/>
              <a:t>ochirish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446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  <p:bldP spid="23" grpId="0" animBg="1"/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  <p:bldP spid="23" grpId="0" animBg="1"/>
          <p:bldP spid="12" grpId="0"/>
        </p:bldLst>
      </p:timing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9531</TotalTime>
  <Words>761</Words>
  <Application>Microsoft Office PowerPoint</Application>
  <PresentationFormat>Широкоэкранный</PresentationFormat>
  <Paragraphs>117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Times New Roman</vt:lpstr>
      <vt:lpstr>Тема Office</vt:lpstr>
      <vt:lpstr>ALGEBRA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Algebra</dc:title>
  <dc:creator>Пользователь</dc:creator>
  <cp:lastModifiedBy>Аскарова Комила</cp:lastModifiedBy>
  <cp:revision>838</cp:revision>
  <dcterms:created xsi:type="dcterms:W3CDTF">2020-07-17T09:31:54Z</dcterms:created>
  <dcterms:modified xsi:type="dcterms:W3CDTF">2022-06-23T09:19:13Z</dcterms:modified>
</cp:coreProperties>
</file>