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451" r:id="rId3"/>
    <p:sldId id="454" r:id="rId4"/>
    <p:sldId id="455" r:id="rId5"/>
    <p:sldId id="452" r:id="rId6"/>
    <p:sldId id="456" r:id="rId7"/>
    <p:sldId id="453" r:id="rId8"/>
    <p:sldId id="457" r:id="rId9"/>
    <p:sldId id="45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51"/>
            <p14:sldId id="454"/>
            <p14:sldId id="455"/>
            <p14:sldId id="452"/>
            <p14:sldId id="456"/>
            <p14:sldId id="453"/>
            <p14:sldId id="457"/>
          </p14:sldIdLst>
        </p14:section>
        <p14:section name="Раздел без заголовка" id="{6AA1F43C-892A-4787-89B6-4EA8D4F8EDF5}">
          <p14:sldIdLst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FF"/>
    <a:srgbClr val="26D4B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309323" y="3091548"/>
            <a:ext cx="8116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80443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2" y="3940405"/>
            <a:ext cx="804431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9425864" y="2598486"/>
            <a:ext cx="2356834" cy="2195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81267" y="1908352"/>
            <a:ext cx="37465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9х⁴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6х²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01537" y="2714624"/>
            <a:ext cx="24865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(3х²-1)²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8683" y="3532526"/>
            <a:ext cx="2532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3х²-1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 rot="10800000" flipV="1">
            <a:off x="2515948" y="4290873"/>
            <a:ext cx="1071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х²=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/>
          </a:blip>
          <a:srcRect/>
          <a:stretch>
            <a:fillRect/>
          </a:stretch>
        </p:blipFill>
        <p:spPr bwMode="auto">
          <a:xfrm>
            <a:off x="3401267" y="4344222"/>
            <a:ext cx="180000" cy="720000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24000" y="273278"/>
            <a:ext cx="2135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>
                <a:latin typeface="Arial" pitchFamily="34" charset="0"/>
                <a:cs typeface="Arial" pitchFamily="34" charset="0"/>
              </a:rPr>
              <a:t> </a:t>
            </a: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18026" y="4381060"/>
            <a:ext cx="10518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x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=</a:t>
            </a:r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</a:rPr>
              <a:t>±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2000"/>
          </a:blip>
          <a:srcRect/>
          <a:stretch>
            <a:fillRect/>
          </a:stretch>
        </p:blipFill>
        <p:spPr bwMode="auto">
          <a:xfrm>
            <a:off x="5869917" y="4272222"/>
            <a:ext cx="375952" cy="792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83103" y="5139406"/>
            <a:ext cx="3310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4000" b="1" dirty="0">
                <a:latin typeface="Calibri" pitchFamily="34" charset="0"/>
                <a:cs typeface="Calibri" pitchFamily="34" charset="0"/>
              </a:rPr>
              <a:t>: </a:t>
            </a:r>
            <a:r>
              <a:rPr lang="ru-RU" sz="4000" dirty="0">
                <a:latin typeface="Calibri" pitchFamily="34" charset="0"/>
                <a:cs typeface="Calibri" pitchFamily="34" charset="0"/>
              </a:rPr>
              <a:t>х₁,₂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latin typeface="Calibri" pitchFamily="34" charset="0"/>
                <a:cs typeface="Calibri" pitchFamily="34" charset="0"/>
              </a:rPr>
              <a:t>=</a:t>
            </a:r>
            <a:r>
              <a:rPr lang="en-US" sz="40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dirty="0">
                <a:latin typeface="Calibri" pitchFamily="34" charset="0"/>
                <a:cs typeface="Calibri" pitchFamily="34" charset="0"/>
              </a:rPr>
              <a:t>±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6173957" y="5139406"/>
            <a:ext cx="357190" cy="78307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Bikvadrat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2478" y="1184381"/>
            <a:ext cx="42274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Tenglamani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yeching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74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9698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579549" y="2431832"/>
                <a:ext cx="11903523" cy="5069700"/>
              </a:xfrm>
            </p:spPr>
            <p:txBody>
              <a:bodyPr>
                <a:normAutofit fontScale="32500" lnSpcReduction="20000"/>
              </a:bodyPr>
              <a:lstStyle/>
              <a:p>
                <a:pPr>
                  <a:buNone/>
                </a:pP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y   </a:t>
                </a:r>
                <a:r>
                  <a:rPr lang="en-US" sz="8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</a:t>
                </a:r>
                <a:r>
                  <a:rPr lang="ru-RU" sz="9800" b="1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ru-RU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- 4у + 3 = 0</a:t>
                </a:r>
                <a:r>
                  <a:rPr lang="en-US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9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en-US" sz="8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US" sz="8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</a:t>
                </a:r>
                <a:r>
                  <a:rPr lang="ru-RU" sz="8600" b="1" baseline="-25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    у</a:t>
                </a:r>
                <a:r>
                  <a:rPr lang="ru-RU" sz="8600" b="1" baseline="-25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:r>
                  <a:rPr lang="en-US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8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endParaRPr lang="en-US" sz="8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8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1</a:t>
                </a:r>
              </a:p>
              <a:p>
                <a:pPr>
                  <a:buNone/>
                </a:pP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ru-RU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8600" b="1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-1 = 0</a:t>
                </a:r>
              </a:p>
              <a:p>
                <a:pPr>
                  <a:buNone/>
                </a:pPr>
                <a:r>
                  <a:rPr lang="en-US" sz="8600" b="1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8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8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US" sz="8600" b="1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8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8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8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8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endParaRPr lang="en-US" sz="5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endParaRPr lang="en-US" sz="5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US" sz="5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None/>
                </a:pP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9549" y="2431832"/>
                <a:ext cx="11903523" cy="5069700"/>
              </a:xfrm>
              <a:blipFill rotWithShape="0">
                <a:blip r:embed="rId2"/>
                <a:stretch>
                  <a:fillRect l="-1024" t="-37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0" y="0"/>
            <a:ext cx="12192000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549" y="1529397"/>
            <a:ext cx="10289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x²-2x)² - 4(x² - 2x) + 3 = 0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26621" y="4486475"/>
            <a:ext cx="243207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2х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2х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- 3 = 0 </a:t>
            </a:r>
            <a:endParaRPr lang="ru-RU" sz="2800" dirty="0"/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336476" y="5394416"/>
                <a:ext cx="6096000" cy="954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-1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28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476" y="5394416"/>
                <a:ext cx="6096000" cy="954107"/>
              </a:xfrm>
              <a:prstGeom prst="rect">
                <a:avLst/>
              </a:prstGeom>
              <a:blipFill rotWithShape="0">
                <a:blip r:embed="rId3"/>
                <a:stretch>
                  <a:fillRect t="-7051" b="-160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53408" y="5435077"/>
                <a:ext cx="5636654" cy="565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None/>
                </a:pPr>
                <a:r>
                  <a:rPr lang="en-US" sz="2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1+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1-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-1 </a:t>
                </a:r>
                <a:r>
                  <a:rPr lang="en-US" sz="28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3. </a:t>
                </a:r>
                <a:endParaRPr lang="ru-RU" sz="2800" b="1" dirty="0">
                  <a:solidFill>
                    <a:srgbClr val="8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408" y="5435077"/>
                <a:ext cx="5636654" cy="565155"/>
              </a:xfrm>
              <a:prstGeom prst="rect">
                <a:avLst/>
              </a:prstGeom>
              <a:blipFill rotWithShape="0">
                <a:blip r:embed="rId4"/>
                <a:stretch>
                  <a:fillRect l="-2273" t="-4348" b="-30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97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Содержимое 2"/>
              <p:cNvSpPr>
                <a:spLocks noGrp="1"/>
              </p:cNvSpPr>
              <p:nvPr>
                <p:ph idx="1"/>
              </p:nvPr>
            </p:nvSpPr>
            <p:spPr>
              <a:xfrm>
                <a:off x="361667" y="2017173"/>
                <a:ext cx="11903523" cy="5069700"/>
              </a:xfrm>
            </p:spPr>
            <p:txBody>
              <a:bodyPr>
                <a:normAutofit fontScale="40000" lnSpcReduction="20000"/>
              </a:bodyPr>
              <a:lstStyle/>
              <a:p>
                <a:pPr>
                  <a:buNone/>
                </a:pPr>
                <a:endParaRPr lang="ru-RU" sz="8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+3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)²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 t  </a:t>
                </a:r>
                <a:r>
                  <a:rPr lang="en-US" sz="8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2)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9800" b="1" baseline="30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ru-RU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13t</a:t>
                </a:r>
                <a:r>
                  <a:rPr lang="ru-RU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36</a:t>
                </a:r>
                <a:r>
                  <a:rPr lang="ru-RU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0</a:t>
                </a:r>
                <a:r>
                  <a:rPr lang="en-US" sz="9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9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en-US" sz="8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en-US" sz="8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8600" b="1" baseline="-25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ru-RU" sz="8600" b="1" baseline="-250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86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</a:t>
                </a:r>
                <a:endParaRPr lang="ru-RU" sz="86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endParaRPr lang="en-US" sz="8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None/>
                </a:pPr>
                <a:r>
                  <a:rPr lang="ru-RU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86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8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8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+3)² = 9</a:t>
                </a:r>
              </a:p>
              <a:p>
                <a:pPr>
                  <a:buNone/>
                </a:pP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+3 = ±3</a:t>
                </a:r>
              </a:p>
              <a:p>
                <a:pPr>
                  <a:buNone/>
                </a:pPr>
                <a:r>
                  <a:rPr lang="en-US" sz="8600" b="1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0</a:t>
                </a:r>
              </a:p>
              <a:p>
                <a:pPr>
                  <a:buNone/>
                </a:pPr>
                <a:r>
                  <a:rPr lang="en-US" sz="8600" b="1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86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8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86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8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</p:txBody>
          </p:sp>
        </mc:Choice>
        <mc:Fallback xmlns="">
          <p:sp>
            <p:nvSpPr>
              <p:cNvPr id="3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1667" y="2017173"/>
                <a:ext cx="11903523" cy="5069700"/>
              </a:xfrm>
              <a:blipFill rotWithShape="0">
                <a:blip r:embed="rId2"/>
                <a:stretch>
                  <a:fillRect l="-14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0" y="0"/>
            <a:ext cx="12192000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307" y="1535680"/>
            <a:ext cx="11638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№396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x+3)⁴ -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(x+3)² +36 = 0  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456795" y="4332273"/>
                <a:ext cx="2561920" cy="2492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:r>
                  <a:rPr lang="ru-RU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+3)² = 4</a:t>
                </a:r>
              </a:p>
              <a:p>
                <a:pPr>
                  <a:buNone/>
                </a:pP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+3 = ±2</a:t>
                </a:r>
              </a:p>
              <a:p>
                <a:pPr>
                  <a:buNone/>
                </a:pPr>
                <a:r>
                  <a:rPr lang="en-US" sz="3200" b="1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2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2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-5</a:t>
                </a:r>
              </a:p>
              <a:p>
                <a:pPr>
                  <a:buNone/>
                </a:pPr>
                <a:r>
                  <a:rPr lang="en-US" sz="3200" b="1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32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sz="32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-1</a:t>
                </a:r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795" y="4332273"/>
                <a:ext cx="2561920" cy="2492990"/>
              </a:xfrm>
              <a:prstGeom prst="rect">
                <a:avLst/>
              </a:prstGeom>
              <a:blipFill rotWithShape="0">
                <a:blip r:embed="rId3"/>
                <a:stretch>
                  <a:fillRect l="-2143" t="-3178" r="-52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018715" y="5787774"/>
            <a:ext cx="5636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 0; </a:t>
            </a:r>
            <a:r>
              <a:rPr lang="ru-RU" sz="2800" b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-5 </a:t>
            </a:r>
            <a:r>
              <a:rPr lang="en-US" sz="28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-1. </a:t>
            </a:r>
            <a:endParaRPr lang="ru-RU" sz="28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8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9412" y="1976356"/>
            <a:ext cx="7772400" cy="4710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+4х+1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= y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       у</a:t>
            </a:r>
            <a:r>
              <a:rPr lang="ru-RU" sz="36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buNone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1= -8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9 = 0</a:t>
            </a:r>
          </a:p>
          <a:p>
            <a:pPr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D &lt; 0   </a:t>
            </a:r>
          </a:p>
          <a:p>
            <a:pPr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48703" y="3965667"/>
            <a:ext cx="37597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5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-5   х</a:t>
            </a:r>
            <a:r>
              <a:rPr lang="ru-RU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9412" y="1098187"/>
            <a:ext cx="62215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+4х+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+4х+1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) = 48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tenglamaga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9412" y="2578181"/>
            <a:ext cx="3301304" cy="59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y² + 2y –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05256" y="1976356"/>
            <a:ext cx="2531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(у+2)у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8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5740" y="3286541"/>
            <a:ext cx="4770862" cy="2491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(x-2)² = t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</a:t>
            </a:r>
            <a:r>
              <a:rPr lang="ru-RU" sz="32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2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44740" y="3325427"/>
            <a:ext cx="37597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+ 4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+ 1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9412" y="1098187"/>
            <a:ext cx="51235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-2)²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∙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) +3 = 0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397(2)-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1640" y="3844433"/>
            <a:ext cx="3301304" cy="59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t² – 4t + 3 = 0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09397" y="2071084"/>
            <a:ext cx="3259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∙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– 4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 = 0 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9412" y="2071084"/>
            <a:ext cx="6333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²- 4x +4)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∙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+ 4 - 4) +3 = 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3382169" y="1658584"/>
            <a:ext cx="258072" cy="1980244"/>
          </a:xfrm>
          <a:prstGeom prst="leftBrace">
            <a:avLst>
              <a:gd name="adj1" fmla="val 5448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1149687" y="1637710"/>
            <a:ext cx="258072" cy="1980244"/>
          </a:xfrm>
          <a:prstGeom prst="leftBrace">
            <a:avLst>
              <a:gd name="adj1" fmla="val 5448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73831" y="2635518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06522" y="2690531"/>
            <a:ext cx="824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- 4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50484" y="332542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+ 4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4х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+ 3 = 0</a:t>
            </a:r>
          </a:p>
          <a:p>
            <a:pPr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  х</a:t>
            </a:r>
            <a:r>
              <a:rPr lang="ru-RU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79299" y="5532972"/>
            <a:ext cx="3390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Javob</a:t>
            </a:r>
            <a:r>
              <a:rPr lang="ru-RU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1; 2; 3.</a:t>
            </a:r>
            <a:endParaRPr lang="ru-RU" sz="36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62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58616" y="1478379"/>
            <a:ext cx="993710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(х²-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5х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7)²-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2(х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2)(х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3)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=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х²- 5х + 6 = </a:t>
            </a:r>
            <a:r>
              <a:rPr lang="en-US" sz="44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t</a:t>
            </a:r>
            <a:r>
              <a:rPr lang="en-US" sz="3600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bo‘lsin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  <a:r>
              <a:rPr lang="ru-RU" sz="4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  <a:endParaRPr lang="ru-RU" sz="40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tenglamaga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0005" y="3128288"/>
            <a:ext cx="3478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²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005" y="3908600"/>
            <a:ext cx="41440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²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endParaRPr lang="ru-RU" sz="44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005" y="4678041"/>
            <a:ext cx="153760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²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   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7705" y="3570046"/>
            <a:ext cx="44447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х²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-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5х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+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6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=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0                      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x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=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,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х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=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                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Javob</a:t>
            </a:r>
            <a:r>
              <a:rPr lang="ru-RU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х₁=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2; х₂=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</a:t>
            </a:r>
            <a:endParaRPr lang="ru-RU" sz="36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2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5740" y="3286541"/>
            <a:ext cx="4770862" cy="2491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 - x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= t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</a:t>
            </a:r>
            <a:r>
              <a:rPr lang="ru-RU" sz="32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32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23716" y="3286541"/>
            <a:ext cx="37597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2)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-12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-3;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35903"/>
            <a:ext cx="10363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  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x⁴- 2x³- 13x² + 14x + 24 = 0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"/>
            <a:ext cx="12192000" cy="82220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401(2)-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1640" y="3844433"/>
            <a:ext cx="3301304" cy="59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t² – 14t + 24 = 0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9412" y="1807091"/>
            <a:ext cx="61750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x⁴- 2x³ + </a:t>
            </a:r>
            <a:r>
              <a:rPr lang="en-US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x² - 14x²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+ 14x + 24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3803353" y="1462614"/>
            <a:ext cx="258072" cy="1980244"/>
          </a:xfrm>
          <a:prstGeom prst="leftBrace">
            <a:avLst>
              <a:gd name="adj1" fmla="val 5448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1286826" y="1480264"/>
            <a:ext cx="258072" cy="1980244"/>
          </a:xfrm>
          <a:prstGeom prst="leftBrace">
            <a:avLst>
              <a:gd name="adj1" fmla="val 54487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973831" y="2635518"/>
            <a:ext cx="11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(x²-x)²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40010" y="2601135"/>
            <a:ext cx="1467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14(x²-x)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421884" y="338236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- 2 = 0</a:t>
            </a:r>
          </a:p>
          <a:p>
            <a:pPr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-1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  х</a:t>
            </a:r>
            <a:r>
              <a:rPr lang="ru-RU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60326" y="5304409"/>
            <a:ext cx="4724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Javob</a:t>
            </a:r>
            <a:r>
              <a:rPr lang="ru-RU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-1; 2; -3 </a:t>
            </a:r>
            <a:r>
              <a:rPr lang="en-US" sz="3600" b="1" dirty="0" err="1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800000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4.</a:t>
            </a:r>
            <a:endParaRPr lang="ru-RU" sz="36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6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ru-RU" sz="4233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Mustaqil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topshiriqlar</a:t>
            </a:r>
            <a:r>
              <a:rPr lang="ru-RU" sz="4233" dirty="0">
                <a:latin typeface="Arial" pitchFamily="34" charset="0"/>
                <a:cs typeface="Arial" pitchFamily="34" charset="0"/>
              </a:rPr>
              <a:t>:</a:t>
            </a:r>
            <a:endParaRPr sz="42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40793" y="1944620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399 -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70789" y="3198163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400 -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723361" y="1787014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756962" y="3058460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5756962" y="4349747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99" y="2891230"/>
            <a:ext cx="48013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162 - </a:t>
            </a:r>
            <a:r>
              <a:rPr lang="en-US" sz="6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70790" y="4507353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401 -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61611" y="6041501"/>
            <a:ext cx="3157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7ю16 </a:t>
            </a:r>
            <a:r>
              <a:rPr lang="en-US" dirty="0"/>
              <a:t> </a:t>
            </a:r>
            <a:r>
              <a:rPr lang="en-US" dirty="0" err="1"/>
              <a:t>javobini</a:t>
            </a:r>
            <a:r>
              <a:rPr lang="en-US" dirty="0"/>
              <a:t> </a:t>
            </a:r>
            <a:r>
              <a:rPr lang="en-US" dirty="0" err="1"/>
              <a:t>ochirish</a:t>
            </a:r>
            <a:endParaRPr lang="en-US" dirty="0"/>
          </a:p>
          <a:p>
            <a:r>
              <a:rPr lang="en-US" dirty="0"/>
              <a:t>10,47 </a:t>
            </a:r>
            <a:r>
              <a:rPr lang="en-US" dirty="0" err="1"/>
              <a:t>dan</a:t>
            </a:r>
            <a:r>
              <a:rPr lang="en-US" dirty="0"/>
              <a:t>- 13,37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ochirish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2" grpId="0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9531</TotalTime>
  <Words>761</Words>
  <Application>Microsoft Office PowerPoint</Application>
  <PresentationFormat>Широкоэкранный</PresentationFormat>
  <Paragraphs>117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838</cp:revision>
  <dcterms:created xsi:type="dcterms:W3CDTF">2020-07-17T09:31:54Z</dcterms:created>
  <dcterms:modified xsi:type="dcterms:W3CDTF">2022-06-23T09:19:13Z</dcterms:modified>
</cp:coreProperties>
</file>