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09" r:id="rId2"/>
    <p:sldId id="502" r:id="rId3"/>
    <p:sldId id="497" r:id="rId4"/>
    <p:sldId id="500" r:id="rId5"/>
    <p:sldId id="496" r:id="rId6"/>
    <p:sldId id="504" r:id="rId7"/>
    <p:sldId id="508" r:id="rId8"/>
    <p:sldId id="505" r:id="rId9"/>
    <p:sldId id="501" r:id="rId10"/>
    <p:sldId id="450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502"/>
            <p14:sldId id="497"/>
            <p14:sldId id="500"/>
            <p14:sldId id="496"/>
            <p14:sldId id="504"/>
            <p14:sldId id="508"/>
            <p14:sldId id="505"/>
            <p14:sldId id="501"/>
          </p14:sldIdLst>
        </p14:section>
        <p14:section name="Раздел без заголовка" id="{6AA1F43C-892A-4787-89B6-4EA8D4F8EDF5}">
          <p14:sldIdLst>
            <p14:sldId id="4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FFFFFF"/>
    <a:srgbClr val="26D4B7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6535" autoAdjust="0"/>
  </p:normalViewPr>
  <p:slideViewPr>
    <p:cSldViewPr snapToGrid="0">
      <p:cViewPr varScale="1">
        <p:scale>
          <a:sx n="78" d="100"/>
          <a:sy n="78" d="100"/>
        </p:scale>
        <p:origin x="64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CAE68E-B399-4175-9FAE-7EC9B4ABB5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33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766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400" y="381000"/>
            <a:ext cx="101600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422400" y="1752600"/>
            <a:ext cx="49784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604000" y="1752600"/>
            <a:ext cx="49784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604000" y="3886200"/>
            <a:ext cx="49784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CA44A-4A2C-4B34-80A0-55A601936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377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9346"/>
            <a:ext cx="12222204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953897" y="459480"/>
            <a:ext cx="2238101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99558" y="2315497"/>
            <a:ext cx="97338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tenglamaga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keltiriladigan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tenglamalar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184" y="2024732"/>
            <a:ext cx="804430" cy="16714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6182" y="3940405"/>
            <a:ext cx="804431" cy="167149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757444" y="1416429"/>
            <a:ext cx="33601" cy="65858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774010" y="662129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14">
            <a:extLst>
              <a:ext uri="{FF2B5EF4-FFF2-40B4-BE49-F238E27FC236}">
                <a16:creationId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854362" y="719947"/>
            <a:ext cx="598101" cy="62363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15">
            <a:extLst>
              <a:ext uri="{FF2B5EF4-FFF2-40B4-BE49-F238E27FC236}">
                <a16:creationId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16">
            <a:extLst>
              <a:ext uri="{FF2B5EF4-FFF2-40B4-BE49-F238E27FC236}">
                <a16:creationId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649647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ru-RU" sz="4233">
                <a:latin typeface="Arial" pitchFamily="34" charset="0"/>
                <a:cs typeface="Arial" pitchFamily="34" charset="0"/>
              </a:rPr>
              <a:t>        </a:t>
            </a:r>
            <a:r>
              <a:rPr lang="en-US" sz="4233">
                <a:latin typeface="Arial" pitchFamily="34" charset="0"/>
                <a:cs typeface="Arial" pitchFamily="34" charset="0"/>
              </a:rPr>
              <a:t>Mustaqil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4233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33" dirty="0" err="1">
                <a:latin typeface="Arial" pitchFamily="34" charset="0"/>
                <a:cs typeface="Arial" pitchFamily="34" charset="0"/>
              </a:rPr>
              <a:t>topshiriqlar</a:t>
            </a:r>
            <a:r>
              <a:rPr lang="ru-RU" sz="4233" dirty="0">
                <a:latin typeface="Arial" pitchFamily="34" charset="0"/>
                <a:cs typeface="Arial" pitchFamily="34" charset="0"/>
              </a:rPr>
              <a:t>:</a:t>
            </a:r>
            <a:endParaRPr sz="4233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70790" y="1775794"/>
            <a:ext cx="4129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389 -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37993" y="2853869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390 -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15505" y="2808281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599" y="2891230"/>
            <a:ext cx="480131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160 - </a:t>
            </a:r>
            <a:r>
              <a:rPr lang="en-US" sz="6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sahifa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7993" y="5301338"/>
            <a:ext cx="42354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>
                <a:latin typeface="Arial" pitchFamily="34" charset="0"/>
                <a:cs typeface="Arial" pitchFamily="34" charset="0"/>
              </a:rPr>
              <a:t>Qoidalarni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yod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olish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Oval 14"/>
          <p:cNvSpPr/>
          <p:nvPr/>
        </p:nvSpPr>
        <p:spPr>
          <a:xfrm>
            <a:off x="6032327" y="5143732"/>
            <a:ext cx="899989" cy="899989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37993" y="4057360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>
                <a:latin typeface="Arial" pitchFamily="34" charset="0"/>
                <a:cs typeface="Arial" pitchFamily="34" charset="0"/>
              </a:rPr>
              <a:t>392 - </a:t>
            </a:r>
            <a:r>
              <a:rPr lang="en-US" sz="3200" b="1" kern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3200" b="1" kern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44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1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1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1" grpId="0" animBg="1"/>
          <p:bldP spid="12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9721" y="571480"/>
            <a:ext cx="4379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i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: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28690" y="1697801"/>
            <a:ext cx="38955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а)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t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²-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t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+2=0</a:t>
            </a: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2028690" y="2724504"/>
            <a:ext cx="351971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b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)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t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²-5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t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+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4=0</a:t>
            </a:r>
            <a:endParaRPr lang="ru-RU" sz="44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28690" y="3752166"/>
            <a:ext cx="393184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c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t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²-20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t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64=0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95471" y="4958282"/>
            <a:ext cx="351971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d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)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t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²-5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t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+6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96066" y="1669649"/>
            <a:ext cx="2109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₁=1</a:t>
            </a:r>
            <a:r>
              <a:rPr lang="ru-RU" sz="4000" dirty="0">
                <a:solidFill>
                  <a:srgbClr val="800000"/>
                </a:solidFill>
                <a:latin typeface="Calibri"/>
                <a:cs typeface="Calibri"/>
              </a:rPr>
              <a:t>; 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t₂=2</a:t>
            </a:r>
            <a:endParaRPr lang="ru-RU" sz="4000" dirty="0">
              <a:solidFill>
                <a:srgbClr val="8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4629" y="2786059"/>
            <a:ext cx="2109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₁=1</a:t>
            </a:r>
            <a:r>
              <a:rPr lang="ru-RU" sz="4000" dirty="0">
                <a:solidFill>
                  <a:srgbClr val="800000"/>
                </a:solidFill>
                <a:latin typeface="Calibri"/>
                <a:cs typeface="Calibri"/>
              </a:rPr>
              <a:t>; 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t₂=4</a:t>
            </a:r>
            <a:endParaRPr lang="ru-RU" sz="4000" dirty="0">
              <a:solidFill>
                <a:srgbClr val="8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38459" y="3843249"/>
            <a:ext cx="23695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₁=4</a:t>
            </a:r>
            <a:r>
              <a:rPr lang="ru-RU" sz="4000" dirty="0">
                <a:solidFill>
                  <a:srgbClr val="800000"/>
                </a:solidFill>
                <a:latin typeface="Calibri"/>
                <a:cs typeface="Calibri"/>
              </a:rPr>
              <a:t>; 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t₂=16</a:t>
            </a:r>
            <a:endParaRPr lang="ru-RU" sz="4000" dirty="0">
              <a:solidFill>
                <a:srgbClr val="8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68301" y="4900439"/>
            <a:ext cx="2109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t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₁=2</a:t>
            </a:r>
            <a:r>
              <a:rPr lang="ru-RU" sz="4000" dirty="0">
                <a:solidFill>
                  <a:srgbClr val="800000"/>
                </a:solidFill>
                <a:latin typeface="Calibri"/>
                <a:cs typeface="Calibri"/>
              </a:rPr>
              <a:t>; </a:t>
            </a:r>
            <a:r>
              <a:rPr lang="en-US" sz="4000" dirty="0">
                <a:solidFill>
                  <a:srgbClr val="800000"/>
                </a:solidFill>
                <a:latin typeface="Calibri"/>
                <a:cs typeface="Calibri"/>
              </a:rPr>
              <a:t>t₂=3</a:t>
            </a:r>
            <a:endParaRPr lang="ru-RU" sz="4000" dirty="0">
              <a:solidFill>
                <a:srgbClr val="8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41043" y="117192"/>
            <a:ext cx="12192000" cy="10823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ildizlarini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377724" y="2185895"/>
            <a:ext cx="2485893" cy="107721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-р</a:t>
            </a:r>
          </a:p>
          <a:p>
            <a:pPr>
              <a:buNone/>
            </a:pP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∙ х</a:t>
            </a:r>
            <a:r>
              <a:rPr lang="ru-RU" sz="3200" b="1" i="1" baseline="-25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2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</a:p>
        </p:txBody>
      </p:sp>
    </p:spTree>
    <p:extLst>
      <p:ext uri="{BB962C8B-B14F-4D97-AF65-F5344CB8AC3E}">
        <p14:creationId xmlns:p14="http://schemas.microsoft.com/office/powerpoint/2010/main" val="180449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553" grpId="0"/>
      <p:bldP spid="5" grpId="0"/>
      <p:bldP spid="6" grpId="0"/>
      <p:bldP spid="7" grpId="0"/>
      <p:bldP spid="8" grpId="0"/>
      <p:bldP spid="9" grpId="0"/>
      <p:bldP spid="10" grpId="0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579549" y="2431832"/>
                <a:ext cx="11903523" cy="5069700"/>
              </a:xfrm>
            </p:spPr>
            <p:txBody>
              <a:bodyPr>
                <a:normAutofit fontScale="32500" lnSpcReduction="20000"/>
              </a:bodyPr>
              <a:lstStyle/>
              <a:p>
                <a:pPr>
                  <a:buNone/>
                </a:pP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y   </a:t>
                </a:r>
                <a:r>
                  <a:rPr lang="en-US" sz="8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</a:t>
                </a:r>
                <a:r>
                  <a:rPr lang="ru-RU" sz="9800" b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ru-RU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- 4у + 3 = 0</a:t>
                </a:r>
                <a:r>
                  <a:rPr lang="en-US" sz="9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9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8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86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у</a:t>
                </a:r>
                <a:r>
                  <a:rPr lang="ru-RU" sz="8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    у</a:t>
                </a:r>
                <a:r>
                  <a:rPr lang="ru-RU" sz="8600" b="1" baseline="-25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r>
                  <a:rPr lang="en-US" sz="86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86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US" sz="8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ru-RU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8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8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</a:p>
              <a:p>
                <a:pPr>
                  <a:buNone/>
                </a:pP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х</a:t>
                </a:r>
                <a:r>
                  <a:rPr lang="ru-RU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86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2х</a:t>
                </a:r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-1 = 0</a:t>
                </a:r>
              </a:p>
              <a:p>
                <a:pPr>
                  <a:buNone/>
                </a:pPr>
                <a:r>
                  <a:rPr lang="en-US" sz="86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8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8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8600" b="1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8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86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en-US" sz="8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8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1-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8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86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5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endParaRPr lang="en-US" sz="5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buNone/>
                </a:pPr>
                <a:r>
                  <a:rPr lang="en-US" sz="5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9549" y="2431832"/>
                <a:ext cx="11903523" cy="5069700"/>
              </a:xfrm>
              <a:blipFill rotWithShape="0">
                <a:blip r:embed="rId2"/>
                <a:stretch>
                  <a:fillRect l="-1024" t="-37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0" y="0"/>
            <a:ext cx="12192000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9549" y="1529397"/>
            <a:ext cx="10289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x²-2x)² - 4(x² - 2x) + 3 = 0  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26621" y="4486475"/>
            <a:ext cx="2432076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2х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= 3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2х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- 3 = 0 </a:t>
            </a:r>
            <a:endParaRPr lang="ru-RU" sz="2800" dirty="0"/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36476" y="5394416"/>
                <a:ext cx="6096000" cy="9541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-1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2800" b="1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3</a:t>
                </a:r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476" y="5394416"/>
                <a:ext cx="6096000" cy="954107"/>
              </a:xfrm>
              <a:prstGeom prst="rect">
                <a:avLst/>
              </a:prstGeom>
              <a:blipFill rotWithShape="0">
                <a:blip r:embed="rId3"/>
                <a:stretch>
                  <a:fillRect t="-7051" b="-160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253408" y="5435077"/>
                <a:ext cx="5636654" cy="5651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None/>
                </a:pPr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1-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-1 </a:t>
                </a:r>
                <a:r>
                  <a:rPr lang="en-US" sz="28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3. </a:t>
                </a:r>
                <a:endParaRPr lang="ru-RU" sz="28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408" y="5435077"/>
                <a:ext cx="5636654" cy="565155"/>
              </a:xfrm>
              <a:prstGeom prst="rect">
                <a:avLst/>
              </a:prstGeom>
              <a:blipFill rotWithShape="0">
                <a:blip r:embed="rId4"/>
                <a:stretch>
                  <a:fillRect l="-2273" t="-4348" b="-304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04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5" name="Rectangle 1"/>
              <p:cNvSpPr>
                <a:spLocks noChangeArrowheads="1"/>
              </p:cNvSpPr>
              <p:nvPr/>
            </p:nvSpPr>
            <p:spPr bwMode="auto">
              <a:xfrm>
                <a:off x="1018653" y="809931"/>
                <a:ext cx="10314755" cy="47089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lang="en-US" sz="40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ea typeface="Times New Roman" pitchFamily="18" charset="0"/>
                  <a:cs typeface="Times New Roman" pitchFamily="18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(х²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25)²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2(х²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25)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</a:t>
                </a:r>
                <a:r>
                  <a:rPr lang="en-US" sz="40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15  </a:t>
                </a:r>
                <a:endParaRPr lang="ru-RU" sz="40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Calibri" pitchFamily="34" charset="0"/>
                  </a:rPr>
                  <a:t> </a:t>
                </a:r>
                <a:endParaRPr lang="en-US" sz="40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ea typeface="Times New Roman" pitchFamily="18" charset="0"/>
                  <a:cs typeface="Calibri" pitchFamily="34" charset="0"/>
                </a:endParaRP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х²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–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25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t </a:t>
                </a:r>
                <a:r>
                  <a:rPr lang="en-US" sz="3600" dirty="0" err="1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bo‘lsin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.</a:t>
                </a: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                          </a:t>
                </a:r>
                <a:endParaRPr lang="ru-RU" sz="3600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t</a:t>
                </a:r>
                <a:r>
                  <a:rPr lang="ru-RU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²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-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t -15 </a:t>
                </a:r>
                <a:r>
                  <a:rPr lang="ru-RU" sz="3600" b="1" dirty="0">
                    <a:solidFill>
                      <a:srgbClr val="0070C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=0 </a:t>
                </a:r>
                <a:endPara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D = 64;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3600" b="0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5,</a:t>
                </a: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i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t</m:t>
                        </m:r>
                      </m:e>
                      <m:sub>
                        <m:r>
                          <a:rPr lang="en-US" sz="3600" b="0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-3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36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                                                                                                                                                                 </a:t>
                </a:r>
                <a:endParaRPr lang="ru-RU" sz="3600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25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18653" y="809931"/>
                <a:ext cx="10314755" cy="4708981"/>
              </a:xfrm>
              <a:prstGeom prst="rect">
                <a:avLst/>
              </a:prstGeom>
              <a:blipFill rotWithShape="0">
                <a:blip r:embed="rId2"/>
                <a:stretch>
                  <a:fillRect l="-2069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3226086" y="309343"/>
            <a:ext cx="4741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Tenglamani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yeching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  <p:sp>
        <p:nvSpPr>
          <p:cNvPr id="3" name="Левая фигурная скобка 2"/>
          <p:cNvSpPr/>
          <p:nvPr/>
        </p:nvSpPr>
        <p:spPr>
          <a:xfrm rot="16200000">
            <a:off x="2284738" y="1103914"/>
            <a:ext cx="293512" cy="2358888"/>
          </a:xfrm>
          <a:prstGeom prst="leftBrace">
            <a:avLst>
              <a:gd name="adj1" fmla="val 54487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Левая фигурная скобка 6"/>
          <p:cNvSpPr/>
          <p:nvPr/>
        </p:nvSpPr>
        <p:spPr>
          <a:xfrm rot="16200000">
            <a:off x="5451255" y="965130"/>
            <a:ext cx="291088" cy="2556806"/>
          </a:xfrm>
          <a:prstGeom prst="leftBrace">
            <a:avLst>
              <a:gd name="adj1" fmla="val 54487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198097" y="955674"/>
            <a:ext cx="4667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t²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33132" y="1052034"/>
            <a:ext cx="5357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2t</a:t>
            </a:r>
            <a:endParaRPr lang="ru-RU" sz="3200" b="1" dirty="0">
              <a:solidFill>
                <a:srgbClr val="0070C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760466" y="4438291"/>
                <a:ext cx="2996333" cy="32211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х²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–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25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- 3</a:t>
                </a:r>
              </a:p>
              <a:p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х²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–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0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±</m:t>
                        </m:r>
                        <m:rad>
                          <m:radPr>
                            <m:degHide m:val="on"/>
                            <m:ctrlPr>
                              <a:rPr lang="en-US" sz="3200" b="1" i="1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1" i="0" smtClean="0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𝟖𝟗</m:t>
                            </m:r>
                          </m:e>
                        </m:rad>
                      </m:num>
                      <m:den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32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endParaRPr lang="en-US" sz="32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endParaRPr lang="en-US" sz="32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466" y="4438291"/>
                <a:ext cx="2996333" cy="3221138"/>
              </a:xfrm>
              <a:prstGeom prst="rect">
                <a:avLst/>
              </a:prstGeom>
              <a:blipFill rotWithShape="0">
                <a:blip r:embed="rId3"/>
                <a:stretch>
                  <a:fillRect l="-5295" t="-2462" r="-26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058361" y="4463810"/>
                <a:ext cx="2815194" cy="3170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х²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–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25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5</a:t>
                </a:r>
              </a:p>
              <a:p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х²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-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х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–</a:t>
                </a:r>
                <a:r>
                  <a:rPr lang="en-US" sz="3200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30 = 0</a:t>
                </a:r>
              </a:p>
              <a:p>
                <a:r>
                  <a:rPr lang="en-US" sz="3200" b="1" dirty="0">
                    <a:solidFill>
                      <a:schemeClr val="bg2">
                        <a:lumMod val="10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 i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-5,</a:t>
                </a:r>
                <a:r>
                  <a:rPr lang="en-US" sz="3200" b="1" dirty="0">
                    <a:solidFill>
                      <a:schemeClr val="bg2">
                        <a:lumMod val="10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0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 i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6</a:t>
                </a:r>
              </a:p>
              <a:p>
                <a:endParaRPr lang="en-US" sz="32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endParaRPr lang="ru-RU" sz="2400" b="1" dirty="0"/>
              </a:p>
              <a:p>
                <a:endParaRPr lang="en-US" sz="24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ea typeface="Times New Roman" pitchFamily="18" charset="0"/>
                  <a:cs typeface="Arial" panose="020B0604020202020204" pitchFamily="34" charset="0"/>
                </a:endParaRPr>
              </a:p>
              <a:p>
                <a:r>
                  <a:rPr lang="en-US" sz="2400" b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361" y="4463810"/>
                <a:ext cx="2815194" cy="3170099"/>
              </a:xfrm>
              <a:prstGeom prst="rect">
                <a:avLst/>
              </a:prstGeom>
              <a:blipFill rotWithShape="0">
                <a:blip r:embed="rId4"/>
                <a:stretch>
                  <a:fillRect l="-1735" t="-2500" r="-45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566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4169" y="1055764"/>
            <a:ext cx="11500833" cy="4340225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120000"/>
              </a:lnSpc>
              <a:buNone/>
            </a:pPr>
            <a:r>
              <a:rPr lang="ru-RU" sz="3100" b="1" i="1" dirty="0">
                <a:solidFill>
                  <a:srgbClr val="CC0000"/>
                </a:solidFill>
              </a:rPr>
              <a:t>  </a:t>
            </a:r>
            <a:r>
              <a:rPr lang="ru-RU" sz="4300" b="1" i="1" dirty="0">
                <a:solidFill>
                  <a:srgbClr val="800000"/>
                </a:solidFill>
              </a:rPr>
              <a:t>ах</a:t>
            </a:r>
            <a:r>
              <a:rPr lang="ru-RU" sz="4300" b="1" i="1" baseline="30000" dirty="0">
                <a:solidFill>
                  <a:srgbClr val="800000"/>
                </a:solidFill>
              </a:rPr>
              <a:t>4</a:t>
            </a:r>
            <a:r>
              <a:rPr lang="ru-RU" sz="4300" b="1" i="1" dirty="0">
                <a:solidFill>
                  <a:srgbClr val="800000"/>
                </a:solidFill>
              </a:rPr>
              <a:t> + </a:t>
            </a:r>
            <a:r>
              <a:rPr lang="en-US" sz="4300" b="1" i="1" dirty="0" err="1">
                <a:solidFill>
                  <a:srgbClr val="800000"/>
                </a:solidFill>
              </a:rPr>
              <a:t>bx</a:t>
            </a:r>
            <a:r>
              <a:rPr lang="ru-RU" sz="4300" b="1" i="1" baseline="30000" dirty="0">
                <a:solidFill>
                  <a:srgbClr val="800000"/>
                </a:solidFill>
              </a:rPr>
              <a:t>2</a:t>
            </a:r>
            <a:r>
              <a:rPr lang="en-US" sz="4300" b="1" i="1" dirty="0">
                <a:solidFill>
                  <a:srgbClr val="800000"/>
                </a:solidFill>
              </a:rPr>
              <a:t> + c</a:t>
            </a:r>
            <a:r>
              <a:rPr lang="ru-RU" sz="4300" b="1" i="1" dirty="0">
                <a:solidFill>
                  <a:srgbClr val="800000"/>
                </a:solidFill>
              </a:rPr>
              <a:t> = 0</a:t>
            </a:r>
            <a:r>
              <a:rPr lang="en-US" sz="4300" b="1" i="1" dirty="0">
                <a:solidFill>
                  <a:srgbClr val="800000"/>
                </a:solidFill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  <a:buNone/>
            </a:pPr>
            <a:r>
              <a:rPr lang="en-US" sz="35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35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5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en-US" sz="3000" dirty="0"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≠ 0</a:t>
            </a:r>
            <a:r>
              <a:rPr lang="ru-RU" sz="3500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3500" b="1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500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ru-RU" sz="3500" b="1" i="1" dirty="0">
                <a:cs typeface="Times New Roman" panose="02020603050405020304" pitchFamily="18" charset="0"/>
              </a:rPr>
              <a:t>9х</a:t>
            </a:r>
            <a:r>
              <a:rPr lang="ru-RU" sz="3500" b="1" i="1" baseline="30000" dirty="0">
                <a:cs typeface="Times New Roman" panose="02020603050405020304" pitchFamily="18" charset="0"/>
              </a:rPr>
              <a:t>4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+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1</a:t>
            </a:r>
            <a:r>
              <a:rPr lang="ru-RU" sz="3500" b="1" i="1" dirty="0">
                <a:cs typeface="Times New Roman" panose="02020603050405020304" pitchFamily="18" charset="0"/>
              </a:rPr>
              <a:t>7х</a:t>
            </a:r>
            <a:r>
              <a:rPr lang="ru-RU" sz="3500" b="1" i="1" baseline="30000" dirty="0">
                <a:cs typeface="Times New Roman" panose="02020603050405020304" pitchFamily="18" charset="0"/>
              </a:rPr>
              <a:t>2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-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2</a:t>
            </a:r>
            <a:r>
              <a:rPr lang="ru-RU" sz="3500" b="1" i="1" dirty="0">
                <a:cs typeface="Times New Roman" panose="02020603050405020304" pitchFamily="18" charset="0"/>
              </a:rPr>
              <a:t> = 0</a:t>
            </a:r>
          </a:p>
          <a:p>
            <a:pPr algn="ctr">
              <a:lnSpc>
                <a:spcPct val="120000"/>
              </a:lnSpc>
              <a:buNone/>
            </a:pPr>
            <a:r>
              <a:rPr lang="ru-RU" sz="1700" dirty="0">
                <a:cs typeface="Times New Roman" panose="02020603050405020304" pitchFamily="18" charset="0"/>
              </a:rPr>
              <a:t> </a:t>
            </a:r>
            <a:r>
              <a:rPr lang="ru-RU" sz="3900" b="1" i="1" dirty="0">
                <a:solidFill>
                  <a:srgbClr val="800000"/>
                </a:solidFill>
                <a:cs typeface="Times New Roman" panose="02020603050405020304" pitchFamily="18" charset="0"/>
              </a:rPr>
              <a:t>х</a:t>
            </a:r>
            <a:r>
              <a:rPr lang="ru-RU" sz="3900" b="1" i="1" baseline="30000" dirty="0">
                <a:solidFill>
                  <a:srgbClr val="800000"/>
                </a:solidFill>
                <a:cs typeface="Times New Roman" panose="02020603050405020304" pitchFamily="18" charset="0"/>
              </a:rPr>
              <a:t>2</a:t>
            </a:r>
            <a:r>
              <a:rPr lang="ru-RU" sz="3900" b="1" i="1" dirty="0">
                <a:solidFill>
                  <a:srgbClr val="800000"/>
                </a:solidFill>
                <a:cs typeface="Times New Roman" panose="02020603050405020304" pitchFamily="18" charset="0"/>
              </a:rPr>
              <a:t> = </a:t>
            </a:r>
            <a:r>
              <a:rPr lang="en-US" sz="3900" b="1" i="1" dirty="0">
                <a:solidFill>
                  <a:srgbClr val="800000"/>
                </a:solidFill>
                <a:cs typeface="Times New Roman" panose="02020603050405020304" pitchFamily="18" charset="0"/>
              </a:rPr>
              <a:t>t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900" b="1" i="1" dirty="0">
                <a:solidFill>
                  <a:srgbClr val="800000"/>
                </a:solidFill>
              </a:rPr>
              <a:t>а</a:t>
            </a:r>
            <a:r>
              <a:rPr lang="en-US" sz="3900" b="1" i="1" dirty="0">
                <a:solidFill>
                  <a:srgbClr val="800000"/>
                </a:solidFill>
              </a:rPr>
              <a:t>t</a:t>
            </a:r>
            <a:r>
              <a:rPr lang="en-US" sz="3900" b="1" i="1" baseline="30000" dirty="0">
                <a:solidFill>
                  <a:srgbClr val="800000"/>
                </a:solidFill>
              </a:rPr>
              <a:t>2</a:t>
            </a:r>
            <a:r>
              <a:rPr lang="ru-RU" sz="3900" b="1" i="1" dirty="0">
                <a:solidFill>
                  <a:srgbClr val="800000"/>
                </a:solidFill>
              </a:rPr>
              <a:t> + </a:t>
            </a:r>
            <a:r>
              <a:rPr lang="en-US" sz="3900" b="1" i="1" dirty="0" err="1">
                <a:solidFill>
                  <a:srgbClr val="800000"/>
                </a:solidFill>
              </a:rPr>
              <a:t>bt</a:t>
            </a:r>
            <a:r>
              <a:rPr lang="en-US" sz="3900" b="1" i="1" dirty="0">
                <a:solidFill>
                  <a:srgbClr val="800000"/>
                </a:solidFill>
              </a:rPr>
              <a:t> + c</a:t>
            </a:r>
            <a:r>
              <a:rPr lang="ru-RU" sz="3900" b="1" i="1" dirty="0">
                <a:solidFill>
                  <a:srgbClr val="800000"/>
                </a:solidFill>
              </a:rPr>
              <a:t> = 0</a:t>
            </a:r>
            <a:r>
              <a:rPr lang="en-US" sz="3900" b="1" i="1" dirty="0">
                <a:solidFill>
                  <a:srgbClr val="800000"/>
                </a:solidFill>
              </a:rPr>
              <a:t> </a:t>
            </a:r>
            <a:endParaRPr lang="en-US" sz="3500" dirty="0"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20000"/>
              </a:lnSpc>
              <a:buFontTx/>
              <a:buNone/>
            </a:pPr>
            <a:r>
              <a:rPr lang="ru-RU" sz="3500" b="1" i="1" dirty="0">
                <a:cs typeface="Times New Roman" panose="02020603050405020304" pitchFamily="18" charset="0"/>
              </a:rPr>
              <a:t>9</a:t>
            </a:r>
            <a:r>
              <a:rPr lang="en-US" sz="3500" b="1" i="1" dirty="0">
                <a:cs typeface="Times New Roman" panose="02020603050405020304" pitchFamily="18" charset="0"/>
              </a:rPr>
              <a:t>t</a:t>
            </a:r>
            <a:r>
              <a:rPr lang="en-US" sz="3500" b="1" i="1" baseline="30000" dirty="0">
                <a:cs typeface="Times New Roman" panose="02020603050405020304" pitchFamily="18" charset="0"/>
              </a:rPr>
              <a:t>2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+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1</a:t>
            </a:r>
            <a:r>
              <a:rPr lang="ru-RU" sz="3500" b="1" i="1" dirty="0">
                <a:cs typeface="Times New Roman" panose="02020603050405020304" pitchFamily="18" charset="0"/>
              </a:rPr>
              <a:t>7</a:t>
            </a:r>
            <a:r>
              <a:rPr lang="en-US" sz="3500" b="1" i="1" dirty="0">
                <a:cs typeface="Times New Roman" panose="02020603050405020304" pitchFamily="18" charset="0"/>
              </a:rPr>
              <a:t>t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-</a:t>
            </a:r>
            <a:r>
              <a:rPr lang="ru-RU" sz="3500" b="1" i="1" dirty="0">
                <a:cs typeface="Times New Roman" panose="02020603050405020304" pitchFamily="18" charset="0"/>
              </a:rPr>
              <a:t> </a:t>
            </a:r>
            <a:r>
              <a:rPr lang="en-US" sz="3500" b="1" i="1" dirty="0">
                <a:cs typeface="Times New Roman" panose="02020603050405020304" pitchFamily="18" charset="0"/>
              </a:rPr>
              <a:t>2</a:t>
            </a:r>
            <a:r>
              <a:rPr lang="ru-RU" sz="3500" b="1" i="1" dirty="0">
                <a:cs typeface="Times New Roman" panose="02020603050405020304" pitchFamily="18" charset="0"/>
              </a:rPr>
              <a:t> = 0</a:t>
            </a:r>
            <a:endParaRPr lang="en-US" sz="3500" b="1" i="1" dirty="0"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endParaRPr lang="ru-RU" sz="3800" b="1" i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29705" name="Text Box 11"/>
          <p:cNvSpPr txBox="1">
            <a:spLocks noChangeArrowheads="1"/>
          </p:cNvSpPr>
          <p:nvPr/>
        </p:nvSpPr>
        <p:spPr bwMode="auto">
          <a:xfrm>
            <a:off x="8333783" y="5771284"/>
            <a:ext cx="360816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088506" y="5734928"/>
                <a:ext cx="1245277" cy="5959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32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cs typeface="Times New Roman" panose="02020603050405020304" pitchFamily="18" charset="0"/>
                  </a:rPr>
                  <a:t>= -2</a:t>
                </a:r>
                <a:endParaRPr lang="ru-RU" sz="32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8506" y="5734928"/>
                <a:ext cx="1245277" cy="595932"/>
              </a:xfrm>
              <a:prstGeom prst="rect">
                <a:avLst/>
              </a:prstGeom>
              <a:blipFill rotWithShape="0">
                <a:blip r:embed="rId2"/>
                <a:stretch>
                  <a:fillRect t="-10204" r="-11765" b="-33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034619" y="5667409"/>
                <a:ext cx="2689391" cy="803682"/>
              </a:xfrm>
              <a:prstGeom prst="rect">
                <a:avLst/>
              </a:prstGeom>
              <a:ln>
                <a:solidFill>
                  <a:srgbClr val="80000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,</a:t>
                </a:r>
                <a:r>
                  <a:rPr lang="en-US" sz="3200" b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b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4619" y="5667409"/>
                <a:ext cx="2689391" cy="803682"/>
              </a:xfrm>
              <a:prstGeom prst="rect">
                <a:avLst/>
              </a:prstGeom>
              <a:blipFill rotWithShape="0">
                <a:blip r:embed="rId3"/>
                <a:stretch>
                  <a:fillRect b="-8955"/>
                </a:stretch>
              </a:blipFill>
              <a:ln>
                <a:solidFill>
                  <a:srgbClr val="8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94742" y="5667409"/>
                <a:ext cx="1091389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3200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𝐱</m:t>
                        </m:r>
                      </m:e>
                      <m:sup>
                        <m:r>
                          <a:rPr lang="en-US" sz="3200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>
                    <a:cs typeface="Times New Roman" panose="020206030504050203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4742" y="5667409"/>
                <a:ext cx="1091389" cy="803682"/>
              </a:xfrm>
              <a:prstGeom prst="rect">
                <a:avLst/>
              </a:prstGeom>
              <a:blipFill rotWithShape="0">
                <a:blip r:embed="rId4"/>
                <a:stretch>
                  <a:fillRect b="-12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469475" y="4892352"/>
                <a:ext cx="1377813" cy="8036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;</m:t>
                    </m:r>
                  </m:oMath>
                </a14:m>
                <a:endParaRPr lang="ru-RU" sz="1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475" y="4892352"/>
                <a:ext cx="1377813" cy="803682"/>
              </a:xfrm>
              <a:prstGeom prst="rect">
                <a:avLst/>
              </a:prstGeom>
              <a:blipFill rotWithShape="0">
                <a:blip r:embed="rId5"/>
                <a:stretch>
                  <a:fillRect b="-106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322927" y="5020205"/>
                <a:ext cx="151297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-2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927" y="5020205"/>
                <a:ext cx="1512978" cy="646331"/>
              </a:xfrm>
              <a:prstGeom prst="rect">
                <a:avLst/>
              </a:prstGeom>
              <a:blipFill rotWithShape="0">
                <a:blip r:embed="rId6"/>
                <a:stretch>
                  <a:fillRect t="-15094" r="-1169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 стрелкой 7"/>
          <p:cNvCxnSpPr/>
          <p:nvPr/>
        </p:nvCxnSpPr>
        <p:spPr>
          <a:xfrm flipH="1">
            <a:off x="4165922" y="5121505"/>
            <a:ext cx="805394" cy="13957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326807" y="5149456"/>
            <a:ext cx="761699" cy="1447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569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5" grpId="0"/>
      <p:bldP spid="2" grpId="0"/>
      <p:bldP spid="5" grpId="0" animBg="1"/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7077" y="1940174"/>
            <a:ext cx="3236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х⁴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4х²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9136" y="2556530"/>
            <a:ext cx="25298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х²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</a:rPr>
              <a:t> t </a:t>
            </a:r>
            <a:r>
              <a:rPr lang="en-US" sz="32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335" y="3254209"/>
            <a:ext cx="25747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t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²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-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4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t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+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0</a:t>
            </a: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 rot="10800000" flipV="1">
            <a:off x="727077" y="3853695"/>
            <a:ext cx="314341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D = 16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-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12 = 4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22299" y="4486317"/>
            <a:ext cx="1343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t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/>
                <a:cs typeface="Calibri"/>
              </a:rPr>
              <a:t>₁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3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,</a:t>
            </a: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09478" y="4504529"/>
            <a:ext cx="12827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t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/>
                <a:cs typeface="Calibri"/>
              </a:rPr>
              <a:t>₂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1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ru-RU" sz="3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13621" y="2931043"/>
            <a:ext cx="1689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1)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x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²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3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045224" y="2879695"/>
            <a:ext cx="1689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2)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x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²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1</a:t>
            </a: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585947" y="3577374"/>
            <a:ext cx="107157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x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± 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7517" y="3673402"/>
            <a:ext cx="428628" cy="52754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8499410" y="3525081"/>
            <a:ext cx="12859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x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</a:rPr>
              <a:t>±1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607" name="Rectangle 7"/>
              <p:cNvSpPr>
                <a:spLocks noChangeArrowheads="1"/>
              </p:cNvSpPr>
              <p:nvPr/>
            </p:nvSpPr>
            <p:spPr bwMode="auto">
              <a:xfrm>
                <a:off x="2024066" y="5103822"/>
                <a:ext cx="4786314" cy="7944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3600" b="1" i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Javob</a:t>
                </a:r>
                <a:r>
                  <a:rPr lang="ru-RU" sz="3600" b="1" i="1" dirty="0">
                    <a:solidFill>
                      <a:schemeClr val="bg2">
                        <a:lumMod val="10000"/>
                      </a:schemeClr>
                    </a:solidFill>
                    <a:latin typeface="Arial" panose="020B0604020202020204" pitchFamily="34" charset="0"/>
                    <a:ea typeface="Times New Roman" pitchFamily="18" charset="0"/>
                    <a:cs typeface="Arial" panose="020B0604020202020204" pitchFamily="34" charset="0"/>
                  </a:rPr>
                  <a:t>: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Calibri" pitchFamily="34" charset="0"/>
                  </a:rPr>
                  <a:t>х₁,₂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Calibri" pitchFamily="34" charset="0"/>
                  </a:rPr>
                  <a:t>=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ea typeface="Times New Roman" pitchFamily="18" charset="0"/>
                    <a:cs typeface="Calibri" pitchFamily="34" charset="0"/>
                  </a:rPr>
                  <a:t>±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;</a:t>
                </a:r>
                <a:endParaRPr lang="ru-RU" sz="4000" dirty="0">
                  <a:solidFill>
                    <a:schemeClr val="bg2">
                      <a:lumMod val="10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607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24066" y="5103822"/>
                <a:ext cx="4786314" cy="794448"/>
              </a:xfrm>
              <a:prstGeom prst="rect">
                <a:avLst/>
              </a:prstGeom>
              <a:blipFill rotWithShape="0">
                <a:blip r:embed="rId4"/>
                <a:stretch>
                  <a:fillRect l="-3822" t="-6107" b="-30534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6167470" y="5134402"/>
            <a:ext cx="21431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х₃,₄=±1.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32994" y="1269712"/>
            <a:ext cx="4227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Tenglamani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yeching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326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25603" grpId="0"/>
      <p:bldP spid="9" grpId="0"/>
      <p:bldP spid="10" grpId="0"/>
      <p:bldP spid="11" grpId="0"/>
      <p:bldP spid="12" grpId="0"/>
      <p:bldP spid="25605" grpId="0"/>
      <p:bldP spid="15" grpId="0"/>
      <p:bldP spid="25607" grpId="0"/>
      <p:bldP spid="2560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04276" y="1017201"/>
            <a:ext cx="49012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3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600" b="1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i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87201" y="1657858"/>
            <a:ext cx="3453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⁴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24621" y="2406378"/>
            <a:ext cx="293221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800000"/>
                </a:solidFill>
              </a:rPr>
              <a:t>x</a:t>
            </a:r>
            <a:r>
              <a:rPr lang="ru-RU" sz="4400" b="1" dirty="0">
                <a:solidFill>
                  <a:srgbClr val="800000"/>
                </a:solidFill>
              </a:rPr>
              <a:t>²</a:t>
            </a:r>
            <a:r>
              <a:rPr lang="en-US" sz="4400" b="1" dirty="0">
                <a:solidFill>
                  <a:srgbClr val="800000"/>
                </a:solidFill>
              </a:rPr>
              <a:t> </a:t>
            </a:r>
            <a:r>
              <a:rPr lang="ru-RU" sz="4400" b="1" dirty="0">
                <a:solidFill>
                  <a:srgbClr val="800000"/>
                </a:solidFill>
              </a:rPr>
              <a:t>=</a:t>
            </a:r>
            <a:r>
              <a:rPr lang="en-US" sz="4400" b="1" dirty="0">
                <a:solidFill>
                  <a:srgbClr val="800000"/>
                </a:solidFill>
              </a:rPr>
              <a:t> 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94575" y="2458513"/>
            <a:ext cx="323357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800000"/>
                </a:solidFill>
              </a:rPr>
              <a:t>t</a:t>
            </a:r>
            <a:r>
              <a:rPr lang="ru-RU" sz="4400" b="1" dirty="0">
                <a:solidFill>
                  <a:srgbClr val="800000"/>
                </a:solidFill>
              </a:rPr>
              <a:t>²</a:t>
            </a:r>
            <a:r>
              <a:rPr lang="en-US" sz="4400" b="1" dirty="0">
                <a:solidFill>
                  <a:srgbClr val="800000"/>
                </a:solidFill>
              </a:rPr>
              <a:t> </a:t>
            </a:r>
            <a:r>
              <a:rPr lang="ru-RU" sz="4400" b="1" dirty="0">
                <a:solidFill>
                  <a:srgbClr val="800000"/>
                </a:solidFill>
              </a:rPr>
              <a:t>– 2</a:t>
            </a:r>
            <a:r>
              <a:rPr lang="en-US" sz="4400" b="1" dirty="0">
                <a:solidFill>
                  <a:srgbClr val="800000"/>
                </a:solidFill>
              </a:rPr>
              <a:t>t </a:t>
            </a:r>
            <a:r>
              <a:rPr lang="ru-RU" sz="4400" b="1" dirty="0">
                <a:solidFill>
                  <a:srgbClr val="800000"/>
                </a:solidFill>
              </a:rPr>
              <a:t>–</a:t>
            </a:r>
            <a:r>
              <a:rPr lang="en-US" sz="4400" b="1" dirty="0">
                <a:solidFill>
                  <a:srgbClr val="800000"/>
                </a:solidFill>
              </a:rPr>
              <a:t> </a:t>
            </a:r>
            <a:r>
              <a:rPr lang="ru-RU" sz="4400" b="1" dirty="0">
                <a:solidFill>
                  <a:srgbClr val="800000"/>
                </a:solidFill>
              </a:rPr>
              <a:t>2</a:t>
            </a:r>
            <a:r>
              <a:rPr lang="en-US" sz="4400" b="1" dirty="0">
                <a:solidFill>
                  <a:srgbClr val="800000"/>
                </a:solidFill>
              </a:rPr>
              <a:t> </a:t>
            </a:r>
            <a:r>
              <a:rPr lang="ru-RU" sz="4400" b="1" dirty="0">
                <a:solidFill>
                  <a:srgbClr val="800000"/>
                </a:solidFill>
              </a:rPr>
              <a:t>=</a:t>
            </a:r>
            <a:r>
              <a:rPr lang="en-US" sz="4400" b="1" dirty="0">
                <a:solidFill>
                  <a:srgbClr val="800000"/>
                </a:solidFill>
              </a:rPr>
              <a:t> </a:t>
            </a:r>
            <a:r>
              <a:rPr lang="ru-RU" sz="4400" b="1" dirty="0">
                <a:solidFill>
                  <a:srgbClr val="800000"/>
                </a:solidFill>
              </a:rPr>
              <a:t>0</a:t>
            </a: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885378" y="3506606"/>
            <a:ext cx="29963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D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4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+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8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12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75661" y="4295618"/>
                <a:ext cx="2342564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t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/>
                    <a:cs typeface="Calibri"/>
                  </a:rPr>
                  <a:t>₁,₂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=1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±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  <m:t>3</m:t>
                        </m:r>
                      </m:e>
                    </m:rad>
                  </m:oMath>
                </a14:m>
                <a:endParaRPr lang="ru-RU" sz="44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  <a:p>
                <a:endParaRPr lang="ru-RU" sz="40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661" y="4295618"/>
                <a:ext cx="2342564" cy="1323439"/>
              </a:xfrm>
              <a:prstGeom prst="rect">
                <a:avLst/>
              </a:prstGeom>
              <a:blipFill rotWithShape="0">
                <a:blip r:embed="rId2"/>
                <a:stretch>
                  <a:fillRect l="-9115" t="-78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4610834" y="3411984"/>
                <a:ext cx="267438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1)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x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²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1+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b="0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  <m:t>3</m:t>
                        </m:r>
                      </m:e>
                    </m:rad>
                  </m:oMath>
                </a14:m>
                <a:endParaRPr lang="ru-RU" sz="40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834" y="3411984"/>
                <a:ext cx="2674386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7973" t="-14655" b="-37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8264029" y="3356244"/>
                <a:ext cx="2634311" cy="13814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2)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x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²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=</a:t>
                </a:r>
                <a:r>
                  <a:rPr lang="en-US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 </a:t>
                </a:r>
                <a:r>
                  <a:rPr lang="ru-RU" sz="4000" dirty="0">
                    <a:solidFill>
                      <a:schemeClr val="bg2">
                        <a:lumMod val="10000"/>
                      </a:schemeClr>
                    </a:solidFill>
                    <a:latin typeface="Calibri" pitchFamily="34" charset="0"/>
                    <a:cs typeface="Calibri" pitchFamily="34" charset="0"/>
                  </a:rPr>
                  <a:t>1-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  <a:cs typeface="Calibri" pitchFamily="34" charset="0"/>
                          </a:rPr>
                          <m:t>3</m:t>
                        </m:r>
                      </m:e>
                    </m:rad>
                  </m:oMath>
                </a14:m>
                <a:endParaRPr lang="ru-RU" sz="44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  <a:p>
                <a:r>
                  <a:rPr lang="ru-RU" sz="4000" b="1" dirty="0">
                    <a:solidFill>
                      <a:srgbClr val="800000"/>
                    </a:solidFill>
                  </a:rPr>
                  <a:t> </a:t>
                </a:r>
                <a:endParaRPr lang="ru-RU" sz="4000" dirty="0">
                  <a:solidFill>
                    <a:schemeClr val="bg2">
                      <a:lumMod val="10000"/>
                    </a:schemeClr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4029" y="3356244"/>
                <a:ext cx="2634311" cy="1381468"/>
              </a:xfrm>
              <a:prstGeom prst="rect">
                <a:avLst/>
              </a:prstGeom>
              <a:blipFill rotWithShape="0">
                <a:blip r:embed="rId4"/>
                <a:stretch>
                  <a:fillRect l="-8333" t="-35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6637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38000"/>
          </a:blip>
          <a:srcRect/>
          <a:stretch>
            <a:fillRect/>
          </a:stretch>
        </p:blipFill>
        <p:spPr bwMode="auto">
          <a:xfrm>
            <a:off x="6397900" y="4289335"/>
            <a:ext cx="1071570" cy="759594"/>
          </a:xfrm>
          <a:prstGeom prst="rect">
            <a:avLst/>
          </a:prstGeom>
          <a:noFill/>
        </p:spPr>
      </p:pic>
      <p:sp>
        <p:nvSpPr>
          <p:cNvPr id="24" name="Прямоугольник 23"/>
          <p:cNvSpPr/>
          <p:nvPr/>
        </p:nvSpPr>
        <p:spPr>
          <a:xfrm>
            <a:off x="5077520" y="4289335"/>
            <a:ext cx="13452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x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/>
                <a:cs typeface="Calibri"/>
              </a:rPr>
              <a:t>₁,₂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=±</a:t>
            </a:r>
          </a:p>
        </p:txBody>
      </p:sp>
      <p:pic>
        <p:nvPicPr>
          <p:cNvPr id="25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46000"/>
          </a:blip>
          <a:srcRect/>
          <a:stretch>
            <a:fillRect/>
          </a:stretch>
        </p:blipFill>
        <p:spPr bwMode="auto">
          <a:xfrm>
            <a:off x="7728244" y="5213406"/>
            <a:ext cx="1071570" cy="759594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8298879" y="4214492"/>
            <a:ext cx="35439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2800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ru-RU" sz="2800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708150" y="5265114"/>
            <a:ext cx="305083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36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000" i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х₁,₂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±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68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8" grpId="0"/>
      <p:bldP spid="9" grpId="0"/>
      <p:bldP spid="20" grpId="0"/>
      <p:bldP spid="21" grpId="0"/>
      <p:bldP spid="24" grpId="0"/>
      <p:bldP spid="26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67108" y="1142984"/>
            <a:ext cx="71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4000" b="1" i="1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5345" y="2066628"/>
            <a:ext cx="40142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2х⁴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-3х²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75345" y="2988846"/>
            <a:ext cx="28392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х²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 </a:t>
            </a:r>
            <a:r>
              <a:rPr lang="en-US" sz="36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4775" y="3716776"/>
            <a:ext cx="34099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94283" y="4424662"/>
            <a:ext cx="57631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4·2∙5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-31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36803" y="5077749"/>
            <a:ext cx="4314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sz="36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00" i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3600" i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283" y="5788032"/>
            <a:ext cx="42094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i="1" dirty="0" err="1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Javob</a:t>
            </a:r>
            <a:r>
              <a:rPr lang="en-US" sz="4000" b="1" i="1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4000" b="1" i="1" dirty="0" err="1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yechim</a:t>
            </a:r>
            <a:r>
              <a:rPr lang="en-US" sz="4000" b="1" i="1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4000" b="1" i="1" dirty="0" err="1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yoq</a:t>
            </a:r>
            <a:r>
              <a:rPr lang="ru-RU" sz="4000" b="1" i="1" dirty="0">
                <a:solidFill>
                  <a:srgbClr val="8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9673" y="5106347"/>
            <a:ext cx="11400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Calibri" pitchFamily="34" charset="0"/>
              </a:rPr>
              <a:t>D &lt; 0</a:t>
            </a:r>
            <a:endParaRPr lang="ru-RU" sz="3600" b="1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66365" y="1258947"/>
            <a:ext cx="4227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Tenglamani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yeching</a:t>
            </a: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Times New Roman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15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6178" y="1186298"/>
            <a:ext cx="80010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(х²-5х+7)²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2(х-2)(х-3)=1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800" b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lang="ru-RU" sz="4800" b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ru-RU" sz="4800" b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- 5х + 6 = </a:t>
            </a:r>
            <a:r>
              <a:rPr lang="en-US" sz="4800" b="1" dirty="0">
                <a:solidFill>
                  <a:srgbClr val="0070C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bo‘lsin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.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1043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Bikvadrat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8617" y="3270092"/>
            <a:ext cx="30572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+1)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 </a:t>
            </a:r>
            <a:endParaRPr lang="ru-RU" sz="4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8617" y="4059465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0695" y="4747419"/>
            <a:ext cx="16273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²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   </a:t>
            </a:r>
            <a:endParaRPr lang="en-US" sz="4000" dirty="0">
              <a:solidFill>
                <a:schemeClr val="bg2">
                  <a:lumMod val="1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t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40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8424" y="4261585"/>
            <a:ext cx="44447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х²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-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5х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+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6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0                       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x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     х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=</a:t>
            </a:r>
            <a:r>
              <a:rPr lang="en-US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6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                       </a:t>
            </a:r>
            <a:endParaRPr lang="ru-RU" sz="3600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Javob</a:t>
            </a:r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: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х₁=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2; х₂=</a:t>
            </a:r>
            <a:r>
              <a:rPr lang="en-US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8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3</a:t>
            </a:r>
            <a:endParaRPr lang="ru-RU" sz="3200" b="1" dirty="0">
              <a:solidFill>
                <a:srgbClr val="8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532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9619</TotalTime>
  <Words>738</Words>
  <Application>Microsoft Office PowerPoint</Application>
  <PresentationFormat>Широкоэкранный</PresentationFormat>
  <Paragraphs>130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855</cp:revision>
  <dcterms:created xsi:type="dcterms:W3CDTF">2020-07-17T09:31:54Z</dcterms:created>
  <dcterms:modified xsi:type="dcterms:W3CDTF">2022-06-23T09:18:59Z</dcterms:modified>
</cp:coreProperties>
</file>