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09" r:id="rId2"/>
    <p:sldId id="502" r:id="rId3"/>
    <p:sldId id="497" r:id="rId4"/>
    <p:sldId id="500" r:id="rId5"/>
    <p:sldId id="496" r:id="rId6"/>
    <p:sldId id="504" r:id="rId7"/>
    <p:sldId id="508" r:id="rId8"/>
    <p:sldId id="505" r:id="rId9"/>
    <p:sldId id="501" r:id="rId10"/>
    <p:sldId id="450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CB168FF-EA8E-46C4-BF1D-7A38BA291A06}">
          <p14:sldIdLst>
            <p14:sldId id="309"/>
            <p14:sldId id="502"/>
            <p14:sldId id="497"/>
            <p14:sldId id="500"/>
            <p14:sldId id="496"/>
            <p14:sldId id="504"/>
            <p14:sldId id="508"/>
            <p14:sldId id="505"/>
            <p14:sldId id="501"/>
          </p14:sldIdLst>
        </p14:section>
        <p14:section name="Раздел без заголовка" id="{6AA1F43C-892A-4787-89B6-4EA8D4F8EDF5}">
          <p14:sldIdLst>
            <p14:sldId id="45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FFFFFF"/>
    <a:srgbClr val="26D4B7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86535" autoAdjust="0"/>
  </p:normalViewPr>
  <p:slideViewPr>
    <p:cSldViewPr snapToGrid="0">
      <p:cViewPr varScale="1">
        <p:scale>
          <a:sx n="78" d="100"/>
          <a:sy n="78" d="100"/>
        </p:scale>
        <p:origin x="64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4ED63D-30DB-4329-9A19-895E38761556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2C42D7-21A8-431F-948F-46907C74D8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72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CAE68E-B399-4175-9FAE-7EC9B4ABB5FE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1733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85078E-5E03-43A9-A913-2E50E25B3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E2C0963-293F-4B4C-ACAE-EF1BD8020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BC1EBC-C805-452D-830C-FC1CCCF1C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1E989F-802D-46A7-9889-C211904CF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D5EDA9-EE54-448C-9EC0-3B3B24416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597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73FDFC-79C5-4934-B4B6-C43CFD68E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31C2A4-3FB4-4F23-95A7-510F8A7E6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7CF8D0-7B33-402B-BEC2-4055D7190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16C0AD-5CF3-4DA2-9B1C-7328BFEB1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1261CF-1C9F-4B36-AF23-3D6AB896A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397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6F4B344-2333-40A5-8DAA-28984454C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60ED765-D5E0-4EE9-A23A-2908125171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F0D3A8-9933-465D-B7D4-BA375B27D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03B2B9-9476-4F12-9DA9-F602B6436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60BFBD-1D17-40F1-A05F-FE9577B0D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748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67663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2400" y="381000"/>
            <a:ext cx="101600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422400" y="1752600"/>
            <a:ext cx="4978400" cy="4114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6604000" y="1752600"/>
            <a:ext cx="4978400" cy="1981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6604000" y="3886200"/>
            <a:ext cx="4978400" cy="1981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9CA44A-4A2C-4B34-80A0-55A6019362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377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F8BDD-EF9A-460D-A21C-71FFEF14C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A37ABF-1E1A-4F2F-8928-C09F5EEE1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1856B8-F5A2-4CA5-A037-5148C3860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3E6E00-9D73-4F12-B2D9-EA74483BD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83A197-9531-4597-B39C-958CBCD12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11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0A5A2D-B964-44B8-B3AE-94CF01125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D871DA-D984-4BE6-8F70-BF18F7D6F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1A2AE9-0ADF-4064-AE46-B2948D976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F10E79-417A-4AB8-8DE8-6EAA63F53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3AE07B-D605-41D2-A5C1-FF83D828D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51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017D95-8FBE-4711-BB4D-7ED1632BD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E0B66F-5C50-462A-9127-22583E7F9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8F5D27-35C8-4728-B5B6-C0152B25D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CDD001-B2BE-4A88-B09B-4C7920FAC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2EB915C-907F-4ECC-AFFB-4459DB19C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C6EAB8-A812-4515-B9D4-92202E58D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16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AA1CFB-0DDA-4BDA-82F5-B61D9E445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16B520-62AA-4588-BAA1-2DD151412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CBEDA1-EA9C-4F4A-86EE-BF884FF70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0584845-7CE0-4869-9DAD-050C02C00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0E99EEB-2224-492A-854A-7306E1DE05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C0EFA6C-F292-4DD3-8623-AE4420874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104F1A4-623E-405F-A2C4-D229E6206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A249506-8CB7-483C-A05E-D4D68010D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586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B7222E-F800-4A16-A712-9E4941145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D825C79-B6CA-4640-A2F3-0DCB47641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6F48DB6-2CD7-4B4C-9EC8-1D7F2AFF7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08E0431-DC75-42C4-B86F-9995DE521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85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90E3057-3A10-4D36-8BB7-09813E9C7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15F38C4-3193-44D7-B878-48402FD6A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7E429A3-D470-4637-AB39-D27985EEA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8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E7F3EA-7853-4CC9-81C6-4F88286F3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A2521B-3C72-423F-B66A-5FB5A7503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AC5139-83DC-41D4-81A8-4A8CB71B0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5918C5-D373-4122-9D15-9359057A6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7DB7FB-7555-4523-930D-B88B4E969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41803AA-FF71-43CE-A0E9-9F46A0347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344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3C03DB-6581-4A7B-943E-0ABE71403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C001FF3-3EE4-4950-B669-5C0244F73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00A41C7-1474-4DDF-9719-CA10CFABA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92A022-2F88-4EA0-BAA3-C763B9B2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D5AB0B8-A7C0-499D-B520-A7D4006FC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E95A54-060B-48FA-A2B9-B1C2C36D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497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8B0DDB-6DF4-4B3C-B98A-004881331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831BFA-2FB5-4A63-A2DE-3E6F948EC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A3A78E-9226-48DF-ABAE-C9E7374A0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C08912-00EE-47FA-A5FC-1DC746C8E8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330C35-AE55-4D92-90AC-D5F2793FA9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684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9346"/>
            <a:ext cx="12222204" cy="16459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17541" y="189330"/>
            <a:ext cx="5129519" cy="1250768"/>
          </a:xfrm>
          <a:prstGeom prst="rect">
            <a:avLst/>
          </a:prstGeom>
        </p:spPr>
        <p:txBody>
          <a:bodyPr vert="horz" wrap="square" lIns="0" tIns="19472" rIns="0" bIns="0" rtlCol="0" anchor="ctr">
            <a:spAutoFit/>
          </a:bodyPr>
          <a:lstStyle/>
          <a:p>
            <a:pPr marL="16933" algn="ctr">
              <a:lnSpc>
                <a:spcPct val="100000"/>
              </a:lnSpc>
              <a:spcBef>
                <a:spcPts val="152"/>
              </a:spcBef>
            </a:pPr>
            <a:r>
              <a:rPr lang="en-US" sz="8000" b="1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9953898" y="205114"/>
            <a:ext cx="1828800" cy="1219200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698979" y="207658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9953897" y="459480"/>
            <a:ext cx="2238101" cy="636927"/>
          </a:xfrm>
          <a:prstGeom prst="rect">
            <a:avLst/>
          </a:prstGeom>
        </p:spPr>
        <p:txBody>
          <a:bodyPr vert="horz" wrap="square" lIns="0" tIns="21167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3733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8-sinf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2981" y="231549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1599558" y="2315497"/>
            <a:ext cx="973385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Bikvadrat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Kvadrat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tenglamaga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keltiriladigan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tenglamalar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06184" y="2024732"/>
            <a:ext cx="804430" cy="167149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06182" y="3940405"/>
            <a:ext cx="804431" cy="167149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object 11">
            <a:extLst>
              <a:ext uri="{FF2B5EF4-FFF2-40B4-BE49-F238E27FC236}">
                <a16:creationId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757444" y="1416429"/>
            <a:ext cx="33601" cy="65858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12">
            <a:extLst>
              <a:ext uri="{FF2B5EF4-FFF2-40B4-BE49-F238E27FC236}">
                <a16:creationId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692279" y="1399861"/>
            <a:ext cx="819869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" name="object 13">
            <a:extLst>
              <a:ext uri="{FF2B5EF4-FFF2-40B4-BE49-F238E27FC236}">
                <a16:creationId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774010" y="662129"/>
            <a:ext cx="0" cy="721753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object 14">
            <a:extLst>
              <a:ext uri="{FF2B5EF4-FFF2-40B4-BE49-F238E27FC236}">
                <a16:creationId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854362" y="719947"/>
            <a:ext cx="598101" cy="62363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1" name="object 15">
            <a:extLst>
              <a:ext uri="{FF2B5EF4-FFF2-40B4-BE49-F238E27FC236}">
                <a16:creationId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424940" y="1445581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2" name="object 16">
            <a:extLst>
              <a:ext uri="{FF2B5EF4-FFF2-40B4-BE49-F238E27FC236}">
                <a16:creationId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649647" y="687960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39152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236192"/>
            <a:ext cx="11552630" cy="68663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75"/>
              </a:spcBef>
            </a:pPr>
            <a:r>
              <a:rPr lang="ru-RU" sz="4233">
                <a:latin typeface="Arial" pitchFamily="34" charset="0"/>
                <a:cs typeface="Arial" pitchFamily="34" charset="0"/>
              </a:rPr>
              <a:t>        </a:t>
            </a:r>
            <a:r>
              <a:rPr lang="en-US" sz="4233">
                <a:latin typeface="Arial" pitchFamily="34" charset="0"/>
                <a:cs typeface="Arial" pitchFamily="34" charset="0"/>
              </a:rPr>
              <a:t>Mustaqil</a:t>
            </a:r>
            <a:r>
              <a:rPr lang="en-US" sz="4233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33" dirty="0" err="1">
                <a:latin typeface="Arial" pitchFamily="34" charset="0"/>
                <a:cs typeface="Arial" pitchFamily="34" charset="0"/>
              </a:rPr>
              <a:t>bajarish</a:t>
            </a:r>
            <a:r>
              <a:rPr lang="en-US" sz="4233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33" dirty="0" err="1">
                <a:latin typeface="Arial" pitchFamily="34" charset="0"/>
                <a:cs typeface="Arial" pitchFamily="34" charset="0"/>
              </a:rPr>
              <a:t>uchun</a:t>
            </a:r>
            <a:r>
              <a:rPr lang="en-US" sz="4233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33" dirty="0" err="1">
                <a:latin typeface="Arial" pitchFamily="34" charset="0"/>
                <a:cs typeface="Arial" pitchFamily="34" charset="0"/>
              </a:rPr>
              <a:t>topshiriqlar</a:t>
            </a:r>
            <a:r>
              <a:rPr lang="ru-RU" sz="4233" dirty="0">
                <a:latin typeface="Arial" pitchFamily="34" charset="0"/>
                <a:cs typeface="Arial" pitchFamily="34" charset="0"/>
              </a:rPr>
              <a:t>:</a:t>
            </a:r>
            <a:endParaRPr sz="4233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970790" y="1775794"/>
            <a:ext cx="41296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kern="0" dirty="0">
                <a:latin typeface="Arial" pitchFamily="34" charset="0"/>
                <a:cs typeface="Arial" pitchFamily="34" charset="0"/>
              </a:rPr>
              <a:t>389 - </a:t>
            </a:r>
            <a:r>
              <a:rPr lang="en-US" sz="3200" b="1" kern="0" dirty="0" err="1">
                <a:latin typeface="Arial" pitchFamily="34" charset="0"/>
                <a:cs typeface="Arial" pitchFamily="34" charset="0"/>
              </a:rPr>
              <a:t>topshiriq</a:t>
            </a:r>
            <a:r>
              <a:rPr lang="en-US" sz="3200" b="1" kern="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037993" y="2853869"/>
            <a:ext cx="40696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kern="0" dirty="0">
                <a:latin typeface="Arial" pitchFamily="34" charset="0"/>
                <a:cs typeface="Arial" pitchFamily="34" charset="0"/>
              </a:rPr>
              <a:t>390 - </a:t>
            </a:r>
            <a:r>
              <a:rPr lang="en-US" sz="3200" b="1" kern="0" dirty="0" err="1">
                <a:latin typeface="Arial" pitchFamily="34" charset="0"/>
                <a:cs typeface="Arial" pitchFamily="34" charset="0"/>
              </a:rPr>
              <a:t>topshiriq</a:t>
            </a:r>
            <a:r>
              <a:rPr lang="en-US" sz="3200" b="1" kern="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cxnSp>
        <p:nvCxnSpPr>
          <p:cNvPr id="20" name="Straight Connector 9"/>
          <p:cNvCxnSpPr/>
          <p:nvPr/>
        </p:nvCxnSpPr>
        <p:spPr>
          <a:xfrm>
            <a:off x="5375920" y="1639751"/>
            <a:ext cx="0" cy="4401750"/>
          </a:xfrm>
          <a:prstGeom prst="line">
            <a:avLst/>
          </a:prstGeom>
          <a:noFill/>
          <a:ln w="9525" cap="flat" cmpd="sng" algn="ctr">
            <a:solidFill>
              <a:srgbClr val="7F7F7F">
                <a:alpha val="50000"/>
              </a:srgbClr>
            </a:solidFill>
            <a:prstDash val="solid"/>
          </a:ln>
          <a:effectLst/>
        </p:spPr>
      </p:cxnSp>
      <p:sp>
        <p:nvSpPr>
          <p:cNvPr id="21" name="Oval 11"/>
          <p:cNvSpPr/>
          <p:nvPr/>
        </p:nvSpPr>
        <p:spPr>
          <a:xfrm>
            <a:off x="5946873" y="1665737"/>
            <a:ext cx="899989" cy="899989"/>
          </a:xfrm>
          <a:prstGeom prst="ellipse">
            <a:avLst/>
          </a:prstGeom>
          <a:solidFill>
            <a:srgbClr val="C00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22" name="Oval 13"/>
          <p:cNvSpPr/>
          <p:nvPr/>
        </p:nvSpPr>
        <p:spPr>
          <a:xfrm>
            <a:off x="6015505" y="2808281"/>
            <a:ext cx="899989" cy="899989"/>
          </a:xfrm>
          <a:prstGeom prst="ellipse">
            <a:avLst/>
          </a:pr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23" name="Oval 14"/>
          <p:cNvSpPr/>
          <p:nvPr/>
        </p:nvSpPr>
        <p:spPr>
          <a:xfrm>
            <a:off x="6021578" y="3899754"/>
            <a:ext cx="899989" cy="899989"/>
          </a:xfrm>
          <a:prstGeom prst="ellipse">
            <a:avLst/>
          </a:prstGeom>
          <a:solidFill>
            <a:srgbClr val="FFFF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6599" y="2891230"/>
            <a:ext cx="480131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160 - </a:t>
            </a:r>
            <a:r>
              <a:rPr lang="en-US" sz="6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sahifa</a:t>
            </a:r>
            <a:endParaRPr lang="ru-RU" sz="6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037993" y="5301338"/>
            <a:ext cx="423545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kern="0">
                <a:latin typeface="Arial" pitchFamily="34" charset="0"/>
                <a:cs typeface="Arial" pitchFamily="34" charset="0"/>
              </a:rPr>
              <a:t>Qoidalarni</a:t>
            </a:r>
            <a:r>
              <a:rPr lang="en-US" sz="3200" b="1" kern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kern="0" dirty="0" err="1">
                <a:latin typeface="Arial" pitchFamily="34" charset="0"/>
                <a:cs typeface="Arial" pitchFamily="34" charset="0"/>
              </a:rPr>
              <a:t>yod</a:t>
            </a:r>
            <a:r>
              <a:rPr lang="en-US" sz="3200" b="1" kern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kern="0" dirty="0" err="1">
                <a:latin typeface="Arial" pitchFamily="34" charset="0"/>
                <a:cs typeface="Arial" pitchFamily="34" charset="0"/>
              </a:rPr>
              <a:t>olish</a:t>
            </a:r>
            <a:r>
              <a:rPr lang="en-US" sz="3200" b="1" kern="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1" name="Oval 14"/>
          <p:cNvSpPr/>
          <p:nvPr/>
        </p:nvSpPr>
        <p:spPr>
          <a:xfrm>
            <a:off x="6032327" y="5143732"/>
            <a:ext cx="899989" cy="899989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037993" y="4057360"/>
            <a:ext cx="40696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kern="0" dirty="0">
                <a:latin typeface="Arial" pitchFamily="34" charset="0"/>
                <a:cs typeface="Arial" pitchFamily="34" charset="0"/>
              </a:rPr>
              <a:t>392 - </a:t>
            </a:r>
            <a:r>
              <a:rPr lang="en-US" sz="3200" b="1" kern="0" dirty="0" err="1">
                <a:latin typeface="Arial" pitchFamily="34" charset="0"/>
                <a:cs typeface="Arial" pitchFamily="34" charset="0"/>
              </a:rPr>
              <a:t>topshiriq</a:t>
            </a:r>
            <a:r>
              <a:rPr lang="en-US" sz="3200" b="1" kern="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44464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 p14:presetBounceEnd="66667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" fill="hold" grpId="0" nodeType="withEffect" p14:presetBounceEnd="66667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24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25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2" presetClass="entr" presetSubtype="1" fill="hold" grpId="0" nodeType="withEffect" p14:presetBounceEnd="66667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28" dur="11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29" dur="11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0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2" dur="500"/>
                                            <p:tgtEl>
                                              <p:spTgt spid="1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  <p:bldP spid="23" grpId="0" animBg="1"/>
          <p:bldP spid="11" grpId="0" animBg="1"/>
          <p:bldP spid="12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4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5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8" dur="11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9" dur="11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0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2" dur="500"/>
                                            <p:tgtEl>
                                              <p:spTgt spid="1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  <p:bldP spid="23" grpId="0" animBg="1"/>
          <p:bldP spid="11" grpId="0" animBg="1"/>
          <p:bldP spid="12" grpId="0"/>
        </p:bld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09721" y="571480"/>
            <a:ext cx="43794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i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: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028690" y="1697801"/>
            <a:ext cx="389559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>
                <a:solidFill>
                  <a:schemeClr val="bg2">
                    <a:lumMod val="10000"/>
                  </a:schemeClr>
                </a:solidFill>
              </a:rPr>
              <a:t>а)</a:t>
            </a:r>
            <a:r>
              <a:rPr lang="en-US" sz="4400" dirty="0">
                <a:solidFill>
                  <a:schemeClr val="bg2">
                    <a:lumMod val="10000"/>
                  </a:schemeClr>
                </a:solidFill>
              </a:rPr>
              <a:t> t</a:t>
            </a:r>
            <a:r>
              <a:rPr lang="ru-RU" sz="4400" dirty="0">
                <a:solidFill>
                  <a:schemeClr val="bg2">
                    <a:lumMod val="10000"/>
                  </a:schemeClr>
                </a:solidFill>
              </a:rPr>
              <a:t>²-</a:t>
            </a:r>
            <a:r>
              <a:rPr lang="en-US" sz="4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4400" dirty="0">
                <a:solidFill>
                  <a:schemeClr val="bg2">
                    <a:lumMod val="10000"/>
                  </a:schemeClr>
                </a:solidFill>
              </a:rPr>
              <a:t>3</a:t>
            </a:r>
            <a:r>
              <a:rPr lang="en-US" sz="4400" dirty="0">
                <a:solidFill>
                  <a:schemeClr val="bg2">
                    <a:lumMod val="10000"/>
                  </a:schemeClr>
                </a:solidFill>
              </a:rPr>
              <a:t>t </a:t>
            </a:r>
            <a:r>
              <a:rPr lang="ru-RU" sz="4400" dirty="0">
                <a:solidFill>
                  <a:schemeClr val="bg2">
                    <a:lumMod val="10000"/>
                  </a:schemeClr>
                </a:solidFill>
              </a:rPr>
              <a:t>+2=0</a:t>
            </a: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2028690" y="2724504"/>
            <a:ext cx="351971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44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b</a:t>
            </a:r>
            <a:r>
              <a:rPr lang="ru-RU" sz="44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)</a:t>
            </a:r>
            <a:r>
              <a:rPr lang="en-US" sz="44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 t</a:t>
            </a:r>
            <a:r>
              <a:rPr lang="ru-RU" sz="44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²-5</a:t>
            </a:r>
            <a:r>
              <a:rPr lang="en-US" sz="44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t </a:t>
            </a:r>
            <a:r>
              <a:rPr lang="ru-RU" sz="44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+</a:t>
            </a:r>
            <a:r>
              <a:rPr lang="en-US" sz="44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lang="ru-RU" sz="44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4=0</a:t>
            </a:r>
            <a:endParaRPr lang="ru-RU" sz="4400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028690" y="3752166"/>
            <a:ext cx="393184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>
                <a:solidFill>
                  <a:schemeClr val="bg2">
                    <a:lumMod val="10000"/>
                  </a:schemeClr>
                </a:solidFill>
              </a:rPr>
              <a:t>c</a:t>
            </a:r>
            <a:r>
              <a:rPr lang="ru-RU" sz="4400" dirty="0">
                <a:solidFill>
                  <a:schemeClr val="bg2">
                    <a:lumMod val="10000"/>
                  </a:schemeClr>
                </a:solidFill>
              </a:rPr>
              <a:t>)</a:t>
            </a:r>
            <a:r>
              <a:rPr lang="en-US" sz="4400" dirty="0">
                <a:solidFill>
                  <a:schemeClr val="bg2">
                    <a:lumMod val="10000"/>
                  </a:schemeClr>
                </a:solidFill>
              </a:rPr>
              <a:t> t</a:t>
            </a:r>
            <a:r>
              <a:rPr lang="ru-RU" sz="4400" dirty="0">
                <a:solidFill>
                  <a:schemeClr val="bg2">
                    <a:lumMod val="10000"/>
                  </a:schemeClr>
                </a:solidFill>
              </a:rPr>
              <a:t>²-20</a:t>
            </a:r>
            <a:r>
              <a:rPr lang="en-US" sz="4400" dirty="0">
                <a:solidFill>
                  <a:schemeClr val="bg2">
                    <a:lumMod val="10000"/>
                  </a:schemeClr>
                </a:solidFill>
              </a:rPr>
              <a:t>t </a:t>
            </a:r>
            <a:r>
              <a:rPr lang="ru-RU" sz="4400" dirty="0">
                <a:solidFill>
                  <a:schemeClr val="bg2">
                    <a:lumMod val="10000"/>
                  </a:schemeClr>
                </a:solidFill>
              </a:rPr>
              <a:t>+</a:t>
            </a:r>
            <a:r>
              <a:rPr lang="en-US" sz="4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4400" dirty="0">
                <a:solidFill>
                  <a:schemeClr val="bg2">
                    <a:lumMod val="10000"/>
                  </a:schemeClr>
                </a:solidFill>
              </a:rPr>
              <a:t>64=0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095471" y="4958282"/>
            <a:ext cx="351971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>
                <a:solidFill>
                  <a:schemeClr val="bg2">
                    <a:lumMod val="10000"/>
                  </a:schemeClr>
                </a:solidFill>
              </a:rPr>
              <a:t>d</a:t>
            </a:r>
            <a:r>
              <a:rPr lang="ru-RU" sz="4400" dirty="0">
                <a:solidFill>
                  <a:schemeClr val="bg2">
                    <a:lumMod val="10000"/>
                  </a:schemeClr>
                </a:solidFill>
              </a:rPr>
              <a:t>)</a:t>
            </a:r>
            <a:r>
              <a:rPr lang="en-US" sz="4400" dirty="0">
                <a:solidFill>
                  <a:schemeClr val="bg2">
                    <a:lumMod val="10000"/>
                  </a:schemeClr>
                </a:solidFill>
              </a:rPr>
              <a:t> t</a:t>
            </a:r>
            <a:r>
              <a:rPr lang="ru-RU" sz="4400" dirty="0">
                <a:solidFill>
                  <a:schemeClr val="bg2">
                    <a:lumMod val="10000"/>
                  </a:schemeClr>
                </a:solidFill>
              </a:rPr>
              <a:t>²-5</a:t>
            </a:r>
            <a:r>
              <a:rPr lang="en-US" sz="4400" dirty="0">
                <a:solidFill>
                  <a:schemeClr val="bg2">
                    <a:lumMod val="10000"/>
                  </a:schemeClr>
                </a:solidFill>
              </a:rPr>
              <a:t>t</a:t>
            </a:r>
            <a:r>
              <a:rPr lang="ru-RU" sz="4400" dirty="0">
                <a:solidFill>
                  <a:schemeClr val="bg2">
                    <a:lumMod val="10000"/>
                  </a:schemeClr>
                </a:solidFill>
              </a:rPr>
              <a:t>+6</a:t>
            </a:r>
            <a:r>
              <a:rPr lang="en-US" sz="4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4400" dirty="0">
                <a:solidFill>
                  <a:schemeClr val="bg2">
                    <a:lumMod val="10000"/>
                  </a:schemeClr>
                </a:solidFill>
              </a:rPr>
              <a:t>=</a:t>
            </a:r>
            <a:r>
              <a:rPr lang="en-US" sz="4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4400" dirty="0">
                <a:solidFill>
                  <a:schemeClr val="bg2">
                    <a:lumMod val="10000"/>
                  </a:schemeClr>
                </a:solidFill>
              </a:rPr>
              <a:t>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96066" y="1669649"/>
            <a:ext cx="21098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800000"/>
                </a:solidFill>
                <a:latin typeface="Calibri" pitchFamily="34" charset="0"/>
                <a:cs typeface="Calibri" pitchFamily="34" charset="0"/>
              </a:rPr>
              <a:t>t</a:t>
            </a:r>
            <a:r>
              <a:rPr lang="en-US" sz="4000" dirty="0">
                <a:solidFill>
                  <a:srgbClr val="800000"/>
                </a:solidFill>
                <a:latin typeface="Calibri"/>
                <a:cs typeface="Calibri"/>
              </a:rPr>
              <a:t>₁=1</a:t>
            </a:r>
            <a:r>
              <a:rPr lang="ru-RU" sz="4000" dirty="0">
                <a:solidFill>
                  <a:srgbClr val="800000"/>
                </a:solidFill>
                <a:latin typeface="Calibri"/>
                <a:cs typeface="Calibri"/>
              </a:rPr>
              <a:t>; </a:t>
            </a:r>
            <a:r>
              <a:rPr lang="en-US" sz="4000" dirty="0">
                <a:solidFill>
                  <a:srgbClr val="800000"/>
                </a:solidFill>
                <a:latin typeface="Calibri"/>
                <a:cs typeface="Calibri"/>
              </a:rPr>
              <a:t>t₂=2</a:t>
            </a:r>
            <a:endParaRPr lang="ru-RU" sz="4000" dirty="0">
              <a:solidFill>
                <a:srgbClr val="8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24629" y="2786059"/>
            <a:ext cx="21098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800000"/>
                </a:solidFill>
                <a:latin typeface="Calibri" pitchFamily="34" charset="0"/>
                <a:cs typeface="Calibri" pitchFamily="34" charset="0"/>
              </a:rPr>
              <a:t>t</a:t>
            </a:r>
            <a:r>
              <a:rPr lang="en-US" sz="4000" dirty="0">
                <a:solidFill>
                  <a:srgbClr val="800000"/>
                </a:solidFill>
                <a:latin typeface="Calibri"/>
                <a:cs typeface="Calibri"/>
              </a:rPr>
              <a:t>₁=1</a:t>
            </a:r>
            <a:r>
              <a:rPr lang="ru-RU" sz="4000" dirty="0">
                <a:solidFill>
                  <a:srgbClr val="800000"/>
                </a:solidFill>
                <a:latin typeface="Calibri"/>
                <a:cs typeface="Calibri"/>
              </a:rPr>
              <a:t>; </a:t>
            </a:r>
            <a:r>
              <a:rPr lang="en-US" sz="4000" dirty="0">
                <a:solidFill>
                  <a:srgbClr val="800000"/>
                </a:solidFill>
                <a:latin typeface="Calibri"/>
                <a:cs typeface="Calibri"/>
              </a:rPr>
              <a:t>t₂=4</a:t>
            </a:r>
            <a:endParaRPr lang="ru-RU" sz="4000" dirty="0">
              <a:solidFill>
                <a:srgbClr val="8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38459" y="3843249"/>
            <a:ext cx="23695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800000"/>
                </a:solidFill>
                <a:latin typeface="Calibri" pitchFamily="34" charset="0"/>
                <a:cs typeface="Calibri" pitchFamily="34" charset="0"/>
              </a:rPr>
              <a:t>t</a:t>
            </a:r>
            <a:r>
              <a:rPr lang="en-US" sz="4000" dirty="0">
                <a:solidFill>
                  <a:srgbClr val="800000"/>
                </a:solidFill>
                <a:latin typeface="Calibri"/>
                <a:cs typeface="Calibri"/>
              </a:rPr>
              <a:t>₁=4</a:t>
            </a:r>
            <a:r>
              <a:rPr lang="ru-RU" sz="4000" dirty="0">
                <a:solidFill>
                  <a:srgbClr val="800000"/>
                </a:solidFill>
                <a:latin typeface="Calibri"/>
                <a:cs typeface="Calibri"/>
              </a:rPr>
              <a:t>; </a:t>
            </a:r>
            <a:r>
              <a:rPr lang="en-US" sz="4000" dirty="0">
                <a:solidFill>
                  <a:srgbClr val="800000"/>
                </a:solidFill>
                <a:latin typeface="Calibri"/>
                <a:cs typeface="Calibri"/>
              </a:rPr>
              <a:t>t₂=16</a:t>
            </a:r>
            <a:endParaRPr lang="ru-RU" sz="4000" dirty="0">
              <a:solidFill>
                <a:srgbClr val="8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68301" y="4900439"/>
            <a:ext cx="21098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800000"/>
                </a:solidFill>
                <a:latin typeface="Calibri" pitchFamily="34" charset="0"/>
                <a:cs typeface="Calibri" pitchFamily="34" charset="0"/>
              </a:rPr>
              <a:t>t</a:t>
            </a:r>
            <a:r>
              <a:rPr lang="en-US" sz="4000" dirty="0">
                <a:solidFill>
                  <a:srgbClr val="800000"/>
                </a:solidFill>
                <a:latin typeface="Calibri"/>
                <a:cs typeface="Calibri"/>
              </a:rPr>
              <a:t>₁=2</a:t>
            </a:r>
            <a:r>
              <a:rPr lang="ru-RU" sz="4000" dirty="0">
                <a:solidFill>
                  <a:srgbClr val="800000"/>
                </a:solidFill>
                <a:latin typeface="Calibri"/>
                <a:cs typeface="Calibri"/>
              </a:rPr>
              <a:t>; </a:t>
            </a:r>
            <a:r>
              <a:rPr lang="en-US" sz="4000" dirty="0">
                <a:solidFill>
                  <a:srgbClr val="800000"/>
                </a:solidFill>
                <a:latin typeface="Calibri"/>
                <a:cs typeface="Calibri"/>
              </a:rPr>
              <a:t>t₂=3</a:t>
            </a:r>
            <a:endParaRPr lang="ru-RU" sz="4000" dirty="0">
              <a:solidFill>
                <a:srgbClr val="8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-41043" y="117192"/>
            <a:ext cx="12192000" cy="10823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Tanlash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yo‘li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tenglamaning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ildizlarini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toping: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377724" y="2185895"/>
            <a:ext cx="2485893" cy="1077218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32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200" b="1" i="1" baseline="-250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32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х</a:t>
            </a:r>
            <a:r>
              <a:rPr lang="ru-RU" sz="3200" b="1" i="1" baseline="-250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2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-р</a:t>
            </a:r>
          </a:p>
          <a:p>
            <a:pPr>
              <a:buNone/>
            </a:pPr>
            <a:r>
              <a:rPr lang="ru-RU" sz="32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200" b="1" i="1" baseline="-250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32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∙ х</a:t>
            </a:r>
            <a:r>
              <a:rPr lang="ru-RU" sz="3200" b="1" i="1" baseline="-250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2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32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</a:p>
        </p:txBody>
      </p:sp>
    </p:spTree>
    <p:extLst>
      <p:ext uri="{BB962C8B-B14F-4D97-AF65-F5344CB8AC3E}">
        <p14:creationId xmlns:p14="http://schemas.microsoft.com/office/powerpoint/2010/main" val="1804498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3553" grpId="0"/>
      <p:bldP spid="5" grpId="0"/>
      <p:bldP spid="6" grpId="0"/>
      <p:bldP spid="7" grpId="0"/>
      <p:bldP spid="8" grpId="0"/>
      <p:bldP spid="9" grpId="0"/>
      <p:bldP spid="10" grpId="0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Содержимое 2"/>
              <p:cNvSpPr>
                <a:spLocks noGrp="1"/>
              </p:cNvSpPr>
              <p:nvPr>
                <p:ph idx="1"/>
              </p:nvPr>
            </p:nvSpPr>
            <p:spPr>
              <a:xfrm>
                <a:off x="579549" y="2431832"/>
                <a:ext cx="11903523" cy="5069700"/>
              </a:xfrm>
            </p:spPr>
            <p:txBody>
              <a:bodyPr>
                <a:normAutofit fontScale="32500" lnSpcReduction="20000"/>
              </a:bodyPr>
              <a:lstStyle/>
              <a:p>
                <a:pPr>
                  <a:buNone/>
                </a:pPr>
                <a:r>
                  <a:rPr lang="en-US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ru-RU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:pPr>
                  <a:buNone/>
                </a:pPr>
                <a:r>
                  <a:rPr lang="ru-RU" sz="8600" dirty="0">
                    <a:latin typeface="Arial" panose="020B0604020202020204" pitchFamily="34" charset="0"/>
                    <a:cs typeface="Arial" panose="020B0604020202020204" pitchFamily="34" charset="0"/>
                  </a:rPr>
                  <a:t>1)</a:t>
                </a:r>
                <a:r>
                  <a:rPr lang="en-US" sz="8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8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х</a:t>
                </a:r>
                <a:r>
                  <a:rPr lang="ru-RU" sz="8600" b="1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8600" b="1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:r>
                  <a:rPr lang="en-US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2х</a:t>
                </a:r>
                <a:r>
                  <a:rPr lang="en-US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y   </a:t>
                </a:r>
                <a:r>
                  <a:rPr lang="en-US" sz="8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bo‘lsin</a:t>
                </a:r>
                <a:r>
                  <a:rPr lang="en-US" sz="8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ru-RU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>
                  <a:buNone/>
                </a:pPr>
                <a:r>
                  <a:rPr lang="ru-RU" sz="8600" dirty="0">
                    <a:latin typeface="Arial" panose="020B0604020202020204" pitchFamily="34" charset="0"/>
                    <a:cs typeface="Arial" panose="020B0604020202020204" pitchFamily="34" charset="0"/>
                  </a:rPr>
                  <a:t>2)</a:t>
                </a:r>
                <a:r>
                  <a:rPr lang="en-US" sz="8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ru-RU" sz="9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у</a:t>
                </a:r>
                <a:r>
                  <a:rPr lang="ru-RU" sz="9800" b="1" baseline="300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 </a:t>
                </a:r>
                <a:r>
                  <a:rPr lang="ru-RU" sz="9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- 4у + 3 = 0</a:t>
                </a:r>
                <a:r>
                  <a:rPr lang="en-US" sz="9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98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endParaRPr lang="en-US" sz="86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:r>
                  <a:rPr lang="en-US" sz="86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:r>
                  <a:rPr lang="ru-RU" sz="8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у</a:t>
                </a:r>
                <a:r>
                  <a:rPr lang="ru-RU" sz="8600" b="1" baseline="-250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ru-RU" sz="8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1    у</a:t>
                </a:r>
                <a:r>
                  <a:rPr lang="ru-RU" sz="8600" b="1" baseline="-250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8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3</a:t>
                </a:r>
                <a:r>
                  <a:rPr lang="en-US" sz="8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86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:endParaRPr lang="en-US" sz="8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:r>
                  <a:rPr lang="ru-RU" sz="8600" dirty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en-US" sz="8600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ru-RU" sz="86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х</a:t>
                </a:r>
                <a:r>
                  <a:rPr lang="ru-RU" sz="8600" b="1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8600" b="1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:r>
                  <a:rPr lang="en-US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2х</a:t>
                </a:r>
                <a:r>
                  <a:rPr lang="en-US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1</a:t>
                </a:r>
              </a:p>
              <a:p>
                <a:pPr>
                  <a:buNone/>
                </a:pPr>
                <a:r>
                  <a:rPr lang="en-US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ru-RU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х</a:t>
                </a:r>
                <a:r>
                  <a:rPr lang="ru-RU" sz="8600" b="1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8600" b="1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:r>
                  <a:rPr lang="en-US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2х</a:t>
                </a:r>
                <a:r>
                  <a:rPr lang="en-US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-1 = 0</a:t>
                </a:r>
              </a:p>
              <a:p>
                <a:pPr>
                  <a:buNone/>
                </a:pPr>
                <a:r>
                  <a:rPr lang="en-US" sz="8600" b="1" dirty="0"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8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86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𝐱</m:t>
                        </m:r>
                      </m:e>
                      <m:sub>
                        <m:r>
                          <a:rPr lang="en-US" sz="86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en-US" sz="86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1+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8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86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e>
                    </m:rad>
                  </m:oMath>
                </a14:m>
                <a:endParaRPr lang="en-US" sz="8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:r>
                  <a:rPr lang="en-US" sz="8600" b="1" dirty="0"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8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8600" b="1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𝐱</m:t>
                        </m:r>
                      </m:e>
                      <m:sub>
                        <m:r>
                          <a:rPr lang="en-US" sz="86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en-US" sz="8600" b="1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1-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8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8600" b="1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e>
                    </m:rad>
                  </m:oMath>
                </a14:m>
                <a:endParaRPr lang="en-US" sz="51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:endParaRPr lang="en-US" sz="51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:r>
                  <a:rPr lang="en-US" sz="5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>
                  <a:buNone/>
                </a:pP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Содержимое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79549" y="2431832"/>
                <a:ext cx="11903523" cy="5069700"/>
              </a:xfrm>
              <a:blipFill rotWithShape="0">
                <a:blip r:embed="rId2"/>
                <a:stretch>
                  <a:fillRect l="-1024" t="-37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0" y="0"/>
            <a:ext cx="12192000" cy="12858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Keltirilgan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kvadrat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9549" y="1529397"/>
            <a:ext cx="10289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x²-2x)² - 4(x² - 2x) + 3 = 0  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tenglamani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26621" y="4486475"/>
            <a:ext cx="2432076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2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2х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= 3</a:t>
            </a:r>
          </a:p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2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2х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- 3 = 0 </a:t>
            </a:r>
            <a:endParaRPr lang="ru-RU" sz="2800" dirty="0"/>
          </a:p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4336476" y="5394416"/>
                <a:ext cx="6096000" cy="954107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b="1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𝐱</m:t>
                        </m:r>
                      </m:e>
                      <m:sub>
                        <m:r>
                          <a:rPr lang="en-US" sz="28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>
                          <a:rPr lang="en-US" sz="2800" b="1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-1</a:t>
                </a:r>
              </a:p>
              <a:p>
                <a:pPr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b="1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𝐱</m:t>
                        </m:r>
                      </m:e>
                      <m:sub>
                        <m:r>
                          <a:rPr lang="en-US" sz="28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sub>
                    </m:sSub>
                  </m:oMath>
                </a14:m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3</a:t>
                </a:r>
                <a:endParaRPr lang="ru-RU" sz="28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6476" y="5394416"/>
                <a:ext cx="6096000" cy="954107"/>
              </a:xfrm>
              <a:prstGeom prst="rect">
                <a:avLst/>
              </a:prstGeom>
              <a:blipFill rotWithShape="0">
                <a:blip r:embed="rId3"/>
                <a:stretch>
                  <a:fillRect t="-7051" b="-160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253408" y="5435077"/>
                <a:ext cx="5636654" cy="5651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buNone/>
                </a:pPr>
                <a:r>
                  <a:rPr lang="en-US" sz="2800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1+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800" b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e>
                    </m:rad>
                  </m:oMath>
                </a14:m>
                <a:r>
                  <a:rPr lang="en-US" sz="2800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1-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800" b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e>
                    </m:rad>
                  </m:oMath>
                </a14:m>
                <a:r>
                  <a:rPr lang="en-US" sz="2800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-1 </a:t>
                </a:r>
                <a:r>
                  <a:rPr lang="en-US" sz="2800" b="1" dirty="0" err="1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2800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3. </a:t>
                </a:r>
                <a:endParaRPr lang="ru-RU" sz="2800" b="1" dirty="0">
                  <a:solidFill>
                    <a:srgbClr val="8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3408" y="5435077"/>
                <a:ext cx="5636654" cy="565155"/>
              </a:xfrm>
              <a:prstGeom prst="rect">
                <a:avLst/>
              </a:prstGeom>
              <a:blipFill rotWithShape="0">
                <a:blip r:embed="rId4"/>
                <a:stretch>
                  <a:fillRect l="-2273" t="-4348" b="-304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042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25" name="Rectangle 1"/>
              <p:cNvSpPr>
                <a:spLocks noChangeArrowheads="1"/>
              </p:cNvSpPr>
              <p:nvPr/>
            </p:nvSpPr>
            <p:spPr bwMode="auto">
              <a:xfrm>
                <a:off x="1018653" y="809931"/>
                <a:ext cx="10314755" cy="47089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sz="4000" dirty="0">
                    <a:solidFill>
                      <a:schemeClr val="bg2">
                        <a:lumMod val="10000"/>
                      </a:schemeClr>
                    </a:solidFill>
                    <a:latin typeface="Calibri" pitchFamily="34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endParaRPr lang="en-US" sz="4000" dirty="0">
                  <a:solidFill>
                    <a:schemeClr val="bg2">
                      <a:lumMod val="10000"/>
                    </a:schemeClr>
                  </a:solidFill>
                  <a:latin typeface="Calibri" pitchFamily="34" charset="0"/>
                  <a:ea typeface="Times New Roman" pitchFamily="18" charset="0"/>
                  <a:cs typeface="Times New Roman" pitchFamily="18" charset="0"/>
                </a:endParaRPr>
              </a:p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sz="4000" b="1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(х²</a:t>
                </a:r>
                <a:r>
                  <a:rPr lang="en-US" sz="4000" b="1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-</a:t>
                </a:r>
                <a:r>
                  <a:rPr lang="ru-RU" sz="4000" b="1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х</a:t>
                </a:r>
                <a:r>
                  <a:rPr lang="en-US" sz="4000" b="1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</a:t>
                </a:r>
                <a:r>
                  <a:rPr lang="ru-RU" sz="4000" b="1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-</a:t>
                </a:r>
                <a:r>
                  <a:rPr lang="en-US" sz="4000" b="1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</a:t>
                </a:r>
                <a:r>
                  <a:rPr lang="ru-RU" sz="4000" b="1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25)²</a:t>
                </a:r>
                <a:r>
                  <a:rPr lang="en-US" sz="4000" b="1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</a:t>
                </a:r>
                <a:r>
                  <a:rPr lang="ru-RU" sz="4000" b="1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-</a:t>
                </a:r>
                <a:r>
                  <a:rPr lang="en-US" sz="4000" b="1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</a:t>
                </a:r>
                <a:r>
                  <a:rPr lang="ru-RU" sz="4000" b="1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2(х²</a:t>
                </a:r>
                <a:r>
                  <a:rPr lang="en-US" sz="4000" b="1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- </a:t>
                </a:r>
                <a:r>
                  <a:rPr lang="ru-RU" sz="4000" b="1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х</a:t>
                </a:r>
                <a:r>
                  <a:rPr lang="en-US" sz="4000" b="1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</a:t>
                </a:r>
                <a:r>
                  <a:rPr lang="ru-RU" sz="4000" b="1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-</a:t>
                </a:r>
                <a:r>
                  <a:rPr lang="en-US" sz="4000" b="1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</a:t>
                </a:r>
                <a:r>
                  <a:rPr lang="ru-RU" sz="4000" b="1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25)</a:t>
                </a:r>
                <a:r>
                  <a:rPr lang="en-US" sz="4000" b="1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</a:t>
                </a:r>
                <a:r>
                  <a:rPr lang="ru-RU" sz="4000" b="1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= </a:t>
                </a:r>
                <a:r>
                  <a:rPr lang="en-US" sz="4000" b="1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15  </a:t>
                </a:r>
                <a:endParaRPr lang="ru-RU" sz="4000" b="1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ea typeface="Times New Roman" pitchFamily="18" charset="0"/>
                  <a:cs typeface="Arial" panose="020B0604020202020204" pitchFamily="34" charset="0"/>
                </a:endParaRPr>
              </a:p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sz="4000" dirty="0">
                    <a:solidFill>
                      <a:schemeClr val="bg2">
                        <a:lumMod val="10000"/>
                      </a:schemeClr>
                    </a:solidFill>
                    <a:latin typeface="Calibri" pitchFamily="34" charset="0"/>
                    <a:ea typeface="Times New Roman" pitchFamily="18" charset="0"/>
                    <a:cs typeface="Calibri" pitchFamily="34" charset="0"/>
                  </a:rPr>
                  <a:t> </a:t>
                </a:r>
                <a:endParaRPr lang="en-US" sz="4000" dirty="0">
                  <a:solidFill>
                    <a:schemeClr val="bg2">
                      <a:lumMod val="10000"/>
                    </a:schemeClr>
                  </a:solidFill>
                  <a:latin typeface="Calibri" pitchFamily="34" charset="0"/>
                  <a:ea typeface="Times New Roman" pitchFamily="18" charset="0"/>
                  <a:cs typeface="Calibri" pitchFamily="34" charset="0"/>
                </a:endParaRPr>
              </a:p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6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</a:t>
                </a:r>
                <a:r>
                  <a:rPr lang="ru-RU" sz="36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х²</a:t>
                </a:r>
                <a:r>
                  <a:rPr lang="en-US" sz="36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- </a:t>
                </a:r>
                <a:r>
                  <a:rPr lang="ru-RU" sz="36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х</a:t>
                </a:r>
                <a:r>
                  <a:rPr lang="en-US" sz="36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</a:t>
                </a:r>
                <a:r>
                  <a:rPr lang="ru-RU" sz="36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–</a:t>
                </a:r>
                <a:r>
                  <a:rPr lang="en-US" sz="36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</a:t>
                </a:r>
                <a:r>
                  <a:rPr lang="ru-RU" sz="36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25</a:t>
                </a:r>
                <a:r>
                  <a:rPr lang="en-US" sz="36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</a:t>
                </a:r>
                <a:r>
                  <a:rPr lang="ru-RU" sz="36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=</a:t>
                </a:r>
                <a:r>
                  <a:rPr lang="en-US" sz="36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t </a:t>
                </a:r>
                <a:r>
                  <a:rPr lang="en-US" sz="3600" dirty="0" err="1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bo‘lsin</a:t>
                </a:r>
                <a:r>
                  <a:rPr lang="en-US" sz="36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.</a:t>
                </a:r>
                <a:r>
                  <a:rPr lang="ru-RU" sz="36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                          </a:t>
                </a:r>
                <a:endParaRPr lang="ru-RU" sz="3600" dirty="0">
                  <a:solidFill>
                    <a:schemeClr val="bg2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sz="36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t</a:t>
                </a:r>
                <a:r>
                  <a:rPr lang="ru-RU" sz="3600" b="1" dirty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²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</a:t>
                </a:r>
                <a:r>
                  <a:rPr lang="ru-RU" sz="3600" b="1" dirty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-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</a:t>
                </a:r>
                <a:r>
                  <a:rPr lang="ru-RU" sz="3600" b="1" dirty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2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t -15 </a:t>
                </a:r>
                <a:r>
                  <a:rPr lang="ru-RU" sz="3600" b="1" dirty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=0 </a:t>
                </a:r>
                <a:endParaRPr lang="en-US" sz="3600" b="1" dirty="0">
                  <a:solidFill>
                    <a:srgbClr val="0070C0"/>
                  </a:solidFill>
                  <a:latin typeface="Arial" panose="020B0604020202020204" pitchFamily="34" charset="0"/>
                  <a:ea typeface="Times New Roman" pitchFamily="18" charset="0"/>
                  <a:cs typeface="Arial" panose="020B0604020202020204" pitchFamily="34" charset="0"/>
                </a:endParaRP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6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D = 64;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600" b="0" i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t</m:t>
                        </m:r>
                      </m:e>
                      <m:sub>
                        <m:r>
                          <a:rPr lang="en-US" sz="3600" b="0" i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6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= 5,</a:t>
                </a:r>
                <a:r>
                  <a:rPr lang="en-US" sz="3600" dirty="0">
                    <a:solidFill>
                      <a:schemeClr val="bg2">
                        <a:lumMod val="10000"/>
                      </a:schemeClr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600" i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t</m:t>
                        </m:r>
                      </m:e>
                      <m:sub>
                        <m:r>
                          <a:rPr lang="en-US" sz="3600" b="0" i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6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= -3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6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sz="36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                                                                                                                                                                 </a:t>
                </a:r>
                <a:endParaRPr lang="ru-RU" sz="3600" dirty="0">
                  <a:solidFill>
                    <a:schemeClr val="bg2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025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18653" y="809931"/>
                <a:ext cx="10314755" cy="4708981"/>
              </a:xfrm>
              <a:prstGeom prst="rect">
                <a:avLst/>
              </a:prstGeom>
              <a:blipFill rotWithShape="0">
                <a:blip r:embed="rId2"/>
                <a:stretch>
                  <a:fillRect l="-2069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3226086" y="309343"/>
            <a:ext cx="474142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 err="1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Tenglamani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yeching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</p:txBody>
      </p:sp>
      <p:sp>
        <p:nvSpPr>
          <p:cNvPr id="3" name="Левая фигурная скобка 2"/>
          <p:cNvSpPr/>
          <p:nvPr/>
        </p:nvSpPr>
        <p:spPr>
          <a:xfrm rot="16200000">
            <a:off x="2284738" y="1103914"/>
            <a:ext cx="293512" cy="2358888"/>
          </a:xfrm>
          <a:prstGeom prst="leftBrace">
            <a:avLst>
              <a:gd name="adj1" fmla="val 54487"/>
              <a:gd name="adj2" fmla="val 50000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Левая фигурная скобка 6"/>
          <p:cNvSpPr/>
          <p:nvPr/>
        </p:nvSpPr>
        <p:spPr>
          <a:xfrm rot="16200000">
            <a:off x="5451255" y="965130"/>
            <a:ext cx="291088" cy="2556806"/>
          </a:xfrm>
          <a:prstGeom prst="leftBrace">
            <a:avLst>
              <a:gd name="adj1" fmla="val 54487"/>
              <a:gd name="adj2" fmla="val 50000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2198097" y="955674"/>
            <a:ext cx="4667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</a:rPr>
              <a:t>t²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433132" y="1052034"/>
            <a:ext cx="53572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</a:rPr>
              <a:t>2t</a:t>
            </a:r>
            <a:endParaRPr lang="ru-RU" sz="3200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5760466" y="4438291"/>
                <a:ext cx="2996333" cy="32211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32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х²</a:t>
                </a:r>
                <a:r>
                  <a:rPr lang="en-US" sz="32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- </a:t>
                </a:r>
                <a:r>
                  <a:rPr lang="ru-RU" sz="32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х</a:t>
                </a:r>
                <a:r>
                  <a:rPr lang="en-US" sz="32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</a:t>
                </a:r>
                <a:r>
                  <a:rPr lang="ru-RU" sz="32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–</a:t>
                </a:r>
                <a:r>
                  <a:rPr lang="en-US" sz="32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</a:t>
                </a:r>
                <a:r>
                  <a:rPr lang="ru-RU" sz="32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25</a:t>
                </a:r>
                <a:r>
                  <a:rPr lang="en-US" sz="32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</a:t>
                </a:r>
                <a:r>
                  <a:rPr lang="ru-RU" sz="32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=</a:t>
                </a:r>
                <a:r>
                  <a:rPr lang="en-US" sz="32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- 3</a:t>
                </a:r>
              </a:p>
              <a:p>
                <a:r>
                  <a:rPr lang="ru-RU" sz="32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х²</a:t>
                </a:r>
                <a:r>
                  <a:rPr lang="en-US" sz="32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- </a:t>
                </a:r>
                <a:r>
                  <a:rPr lang="ru-RU" sz="32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х</a:t>
                </a:r>
                <a:r>
                  <a:rPr lang="en-US" sz="32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</a:t>
                </a:r>
                <a:r>
                  <a:rPr lang="ru-RU" sz="32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–</a:t>
                </a:r>
                <a:r>
                  <a:rPr lang="en-US" sz="32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</a:t>
                </a:r>
                <a:r>
                  <a:rPr lang="ru-RU" sz="32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2</a:t>
                </a:r>
                <a:r>
                  <a:rPr lang="en-US" sz="32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2 </a:t>
                </a:r>
                <a:r>
                  <a:rPr lang="ru-RU" sz="32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=</a:t>
                </a:r>
                <a:r>
                  <a:rPr lang="en-US" sz="32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0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𝐱</m:t>
                        </m:r>
                      </m:e>
                      <m:sub>
                        <m:r>
                          <a:rPr lang="en-US" sz="3200" b="1" i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>
                          <a:rPr lang="en-US" sz="3200" b="1" i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sz="3200" b="1" i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sub>
                    </m:sSub>
                  </m:oMath>
                </a14:m>
                <a:r>
                  <a:rPr lang="en-US" sz="3200" b="1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1" i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en-US" sz="3200" b="1" i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sz="3200" b="1" i="1" smtClean="0">
                                <a:solidFill>
                                  <a:schemeClr val="bg2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1" i="0" smtClean="0">
                                <a:solidFill>
                                  <a:schemeClr val="bg2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𝟖𝟗</m:t>
                            </m:r>
                          </m:e>
                        </m:rad>
                      </m:num>
                      <m:den>
                        <m:r>
                          <a:rPr lang="en-US" sz="3200" b="1" i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endParaRPr lang="en-US" sz="3200" b="1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ea typeface="Times New Roman" pitchFamily="18" charset="0"/>
                  <a:cs typeface="Arial" panose="020B0604020202020204" pitchFamily="34" charset="0"/>
                </a:endParaRPr>
              </a:p>
              <a:p>
                <a:endParaRPr lang="en-US" sz="3200" b="1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ea typeface="Times New Roman" pitchFamily="18" charset="0"/>
                  <a:cs typeface="Arial" panose="020B0604020202020204" pitchFamily="34" charset="0"/>
                </a:endParaRPr>
              </a:p>
              <a:p>
                <a:endParaRPr lang="en-US" sz="3200" b="1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ea typeface="Times New Roman" pitchFamily="18" charset="0"/>
                  <a:cs typeface="Arial" panose="020B0604020202020204" pitchFamily="34" charset="0"/>
                </a:endParaRPr>
              </a:p>
              <a:p>
                <a:r>
                  <a:rPr lang="en-US" sz="2400" b="1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</a:t>
                </a:r>
                <a:endParaRPr lang="ru-RU" sz="2400" b="1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0466" y="4438291"/>
                <a:ext cx="2996333" cy="3221138"/>
              </a:xfrm>
              <a:prstGeom prst="rect">
                <a:avLst/>
              </a:prstGeom>
              <a:blipFill rotWithShape="0">
                <a:blip r:embed="rId3"/>
                <a:stretch>
                  <a:fillRect l="-5295" t="-2462" r="-26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1058361" y="4463810"/>
                <a:ext cx="2815194" cy="31700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</a:t>
                </a:r>
                <a:r>
                  <a:rPr lang="ru-RU" sz="32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х²</a:t>
                </a:r>
                <a:r>
                  <a:rPr lang="en-US" sz="32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- </a:t>
                </a:r>
                <a:r>
                  <a:rPr lang="ru-RU" sz="32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х</a:t>
                </a:r>
                <a:r>
                  <a:rPr lang="en-US" sz="32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</a:t>
                </a:r>
                <a:r>
                  <a:rPr lang="ru-RU" sz="32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–</a:t>
                </a:r>
                <a:r>
                  <a:rPr lang="en-US" sz="32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</a:t>
                </a:r>
                <a:r>
                  <a:rPr lang="ru-RU" sz="32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25</a:t>
                </a:r>
                <a:r>
                  <a:rPr lang="en-US" sz="32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</a:t>
                </a:r>
                <a:r>
                  <a:rPr lang="ru-RU" sz="32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=</a:t>
                </a:r>
                <a:r>
                  <a:rPr lang="en-US" sz="32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5</a:t>
                </a:r>
              </a:p>
              <a:p>
                <a:r>
                  <a:rPr lang="en-US" sz="32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</a:t>
                </a:r>
                <a:r>
                  <a:rPr lang="ru-RU" sz="32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х²</a:t>
                </a:r>
                <a:r>
                  <a:rPr lang="en-US" sz="32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- </a:t>
                </a:r>
                <a:r>
                  <a:rPr lang="ru-RU" sz="32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х</a:t>
                </a:r>
                <a:r>
                  <a:rPr lang="en-US" sz="32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</a:t>
                </a:r>
                <a:r>
                  <a:rPr lang="ru-RU" sz="32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–</a:t>
                </a:r>
                <a:r>
                  <a:rPr lang="en-US" sz="3200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30 = 0</a:t>
                </a:r>
              </a:p>
              <a:p>
                <a:r>
                  <a:rPr lang="en-US" sz="3200" b="1" dirty="0">
                    <a:solidFill>
                      <a:schemeClr val="bg2">
                        <a:lumMod val="10000"/>
                      </a:schemeClr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𝐱</m:t>
                        </m:r>
                      </m:e>
                      <m:sub>
                        <m:r>
                          <a:rPr lang="en-US" sz="3200" b="1" i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200" b="1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= -5,</a:t>
                </a:r>
                <a:r>
                  <a:rPr lang="en-US" sz="3200" b="1" dirty="0">
                    <a:solidFill>
                      <a:schemeClr val="bg2">
                        <a:lumMod val="10000"/>
                      </a:schemeClr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𝐱</m:t>
                        </m:r>
                      </m:e>
                      <m:sub>
                        <m:r>
                          <a:rPr lang="en-US" sz="3200" b="1" i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3200" b="1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= 6</a:t>
                </a:r>
              </a:p>
              <a:p>
                <a:endParaRPr lang="en-US" sz="3200" b="1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ea typeface="Times New Roman" pitchFamily="18" charset="0"/>
                  <a:cs typeface="Arial" panose="020B0604020202020204" pitchFamily="34" charset="0"/>
                </a:endParaRPr>
              </a:p>
              <a:p>
                <a:r>
                  <a:rPr lang="en-US" sz="2400" b="1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</a:t>
                </a:r>
                <a:endParaRPr lang="ru-RU" sz="2400" b="1" dirty="0"/>
              </a:p>
              <a:p>
                <a:endParaRPr lang="en-US" sz="2400" b="1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ea typeface="Times New Roman" pitchFamily="18" charset="0"/>
                  <a:cs typeface="Arial" panose="020B0604020202020204" pitchFamily="34" charset="0"/>
                </a:endParaRPr>
              </a:p>
              <a:p>
                <a:r>
                  <a:rPr lang="en-US" sz="2400" b="1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</a:t>
                </a:r>
                <a:endParaRPr lang="ru-RU" sz="2400" b="1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8361" y="4463810"/>
                <a:ext cx="2815194" cy="3170099"/>
              </a:xfrm>
              <a:prstGeom prst="rect">
                <a:avLst/>
              </a:prstGeom>
              <a:blipFill rotWithShape="0">
                <a:blip r:embed="rId4"/>
                <a:stretch>
                  <a:fillRect l="-1735" t="-2500" r="-45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5663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6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4169" y="1055764"/>
            <a:ext cx="11500833" cy="4340225"/>
          </a:xfrm>
        </p:spPr>
        <p:txBody>
          <a:bodyPr>
            <a:normAutofit fontScale="92500" lnSpcReduction="10000"/>
          </a:bodyPr>
          <a:lstStyle/>
          <a:p>
            <a:pPr algn="ctr">
              <a:lnSpc>
                <a:spcPct val="120000"/>
              </a:lnSpc>
              <a:buNone/>
            </a:pPr>
            <a:r>
              <a:rPr lang="ru-RU" sz="3100" b="1" i="1" dirty="0">
                <a:solidFill>
                  <a:srgbClr val="CC0000"/>
                </a:solidFill>
              </a:rPr>
              <a:t>  </a:t>
            </a:r>
            <a:r>
              <a:rPr lang="ru-RU" sz="4300" b="1" i="1" dirty="0">
                <a:solidFill>
                  <a:srgbClr val="800000"/>
                </a:solidFill>
              </a:rPr>
              <a:t>ах</a:t>
            </a:r>
            <a:r>
              <a:rPr lang="ru-RU" sz="4300" b="1" i="1" baseline="30000" dirty="0">
                <a:solidFill>
                  <a:srgbClr val="800000"/>
                </a:solidFill>
              </a:rPr>
              <a:t>4</a:t>
            </a:r>
            <a:r>
              <a:rPr lang="ru-RU" sz="4300" b="1" i="1" dirty="0">
                <a:solidFill>
                  <a:srgbClr val="800000"/>
                </a:solidFill>
              </a:rPr>
              <a:t> + </a:t>
            </a:r>
            <a:r>
              <a:rPr lang="en-US" sz="4300" b="1" i="1" dirty="0" err="1">
                <a:solidFill>
                  <a:srgbClr val="800000"/>
                </a:solidFill>
              </a:rPr>
              <a:t>bx</a:t>
            </a:r>
            <a:r>
              <a:rPr lang="ru-RU" sz="4300" b="1" i="1" baseline="30000" dirty="0">
                <a:solidFill>
                  <a:srgbClr val="800000"/>
                </a:solidFill>
              </a:rPr>
              <a:t>2</a:t>
            </a:r>
            <a:r>
              <a:rPr lang="en-US" sz="4300" b="1" i="1" dirty="0">
                <a:solidFill>
                  <a:srgbClr val="800000"/>
                </a:solidFill>
              </a:rPr>
              <a:t> + c</a:t>
            </a:r>
            <a:r>
              <a:rPr lang="ru-RU" sz="4300" b="1" i="1" dirty="0">
                <a:solidFill>
                  <a:srgbClr val="800000"/>
                </a:solidFill>
              </a:rPr>
              <a:t> = 0</a:t>
            </a:r>
            <a:r>
              <a:rPr lang="en-US" sz="4300" b="1" i="1" dirty="0">
                <a:solidFill>
                  <a:srgbClr val="800000"/>
                </a:solidFill>
              </a:rPr>
              <a:t> </a:t>
            </a:r>
            <a:r>
              <a:rPr lang="en-US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ko‘rinishidagi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kvadrat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120000"/>
              </a:lnSpc>
              <a:buNone/>
            </a:pPr>
            <a:r>
              <a:rPr lang="en-US" sz="35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i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bikvadrat</a:t>
            </a:r>
            <a:r>
              <a:rPr lang="en-US" sz="35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i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r>
              <a:rPr lang="en-US" sz="35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ru-RU" sz="35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 eaLnBrk="1" hangingPunct="1">
              <a:lnSpc>
                <a:spcPct val="120000"/>
              </a:lnSpc>
              <a:buFontTx/>
              <a:buNone/>
            </a:pPr>
            <a:r>
              <a:rPr lang="en-US" sz="3000" dirty="0"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Bunda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5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≠ 0</a:t>
            </a:r>
            <a:r>
              <a:rPr lang="ru-RU" sz="35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5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35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5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35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35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ru-RU" sz="35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 eaLnBrk="1" hangingPunct="1">
              <a:lnSpc>
                <a:spcPct val="120000"/>
              </a:lnSpc>
              <a:buFontTx/>
              <a:buNone/>
            </a:pPr>
            <a:r>
              <a:rPr lang="ru-RU" sz="3500" b="1" i="1" dirty="0">
                <a:cs typeface="Times New Roman" panose="02020603050405020304" pitchFamily="18" charset="0"/>
              </a:rPr>
              <a:t>9х</a:t>
            </a:r>
            <a:r>
              <a:rPr lang="ru-RU" sz="3500" b="1" i="1" baseline="30000" dirty="0">
                <a:cs typeface="Times New Roman" panose="02020603050405020304" pitchFamily="18" charset="0"/>
              </a:rPr>
              <a:t>4</a:t>
            </a:r>
            <a:r>
              <a:rPr lang="ru-RU" sz="3500" b="1" i="1" dirty="0">
                <a:cs typeface="Times New Roman" panose="02020603050405020304" pitchFamily="18" charset="0"/>
              </a:rPr>
              <a:t> </a:t>
            </a:r>
            <a:r>
              <a:rPr lang="en-US" sz="3500" b="1" i="1" dirty="0">
                <a:cs typeface="Times New Roman" panose="02020603050405020304" pitchFamily="18" charset="0"/>
              </a:rPr>
              <a:t>+</a:t>
            </a:r>
            <a:r>
              <a:rPr lang="ru-RU" sz="3500" b="1" i="1" dirty="0">
                <a:cs typeface="Times New Roman" panose="02020603050405020304" pitchFamily="18" charset="0"/>
              </a:rPr>
              <a:t> </a:t>
            </a:r>
            <a:r>
              <a:rPr lang="en-US" sz="3500" b="1" i="1" dirty="0">
                <a:cs typeface="Times New Roman" panose="02020603050405020304" pitchFamily="18" charset="0"/>
              </a:rPr>
              <a:t>1</a:t>
            </a:r>
            <a:r>
              <a:rPr lang="ru-RU" sz="3500" b="1" i="1" dirty="0">
                <a:cs typeface="Times New Roman" panose="02020603050405020304" pitchFamily="18" charset="0"/>
              </a:rPr>
              <a:t>7х</a:t>
            </a:r>
            <a:r>
              <a:rPr lang="ru-RU" sz="3500" b="1" i="1" baseline="30000" dirty="0">
                <a:cs typeface="Times New Roman" panose="02020603050405020304" pitchFamily="18" charset="0"/>
              </a:rPr>
              <a:t>2</a:t>
            </a:r>
            <a:r>
              <a:rPr lang="ru-RU" sz="3500" b="1" i="1" dirty="0">
                <a:cs typeface="Times New Roman" panose="02020603050405020304" pitchFamily="18" charset="0"/>
              </a:rPr>
              <a:t> </a:t>
            </a:r>
            <a:r>
              <a:rPr lang="en-US" sz="3500" b="1" i="1" dirty="0">
                <a:cs typeface="Times New Roman" panose="02020603050405020304" pitchFamily="18" charset="0"/>
              </a:rPr>
              <a:t>-</a:t>
            </a:r>
            <a:r>
              <a:rPr lang="ru-RU" sz="3500" b="1" i="1" dirty="0">
                <a:cs typeface="Times New Roman" panose="02020603050405020304" pitchFamily="18" charset="0"/>
              </a:rPr>
              <a:t> </a:t>
            </a:r>
            <a:r>
              <a:rPr lang="en-US" sz="3500" b="1" i="1" dirty="0">
                <a:cs typeface="Times New Roman" panose="02020603050405020304" pitchFamily="18" charset="0"/>
              </a:rPr>
              <a:t>2</a:t>
            </a:r>
            <a:r>
              <a:rPr lang="ru-RU" sz="3500" b="1" i="1" dirty="0">
                <a:cs typeface="Times New Roman" panose="02020603050405020304" pitchFamily="18" charset="0"/>
              </a:rPr>
              <a:t> = 0</a:t>
            </a:r>
          </a:p>
          <a:p>
            <a:pPr algn="ctr">
              <a:lnSpc>
                <a:spcPct val="120000"/>
              </a:lnSpc>
              <a:buNone/>
            </a:pPr>
            <a:r>
              <a:rPr lang="ru-RU" sz="1700" dirty="0">
                <a:cs typeface="Times New Roman" panose="02020603050405020304" pitchFamily="18" charset="0"/>
              </a:rPr>
              <a:t> </a:t>
            </a:r>
            <a:r>
              <a:rPr lang="ru-RU" sz="3900" b="1" i="1" dirty="0">
                <a:solidFill>
                  <a:srgbClr val="800000"/>
                </a:solidFill>
                <a:cs typeface="Times New Roman" panose="02020603050405020304" pitchFamily="18" charset="0"/>
              </a:rPr>
              <a:t>х</a:t>
            </a:r>
            <a:r>
              <a:rPr lang="ru-RU" sz="3900" b="1" i="1" baseline="30000" dirty="0">
                <a:solidFill>
                  <a:srgbClr val="800000"/>
                </a:solidFill>
                <a:cs typeface="Times New Roman" panose="02020603050405020304" pitchFamily="18" charset="0"/>
              </a:rPr>
              <a:t>2</a:t>
            </a:r>
            <a:r>
              <a:rPr lang="ru-RU" sz="3900" b="1" i="1" dirty="0">
                <a:solidFill>
                  <a:srgbClr val="800000"/>
                </a:solidFill>
                <a:cs typeface="Times New Roman" panose="02020603050405020304" pitchFamily="18" charset="0"/>
              </a:rPr>
              <a:t> = </a:t>
            </a:r>
            <a:r>
              <a:rPr lang="en-US" sz="3900" b="1" i="1" dirty="0">
                <a:solidFill>
                  <a:srgbClr val="800000"/>
                </a:solidFill>
                <a:cs typeface="Times New Roman" panose="02020603050405020304" pitchFamily="18" charset="0"/>
              </a:rPr>
              <a:t>t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belgilash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kiritiladi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900" b="1" i="1" dirty="0">
                <a:solidFill>
                  <a:srgbClr val="800000"/>
                </a:solidFill>
              </a:rPr>
              <a:t>а</a:t>
            </a:r>
            <a:r>
              <a:rPr lang="en-US" sz="3900" b="1" i="1" dirty="0">
                <a:solidFill>
                  <a:srgbClr val="800000"/>
                </a:solidFill>
              </a:rPr>
              <a:t>t</a:t>
            </a:r>
            <a:r>
              <a:rPr lang="en-US" sz="3900" b="1" i="1" baseline="30000" dirty="0">
                <a:solidFill>
                  <a:srgbClr val="800000"/>
                </a:solidFill>
              </a:rPr>
              <a:t>2</a:t>
            </a:r>
            <a:r>
              <a:rPr lang="ru-RU" sz="3900" b="1" i="1" dirty="0">
                <a:solidFill>
                  <a:srgbClr val="800000"/>
                </a:solidFill>
              </a:rPr>
              <a:t> + </a:t>
            </a:r>
            <a:r>
              <a:rPr lang="en-US" sz="3900" b="1" i="1" dirty="0" err="1">
                <a:solidFill>
                  <a:srgbClr val="800000"/>
                </a:solidFill>
              </a:rPr>
              <a:t>bt</a:t>
            </a:r>
            <a:r>
              <a:rPr lang="en-US" sz="3900" b="1" i="1" dirty="0">
                <a:solidFill>
                  <a:srgbClr val="800000"/>
                </a:solidFill>
              </a:rPr>
              <a:t> + c</a:t>
            </a:r>
            <a:r>
              <a:rPr lang="ru-RU" sz="3900" b="1" i="1" dirty="0">
                <a:solidFill>
                  <a:srgbClr val="800000"/>
                </a:solidFill>
              </a:rPr>
              <a:t> = 0</a:t>
            </a:r>
            <a:r>
              <a:rPr lang="en-US" sz="3900" b="1" i="1" dirty="0">
                <a:solidFill>
                  <a:srgbClr val="800000"/>
                </a:solidFill>
              </a:rPr>
              <a:t> </a:t>
            </a:r>
            <a:endParaRPr lang="en-US" sz="3500" dirty="0"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20000"/>
              </a:lnSpc>
              <a:buFontTx/>
              <a:buNone/>
            </a:pPr>
            <a:r>
              <a:rPr lang="ru-RU" sz="3500" b="1" i="1" dirty="0">
                <a:cs typeface="Times New Roman" panose="02020603050405020304" pitchFamily="18" charset="0"/>
              </a:rPr>
              <a:t>9</a:t>
            </a:r>
            <a:r>
              <a:rPr lang="en-US" sz="3500" b="1" i="1" dirty="0">
                <a:cs typeface="Times New Roman" panose="02020603050405020304" pitchFamily="18" charset="0"/>
              </a:rPr>
              <a:t>t</a:t>
            </a:r>
            <a:r>
              <a:rPr lang="en-US" sz="3500" b="1" i="1" baseline="30000" dirty="0">
                <a:cs typeface="Times New Roman" panose="02020603050405020304" pitchFamily="18" charset="0"/>
              </a:rPr>
              <a:t>2</a:t>
            </a:r>
            <a:r>
              <a:rPr lang="ru-RU" sz="3500" b="1" i="1" dirty="0">
                <a:cs typeface="Times New Roman" panose="02020603050405020304" pitchFamily="18" charset="0"/>
              </a:rPr>
              <a:t> </a:t>
            </a:r>
            <a:r>
              <a:rPr lang="en-US" sz="3500" b="1" i="1" dirty="0">
                <a:cs typeface="Times New Roman" panose="02020603050405020304" pitchFamily="18" charset="0"/>
              </a:rPr>
              <a:t>+</a:t>
            </a:r>
            <a:r>
              <a:rPr lang="ru-RU" sz="3500" b="1" i="1" dirty="0">
                <a:cs typeface="Times New Roman" panose="02020603050405020304" pitchFamily="18" charset="0"/>
              </a:rPr>
              <a:t> </a:t>
            </a:r>
            <a:r>
              <a:rPr lang="en-US" sz="3500" b="1" i="1" dirty="0">
                <a:cs typeface="Times New Roman" panose="02020603050405020304" pitchFamily="18" charset="0"/>
              </a:rPr>
              <a:t>1</a:t>
            </a:r>
            <a:r>
              <a:rPr lang="ru-RU" sz="3500" b="1" i="1" dirty="0">
                <a:cs typeface="Times New Roman" panose="02020603050405020304" pitchFamily="18" charset="0"/>
              </a:rPr>
              <a:t>7</a:t>
            </a:r>
            <a:r>
              <a:rPr lang="en-US" sz="3500" b="1" i="1" dirty="0">
                <a:cs typeface="Times New Roman" panose="02020603050405020304" pitchFamily="18" charset="0"/>
              </a:rPr>
              <a:t>t</a:t>
            </a:r>
            <a:r>
              <a:rPr lang="ru-RU" sz="3500" b="1" i="1" dirty="0">
                <a:cs typeface="Times New Roman" panose="02020603050405020304" pitchFamily="18" charset="0"/>
              </a:rPr>
              <a:t> </a:t>
            </a:r>
            <a:r>
              <a:rPr lang="en-US" sz="3500" b="1" i="1" dirty="0">
                <a:cs typeface="Times New Roman" panose="02020603050405020304" pitchFamily="18" charset="0"/>
              </a:rPr>
              <a:t>-</a:t>
            </a:r>
            <a:r>
              <a:rPr lang="ru-RU" sz="3500" b="1" i="1" dirty="0">
                <a:cs typeface="Times New Roman" panose="02020603050405020304" pitchFamily="18" charset="0"/>
              </a:rPr>
              <a:t> </a:t>
            </a:r>
            <a:r>
              <a:rPr lang="en-US" sz="3500" b="1" i="1" dirty="0">
                <a:cs typeface="Times New Roman" panose="02020603050405020304" pitchFamily="18" charset="0"/>
              </a:rPr>
              <a:t>2</a:t>
            </a:r>
            <a:r>
              <a:rPr lang="ru-RU" sz="3500" b="1" i="1" dirty="0">
                <a:cs typeface="Times New Roman" panose="02020603050405020304" pitchFamily="18" charset="0"/>
              </a:rPr>
              <a:t> = 0</a:t>
            </a:r>
            <a:endParaRPr lang="en-US" sz="3500" b="1" i="1" dirty="0">
              <a:cs typeface="Times New Roman" panose="02020603050405020304" pitchFamily="18" charset="0"/>
            </a:endParaRPr>
          </a:p>
          <a:p>
            <a:pPr algn="ctr" eaLnBrk="1" hangingPunct="1">
              <a:buFontTx/>
              <a:buNone/>
            </a:pPr>
            <a:endParaRPr lang="ru-RU" sz="3800" b="1" i="1" dirty="0">
              <a:solidFill>
                <a:srgbClr val="0000FF"/>
              </a:solidFill>
              <a:cs typeface="Times New Roman" panose="02020603050405020304" pitchFamily="18" charset="0"/>
            </a:endParaRPr>
          </a:p>
        </p:txBody>
      </p:sp>
      <p:sp>
        <p:nvSpPr>
          <p:cNvPr id="29705" name="Text Box 11"/>
          <p:cNvSpPr txBox="1">
            <a:spLocks noChangeArrowheads="1"/>
          </p:cNvSpPr>
          <p:nvPr/>
        </p:nvSpPr>
        <p:spPr bwMode="auto">
          <a:xfrm>
            <a:off x="8333783" y="5771284"/>
            <a:ext cx="360816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Yechimga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endParaRPr lang="ru-RU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0431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Bikvadrat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endParaRPr lang="ru-RU" sz="48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7088506" y="5734928"/>
                <a:ext cx="1245277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𝐱</m:t>
                        </m:r>
                      </m:e>
                      <m:sup>
                        <m:r>
                          <a:rPr lang="en-US" sz="32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200" b="1" dirty="0">
                    <a:solidFill>
                      <a:srgbClr val="002060"/>
                    </a:solidFill>
                    <a:cs typeface="Times New Roman" panose="02020603050405020304" pitchFamily="18" charset="0"/>
                  </a:rPr>
                  <a:t>= -2</a:t>
                </a:r>
                <a:endParaRPr lang="ru-RU" sz="32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8506" y="5734928"/>
                <a:ext cx="1245277" cy="595932"/>
              </a:xfrm>
              <a:prstGeom prst="rect">
                <a:avLst/>
              </a:prstGeom>
              <a:blipFill rotWithShape="0">
                <a:blip r:embed="rId2"/>
                <a:stretch>
                  <a:fillRect t="-10204" r="-11765" b="-336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3034619" y="5667409"/>
                <a:ext cx="2689391" cy="803682"/>
              </a:xfrm>
              <a:prstGeom prst="rect">
                <a:avLst/>
              </a:prstGeom>
              <a:ln>
                <a:solidFill>
                  <a:srgbClr val="800000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𝐱</m:t>
                        </m:r>
                      </m:e>
                      <m:sub>
                        <m: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200" b="1" dirty="0">
                    <a:solidFill>
                      <a:srgbClr val="002060"/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=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002060"/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,</a:t>
                </a:r>
                <a:r>
                  <a:rPr lang="en-US" sz="3200" b="1" dirty="0">
                    <a:solidFill>
                      <a:srgbClr val="002060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𝐱</m:t>
                        </m:r>
                      </m:e>
                      <m:sub>
                        <m: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3200" b="1" dirty="0">
                    <a:solidFill>
                      <a:srgbClr val="002060"/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600" b="1" dirty="0">
                    <a:solidFill>
                      <a:srgbClr val="002060"/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4619" y="5667409"/>
                <a:ext cx="2689391" cy="803682"/>
              </a:xfrm>
              <a:prstGeom prst="rect">
                <a:avLst/>
              </a:prstGeom>
              <a:blipFill rotWithShape="0">
                <a:blip r:embed="rId3"/>
                <a:stretch>
                  <a:fillRect b="-8955"/>
                </a:stretch>
              </a:blipFill>
              <a:ln>
                <a:solidFill>
                  <a:srgbClr val="80000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394742" y="5667409"/>
                <a:ext cx="1091389" cy="8036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1" i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𝐱</m:t>
                        </m:r>
                      </m:e>
                      <m:sup>
                        <m:r>
                          <a:rPr lang="en-US" sz="3200" b="1" i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200" b="1" dirty="0"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𝟗</m:t>
                        </m:r>
                      </m:den>
                    </m:f>
                  </m:oMath>
                </a14:m>
                <a:endParaRPr lang="ru-RU" sz="32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4742" y="5667409"/>
                <a:ext cx="1091389" cy="803682"/>
              </a:xfrm>
              <a:prstGeom prst="rect">
                <a:avLst/>
              </a:prstGeom>
              <a:blipFill rotWithShape="0">
                <a:blip r:embed="rId4"/>
                <a:stretch>
                  <a:fillRect b="-121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2469475" y="4892352"/>
                <a:ext cx="1377813" cy="8036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𝒕</m:t>
                        </m:r>
                      </m:e>
                      <m:sub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200" b="1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𝟗</m:t>
                        </m:r>
                      </m:den>
                    </m:f>
                    <m:r>
                      <a:rPr lang="en-US" sz="32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;</m:t>
                    </m:r>
                  </m:oMath>
                </a14:m>
                <a:endParaRPr lang="ru-RU" sz="1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9475" y="4892352"/>
                <a:ext cx="1377813" cy="803682"/>
              </a:xfrm>
              <a:prstGeom prst="rect">
                <a:avLst/>
              </a:prstGeom>
              <a:blipFill rotWithShape="0">
                <a:blip r:embed="rId5"/>
                <a:stretch>
                  <a:fillRect b="-106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7322927" y="5020205"/>
                <a:ext cx="1512978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𝒕</m:t>
                        </m:r>
                      </m:e>
                      <m:sub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-2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2927" y="5020205"/>
                <a:ext cx="1512978" cy="646331"/>
              </a:xfrm>
              <a:prstGeom prst="rect">
                <a:avLst/>
              </a:prstGeom>
              <a:blipFill rotWithShape="0">
                <a:blip r:embed="rId6"/>
                <a:stretch>
                  <a:fillRect t="-15094" r="-11694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 стрелкой 7"/>
          <p:cNvCxnSpPr/>
          <p:nvPr/>
        </p:nvCxnSpPr>
        <p:spPr>
          <a:xfrm flipH="1">
            <a:off x="4165922" y="5121505"/>
            <a:ext cx="805394" cy="13957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6326807" y="5149456"/>
            <a:ext cx="761699" cy="14473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2569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5" grpId="0"/>
      <p:bldP spid="2" grpId="0"/>
      <p:bldP spid="5" grpId="0" animBg="1"/>
      <p:bldP spid="6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27077" y="1940174"/>
            <a:ext cx="323678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х⁴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4х²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59136" y="2556530"/>
            <a:ext cx="25298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bg2">
                    <a:lumMod val="10000"/>
                  </a:schemeClr>
                </a:solidFill>
              </a:rPr>
              <a:t>х²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3600" b="1" dirty="0">
                <a:solidFill>
                  <a:schemeClr val="bg2">
                    <a:lumMod val="10000"/>
                  </a:schemeClr>
                </a:solidFill>
              </a:rPr>
              <a:t>=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</a:rPr>
              <a:t> t </a:t>
            </a:r>
            <a:r>
              <a:rPr lang="en-US" sz="3200" dirty="0" err="1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32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2335" y="3254209"/>
            <a:ext cx="257474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</a:rPr>
              <a:t>t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</a:rPr>
              <a:t>²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</a:rPr>
              <a:t>-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</a:rPr>
              <a:t>4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</a:rPr>
              <a:t>t 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</a:rPr>
              <a:t>+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</a:rPr>
              <a:t>3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</a:rPr>
              <a:t>=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</a:rPr>
              <a:t>0</a:t>
            </a:r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 rot="10800000" flipV="1">
            <a:off x="727077" y="3853695"/>
            <a:ext cx="314341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D = 16 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-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 12 = 4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722299" y="4486317"/>
            <a:ext cx="13436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</a:rPr>
              <a:t>t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Calibri"/>
                <a:cs typeface="Calibri"/>
              </a:rPr>
              <a:t>₁ 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</a:rPr>
              <a:t>=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</a:rPr>
              <a:t>3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</a:rPr>
              <a:t>,</a:t>
            </a:r>
            <a:endParaRPr lang="ru-RU" sz="36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209478" y="4504529"/>
            <a:ext cx="12827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</a:rPr>
              <a:t>t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Calibri"/>
                <a:cs typeface="Calibri"/>
              </a:rPr>
              <a:t>₂ 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</a:rPr>
              <a:t>=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</a:rPr>
              <a:t>1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</a:rPr>
              <a:t>.</a:t>
            </a:r>
            <a:endParaRPr lang="ru-RU" sz="36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213621" y="2931043"/>
            <a:ext cx="16898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>
                <a:solidFill>
                  <a:schemeClr val="bg2">
                    <a:lumMod val="10000"/>
                  </a:schemeClr>
                </a:solidFill>
              </a:rPr>
              <a:t>1)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</a:rPr>
              <a:t> x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</a:rPr>
              <a:t>²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</a:rPr>
              <a:t>=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</a:rPr>
              <a:t>3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8045224" y="2879695"/>
            <a:ext cx="16898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>
                <a:solidFill>
                  <a:schemeClr val="bg2">
                    <a:lumMod val="10000"/>
                  </a:schemeClr>
                </a:solidFill>
              </a:rPr>
              <a:t>2)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</a:rPr>
              <a:t> x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</a:rPr>
              <a:t>²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</a:rPr>
              <a:t>=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</a:rPr>
              <a:t>1</a:t>
            </a: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5585947" y="3577374"/>
            <a:ext cx="107157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x 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=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± </a:t>
            </a:r>
            <a:endParaRPr lang="ru-RU" sz="3600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57517" y="3673402"/>
            <a:ext cx="428628" cy="527542"/>
          </a:xfrm>
          <a:prstGeom prst="rect">
            <a:avLst/>
          </a:prstGeom>
          <a:noFill/>
        </p:spPr>
      </p:pic>
      <p:sp>
        <p:nvSpPr>
          <p:cNvPr id="15" name="Прямоугольник 14"/>
          <p:cNvSpPr/>
          <p:nvPr/>
        </p:nvSpPr>
        <p:spPr>
          <a:xfrm>
            <a:off x="8499410" y="3525081"/>
            <a:ext cx="12859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</a:rPr>
              <a:t>x 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</a:rPr>
              <a:t>=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</a:rPr>
              <a:t>±1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607" name="Rectangle 7"/>
              <p:cNvSpPr>
                <a:spLocks noChangeArrowheads="1"/>
              </p:cNvSpPr>
              <p:nvPr/>
            </p:nvSpPr>
            <p:spPr bwMode="auto">
              <a:xfrm>
                <a:off x="2024066" y="5103822"/>
                <a:ext cx="4786314" cy="7944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600" b="1" i="1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Javob</a:t>
                </a:r>
                <a:r>
                  <a:rPr lang="ru-RU" sz="3600" b="1" i="1" dirty="0">
                    <a:solidFill>
                      <a:schemeClr val="bg2">
                        <a:lumMod val="10000"/>
                      </a:schemeClr>
                    </a:solidFill>
                    <a:latin typeface="Arial" panose="020B0604020202020204" pitchFamily="34" charset="0"/>
                    <a:ea typeface="Times New Roman" pitchFamily="18" charset="0"/>
                    <a:cs typeface="Arial" panose="020B0604020202020204" pitchFamily="34" charset="0"/>
                  </a:rPr>
                  <a:t>: </a:t>
                </a:r>
                <a:r>
                  <a:rPr lang="ru-RU" sz="4000" dirty="0">
                    <a:solidFill>
                      <a:schemeClr val="bg2">
                        <a:lumMod val="10000"/>
                      </a:schemeClr>
                    </a:solidFill>
                    <a:latin typeface="Calibri" pitchFamily="34" charset="0"/>
                    <a:ea typeface="Times New Roman" pitchFamily="18" charset="0"/>
                    <a:cs typeface="Calibri" pitchFamily="34" charset="0"/>
                  </a:rPr>
                  <a:t>х₁,₂</a:t>
                </a:r>
                <a:r>
                  <a:rPr lang="en-US" sz="4000" dirty="0">
                    <a:solidFill>
                      <a:schemeClr val="bg2">
                        <a:lumMod val="10000"/>
                      </a:schemeClr>
                    </a:solidFill>
                    <a:latin typeface="Calibri" pitchFamily="34" charset="0"/>
                    <a:ea typeface="Times New Roman" pitchFamily="18" charset="0"/>
                    <a:cs typeface="Calibri" pitchFamily="34" charset="0"/>
                  </a:rPr>
                  <a:t> </a:t>
                </a:r>
                <a:r>
                  <a:rPr lang="ru-RU" sz="4000" dirty="0">
                    <a:solidFill>
                      <a:schemeClr val="bg2">
                        <a:lumMod val="10000"/>
                      </a:schemeClr>
                    </a:solidFill>
                    <a:latin typeface="Calibri" pitchFamily="34" charset="0"/>
                    <a:ea typeface="Times New Roman" pitchFamily="18" charset="0"/>
                    <a:cs typeface="Calibri" pitchFamily="34" charset="0"/>
                  </a:rPr>
                  <a:t>=</a:t>
                </a:r>
                <a:r>
                  <a:rPr lang="en-US" sz="4000" dirty="0">
                    <a:solidFill>
                      <a:schemeClr val="bg2">
                        <a:lumMod val="10000"/>
                      </a:schemeClr>
                    </a:solidFill>
                    <a:latin typeface="Calibri" pitchFamily="34" charset="0"/>
                    <a:ea typeface="Times New Roman" pitchFamily="18" charset="0"/>
                    <a:cs typeface="Calibri" pitchFamily="34" charset="0"/>
                  </a:rPr>
                  <a:t> </a:t>
                </a:r>
                <a:r>
                  <a:rPr lang="ru-RU" sz="4000" dirty="0">
                    <a:solidFill>
                      <a:schemeClr val="bg2">
                        <a:lumMod val="10000"/>
                      </a:schemeClr>
                    </a:solidFill>
                    <a:latin typeface="Calibri" pitchFamily="34" charset="0"/>
                    <a:ea typeface="Times New Roman" pitchFamily="18" charset="0"/>
                    <a:cs typeface="Calibri" pitchFamily="34" charset="0"/>
                  </a:rPr>
                  <a:t>±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4000" i="1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Calibri" pitchFamily="34" charset="0"/>
                          </a:rPr>
                        </m:ctrlPr>
                      </m:radPr>
                      <m:deg/>
                      <m:e>
                        <m:r>
                          <a:rPr lang="en-US" sz="4000" b="0" i="1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Calibri" pitchFamily="34" charset="0"/>
                          </a:rPr>
                          <m:t>3</m:t>
                        </m:r>
                      </m:e>
                    </m:rad>
                  </m:oMath>
                </a14:m>
                <a:r>
                  <a:rPr lang="en-US" sz="4000" dirty="0">
                    <a:solidFill>
                      <a:schemeClr val="bg2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;</a:t>
                </a:r>
                <a:endParaRPr lang="ru-RU" sz="4000" dirty="0">
                  <a:solidFill>
                    <a:schemeClr val="bg2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5607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024066" y="5103822"/>
                <a:ext cx="4786314" cy="794448"/>
              </a:xfrm>
              <a:prstGeom prst="rect">
                <a:avLst/>
              </a:prstGeom>
              <a:blipFill rotWithShape="0">
                <a:blip r:embed="rId4"/>
                <a:stretch>
                  <a:fillRect l="-3822" t="-6107" b="-30534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6167470" y="5134402"/>
            <a:ext cx="214310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4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х₃,₄=±1.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4000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12192000" cy="10431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Bikvadrat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432994" y="1269712"/>
            <a:ext cx="422743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 err="1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Tenglamani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yeching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:</a:t>
            </a:r>
            <a:endParaRPr lang="ru-RU" sz="3200" b="1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326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25603" grpId="0"/>
      <p:bldP spid="9" grpId="0"/>
      <p:bldP spid="10" grpId="0"/>
      <p:bldP spid="11" grpId="0"/>
      <p:bldP spid="12" grpId="0"/>
      <p:bldP spid="25605" grpId="0"/>
      <p:bldP spid="15" grpId="0"/>
      <p:bldP spid="25607" grpId="0"/>
      <p:bldP spid="2560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04276" y="1017201"/>
            <a:ext cx="49012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i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Tenglamani</a:t>
            </a:r>
            <a:r>
              <a:rPr lang="en-US" sz="3600" b="1" i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sz="3600" b="1" i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i="1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87201" y="1657858"/>
            <a:ext cx="34531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sz="40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⁴</a:t>
            </a:r>
            <a:r>
              <a:rPr lang="en-US" sz="40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0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sz="40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²</a:t>
            </a:r>
            <a:r>
              <a:rPr lang="en-US" sz="40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0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40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24621" y="2406378"/>
            <a:ext cx="293221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solidFill>
                  <a:srgbClr val="800000"/>
                </a:solidFill>
              </a:rPr>
              <a:t>x</a:t>
            </a:r>
            <a:r>
              <a:rPr lang="ru-RU" sz="4400" b="1" dirty="0">
                <a:solidFill>
                  <a:srgbClr val="800000"/>
                </a:solidFill>
              </a:rPr>
              <a:t>²</a:t>
            </a:r>
            <a:r>
              <a:rPr lang="en-US" sz="4400" b="1" dirty="0">
                <a:solidFill>
                  <a:srgbClr val="800000"/>
                </a:solidFill>
              </a:rPr>
              <a:t> </a:t>
            </a:r>
            <a:r>
              <a:rPr lang="ru-RU" sz="4400" b="1" dirty="0">
                <a:solidFill>
                  <a:srgbClr val="800000"/>
                </a:solidFill>
              </a:rPr>
              <a:t>=</a:t>
            </a:r>
            <a:r>
              <a:rPr lang="en-US" sz="4400" b="1" dirty="0">
                <a:solidFill>
                  <a:srgbClr val="800000"/>
                </a:solidFill>
              </a:rPr>
              <a:t> t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94575" y="2458513"/>
            <a:ext cx="323357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solidFill>
                  <a:srgbClr val="800000"/>
                </a:solidFill>
              </a:rPr>
              <a:t>t</a:t>
            </a:r>
            <a:r>
              <a:rPr lang="ru-RU" sz="4400" b="1" dirty="0">
                <a:solidFill>
                  <a:srgbClr val="800000"/>
                </a:solidFill>
              </a:rPr>
              <a:t>²</a:t>
            </a:r>
            <a:r>
              <a:rPr lang="en-US" sz="4400" b="1" dirty="0">
                <a:solidFill>
                  <a:srgbClr val="800000"/>
                </a:solidFill>
              </a:rPr>
              <a:t> </a:t>
            </a:r>
            <a:r>
              <a:rPr lang="ru-RU" sz="4400" b="1" dirty="0">
                <a:solidFill>
                  <a:srgbClr val="800000"/>
                </a:solidFill>
              </a:rPr>
              <a:t>– 2</a:t>
            </a:r>
            <a:r>
              <a:rPr lang="en-US" sz="4400" b="1" dirty="0">
                <a:solidFill>
                  <a:srgbClr val="800000"/>
                </a:solidFill>
              </a:rPr>
              <a:t>t </a:t>
            </a:r>
            <a:r>
              <a:rPr lang="ru-RU" sz="4400" b="1" dirty="0">
                <a:solidFill>
                  <a:srgbClr val="800000"/>
                </a:solidFill>
              </a:rPr>
              <a:t>–</a:t>
            </a:r>
            <a:r>
              <a:rPr lang="en-US" sz="4400" b="1" dirty="0">
                <a:solidFill>
                  <a:srgbClr val="800000"/>
                </a:solidFill>
              </a:rPr>
              <a:t> </a:t>
            </a:r>
            <a:r>
              <a:rPr lang="ru-RU" sz="4400" b="1" dirty="0">
                <a:solidFill>
                  <a:srgbClr val="800000"/>
                </a:solidFill>
              </a:rPr>
              <a:t>2</a:t>
            </a:r>
            <a:r>
              <a:rPr lang="en-US" sz="4400" b="1" dirty="0">
                <a:solidFill>
                  <a:srgbClr val="800000"/>
                </a:solidFill>
              </a:rPr>
              <a:t> </a:t>
            </a:r>
            <a:r>
              <a:rPr lang="ru-RU" sz="4400" b="1" dirty="0">
                <a:solidFill>
                  <a:srgbClr val="800000"/>
                </a:solidFill>
              </a:rPr>
              <a:t>=</a:t>
            </a:r>
            <a:r>
              <a:rPr lang="en-US" sz="4400" b="1" dirty="0">
                <a:solidFill>
                  <a:srgbClr val="800000"/>
                </a:solidFill>
              </a:rPr>
              <a:t> </a:t>
            </a:r>
            <a:r>
              <a:rPr lang="ru-RU" sz="4400" b="1" dirty="0">
                <a:solidFill>
                  <a:srgbClr val="800000"/>
                </a:solidFill>
              </a:rPr>
              <a:t>0</a:t>
            </a:r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885378" y="3506606"/>
            <a:ext cx="299633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D </a:t>
            </a:r>
            <a:r>
              <a:rPr lang="ru-RU" sz="4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=</a:t>
            </a:r>
            <a:r>
              <a:rPr lang="en-US" sz="4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4 </a:t>
            </a:r>
            <a:r>
              <a:rPr lang="ru-RU" sz="4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+</a:t>
            </a:r>
            <a:r>
              <a:rPr lang="en-US" sz="4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8 </a:t>
            </a:r>
            <a:r>
              <a:rPr lang="ru-RU" sz="4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=</a:t>
            </a:r>
            <a:r>
              <a:rPr lang="en-US" sz="4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12</a:t>
            </a:r>
            <a:endParaRPr lang="ru-RU" sz="4000" dirty="0">
              <a:solidFill>
                <a:schemeClr val="bg2">
                  <a:lumMod val="1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975661" y="4295618"/>
                <a:ext cx="2342564" cy="13234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>
                    <a:solidFill>
                      <a:schemeClr val="bg2">
                        <a:lumMod val="10000"/>
                      </a:schemeClr>
                    </a:solidFill>
                    <a:latin typeface="Calibri" pitchFamily="34" charset="0"/>
                    <a:cs typeface="Calibri" pitchFamily="34" charset="0"/>
                  </a:rPr>
                  <a:t>t</a:t>
                </a:r>
                <a:r>
                  <a:rPr lang="en-US" sz="4000" dirty="0">
                    <a:solidFill>
                      <a:schemeClr val="bg2">
                        <a:lumMod val="10000"/>
                      </a:schemeClr>
                    </a:solidFill>
                    <a:latin typeface="Calibri"/>
                    <a:cs typeface="Calibri"/>
                  </a:rPr>
                  <a:t>₁,₂</a:t>
                </a:r>
                <a:r>
                  <a:rPr lang="ru-RU" sz="4000" dirty="0">
                    <a:solidFill>
                      <a:schemeClr val="bg2">
                        <a:lumMod val="10000"/>
                      </a:schemeClr>
                    </a:solidFill>
                    <a:latin typeface="Calibri" pitchFamily="34" charset="0"/>
                    <a:cs typeface="Calibri" pitchFamily="34" charset="0"/>
                  </a:rPr>
                  <a:t>=1</a:t>
                </a:r>
                <a:r>
                  <a:rPr lang="en-US" sz="4000" dirty="0">
                    <a:solidFill>
                      <a:schemeClr val="bg2">
                        <a:lumMod val="10000"/>
                      </a:schemeClr>
                    </a:solidFill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ru-RU" sz="4000" dirty="0">
                    <a:solidFill>
                      <a:schemeClr val="bg2">
                        <a:lumMod val="10000"/>
                      </a:schemeClr>
                    </a:solidFill>
                    <a:latin typeface="Calibri" pitchFamily="34" charset="0"/>
                    <a:cs typeface="Calibri" pitchFamily="34" charset="0"/>
                  </a:rPr>
                  <a:t>±</a:t>
                </a:r>
                <a:r>
                  <a:rPr lang="en-US" sz="4000" dirty="0">
                    <a:solidFill>
                      <a:schemeClr val="bg2">
                        <a:lumMod val="10000"/>
                      </a:schemeClr>
                    </a:solidFill>
                    <a:latin typeface="Calibri" pitchFamily="34" charset="0"/>
                    <a:cs typeface="Calibri" pitchFamily="34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3600" i="1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Calibri" pitchFamily="34" charset="0"/>
                          </a:rPr>
                        </m:ctrlPr>
                      </m:radPr>
                      <m:deg/>
                      <m:e>
                        <m:r>
                          <a:rPr lang="en-US" sz="3600" i="1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Calibri" pitchFamily="34" charset="0"/>
                          </a:rPr>
                          <m:t>3</m:t>
                        </m:r>
                      </m:e>
                    </m:rad>
                  </m:oMath>
                </a14:m>
                <a:endParaRPr lang="ru-RU" sz="4400" dirty="0">
                  <a:solidFill>
                    <a:schemeClr val="bg2">
                      <a:lumMod val="10000"/>
                    </a:schemeClr>
                  </a:solidFill>
                  <a:latin typeface="Calibri" pitchFamily="34" charset="0"/>
                  <a:cs typeface="Calibri" pitchFamily="34" charset="0"/>
                </a:endParaRPr>
              </a:p>
              <a:p>
                <a:endParaRPr lang="ru-RU" sz="4000" dirty="0">
                  <a:solidFill>
                    <a:schemeClr val="bg2">
                      <a:lumMod val="10000"/>
                    </a:schemeClr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5661" y="4295618"/>
                <a:ext cx="2342564" cy="1323439"/>
              </a:xfrm>
              <a:prstGeom prst="rect">
                <a:avLst/>
              </a:prstGeom>
              <a:blipFill rotWithShape="0">
                <a:blip r:embed="rId2"/>
                <a:stretch>
                  <a:fillRect l="-9115" t="-78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4610834" y="3411984"/>
                <a:ext cx="2674386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000" dirty="0">
                    <a:solidFill>
                      <a:schemeClr val="bg2">
                        <a:lumMod val="10000"/>
                      </a:schemeClr>
                    </a:solidFill>
                    <a:latin typeface="Calibri" pitchFamily="34" charset="0"/>
                    <a:cs typeface="Calibri" pitchFamily="34" charset="0"/>
                  </a:rPr>
                  <a:t>1)</a:t>
                </a:r>
                <a:r>
                  <a:rPr lang="en-US" sz="4000" dirty="0">
                    <a:solidFill>
                      <a:schemeClr val="bg2">
                        <a:lumMod val="10000"/>
                      </a:schemeClr>
                    </a:solidFill>
                    <a:latin typeface="Calibri" pitchFamily="34" charset="0"/>
                    <a:cs typeface="Calibri" pitchFamily="34" charset="0"/>
                  </a:rPr>
                  <a:t> x</a:t>
                </a:r>
                <a:r>
                  <a:rPr lang="ru-RU" sz="4000" dirty="0">
                    <a:solidFill>
                      <a:schemeClr val="bg2">
                        <a:lumMod val="10000"/>
                      </a:schemeClr>
                    </a:solidFill>
                    <a:latin typeface="Calibri" pitchFamily="34" charset="0"/>
                    <a:cs typeface="Calibri" pitchFamily="34" charset="0"/>
                  </a:rPr>
                  <a:t>²</a:t>
                </a:r>
                <a:r>
                  <a:rPr lang="en-US" sz="4000" dirty="0">
                    <a:solidFill>
                      <a:schemeClr val="bg2">
                        <a:lumMod val="10000"/>
                      </a:schemeClr>
                    </a:solidFill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ru-RU" sz="4000" dirty="0">
                    <a:solidFill>
                      <a:schemeClr val="bg2">
                        <a:lumMod val="10000"/>
                      </a:schemeClr>
                    </a:solidFill>
                    <a:latin typeface="Calibri" pitchFamily="34" charset="0"/>
                    <a:cs typeface="Calibri" pitchFamily="34" charset="0"/>
                  </a:rPr>
                  <a:t>=</a:t>
                </a:r>
                <a:r>
                  <a:rPr lang="en-US" sz="4000" dirty="0">
                    <a:solidFill>
                      <a:schemeClr val="bg2">
                        <a:lumMod val="10000"/>
                      </a:schemeClr>
                    </a:solidFill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ru-RU" sz="4000" dirty="0">
                    <a:solidFill>
                      <a:schemeClr val="bg2">
                        <a:lumMod val="10000"/>
                      </a:schemeClr>
                    </a:solidFill>
                    <a:latin typeface="Calibri" pitchFamily="34" charset="0"/>
                    <a:cs typeface="Calibri" pitchFamily="34" charset="0"/>
                  </a:rPr>
                  <a:t>1+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3600" i="1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Calibri" pitchFamily="34" charset="0"/>
                          </a:rPr>
                        </m:ctrlPr>
                      </m:radPr>
                      <m:deg/>
                      <m:e>
                        <m:r>
                          <a:rPr lang="en-US" sz="3600" b="0" i="1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Calibri" pitchFamily="34" charset="0"/>
                          </a:rPr>
                          <m:t>3</m:t>
                        </m:r>
                      </m:e>
                    </m:rad>
                  </m:oMath>
                </a14:m>
                <a:endParaRPr lang="ru-RU" sz="4000" dirty="0">
                  <a:solidFill>
                    <a:schemeClr val="bg2">
                      <a:lumMod val="10000"/>
                    </a:schemeClr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0834" y="3411984"/>
                <a:ext cx="2674386" cy="707886"/>
              </a:xfrm>
              <a:prstGeom prst="rect">
                <a:avLst/>
              </a:prstGeom>
              <a:blipFill rotWithShape="0">
                <a:blip r:embed="rId3"/>
                <a:stretch>
                  <a:fillRect l="-7973" t="-14655" b="-370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8264029" y="3356244"/>
                <a:ext cx="2634311" cy="13814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000" dirty="0">
                    <a:solidFill>
                      <a:schemeClr val="bg2">
                        <a:lumMod val="10000"/>
                      </a:schemeClr>
                    </a:solidFill>
                    <a:latin typeface="Calibri" pitchFamily="34" charset="0"/>
                    <a:cs typeface="Calibri" pitchFamily="34" charset="0"/>
                  </a:rPr>
                  <a:t>2)</a:t>
                </a:r>
                <a:r>
                  <a:rPr lang="en-US" sz="4000" dirty="0">
                    <a:solidFill>
                      <a:schemeClr val="bg2">
                        <a:lumMod val="10000"/>
                      </a:schemeClr>
                    </a:solidFill>
                    <a:latin typeface="Calibri" pitchFamily="34" charset="0"/>
                    <a:cs typeface="Calibri" pitchFamily="34" charset="0"/>
                  </a:rPr>
                  <a:t> x</a:t>
                </a:r>
                <a:r>
                  <a:rPr lang="ru-RU" sz="4000" dirty="0">
                    <a:solidFill>
                      <a:schemeClr val="bg2">
                        <a:lumMod val="10000"/>
                      </a:schemeClr>
                    </a:solidFill>
                    <a:latin typeface="Calibri" pitchFamily="34" charset="0"/>
                    <a:cs typeface="Calibri" pitchFamily="34" charset="0"/>
                  </a:rPr>
                  <a:t>²</a:t>
                </a:r>
                <a:r>
                  <a:rPr lang="en-US" sz="4000" dirty="0">
                    <a:solidFill>
                      <a:schemeClr val="bg2">
                        <a:lumMod val="10000"/>
                      </a:schemeClr>
                    </a:solidFill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ru-RU" sz="4000" dirty="0">
                    <a:solidFill>
                      <a:schemeClr val="bg2">
                        <a:lumMod val="10000"/>
                      </a:schemeClr>
                    </a:solidFill>
                    <a:latin typeface="Calibri" pitchFamily="34" charset="0"/>
                    <a:cs typeface="Calibri" pitchFamily="34" charset="0"/>
                  </a:rPr>
                  <a:t>=</a:t>
                </a:r>
                <a:r>
                  <a:rPr lang="en-US" sz="4000" dirty="0">
                    <a:solidFill>
                      <a:schemeClr val="bg2">
                        <a:lumMod val="10000"/>
                      </a:schemeClr>
                    </a:solidFill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ru-RU" sz="4000" dirty="0">
                    <a:solidFill>
                      <a:schemeClr val="bg2">
                        <a:lumMod val="10000"/>
                      </a:schemeClr>
                    </a:solidFill>
                    <a:latin typeface="Calibri" pitchFamily="34" charset="0"/>
                    <a:cs typeface="Calibri" pitchFamily="34" charset="0"/>
                  </a:rPr>
                  <a:t>1-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4000" i="1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Calibri" pitchFamily="34" charset="0"/>
                          </a:rPr>
                        </m:ctrlPr>
                      </m:radPr>
                      <m:deg/>
                      <m:e>
                        <m:r>
                          <a:rPr lang="en-US" sz="4000" i="1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Calibri" pitchFamily="34" charset="0"/>
                          </a:rPr>
                          <m:t>3</m:t>
                        </m:r>
                      </m:e>
                    </m:rad>
                  </m:oMath>
                </a14:m>
                <a:endParaRPr lang="ru-RU" sz="4400" dirty="0">
                  <a:solidFill>
                    <a:schemeClr val="bg2">
                      <a:lumMod val="10000"/>
                    </a:schemeClr>
                  </a:solidFill>
                  <a:latin typeface="Calibri" pitchFamily="34" charset="0"/>
                  <a:cs typeface="Calibri" pitchFamily="34" charset="0"/>
                </a:endParaRPr>
              </a:p>
              <a:p>
                <a:r>
                  <a:rPr lang="ru-RU" sz="4000" b="1" dirty="0">
                    <a:solidFill>
                      <a:srgbClr val="800000"/>
                    </a:solidFill>
                  </a:rPr>
                  <a:t> </a:t>
                </a:r>
                <a:endParaRPr lang="ru-RU" sz="4000" dirty="0">
                  <a:solidFill>
                    <a:schemeClr val="bg2">
                      <a:lumMod val="10000"/>
                    </a:schemeClr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64029" y="3356244"/>
                <a:ext cx="2634311" cy="1381468"/>
              </a:xfrm>
              <a:prstGeom prst="rect">
                <a:avLst/>
              </a:prstGeom>
              <a:blipFill rotWithShape="0">
                <a:blip r:embed="rId4"/>
                <a:stretch>
                  <a:fillRect l="-8333" t="-35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6637" name="Picture 1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8000"/>
          </a:blip>
          <a:srcRect/>
          <a:stretch>
            <a:fillRect/>
          </a:stretch>
        </p:blipFill>
        <p:spPr bwMode="auto">
          <a:xfrm>
            <a:off x="6397900" y="4289335"/>
            <a:ext cx="1071570" cy="759594"/>
          </a:xfrm>
          <a:prstGeom prst="rect">
            <a:avLst/>
          </a:prstGeom>
          <a:noFill/>
        </p:spPr>
      </p:pic>
      <p:sp>
        <p:nvSpPr>
          <p:cNvPr id="24" name="Прямоугольник 23"/>
          <p:cNvSpPr/>
          <p:nvPr/>
        </p:nvSpPr>
        <p:spPr>
          <a:xfrm>
            <a:off x="5077520" y="4289335"/>
            <a:ext cx="134524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x</a:t>
            </a:r>
            <a:r>
              <a:rPr lang="en-US" sz="4000" dirty="0">
                <a:solidFill>
                  <a:schemeClr val="bg2">
                    <a:lumMod val="10000"/>
                  </a:schemeClr>
                </a:solidFill>
                <a:latin typeface="Calibri"/>
                <a:cs typeface="Calibri"/>
              </a:rPr>
              <a:t>₁,₂</a:t>
            </a:r>
            <a:r>
              <a:rPr lang="ru-RU" sz="4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=±</a:t>
            </a:r>
          </a:p>
        </p:txBody>
      </p:sp>
      <p:pic>
        <p:nvPicPr>
          <p:cNvPr id="25" name="Picture 1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6000"/>
          </a:blip>
          <a:srcRect/>
          <a:stretch>
            <a:fillRect/>
          </a:stretch>
        </p:blipFill>
        <p:spPr bwMode="auto">
          <a:xfrm>
            <a:off x="7728244" y="5213406"/>
            <a:ext cx="1071570" cy="759594"/>
          </a:xfrm>
          <a:prstGeom prst="rect">
            <a:avLst/>
          </a:prstGeom>
          <a:noFill/>
        </p:spPr>
      </p:pic>
      <p:sp>
        <p:nvSpPr>
          <p:cNvPr id="26" name="Прямоугольник 25"/>
          <p:cNvSpPr/>
          <p:nvPr/>
        </p:nvSpPr>
        <p:spPr>
          <a:xfrm>
            <a:off x="8298879" y="4214492"/>
            <a:ext cx="35439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Yechimga</a:t>
            </a:r>
            <a:r>
              <a:rPr lang="en-US" sz="2800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2800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ru-RU" sz="2800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4708150" y="5265114"/>
            <a:ext cx="30508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i="1" dirty="0" err="1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ru-RU" sz="3600" i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4000" i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4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х₁,₂</a:t>
            </a:r>
            <a:r>
              <a:rPr lang="en-US" sz="4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4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=</a:t>
            </a:r>
            <a:r>
              <a:rPr lang="en-US" sz="4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4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±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0" y="0"/>
            <a:ext cx="12192000" cy="10431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Bikvadrat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endParaRPr lang="ru-RU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682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8" grpId="0"/>
      <p:bldP spid="9" grpId="0"/>
      <p:bldP spid="20" grpId="0"/>
      <p:bldP spid="21" grpId="0"/>
      <p:bldP spid="24" grpId="0"/>
      <p:bldP spid="26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67108" y="1142984"/>
            <a:ext cx="714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4000" b="1" i="1" dirty="0">
              <a:solidFill>
                <a:schemeClr val="bg2">
                  <a:lumMod val="1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5345" y="2066628"/>
            <a:ext cx="401424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2х⁴</a:t>
            </a:r>
            <a:r>
              <a:rPr lang="en-US" sz="44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-3х²</a:t>
            </a:r>
            <a:r>
              <a:rPr lang="en-US" sz="44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44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44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44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975345" y="2988846"/>
            <a:ext cx="28392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х²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 </a:t>
            </a:r>
            <a:r>
              <a:rPr lang="en-US" sz="3600" dirty="0" err="1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84775" y="3716776"/>
            <a:ext cx="340990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0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ru-RU" sz="40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²</a:t>
            </a:r>
            <a:r>
              <a:rPr lang="en-US" sz="40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40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</a:t>
            </a:r>
            <a:r>
              <a:rPr lang="ru-RU" sz="40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40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40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40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94283" y="4424662"/>
            <a:ext cx="576311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 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4·2∙5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-31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836803" y="5077749"/>
            <a:ext cx="431400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i="1" dirty="0" err="1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yechimga</a:t>
            </a:r>
            <a:r>
              <a:rPr lang="en-US" sz="3600" i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3600" i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endParaRPr lang="ru-RU" sz="3600" i="1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94283" y="5788032"/>
            <a:ext cx="420942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 err="1">
                <a:solidFill>
                  <a:srgbClr val="800000"/>
                </a:solidFill>
                <a:latin typeface="Calibri" pitchFamily="34" charset="0"/>
                <a:cs typeface="Calibri" pitchFamily="34" charset="0"/>
              </a:rPr>
              <a:t>Javob</a:t>
            </a:r>
            <a:r>
              <a:rPr lang="en-US" sz="4000" b="1" i="1" dirty="0">
                <a:solidFill>
                  <a:srgbClr val="800000"/>
                </a:solidFill>
                <a:latin typeface="Calibri" pitchFamily="34" charset="0"/>
                <a:cs typeface="Calibri" pitchFamily="34" charset="0"/>
              </a:rPr>
              <a:t>: </a:t>
            </a:r>
            <a:r>
              <a:rPr lang="en-US" sz="4000" b="1" i="1" dirty="0" err="1">
                <a:solidFill>
                  <a:srgbClr val="800000"/>
                </a:solidFill>
                <a:latin typeface="Calibri" pitchFamily="34" charset="0"/>
                <a:cs typeface="Calibri" pitchFamily="34" charset="0"/>
              </a:rPr>
              <a:t>yechim</a:t>
            </a:r>
            <a:r>
              <a:rPr lang="en-US" sz="4000" b="1" i="1" dirty="0">
                <a:solidFill>
                  <a:srgbClr val="8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i="1" dirty="0" err="1">
                <a:solidFill>
                  <a:srgbClr val="800000"/>
                </a:solidFill>
                <a:latin typeface="Calibri" pitchFamily="34" charset="0"/>
                <a:cs typeface="Calibri" pitchFamily="34" charset="0"/>
              </a:rPr>
              <a:t>yoq</a:t>
            </a:r>
            <a:r>
              <a:rPr lang="ru-RU" sz="4000" b="1" i="1" dirty="0">
                <a:solidFill>
                  <a:srgbClr val="800000"/>
                </a:solidFill>
                <a:latin typeface="Calibri" pitchFamily="34" charset="0"/>
                <a:cs typeface="Calibri" pitchFamily="34" charset="0"/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49673" y="5106347"/>
            <a:ext cx="11400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D &lt; 0</a:t>
            </a:r>
            <a:endParaRPr lang="ru-RU" sz="3600" b="1" dirty="0">
              <a:solidFill>
                <a:schemeClr val="bg2">
                  <a:lumMod val="1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0"/>
            <a:ext cx="12192000" cy="10431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Bikvadrat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66365" y="1258947"/>
            <a:ext cx="422743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 err="1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Tenglamani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yeching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:</a:t>
            </a:r>
            <a:endParaRPr lang="ru-RU" sz="3200" b="1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8150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506178" y="1186298"/>
            <a:ext cx="800102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53958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4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lang="ru-RU" sz="48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(х²-5х+7)²</a:t>
            </a:r>
            <a:r>
              <a:rPr lang="en-US" sz="48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ru-RU" sz="48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-</a:t>
            </a:r>
            <a:r>
              <a:rPr lang="en-US" sz="48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ru-RU" sz="48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2(х-2)(х-3)=1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4800" b="1" dirty="0">
                <a:solidFill>
                  <a:srgbClr val="0070C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lang="ru-RU" sz="4800" b="1" dirty="0">
                <a:solidFill>
                  <a:srgbClr val="0070C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²</a:t>
            </a:r>
            <a:r>
              <a:rPr lang="ru-RU" sz="4800" b="1" dirty="0">
                <a:solidFill>
                  <a:srgbClr val="0070C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- 5х + 6 = </a:t>
            </a:r>
            <a:r>
              <a:rPr lang="en-US" sz="4800" b="1" dirty="0">
                <a:solidFill>
                  <a:srgbClr val="0070C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lang="en-US" sz="4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bo‘lsin</a:t>
            </a:r>
            <a:r>
              <a:rPr lang="en-US" sz="40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.</a:t>
            </a:r>
            <a:r>
              <a:rPr lang="ru-RU" sz="4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</a:t>
            </a:r>
            <a:endParaRPr lang="ru-RU" sz="4000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0431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Bikvadrat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58617" y="3270092"/>
            <a:ext cx="305724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lang="en-US" sz="40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lang="ru-RU" sz="40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+1)</a:t>
            </a:r>
            <a:r>
              <a:rPr lang="ru-RU" sz="40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²</a:t>
            </a:r>
            <a:r>
              <a:rPr lang="en-US" sz="40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lang="ru-RU" sz="40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lang="en-US" sz="40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en-US" sz="40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 </a:t>
            </a:r>
            <a:r>
              <a:rPr lang="ru-RU" sz="40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lang="en-US" sz="40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 </a:t>
            </a:r>
            <a:endParaRPr lang="ru-RU" sz="40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58617" y="4059465"/>
            <a:ext cx="377539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lang="ru-RU" sz="40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²</a:t>
            </a:r>
            <a:r>
              <a:rPr lang="en-US" sz="40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lang="ru-RU" sz="40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lang="en-US" sz="40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en-US" sz="40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 </a:t>
            </a:r>
            <a:r>
              <a:rPr lang="ru-RU" sz="40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lang="en-US" sz="40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lang="en-US" sz="40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lang="en-US" sz="40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en-US" sz="40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 </a:t>
            </a:r>
            <a:r>
              <a:rPr lang="ru-RU" sz="40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lang="en-US" sz="40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</a:t>
            </a:r>
            <a:endParaRPr lang="ru-RU" sz="4000" b="1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10695" y="4747419"/>
            <a:ext cx="162736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lang="ru-RU" sz="4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²</a:t>
            </a:r>
            <a:r>
              <a:rPr lang="en-US" sz="4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lang="ru-RU" sz="4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lang="en-US" sz="4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0   </a:t>
            </a:r>
            <a:endParaRPr lang="en-US" sz="4000" dirty="0">
              <a:solidFill>
                <a:schemeClr val="bg2">
                  <a:lumMod val="10000"/>
                </a:schemeClr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 </a:t>
            </a:r>
            <a:r>
              <a:rPr lang="ru-RU" sz="4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lang="en-US" sz="4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0</a:t>
            </a:r>
            <a:endParaRPr lang="ru-RU" sz="4000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868424" y="4261585"/>
            <a:ext cx="444470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х²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-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5х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+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6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=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0                       </a:t>
            </a:r>
            <a:endParaRPr lang="ru-RU" sz="3600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x 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=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2     х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=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3                       </a:t>
            </a:r>
            <a:endParaRPr lang="ru-RU" sz="3600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 err="1">
                <a:solidFill>
                  <a:srgbClr val="8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Javob</a:t>
            </a:r>
            <a:r>
              <a:rPr lang="ru-RU" sz="3200" b="1" dirty="0">
                <a:solidFill>
                  <a:srgbClr val="8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:</a:t>
            </a:r>
            <a:r>
              <a:rPr lang="en-US" sz="3200" b="1" dirty="0">
                <a:solidFill>
                  <a:srgbClr val="8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solidFill>
                  <a:srgbClr val="8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х₁=</a:t>
            </a:r>
            <a:r>
              <a:rPr lang="en-US" sz="3200" b="1" dirty="0">
                <a:solidFill>
                  <a:srgbClr val="8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solidFill>
                  <a:srgbClr val="8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2; х₂=</a:t>
            </a:r>
            <a:r>
              <a:rPr lang="en-US" sz="3200" b="1" dirty="0">
                <a:solidFill>
                  <a:srgbClr val="8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solidFill>
                  <a:srgbClr val="8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3</a:t>
            </a:r>
            <a:endParaRPr lang="ru-RU" sz="3200" b="1" dirty="0">
              <a:solidFill>
                <a:srgbClr val="8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532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3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9619</TotalTime>
  <Words>738</Words>
  <Application>Microsoft Office PowerPoint</Application>
  <PresentationFormat>Широкоэкранный</PresentationFormat>
  <Paragraphs>130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Тема Office</vt:lpstr>
      <vt:lpstr>ALGEBRA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Mustaqil bajarish uchun topshiriqlar: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</dc:title>
  <dc:creator>Пользователь</dc:creator>
  <cp:lastModifiedBy>Аскарова Комила</cp:lastModifiedBy>
  <cp:revision>855</cp:revision>
  <dcterms:created xsi:type="dcterms:W3CDTF">2020-07-17T09:31:54Z</dcterms:created>
  <dcterms:modified xsi:type="dcterms:W3CDTF">2022-06-23T09:18:59Z</dcterms:modified>
</cp:coreProperties>
</file>