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9" r:id="rId2"/>
    <p:sldId id="483" r:id="rId3"/>
    <p:sldId id="491" r:id="rId4"/>
    <p:sldId id="490" r:id="rId5"/>
    <p:sldId id="496" r:id="rId6"/>
    <p:sldId id="497" r:id="rId7"/>
    <p:sldId id="45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CB168FF-EA8E-46C4-BF1D-7A38BA291A06}">
          <p14:sldIdLst>
            <p14:sldId id="309"/>
            <p14:sldId id="483"/>
            <p14:sldId id="491"/>
            <p14:sldId id="490"/>
            <p14:sldId id="496"/>
            <p14:sldId id="497"/>
          </p14:sldIdLst>
        </p14:section>
        <p14:section name="Раздел без заголовка" id="{6AA1F43C-892A-4787-89B6-4EA8D4F8EDF5}">
          <p14:sldIdLst>
            <p14:sldId id="45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FFFF"/>
    <a:srgbClr val="26D4B7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535" autoAdjust="0"/>
  </p:normalViewPr>
  <p:slideViewPr>
    <p:cSldViewPr snapToGrid="0">
      <p:cViewPr varScale="1">
        <p:scale>
          <a:sx n="78" d="100"/>
          <a:sy n="78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ED63D-30DB-4329-9A19-895E38761556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C42D7-21A8-431F-948F-46907C74D8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729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5078E-5E03-43A9-A913-2E50E25B3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2C0963-293F-4B4C-ACAE-EF1BD8020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BC1EBC-C805-452D-830C-FC1CCCF1C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1E989F-802D-46A7-9889-C211904C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D5EDA9-EE54-448C-9EC0-3B3B24416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59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3FDFC-79C5-4934-B4B6-C43CFD68E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31C2A4-3FB4-4F23-95A7-510F8A7E6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7CF8D0-7B33-402B-BEC2-4055D719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16C0AD-5CF3-4DA2-9B1C-7328BFEB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1261CF-1C9F-4B36-AF23-3D6AB896A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39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F4B344-2333-40A5-8DAA-28984454C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60ED765-D5E0-4EE9-A23A-290812517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F0D3A8-9933-465D-B7D4-BA375B27D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03B2B9-9476-4F12-9DA9-F602B6436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60BFBD-1D17-40F1-A05F-FE9577B0D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748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bg object 17"/>
          <p:cNvSpPr/>
          <p:nvPr/>
        </p:nvSpPr>
        <p:spPr>
          <a:xfrm>
            <a:off x="141354" y="150395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9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39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6766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400" y="381000"/>
            <a:ext cx="101600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422400" y="1752600"/>
            <a:ext cx="49784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04000" y="1752600"/>
            <a:ext cx="49784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A7D8E-9DB9-4CA1-B2DA-A14BA10269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18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BF8BDD-EF9A-460D-A21C-71FFEF14C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A37ABF-1E1A-4F2F-8928-C09F5EEE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1856B8-F5A2-4CA5-A037-5148C3860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3E6E00-9D73-4F12-B2D9-EA74483BD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83A197-9531-4597-B39C-958CBCD1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11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0A5A2D-B964-44B8-B3AE-94CF0112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D871DA-D984-4BE6-8F70-BF18F7D6F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1A2AE9-0ADF-4064-AE46-B2948D976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F10E79-417A-4AB8-8DE8-6EAA63F5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3AE07B-D605-41D2-A5C1-FF83D828D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51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017D95-8FBE-4711-BB4D-7ED1632BD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E0B66F-5C50-462A-9127-22583E7F9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8F5D27-35C8-4728-B5B6-C0152B25D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CDD001-B2BE-4A88-B09B-4C7920FA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EB915C-907F-4ECC-AFFB-4459DB19C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C6EAB8-A812-4515-B9D4-92202E58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16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AA1CFB-0DDA-4BDA-82F5-B61D9E445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16B520-62AA-4588-BAA1-2DD151412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CBEDA1-EA9C-4F4A-86EE-BF884FF70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584845-7CE0-4869-9DAD-050C02C00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0E99EEB-2224-492A-854A-7306E1DE0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0EFA6C-F292-4DD3-8623-AE4420874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104F1A4-623E-405F-A2C4-D229E6206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A249506-8CB7-483C-A05E-D4D68010D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58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B7222E-F800-4A16-A712-9E4941145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D825C79-B6CA-4640-A2F3-0DCB47641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6F48DB6-2CD7-4B4C-9EC8-1D7F2AFF7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8E0431-DC75-42C4-B86F-9995DE521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85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90E3057-3A10-4D36-8BB7-09813E9C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15F38C4-3193-44D7-B878-48402FD6A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E429A3-D470-4637-AB39-D27985EEA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8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7F3EA-7853-4CC9-81C6-4F88286F3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A2521B-3C72-423F-B66A-5FB5A7503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AC5139-83DC-41D4-81A8-4A8CB71B0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5918C5-D373-4122-9D15-9359057A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7DB7FB-7555-4523-930D-B88B4E969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1803AA-FF71-43CE-A0E9-9F46A0347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34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3C03DB-6581-4A7B-943E-0ABE71403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C001FF3-3EE4-4950-B669-5C0244F73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0A41C7-1474-4DDF-9719-CA10CFABA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92A022-2F88-4EA0-BAA3-C763B9B2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5AB0B8-A7C0-499D-B520-A7D4006FC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E95A54-060B-48FA-A2B9-B1C2C36D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9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8B0DDB-6DF4-4B3C-B98A-004881331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831BFA-2FB5-4A63-A2DE-3E6F948EC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A3A78E-9226-48DF-ABAE-C9E7374A0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C08912-00EE-47FA-A5FC-1DC746C8E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330C35-AE55-4D92-90AC-D5F2793FA9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68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9346"/>
            <a:ext cx="12222204" cy="16459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17541" y="189330"/>
            <a:ext cx="5129519" cy="1250768"/>
          </a:xfrm>
          <a:prstGeom prst="rect">
            <a:avLst/>
          </a:prstGeom>
        </p:spPr>
        <p:txBody>
          <a:bodyPr vert="horz" wrap="square" lIns="0" tIns="19472" rIns="0" bIns="0" rtlCol="0" anchor="ctr">
            <a:spAutoFit/>
          </a:bodyPr>
          <a:lstStyle/>
          <a:p>
            <a:pPr marL="16933" algn="ctr">
              <a:lnSpc>
                <a:spcPct val="100000"/>
              </a:lnSpc>
              <a:spcBef>
                <a:spcPts val="152"/>
              </a:spcBef>
            </a:pPr>
            <a:r>
              <a:rPr lang="en-US" sz="8000" b="1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9953898" y="205114"/>
            <a:ext cx="1828800" cy="1219200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698979" y="207658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9953897" y="459480"/>
            <a:ext cx="2238101" cy="636927"/>
          </a:xfrm>
          <a:prstGeom prst="rect">
            <a:avLst/>
          </a:prstGeom>
        </p:spPr>
        <p:txBody>
          <a:bodyPr vert="horz" wrap="square" lIns="0" tIns="21167" rIns="0" bIns="0" rtlCol="0">
            <a:spAutoFit/>
          </a:bodyPr>
          <a:lstStyle/>
          <a:p>
            <a:pPr>
              <a:spcBef>
                <a:spcPts val="167"/>
              </a:spcBef>
            </a:pPr>
            <a:r>
              <a:rPr lang="en-US" sz="3733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8-sinf</a:t>
            </a:r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2981" y="23154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309323" y="3091548"/>
            <a:ext cx="81165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Misollar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06184" y="2024732"/>
            <a:ext cx="804430" cy="167149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06182" y="3940405"/>
            <a:ext cx="804431" cy="16714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object 11">
            <a:extLst>
              <a:ext uri="{FF2B5EF4-FFF2-40B4-BE49-F238E27FC236}">
                <a16:creationId xmlns:a16="http://schemas.microsoft.com/office/drawing/2014/main" id="{D2168EAD-EAD9-4C91-B3BA-D0FB4D707556}"/>
              </a:ext>
            </a:extLst>
          </p:cNvPr>
          <p:cNvSpPr/>
          <p:nvPr/>
        </p:nvSpPr>
        <p:spPr>
          <a:xfrm>
            <a:off x="757444" y="1416429"/>
            <a:ext cx="33601" cy="65858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2">
            <a:extLst>
              <a:ext uri="{FF2B5EF4-FFF2-40B4-BE49-F238E27FC236}">
                <a16:creationId xmlns:a16="http://schemas.microsoft.com/office/drawing/2014/main" id="{5AAAE1A5-5083-45BC-BB77-451BC6095476}"/>
              </a:ext>
            </a:extLst>
          </p:cNvPr>
          <p:cNvSpPr/>
          <p:nvPr/>
        </p:nvSpPr>
        <p:spPr>
          <a:xfrm>
            <a:off x="692279" y="1399861"/>
            <a:ext cx="819869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3">
            <a:extLst>
              <a:ext uri="{FF2B5EF4-FFF2-40B4-BE49-F238E27FC236}">
                <a16:creationId xmlns:a16="http://schemas.microsoft.com/office/drawing/2014/main" id="{42562BD1-38C5-4FEF-BE28-9E2028CE083A}"/>
              </a:ext>
            </a:extLst>
          </p:cNvPr>
          <p:cNvSpPr/>
          <p:nvPr/>
        </p:nvSpPr>
        <p:spPr>
          <a:xfrm>
            <a:off x="774010" y="662129"/>
            <a:ext cx="0" cy="721753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199D57BF-AFEE-4760-B709-A1E005ECDEF4}"/>
              </a:ext>
            </a:extLst>
          </p:cNvPr>
          <p:cNvSpPr/>
          <p:nvPr/>
        </p:nvSpPr>
        <p:spPr>
          <a:xfrm>
            <a:off x="854362" y="719947"/>
            <a:ext cx="598101" cy="62363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15">
            <a:extLst>
              <a:ext uri="{FF2B5EF4-FFF2-40B4-BE49-F238E27FC236}">
                <a16:creationId xmlns:a16="http://schemas.microsoft.com/office/drawing/2014/main" id="{DFF3D60F-1869-4734-8178-4BFE8F5C0368}"/>
              </a:ext>
            </a:extLst>
          </p:cNvPr>
          <p:cNvSpPr/>
          <p:nvPr/>
        </p:nvSpPr>
        <p:spPr>
          <a:xfrm>
            <a:off x="1424940" y="1445581"/>
            <a:ext cx="90051" cy="9005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16">
            <a:extLst>
              <a:ext uri="{FF2B5EF4-FFF2-40B4-BE49-F238E27FC236}">
                <a16:creationId xmlns:a16="http://schemas.microsoft.com/office/drawing/2014/main" id="{C22A3C16-3643-4C83-83DD-E1EA8CC4BADD}"/>
              </a:ext>
            </a:extLst>
          </p:cNvPr>
          <p:cNvSpPr/>
          <p:nvPr/>
        </p:nvSpPr>
        <p:spPr>
          <a:xfrm>
            <a:off x="649647" y="687960"/>
            <a:ext cx="90051" cy="9005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object 11"/>
          <p:cNvSpPr/>
          <p:nvPr/>
        </p:nvSpPr>
        <p:spPr>
          <a:xfrm>
            <a:off x="9425864" y="2598486"/>
            <a:ext cx="2356834" cy="2195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50"/>
          </a:p>
        </p:txBody>
      </p:sp>
    </p:spTree>
    <p:extLst>
      <p:ext uri="{BB962C8B-B14F-4D97-AF65-F5344CB8AC3E}">
        <p14:creationId xmlns:p14="http://schemas.microsoft.com/office/powerpoint/2010/main" val="2283915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133684" y="1688558"/>
            <a:ext cx="3857146" cy="512679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ru-RU" sz="3500" dirty="0"/>
              <a:t> </a:t>
            </a:r>
            <a:r>
              <a:rPr lang="ru-RU" sz="35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500" b="1" i="1" baseline="300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5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3500" b="1" i="1" dirty="0" err="1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px</a:t>
            </a:r>
            <a:r>
              <a:rPr lang="en-US" sz="35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q = 0</a:t>
            </a:r>
            <a:endParaRPr lang="en-US" sz="3000" dirty="0"/>
          </a:p>
          <a:p>
            <a:pPr algn="ctr">
              <a:buNone/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endParaRPr lang="ru-RU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114622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16297" y="2143743"/>
            <a:ext cx="372890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600" b="1" i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+ 14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+ </a:t>
            </a:r>
            <a:r>
              <a:rPr lang="ru-RU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0</a:t>
            </a:r>
            <a:endParaRPr lang="en-US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= 14, q = 24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562025" y="3564633"/>
                <a:ext cx="9048183" cy="10944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3200" b="1" dirty="0"/>
                  <a:t>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𝟏𝟒</m:t>
                        </m:r>
                      </m:num>
                      <m:den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3200" b="1" i="1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sz="3200" dirty="0">
                    <a:latin typeface="Arial" charset="0"/>
                  </a:rPr>
                  <a:t>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b="1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200" b="1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3200" b="1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3200" b="1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3200" b="1" i="1" dirty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3200" b="1" i="1" dirty="0" smtClean="0">
                                        <a:latin typeface="Cambria Math" panose="02040503050406030204" pitchFamily="18" charset="0"/>
                                      </a:rPr>
                                      <m:t>𝟏𝟒</m:t>
                                    </m:r>
                                  </m:num>
                                  <m:den>
                                    <m:r>
                                      <a:rPr lang="en-US" sz="3200" b="1" i="1" dirty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3200" b="1" i="1" dirty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200" b="1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1" i="1" dirty="0" smtClean="0">
                            <a:latin typeface="Cambria Math" panose="02040503050406030204" pitchFamily="18" charset="0"/>
                          </a:rPr>
                          <m:t>𝟐𝟒</m:t>
                        </m:r>
                      </m:e>
                    </m:rad>
                    <m:r>
                      <a:rPr lang="en-US" sz="3200" b="1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1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b="1" i="1" dirty="0" smtClean="0"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3200" b="1" i="1" dirty="0">
                        <a:latin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sz="3200" b="1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1" i="1" dirty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3200" b="1" i="1" dirty="0" smtClean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rad>
                    <m:r>
                      <a:rPr lang="en-US" sz="3200" b="1" i="1" dirty="0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3200" b="1" i="1" dirty="0" smtClean="0"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3200" b="1" i="1" dirty="0" smtClean="0">
                        <a:latin typeface="Cambria Math" panose="02040503050406030204" pitchFamily="18" charset="0"/>
                      </a:rPr>
                      <m:t>±</m:t>
                    </m:r>
                    <m:r>
                      <a:rPr lang="en-US" sz="3200" b="1" i="1" dirty="0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3200" b="1" i="1" dirty="0" smtClean="0">
                        <a:latin typeface="Cambria Math" panose="02040503050406030204" pitchFamily="18" charset="0"/>
                      </a:rPr>
                      <m:t>; </m:t>
                    </m:r>
                  </m:oMath>
                </a14:m>
                <a:endParaRPr lang="en-US" sz="3200" b="1" dirty="0">
                  <a:latin typeface="Arial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025" y="3564633"/>
                <a:ext cx="9048183" cy="1094467"/>
              </a:xfrm>
              <a:prstGeom prst="rect">
                <a:avLst/>
              </a:prstGeom>
              <a:blipFill rotWithShape="0">
                <a:blip r:embed="rId3"/>
                <a:stretch>
                  <a:fillRect b="-44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577036696"/>
              </p:ext>
            </p:extLst>
          </p:nvPr>
        </p:nvGraphicFramePr>
        <p:xfrm>
          <a:off x="6972621" y="2497559"/>
          <a:ext cx="4018209" cy="998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Уравнение" r:id="rId4" imgW="1447560" imgH="507960" progId="Equation.3">
                  <p:embed/>
                </p:oleObj>
              </mc:Choice>
              <mc:Fallback>
                <p:oleObj name="Уравнение" r:id="rId4" imgW="144756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2621" y="2497559"/>
                        <a:ext cx="4018209" cy="99859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951389" y="5002772"/>
            <a:ext cx="2771913" cy="10402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b="1" dirty="0">
                <a:latin typeface="Arial" charset="0"/>
              </a:rPr>
              <a:t>X</a:t>
            </a:r>
            <a:r>
              <a:rPr lang="en-US" sz="2400" b="1" baseline="-25000" dirty="0">
                <a:latin typeface="Arial" charset="0"/>
              </a:rPr>
              <a:t>1 </a:t>
            </a:r>
            <a:r>
              <a:rPr lang="en-US" sz="2800" b="1" dirty="0">
                <a:latin typeface="Arial" charset="0"/>
              </a:rPr>
              <a:t>= -7 + 5 = -2;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b="1" dirty="0">
                <a:latin typeface="Arial" charset="0"/>
              </a:rPr>
              <a:t>X</a:t>
            </a:r>
            <a:r>
              <a:rPr lang="en-US" sz="2400" b="1" baseline="-25000" dirty="0">
                <a:latin typeface="Arial" charset="0"/>
              </a:rPr>
              <a:t>2 </a:t>
            </a:r>
            <a:r>
              <a:rPr lang="en-US" sz="2800" b="1" dirty="0">
                <a:latin typeface="Arial" charset="0"/>
              </a:rPr>
              <a:t>= -7 - 5 = -12</a:t>
            </a:r>
            <a:r>
              <a:rPr lang="en-US" sz="2800" b="1" baseline="-25000" dirty="0">
                <a:latin typeface="Arial" charset="0"/>
              </a:rPr>
              <a:t> .</a:t>
            </a:r>
            <a:endParaRPr lang="ru-RU" sz="2800" b="1" dirty="0"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0" y="5505237"/>
            <a:ext cx="28857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-2 </a:t>
            </a:r>
            <a:r>
              <a:rPr lang="en-US" sz="2800" b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-12</a:t>
            </a:r>
            <a:endParaRPr lang="ru-RU" sz="280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7633" y="1165338"/>
            <a:ext cx="6898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Keltirilgan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kvadrat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tenglamani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65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12192000" cy="114622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8027" y="1414243"/>
            <a:ext cx="10346102" cy="9787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3200" b="1" i="1" dirty="0">
                <a:solidFill>
                  <a:srgbClr val="800000"/>
                </a:solidFill>
              </a:rPr>
              <a:t>х</a:t>
            </a:r>
            <a:r>
              <a:rPr lang="ru-RU" sz="3200" b="1" i="1" baseline="30000" dirty="0">
                <a:solidFill>
                  <a:srgbClr val="800000"/>
                </a:solidFill>
              </a:rPr>
              <a:t>2</a:t>
            </a:r>
            <a:r>
              <a:rPr lang="ru-RU" sz="3200" b="1" i="1" dirty="0">
                <a:solidFill>
                  <a:srgbClr val="800000"/>
                </a:solidFill>
              </a:rPr>
              <a:t> - </a:t>
            </a:r>
            <a:r>
              <a:rPr lang="en-US" sz="3200" b="1" i="1" dirty="0" err="1">
                <a:solidFill>
                  <a:srgbClr val="800000"/>
                </a:solidFill>
              </a:rPr>
              <a:t>px</a:t>
            </a:r>
            <a:r>
              <a:rPr lang="en-US" sz="3200" b="1" i="1" dirty="0">
                <a:solidFill>
                  <a:srgbClr val="800000"/>
                </a:solidFill>
              </a:rPr>
              <a:t> </a:t>
            </a:r>
            <a:r>
              <a:rPr lang="ru-RU" sz="3200" b="1" i="1" dirty="0">
                <a:solidFill>
                  <a:srgbClr val="800000"/>
                </a:solidFill>
              </a:rPr>
              <a:t>-</a:t>
            </a:r>
            <a:r>
              <a:rPr lang="en-US" sz="3200" b="1" i="1" dirty="0">
                <a:solidFill>
                  <a:srgbClr val="800000"/>
                </a:solidFill>
              </a:rPr>
              <a:t> </a:t>
            </a:r>
            <a:r>
              <a:rPr lang="ru-RU" sz="3200" b="1" i="1" dirty="0">
                <a:solidFill>
                  <a:srgbClr val="800000"/>
                </a:solidFill>
              </a:rPr>
              <a:t>3</a:t>
            </a:r>
            <a:r>
              <a:rPr lang="en-US" sz="3200" b="1" i="1" dirty="0">
                <a:solidFill>
                  <a:srgbClr val="800000"/>
                </a:solidFill>
              </a:rPr>
              <a:t> = </a:t>
            </a:r>
            <a:r>
              <a:rPr lang="en-US" sz="32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tenglamaning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ildizlaridan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200" b="1" i="1" baseline="-250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2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-1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>
              <a:lnSpc>
                <a:spcPct val="90000"/>
              </a:lnSpc>
            </a:pP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tenglamaning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koeffitsiyentini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200" b="1" i="1" baseline="-250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200" b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r>
              <a:rPr lang="en-US" sz="3200" b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645427" y="2848481"/>
            <a:ext cx="2482075" cy="9787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32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200" b="1" i="1" baseline="-250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2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х</a:t>
            </a:r>
            <a:r>
              <a:rPr lang="ru-RU" sz="3200" b="1" i="1" baseline="-250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2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-р</a:t>
            </a:r>
          </a:p>
          <a:p>
            <a:pPr>
              <a:lnSpc>
                <a:spcPct val="90000"/>
              </a:lnSpc>
            </a:pPr>
            <a:r>
              <a:rPr lang="ru-RU" sz="32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200" b="1" i="1" baseline="-250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2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∙ х</a:t>
            </a:r>
            <a:r>
              <a:rPr lang="ru-RU" sz="3200" b="1" i="1" baseline="-250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2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32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1925" y="4256380"/>
            <a:ext cx="4025682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+ х</a:t>
            </a:r>
            <a:r>
              <a:rPr lang="ru-RU" sz="36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= -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</a:p>
          <a:p>
            <a:pPr>
              <a:lnSpc>
                <a:spcPct val="90000"/>
              </a:lnSpc>
            </a:pP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∙ х</a:t>
            </a:r>
            <a:r>
              <a:rPr lang="ru-RU" sz="36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-3,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7747" y="3005782"/>
            <a:ext cx="29561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Viyet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teoremasi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45427" y="4754977"/>
            <a:ext cx="5567550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-(</a:t>
            </a:r>
            <a:r>
              <a:rPr lang="ru-RU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600" b="1" i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х</a:t>
            </a:r>
            <a:r>
              <a:rPr lang="ru-RU" sz="3600" b="1" i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)= -(-1+3) = -2</a:t>
            </a:r>
            <a:endParaRPr lang="ru-RU" sz="36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84317" y="4801144"/>
            <a:ext cx="1523174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ru-RU" sz="3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600" b="1" i="1" baseline="-25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3,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98848" y="5684335"/>
            <a:ext cx="35349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8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2800" b="1" i="1" baseline="-250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3, p = -2</a:t>
            </a:r>
          </a:p>
          <a:p>
            <a:r>
              <a:rPr lang="en-US" sz="28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i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31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8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-112155" y="1514749"/>
            <a:ext cx="1160011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Tanlash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usuli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tenglamaning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ildizlarini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r>
              <a:rPr lang="ru-RU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br>
              <a:rPr lang="ru-RU" sz="3200" dirty="0">
                <a:solidFill>
                  <a:srgbClr val="002060"/>
                </a:solidFill>
              </a:rPr>
            </a:b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495831" y="3553396"/>
            <a:ext cx="6096000" cy="196977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>
                <a:cs typeface="Times New Roman" panose="02020603050405020304" pitchFamily="18" charset="0"/>
              </a:rPr>
              <a:t>  </a:t>
            </a:r>
            <a:endParaRPr lang="ru-RU" sz="2800" b="1" dirty="0"/>
          </a:p>
          <a:p>
            <a:pPr algn="ctr"/>
            <a:r>
              <a:rPr lang="en-US" sz="4000" b="1" i="1" dirty="0"/>
              <a:t>    -1</a:t>
            </a:r>
            <a:r>
              <a:rPr lang="ru-RU" sz="4000" b="1" i="1" dirty="0">
                <a:cs typeface="Times New Roman" panose="02020603050405020304" pitchFamily="18" charset="0"/>
              </a:rPr>
              <a:t> + </a:t>
            </a:r>
            <a:r>
              <a:rPr lang="en-US" sz="4000" b="1" i="1" dirty="0"/>
              <a:t>(-7)</a:t>
            </a:r>
            <a:r>
              <a:rPr lang="ru-RU" sz="4000" b="1" i="1" dirty="0">
                <a:cs typeface="Times New Roman" panose="02020603050405020304" pitchFamily="18" charset="0"/>
              </a:rPr>
              <a:t> = </a:t>
            </a:r>
            <a:r>
              <a:rPr lang="en-US" sz="4000" b="1" i="1" dirty="0"/>
              <a:t>-8</a:t>
            </a:r>
            <a:endParaRPr lang="en-US" sz="4000" b="1" i="1" dirty="0">
              <a:cs typeface="Times New Roman" panose="02020603050405020304" pitchFamily="18" charset="0"/>
            </a:endParaRPr>
          </a:p>
          <a:p>
            <a:pPr algn="ctr"/>
            <a:r>
              <a:rPr lang="en-US" sz="4000" b="1" i="1" dirty="0"/>
              <a:t>  -1</a:t>
            </a:r>
            <a:r>
              <a:rPr lang="ru-RU" sz="4000" b="1" i="1" dirty="0">
                <a:cs typeface="Times New Roman" panose="02020603050405020304" pitchFamily="18" charset="0"/>
              </a:rPr>
              <a:t> </a:t>
            </a:r>
            <a:r>
              <a:rPr lang="ru-RU" sz="4000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×</a:t>
            </a:r>
            <a:r>
              <a:rPr lang="ru-RU" sz="4000" b="1" i="1" dirty="0">
                <a:cs typeface="Times New Roman" panose="02020603050405020304" pitchFamily="18" charset="0"/>
              </a:rPr>
              <a:t> </a:t>
            </a:r>
            <a:r>
              <a:rPr lang="en-US" sz="4000" b="1" i="1" dirty="0"/>
              <a:t>(-7) = 7</a:t>
            </a:r>
            <a:endParaRPr lang="ru-RU" sz="40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543831" y="2410396"/>
            <a:ext cx="2485893" cy="1077218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200" b="1" i="1" baseline="-250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2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х</a:t>
            </a:r>
            <a:r>
              <a:rPr lang="ru-RU" sz="3200" b="1" i="1" baseline="-250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2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-р</a:t>
            </a:r>
          </a:p>
          <a:p>
            <a:pPr>
              <a:buNone/>
            </a:pPr>
            <a:r>
              <a:rPr lang="ru-RU" sz="32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200" b="1" i="1" baseline="-250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2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∙ х</a:t>
            </a:r>
            <a:r>
              <a:rPr lang="ru-RU" sz="3200" b="1" i="1" baseline="-250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2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32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77672" y="2331691"/>
            <a:ext cx="29931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sz="3200" b="1" i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 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= 0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12192000" cy="12234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00864" y="3113267"/>
            <a:ext cx="20409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=</a:t>
            </a:r>
            <a:r>
              <a:rPr 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8, q = 7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90777" y="417369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600" b="1" i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х</a:t>
            </a:r>
            <a:r>
              <a:rPr lang="ru-RU" sz="3600" b="1" i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-8</a:t>
            </a:r>
            <a:endParaRPr lang="ru-RU" sz="36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600" b="1" i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∙ х</a:t>
            </a:r>
            <a:r>
              <a:rPr lang="ru-RU" sz="3600" b="1" i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161068" y="5798760"/>
            <a:ext cx="37689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8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2800" b="1" i="1" baseline="-250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8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-1,</a:t>
            </a:r>
            <a:r>
              <a:rPr lang="ru-RU" sz="28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</a:t>
            </a:r>
            <a:r>
              <a:rPr lang="ru-RU" sz="2800" b="1" i="1" baseline="-250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-7</a:t>
            </a:r>
            <a:endParaRPr lang="ru-RU" sz="28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23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786793" y="1376816"/>
            <a:ext cx="4748549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Kasrni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qisqartiring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br>
              <a:rPr lang="ru-RU" sz="3200" dirty="0">
                <a:solidFill>
                  <a:srgbClr val="002060"/>
                </a:solidFill>
              </a:rPr>
            </a:br>
            <a:endParaRPr lang="ru-RU" sz="36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4863312" y="1228171"/>
                <a:ext cx="1852815" cy="11716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en-US" sz="4400" b="1" dirty="0"/>
                  <a:t> </a:t>
                </a:r>
                <a:endParaRPr lang="ru-RU" sz="4400" b="1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3312" y="1228171"/>
                <a:ext cx="1852815" cy="117160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0" y="0"/>
            <a:ext cx="12192000" cy="12234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384 -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405092" y="3322863"/>
            <a:ext cx="26997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200" b="1" i="1" baseline="-250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2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-2,</a:t>
            </a:r>
            <a:r>
              <a:rPr lang="ru-RU" sz="32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</a:t>
            </a:r>
            <a:r>
              <a:rPr lang="ru-RU" sz="3200" b="1" i="1" baseline="-250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2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</a:t>
            </a:r>
            <a:endParaRPr lang="ru-RU" sz="3200" dirty="0">
              <a:solidFill>
                <a:srgbClr val="8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659645" y="2245645"/>
                <a:ext cx="2978636" cy="10772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36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36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US" sz="36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36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</m:oMath>
                </a14:m>
                <a:r>
                  <a:rPr lang="en-US" sz="3600" b="1" dirty="0">
                    <a:solidFill>
                      <a:schemeClr val="tx1"/>
                    </a:solidFill>
                  </a:rPr>
                  <a:t> = 0</a:t>
                </a:r>
              </a:p>
              <a:p>
                <a:endParaRPr lang="ru-RU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645" y="2245645"/>
                <a:ext cx="2978636" cy="1077218"/>
              </a:xfrm>
              <a:prstGeom prst="rect">
                <a:avLst/>
              </a:prstGeom>
              <a:blipFill rotWithShape="0">
                <a:blip r:embed="rId3"/>
                <a:stretch>
                  <a:fillRect t="-7910" r="-53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710701" y="3077475"/>
            <a:ext cx="21538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2800" b="1" i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х</a:t>
            </a:r>
            <a:r>
              <a:rPr lang="ru-RU" sz="2800" b="1" i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endParaRPr lang="ru-RU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2800" b="1" i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∙ х</a:t>
            </a:r>
            <a:r>
              <a:rPr lang="ru-RU" sz="2800" b="1" i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-2,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257190" y="296372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600" b="1" i="1" dirty="0"/>
              <a:t>   -2</a:t>
            </a:r>
            <a:r>
              <a:rPr lang="ru-RU" sz="3600" b="1" i="1" dirty="0">
                <a:cs typeface="Times New Roman" panose="02020603050405020304" pitchFamily="18" charset="0"/>
              </a:rPr>
              <a:t> + </a:t>
            </a:r>
            <a:r>
              <a:rPr lang="en-US" sz="3600" b="1" i="1" dirty="0"/>
              <a:t>1</a:t>
            </a:r>
            <a:r>
              <a:rPr lang="ru-RU" sz="3600" b="1" i="1" dirty="0">
                <a:cs typeface="Times New Roman" panose="02020603050405020304" pitchFamily="18" charset="0"/>
              </a:rPr>
              <a:t> = </a:t>
            </a:r>
            <a:r>
              <a:rPr lang="en-US" sz="3600" b="1" i="1" dirty="0"/>
              <a:t>- 1</a:t>
            </a:r>
            <a:endParaRPr lang="en-US" sz="3600" b="1" i="1" dirty="0">
              <a:cs typeface="Times New Roman" panose="02020603050405020304" pitchFamily="18" charset="0"/>
            </a:endParaRPr>
          </a:p>
          <a:p>
            <a:pPr algn="ctr"/>
            <a:r>
              <a:rPr lang="en-US" sz="3600" b="1" i="1" dirty="0"/>
              <a:t> -2</a:t>
            </a:r>
            <a:r>
              <a:rPr lang="ru-RU" sz="3600" b="1" i="1" dirty="0">
                <a:cs typeface="Times New Roman" panose="02020603050405020304" pitchFamily="18" charset="0"/>
              </a:rPr>
              <a:t> </a:t>
            </a:r>
            <a:r>
              <a:rPr lang="ru-RU" sz="3600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×</a:t>
            </a:r>
            <a:r>
              <a:rPr lang="ru-RU" sz="3600" b="1" i="1" dirty="0">
                <a:cs typeface="Times New Roman" panose="02020603050405020304" pitchFamily="18" charset="0"/>
              </a:rPr>
              <a:t> </a:t>
            </a:r>
            <a:r>
              <a:rPr lang="en-US" sz="3600" b="1" i="1" dirty="0"/>
              <a:t>1 = -2</a:t>
            </a:r>
            <a:endParaRPr lang="ru-RU" sz="3600" i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008957" y="1650171"/>
            <a:ext cx="4570482" cy="523220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2800" b="1" i="1" baseline="300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2800" b="1" i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px</a:t>
            </a:r>
            <a:r>
              <a:rPr lang="en-US" sz="28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q = (x-</a:t>
            </a:r>
            <a:r>
              <a:rPr lang="ru-RU" sz="28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</a:t>
            </a:r>
            <a:r>
              <a:rPr lang="ru-RU" sz="2800" b="1" i="1" baseline="-250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8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)(x-</a:t>
            </a:r>
            <a:r>
              <a:rPr lang="ru-RU" sz="28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</a:t>
            </a:r>
            <a:r>
              <a:rPr lang="en-US" sz="2800" b="1" i="1" baseline="-250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800" dirty="0">
              <a:solidFill>
                <a:srgbClr val="8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723080" y="4682758"/>
                <a:ext cx="2450736" cy="12438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en-US" sz="40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40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080" y="4682758"/>
                <a:ext cx="2450736" cy="1243867"/>
              </a:xfrm>
              <a:prstGeom prst="rect">
                <a:avLst/>
              </a:prstGeom>
              <a:blipFill rotWithShape="0">
                <a:blip r:embed="rId4"/>
                <a:stretch>
                  <a:fillRect r="-1741" b="-44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3054522" y="4808080"/>
                <a:ext cx="2783134" cy="11733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)(</m:t>
                        </m:r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num>
                      <m:den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en-US" sz="40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4522" y="4808080"/>
                <a:ext cx="2783134" cy="117333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5673809" y="5110419"/>
                <a:ext cx="180209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i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3600" b="1" i="1">
                        <a:solidFill>
                          <a:srgbClr val="8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US" sz="3600" b="1" i="1">
                        <a:solidFill>
                          <a:srgbClr val="8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3600" b="1" i="1">
                        <a:solidFill>
                          <a:srgbClr val="8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</m:oMath>
                </a14:m>
                <a:r>
                  <a:rPr lang="en-US" sz="3600" b="1" i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600" b="1" dirty="0">
                  <a:solidFill>
                    <a:srgbClr val="800000"/>
                  </a:solidFill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3809" y="5110419"/>
                <a:ext cx="1802096" cy="646331"/>
              </a:xfrm>
              <a:prstGeom prst="rect">
                <a:avLst/>
              </a:prstGeom>
              <a:blipFill rotWithShape="0">
                <a:blip r:embed="rId6"/>
                <a:stretch>
                  <a:fillRect l="-10508" t="-16038" b="-330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Прямая соединительная линия 16"/>
          <p:cNvCxnSpPr/>
          <p:nvPr/>
        </p:nvCxnSpPr>
        <p:spPr>
          <a:xfrm flipV="1">
            <a:off x="4327301" y="4984124"/>
            <a:ext cx="1326524" cy="32056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3638281" y="5660848"/>
            <a:ext cx="1326524" cy="32056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7197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 animBg="1"/>
      <p:bldP spid="14" grpId="0"/>
      <p:bldP spid="15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14763" y="1432818"/>
            <a:ext cx="4748549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Ifodani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soddalashtiring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br>
              <a:rPr lang="ru-RU" sz="3200" dirty="0">
                <a:solidFill>
                  <a:srgbClr val="002060"/>
                </a:solidFill>
              </a:rPr>
            </a:br>
            <a:endParaRPr lang="ru-RU" sz="36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4863312" y="1228171"/>
                <a:ext cx="4149469" cy="10357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40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4000" b="1" dirty="0"/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²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sSup>
                          <m:sSupPr>
                            <m:ctrlPr>
                              <a:rPr lang="en-US" sz="40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en-US" sz="4000" b="1" dirty="0"/>
                  <a:t>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3312" y="1228171"/>
                <a:ext cx="4149469" cy="1035733"/>
              </a:xfrm>
              <a:prstGeom prst="rect">
                <a:avLst/>
              </a:prstGeom>
              <a:blipFill rotWithShape="0">
                <a:blip r:embed="rId2"/>
                <a:stretch>
                  <a:fillRect b="-123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0" y="0"/>
            <a:ext cx="12192000" cy="12234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388 -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60089" y="3869127"/>
            <a:ext cx="22413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2400" b="1" i="1" baseline="-250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4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-10,</a:t>
            </a:r>
            <a:r>
              <a:rPr lang="ru-RU" sz="24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</a:t>
            </a:r>
            <a:r>
              <a:rPr lang="ru-RU" sz="2400" b="1" i="1" baseline="-250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</a:t>
            </a:r>
            <a:endParaRPr lang="ru-RU" sz="2400" dirty="0">
              <a:solidFill>
                <a:srgbClr val="8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486736" y="2358289"/>
                <a:ext cx="2415533" cy="461665"/>
              </a:xfrm>
              <a:prstGeom prst="rect">
                <a:avLst/>
              </a:prstGeom>
              <a:ln>
                <a:solidFill>
                  <a:srgbClr val="00B050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400" b="1" i="1">
                        <a:solidFill>
                          <a:srgbClr val="8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2400" b="1" i="1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𝟗</m:t>
                    </m:r>
                    <m:r>
                      <a:rPr lang="en-US" sz="2400" b="1" i="1">
                        <a:solidFill>
                          <a:srgbClr val="8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US" sz="2400" b="1" i="1">
                        <a:solidFill>
                          <a:srgbClr val="8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2400" b="1" i="1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𝟏𝟎</m:t>
                    </m:r>
                  </m:oMath>
                </a14:m>
                <a:r>
                  <a:rPr lang="en-US" sz="2400" b="1" dirty="0">
                    <a:solidFill>
                      <a:srgbClr val="800000"/>
                    </a:solidFill>
                  </a:rPr>
                  <a:t> = 0</a:t>
                </a: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736" y="2358289"/>
                <a:ext cx="2415533" cy="461665"/>
              </a:xfrm>
              <a:prstGeom prst="rect">
                <a:avLst/>
              </a:prstGeom>
              <a:blipFill rotWithShape="0">
                <a:blip r:embed="rId3"/>
                <a:stretch>
                  <a:fillRect t="-8974" r="-2513" b="-26923"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465464" y="3038130"/>
            <a:ext cx="23438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2400" b="1" i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х</a:t>
            </a:r>
            <a:r>
              <a:rPr lang="ru-RU" sz="2400" b="1" i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-9</a:t>
            </a:r>
            <a:endParaRPr lang="ru-RU" sz="24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2400" b="1" i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∙ х</a:t>
            </a:r>
            <a:r>
              <a:rPr lang="ru-RU" sz="2400" b="1" i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-10,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78857" y="3023574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i="1" dirty="0"/>
              <a:t>-10</a:t>
            </a:r>
            <a:r>
              <a:rPr lang="ru-RU" sz="2400" b="1" i="1" dirty="0">
                <a:cs typeface="Times New Roman" panose="02020603050405020304" pitchFamily="18" charset="0"/>
              </a:rPr>
              <a:t> + </a:t>
            </a:r>
            <a:r>
              <a:rPr lang="en-US" sz="2400" b="1" i="1" dirty="0"/>
              <a:t>1</a:t>
            </a:r>
            <a:r>
              <a:rPr lang="ru-RU" sz="2400" b="1" i="1" dirty="0">
                <a:cs typeface="Times New Roman" panose="02020603050405020304" pitchFamily="18" charset="0"/>
              </a:rPr>
              <a:t> = </a:t>
            </a:r>
            <a:r>
              <a:rPr lang="en-US" sz="2400" b="1" i="1" dirty="0"/>
              <a:t>- 9</a:t>
            </a:r>
            <a:endParaRPr lang="en-US" sz="2400" b="1" i="1" dirty="0">
              <a:cs typeface="Times New Roman" panose="02020603050405020304" pitchFamily="18" charset="0"/>
            </a:endParaRPr>
          </a:p>
          <a:p>
            <a:pPr algn="ctr"/>
            <a:r>
              <a:rPr lang="en-US" sz="2400" b="1" i="1" dirty="0"/>
              <a:t> -10</a:t>
            </a:r>
            <a:r>
              <a:rPr lang="ru-RU" sz="2400" b="1" i="1" dirty="0">
                <a:cs typeface="Times New Roman" panose="02020603050405020304" pitchFamily="18" charset="0"/>
              </a:rPr>
              <a:t> </a:t>
            </a:r>
            <a:r>
              <a:rPr lang="ru-RU" sz="2400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×</a:t>
            </a:r>
            <a:r>
              <a:rPr lang="ru-RU" sz="2400" b="1" i="1" dirty="0">
                <a:cs typeface="Times New Roman" panose="02020603050405020304" pitchFamily="18" charset="0"/>
              </a:rPr>
              <a:t> </a:t>
            </a:r>
            <a:r>
              <a:rPr lang="en-US" sz="2400" b="1" i="1" dirty="0"/>
              <a:t>1 = -10</a:t>
            </a:r>
            <a:endParaRPr lang="ru-RU" sz="24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7649166" y="2596727"/>
                <a:ext cx="2575257" cy="523220"/>
              </a:xfrm>
              <a:prstGeom prst="rect">
                <a:avLst/>
              </a:prstGeom>
              <a:ln>
                <a:solidFill>
                  <a:srgbClr val="00B050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8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28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800" b="1" i="1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2800" b="1" i="1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US" sz="2800" b="1" i="1">
                        <a:solidFill>
                          <a:srgbClr val="8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US" sz="2800" b="1" i="1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2800" b="1" i="1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US" sz="2800" b="1" dirty="0">
                    <a:solidFill>
                      <a:srgbClr val="800000"/>
                    </a:solidFill>
                  </a:rPr>
                  <a:t> = 0</a:t>
                </a: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9166" y="2596727"/>
                <a:ext cx="2575257" cy="523220"/>
              </a:xfrm>
              <a:prstGeom prst="rect">
                <a:avLst/>
              </a:prstGeom>
              <a:blipFill rotWithShape="0">
                <a:blip r:embed="rId4"/>
                <a:stretch>
                  <a:fillRect t="-10227" r="-3538" b="-30682"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331411" y="5100985"/>
                <a:ext cx="3266472" cy="8471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32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2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3200" b="1" dirty="0"/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²+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sSup>
                          <m:sSupPr>
                            <m:ctrlPr>
                              <a:rPr lang="en-US" sz="32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2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411" y="5100985"/>
                <a:ext cx="3266472" cy="847155"/>
              </a:xfrm>
              <a:prstGeom prst="rect">
                <a:avLst/>
              </a:prstGeom>
              <a:blipFill rotWithShape="0">
                <a:blip r:embed="rId5"/>
                <a:stretch>
                  <a:fillRect b="-115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3597883" y="5135179"/>
                <a:ext cx="3773790" cy="9108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3200" b="1" dirty="0"/>
                  <a:t> 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)²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7883" y="5135179"/>
                <a:ext cx="3773790" cy="910827"/>
              </a:xfrm>
              <a:prstGeom prst="rect">
                <a:avLst/>
              </a:prstGeom>
              <a:blipFill rotWithShape="0">
                <a:blip r:embed="rId6"/>
                <a:stretch>
                  <a:fillRect l="-4039" b="-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7371673" y="5232457"/>
                <a:ext cx="1749197" cy="8674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32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32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32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32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3200" b="1" dirty="0"/>
                  <a:t> </a:t>
                </a:r>
                <a:endParaRPr lang="ru-RU" sz="3200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1673" y="5232457"/>
                <a:ext cx="1749197" cy="867482"/>
              </a:xfrm>
              <a:prstGeom prst="rect">
                <a:avLst/>
              </a:prstGeom>
              <a:blipFill rotWithShape="0">
                <a:blip r:embed="rId7"/>
                <a:stretch>
                  <a:fillRect l="-8711" b="-34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465464" y="4409025"/>
                <a:ext cx="376757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𝟗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𝟏𝟎</m:t>
                    </m:r>
                  </m:oMath>
                </a14:m>
                <a:r>
                  <a:rPr lang="en-US" sz="20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b="1" dirty="0">
                    <a:solidFill>
                      <a:schemeClr val="tx1"/>
                    </a:solidFill>
                  </a:rPr>
                  <a:t> </a:t>
                </a:r>
                <a:endParaRPr lang="en-US" b="1" dirty="0">
                  <a:solidFill>
                    <a:srgbClr val="800000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64" y="4409025"/>
                <a:ext cx="3767570" cy="400110"/>
              </a:xfrm>
              <a:prstGeom prst="rect">
                <a:avLst/>
              </a:prstGeom>
              <a:blipFill rotWithShape="0">
                <a:blip r:embed="rId8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7263725" y="3544925"/>
                <a:ext cx="290124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400" b="1" i="1">
                        <a:solidFill>
                          <a:srgbClr val="8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2400" b="1" i="1">
                        <a:solidFill>
                          <a:srgbClr val="8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US" sz="2400" b="1" i="1">
                        <a:solidFill>
                          <a:srgbClr val="8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US" sz="2400" b="1" i="1">
                        <a:solidFill>
                          <a:srgbClr val="8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2400" b="1" i="1">
                        <a:solidFill>
                          <a:srgbClr val="8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US" sz="2400" b="1" dirty="0">
                    <a:solidFill>
                      <a:srgbClr val="800000"/>
                    </a:solidFill>
                  </a:rPr>
                  <a:t> = (x - 1)²</a:t>
                </a: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3725" y="3544925"/>
                <a:ext cx="2901243" cy="461665"/>
              </a:xfrm>
              <a:prstGeom prst="rect">
                <a:avLst/>
              </a:prstGeom>
              <a:blipFill rotWithShape="0">
                <a:blip r:embed="rId9"/>
                <a:stretch>
                  <a:fillRect t="-10667" r="-2526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Прямая соединительная линия 23"/>
          <p:cNvCxnSpPr/>
          <p:nvPr/>
        </p:nvCxnSpPr>
        <p:spPr>
          <a:xfrm flipV="1">
            <a:off x="4430332" y="5287198"/>
            <a:ext cx="927279" cy="23736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6336446" y="5710776"/>
            <a:ext cx="927279" cy="23736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4973724" y="5731924"/>
            <a:ext cx="927279" cy="23736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6928961" y="5281289"/>
            <a:ext cx="259159" cy="7270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8852025" y="1391237"/>
                <a:ext cx="1749197" cy="8674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32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32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32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32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3200" b="1" dirty="0"/>
                  <a:t> </a:t>
                </a:r>
                <a:endParaRPr lang="ru-RU" sz="3200" dirty="0"/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2025" y="1391237"/>
                <a:ext cx="1749197" cy="867482"/>
              </a:xfrm>
              <a:prstGeom prst="rect">
                <a:avLst/>
              </a:prstGeom>
              <a:blipFill rotWithShape="0">
                <a:blip r:embed="rId10"/>
                <a:stretch>
                  <a:fillRect l="-8711" b="-34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291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8" grpId="0" animBg="1"/>
      <p:bldP spid="2" grpId="0"/>
      <p:bldP spid="22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236192"/>
            <a:ext cx="11552630" cy="68663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75"/>
              </a:spcBef>
            </a:pPr>
            <a:r>
              <a:rPr lang="ru-RU" sz="4233">
                <a:latin typeface="Arial" pitchFamily="34" charset="0"/>
                <a:cs typeface="Arial" pitchFamily="34" charset="0"/>
              </a:rPr>
              <a:t>        </a:t>
            </a:r>
            <a:r>
              <a:rPr lang="en-US" sz="4233">
                <a:latin typeface="Arial" pitchFamily="34" charset="0"/>
                <a:cs typeface="Arial" pitchFamily="34" charset="0"/>
              </a:rPr>
              <a:t>Mustaqil</a:t>
            </a:r>
            <a:r>
              <a:rPr lang="en-US" sz="4233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33" dirty="0" err="1">
                <a:latin typeface="Arial" pitchFamily="34" charset="0"/>
                <a:cs typeface="Arial" pitchFamily="34" charset="0"/>
              </a:rPr>
              <a:t>bajarish</a:t>
            </a:r>
            <a:r>
              <a:rPr lang="en-US" sz="4233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33" dirty="0" err="1">
                <a:latin typeface="Arial" pitchFamily="34" charset="0"/>
                <a:cs typeface="Arial" pitchFamily="34" charset="0"/>
              </a:rPr>
              <a:t>uchun</a:t>
            </a:r>
            <a:r>
              <a:rPr lang="en-US" sz="4233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33" dirty="0" err="1">
                <a:latin typeface="Arial" pitchFamily="34" charset="0"/>
                <a:cs typeface="Arial" pitchFamily="34" charset="0"/>
              </a:rPr>
              <a:t>topshiriqlar</a:t>
            </a:r>
            <a:r>
              <a:rPr lang="ru-RU" sz="4233" dirty="0">
                <a:latin typeface="Arial" pitchFamily="34" charset="0"/>
                <a:cs typeface="Arial" pitchFamily="34" charset="0"/>
              </a:rPr>
              <a:t>:</a:t>
            </a:r>
            <a:endParaRPr sz="4233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70790" y="1775794"/>
            <a:ext cx="4129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kern="0" dirty="0">
                <a:latin typeface="Arial" pitchFamily="34" charset="0"/>
                <a:cs typeface="Arial" pitchFamily="34" charset="0"/>
              </a:rPr>
              <a:t>381 - </a:t>
            </a:r>
            <a:r>
              <a:rPr lang="en-US" sz="3200" b="1" kern="0" dirty="0" err="1">
                <a:latin typeface="Arial" pitchFamily="34" charset="0"/>
                <a:cs typeface="Arial" pitchFamily="34" charset="0"/>
              </a:rPr>
              <a:t>topshiriq</a:t>
            </a:r>
            <a:r>
              <a:rPr lang="en-US" sz="3200" b="1" kern="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37993" y="2853869"/>
            <a:ext cx="4069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kern="0" dirty="0">
                <a:latin typeface="Arial" pitchFamily="34" charset="0"/>
                <a:cs typeface="Arial" pitchFamily="34" charset="0"/>
              </a:rPr>
              <a:t>382 - </a:t>
            </a:r>
            <a:r>
              <a:rPr lang="en-US" sz="3200" b="1" kern="0" dirty="0" err="1">
                <a:latin typeface="Arial" pitchFamily="34" charset="0"/>
                <a:cs typeface="Arial" pitchFamily="34" charset="0"/>
              </a:rPr>
              <a:t>topshiriq</a:t>
            </a:r>
            <a:r>
              <a:rPr lang="en-US" sz="3200" b="1" kern="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20" name="Straight Connector 9"/>
          <p:cNvCxnSpPr/>
          <p:nvPr/>
        </p:nvCxnSpPr>
        <p:spPr>
          <a:xfrm>
            <a:off x="5375920" y="1639751"/>
            <a:ext cx="0" cy="4401750"/>
          </a:xfrm>
          <a:prstGeom prst="line">
            <a:avLst/>
          </a:prstGeom>
          <a:noFill/>
          <a:ln w="9525" cap="flat" cmpd="sng" algn="ctr">
            <a:solidFill>
              <a:srgbClr val="7F7F7F">
                <a:alpha val="50000"/>
              </a:srgbClr>
            </a:solidFill>
            <a:prstDash val="solid"/>
          </a:ln>
          <a:effectLst/>
        </p:spPr>
      </p:cxnSp>
      <p:sp>
        <p:nvSpPr>
          <p:cNvPr id="21" name="Oval 11"/>
          <p:cNvSpPr/>
          <p:nvPr/>
        </p:nvSpPr>
        <p:spPr>
          <a:xfrm>
            <a:off x="5946873" y="1665737"/>
            <a:ext cx="899989" cy="899989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2" name="Oval 13"/>
          <p:cNvSpPr/>
          <p:nvPr/>
        </p:nvSpPr>
        <p:spPr>
          <a:xfrm>
            <a:off x="6015505" y="2808281"/>
            <a:ext cx="899989" cy="899989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3" name="Oval 14"/>
          <p:cNvSpPr/>
          <p:nvPr/>
        </p:nvSpPr>
        <p:spPr>
          <a:xfrm>
            <a:off x="6021578" y="3899754"/>
            <a:ext cx="899989" cy="899989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6599" y="2891230"/>
            <a:ext cx="480131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155 - </a:t>
            </a:r>
            <a:r>
              <a:rPr lang="en-US" sz="6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sahifa</a:t>
            </a:r>
            <a:endParaRPr lang="ru-RU" sz="6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37993" y="5301338"/>
            <a:ext cx="46923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kern="0" dirty="0" err="1">
                <a:latin typeface="Arial" pitchFamily="34" charset="0"/>
                <a:cs typeface="Arial" pitchFamily="34" charset="0"/>
              </a:rPr>
              <a:t>Formulalarni</a:t>
            </a:r>
            <a:r>
              <a:rPr lang="en-US" sz="3200" b="1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kern="0" dirty="0" err="1">
                <a:latin typeface="Arial" pitchFamily="34" charset="0"/>
                <a:cs typeface="Arial" pitchFamily="34" charset="0"/>
              </a:rPr>
              <a:t>yod</a:t>
            </a:r>
            <a:r>
              <a:rPr lang="en-US" sz="3200" b="1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kern="0" dirty="0" err="1">
                <a:latin typeface="Arial" pitchFamily="34" charset="0"/>
                <a:cs typeface="Arial" pitchFamily="34" charset="0"/>
              </a:rPr>
              <a:t>olish</a:t>
            </a:r>
            <a:r>
              <a:rPr lang="en-US" sz="3200" b="1" kern="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1" name="Oval 14"/>
          <p:cNvSpPr/>
          <p:nvPr/>
        </p:nvSpPr>
        <p:spPr>
          <a:xfrm>
            <a:off x="6032327" y="5143732"/>
            <a:ext cx="899989" cy="899989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37993" y="4057360"/>
            <a:ext cx="4069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kern="0" dirty="0">
                <a:latin typeface="Arial" pitchFamily="34" charset="0"/>
                <a:cs typeface="Arial" pitchFamily="34" charset="0"/>
              </a:rPr>
              <a:t>383 - </a:t>
            </a:r>
            <a:r>
              <a:rPr lang="en-US" sz="3200" b="1" kern="0" dirty="0" err="1">
                <a:latin typeface="Arial" pitchFamily="34" charset="0"/>
                <a:cs typeface="Arial" pitchFamily="34" charset="0"/>
              </a:rPr>
              <a:t>topshiriq</a:t>
            </a:r>
            <a:r>
              <a:rPr lang="en-US" sz="3200" b="1" kern="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446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 p14:presetBounceEnd="66667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1" fill="hold" grpId="0" nodeType="withEffect" p14:presetBounceEnd="66667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24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25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1" fill="hold" grpId="0" nodeType="withEffect" p14:presetBounceEnd="66667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28" dur="11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29" dur="11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17" grpId="0"/>
          <p:bldP spid="21" grpId="0" animBg="1"/>
          <p:bldP spid="22" grpId="0" animBg="1"/>
          <p:bldP spid="23" grpId="0" animBg="1"/>
          <p:bldP spid="11" grpId="0" animBg="1"/>
          <p:bldP spid="1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11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11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17" grpId="0"/>
          <p:bldP spid="21" grpId="0" animBg="1"/>
          <p:bldP spid="22" grpId="0" animBg="1"/>
          <p:bldP spid="23" grpId="0" animBg="1"/>
          <p:bldP spid="11" grpId="0" animBg="1"/>
          <p:bldP spid="12" grpId="0"/>
        </p:bldLst>
      </p:timing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9334</TotalTime>
  <Words>435</Words>
  <Application>Microsoft Office PowerPoint</Application>
  <PresentationFormat>Широкоэкранный</PresentationFormat>
  <Paragraphs>77</Paragraphs>
  <Slides>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Symbol</vt:lpstr>
      <vt:lpstr>Тема Office</vt:lpstr>
      <vt:lpstr>Уравнение</vt:lpstr>
      <vt:lpstr>ALGEBRA</vt:lpstr>
      <vt:lpstr>Презентация PowerPoint</vt:lpstr>
      <vt:lpstr>Презентация PowerPoint</vt:lpstr>
      <vt:lpstr>Tanlash usuli bilan tenglamaning ildizlarini toping.      </vt:lpstr>
      <vt:lpstr>Kasrni qisqartiring:      </vt:lpstr>
      <vt:lpstr>Ifodani soddalashtiring:      </vt:lpstr>
      <vt:lpstr>        Mustaqil bajarish uchun topshiriqlar: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Пользователь</dc:creator>
  <cp:lastModifiedBy>Аскарова Комила</cp:lastModifiedBy>
  <cp:revision>817</cp:revision>
  <dcterms:created xsi:type="dcterms:W3CDTF">2020-07-17T09:31:54Z</dcterms:created>
  <dcterms:modified xsi:type="dcterms:W3CDTF">2022-06-23T09:16:07Z</dcterms:modified>
</cp:coreProperties>
</file>