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9" r:id="rId2"/>
    <p:sldId id="483" r:id="rId3"/>
    <p:sldId id="491" r:id="rId4"/>
    <p:sldId id="490" r:id="rId5"/>
    <p:sldId id="496" r:id="rId6"/>
    <p:sldId id="497" r:id="rId7"/>
    <p:sldId id="45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83"/>
            <p14:sldId id="491"/>
            <p14:sldId id="490"/>
            <p14:sldId id="496"/>
            <p14:sldId id="497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FF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381000"/>
            <a:ext cx="10160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422400" y="1752600"/>
            <a:ext cx="4978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4000" y="1752600"/>
            <a:ext cx="49784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A7D8E-9DB9-4CA1-B2DA-A14BA1026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18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309323" y="3091548"/>
            <a:ext cx="811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9425864" y="2598486"/>
            <a:ext cx="2356834" cy="2195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33684" y="1688558"/>
            <a:ext cx="3857146" cy="512679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ru-RU" sz="3500" dirty="0"/>
              <a:t> </a:t>
            </a:r>
            <a:r>
              <a:rPr lang="ru-RU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500" b="1" i="1" baseline="30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500" b="1" i="1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35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0</a:t>
            </a:r>
            <a:endParaRPr lang="en-US" sz="3000" dirty="0"/>
          </a:p>
          <a:p>
            <a:pPr algn="ctr">
              <a:buNone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ru-RU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6297" y="2143743"/>
            <a:ext cx="372890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+ 14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 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 14, q = 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62025" y="3564633"/>
                <a:ext cx="9048183" cy="10944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/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200" b="1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3200" dirty="0">
                    <a:latin typeface="Arial" charset="0"/>
                  </a:rPr>
                  <a:t>±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1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3200" b="1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1" i="1" dirty="0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3200" b="1" i="1" dirty="0" smtClean="0">
                                        <a:latin typeface="Cambria Math" panose="02040503050406030204" pitchFamily="18" charset="0"/>
                                      </a:rPr>
                                      <m:t>𝟏𝟒</m:t>
                                    </m:r>
                                  </m:num>
                                  <m:den>
                                    <m:r>
                                      <a:rPr lang="en-US" sz="3200" b="1" i="1" dirty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3200" b="1" i="1" dirty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𝟐𝟒</m:t>
                        </m:r>
                      </m:e>
                    </m:rad>
                    <m:r>
                      <a:rPr lang="en-US" sz="32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3200" b="1" i="1" dirty="0">
                        <a:latin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n-US" sz="3200" b="1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dirty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rad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±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3200" b="1" i="1" dirty="0" smtClean="0"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endParaRPr lang="en-US" sz="3200" b="1" dirty="0">
                  <a:latin typeface="Arial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025" y="3564633"/>
                <a:ext cx="9048183" cy="1094467"/>
              </a:xfrm>
              <a:prstGeom prst="rect">
                <a:avLst/>
              </a:prstGeom>
              <a:blipFill rotWithShape="0">
                <a:blip r:embed="rId3"/>
                <a:stretch>
                  <a:fillRect b="-4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77036696"/>
              </p:ext>
            </p:extLst>
          </p:nvPr>
        </p:nvGraphicFramePr>
        <p:xfrm>
          <a:off x="6972621" y="2497559"/>
          <a:ext cx="4018209" cy="998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Уравнение" r:id="rId4" imgW="1447560" imgH="507960" progId="Equation.3">
                  <p:embed/>
                </p:oleObj>
              </mc:Choice>
              <mc:Fallback>
                <p:oleObj name="Уравнение" r:id="rId4" imgW="144756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621" y="2497559"/>
                        <a:ext cx="4018209" cy="99859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51389" y="5002772"/>
            <a:ext cx="2771913" cy="10402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latin typeface="Arial" charset="0"/>
              </a:rPr>
              <a:t>X</a:t>
            </a:r>
            <a:r>
              <a:rPr lang="en-US" sz="2400" b="1" baseline="-25000" dirty="0">
                <a:latin typeface="Arial" charset="0"/>
              </a:rPr>
              <a:t>1 </a:t>
            </a:r>
            <a:r>
              <a:rPr lang="en-US" sz="2800" b="1" dirty="0">
                <a:latin typeface="Arial" charset="0"/>
              </a:rPr>
              <a:t>= -7 + 5 = -2;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latin typeface="Arial" charset="0"/>
              </a:rPr>
              <a:t>X</a:t>
            </a:r>
            <a:r>
              <a:rPr lang="en-US" sz="2400" b="1" baseline="-25000" dirty="0">
                <a:latin typeface="Arial" charset="0"/>
              </a:rPr>
              <a:t>2 </a:t>
            </a:r>
            <a:r>
              <a:rPr lang="en-US" sz="2800" b="1" dirty="0">
                <a:latin typeface="Arial" charset="0"/>
              </a:rPr>
              <a:t>= -7 - 5 = -12</a:t>
            </a:r>
            <a:r>
              <a:rPr lang="en-US" sz="2800" b="1" baseline="-25000" dirty="0">
                <a:latin typeface="Arial" charset="0"/>
              </a:rPr>
              <a:t> .</a:t>
            </a:r>
            <a:endParaRPr lang="ru-RU" sz="2800" b="1" dirty="0"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5505237"/>
            <a:ext cx="2885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-2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-12</a:t>
            </a:r>
            <a:endParaRPr lang="ru-RU" sz="28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7633" y="1165338"/>
            <a:ext cx="6898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65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027" y="1414243"/>
            <a:ext cx="10346102" cy="9787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i="1" dirty="0">
                <a:solidFill>
                  <a:srgbClr val="800000"/>
                </a:solidFill>
              </a:rPr>
              <a:t>х</a:t>
            </a:r>
            <a:r>
              <a:rPr lang="ru-RU" sz="3200" b="1" i="1" baseline="30000" dirty="0">
                <a:solidFill>
                  <a:srgbClr val="800000"/>
                </a:solidFill>
              </a:rPr>
              <a:t>2</a:t>
            </a:r>
            <a:r>
              <a:rPr lang="ru-RU" sz="3200" b="1" i="1" dirty="0">
                <a:solidFill>
                  <a:srgbClr val="800000"/>
                </a:solidFill>
              </a:rPr>
              <a:t> - </a:t>
            </a:r>
            <a:r>
              <a:rPr lang="en-US" sz="3200" b="1" i="1" dirty="0" err="1">
                <a:solidFill>
                  <a:srgbClr val="800000"/>
                </a:solidFill>
              </a:rPr>
              <a:t>px</a:t>
            </a:r>
            <a:r>
              <a:rPr lang="en-US" sz="3200" b="1" i="1" dirty="0">
                <a:solidFill>
                  <a:srgbClr val="800000"/>
                </a:solidFill>
              </a:rPr>
              <a:t> </a:t>
            </a:r>
            <a:r>
              <a:rPr lang="ru-RU" sz="3200" b="1" i="1" dirty="0">
                <a:solidFill>
                  <a:srgbClr val="800000"/>
                </a:solidFill>
              </a:rPr>
              <a:t>-</a:t>
            </a:r>
            <a:r>
              <a:rPr lang="en-US" sz="3200" b="1" i="1" dirty="0">
                <a:solidFill>
                  <a:srgbClr val="800000"/>
                </a:solidFill>
              </a:rPr>
              <a:t> </a:t>
            </a:r>
            <a:r>
              <a:rPr lang="ru-RU" sz="3200" b="1" i="1" dirty="0">
                <a:solidFill>
                  <a:srgbClr val="800000"/>
                </a:solidFill>
              </a:rPr>
              <a:t>3</a:t>
            </a:r>
            <a:r>
              <a:rPr lang="en-US" sz="3200" b="1" i="1" dirty="0">
                <a:solidFill>
                  <a:srgbClr val="800000"/>
                </a:solidFill>
              </a:rPr>
              <a:t> =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ildizlaridan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-1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9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koeffitsiyentini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en-US" sz="32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45427" y="2848481"/>
            <a:ext cx="2482075" cy="9787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-р</a:t>
            </a:r>
          </a:p>
          <a:p>
            <a:pPr>
              <a:lnSpc>
                <a:spcPct val="90000"/>
              </a:lnSpc>
            </a:pP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1925" y="4256380"/>
            <a:ext cx="402568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6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= -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</a:p>
          <a:p>
            <a:pPr>
              <a:lnSpc>
                <a:spcPct val="90000"/>
              </a:lnSpc>
            </a:pP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∙ х</a:t>
            </a:r>
            <a:r>
              <a:rPr lang="ru-RU" sz="36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-3,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7747" y="3005782"/>
            <a:ext cx="29561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Viyet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45427" y="4754977"/>
            <a:ext cx="5567550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-(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)= -(-1+3) = -2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84317" y="4801144"/>
            <a:ext cx="1523174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3,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98848" y="5684335"/>
            <a:ext cx="35349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3, p = -2</a:t>
            </a:r>
          </a:p>
          <a:p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i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31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-112155" y="1514749"/>
            <a:ext cx="1160011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ildizlarini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95831" y="3553396"/>
            <a:ext cx="60960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cs typeface="Times New Roman" panose="02020603050405020304" pitchFamily="18" charset="0"/>
              </a:rPr>
              <a:t>  </a:t>
            </a:r>
            <a:endParaRPr lang="ru-RU" sz="2800" b="1" dirty="0"/>
          </a:p>
          <a:p>
            <a:pPr algn="ctr"/>
            <a:r>
              <a:rPr lang="en-US" sz="4000" b="1" i="1" dirty="0"/>
              <a:t>    -1</a:t>
            </a:r>
            <a:r>
              <a:rPr lang="ru-RU" sz="4000" b="1" i="1" dirty="0">
                <a:cs typeface="Times New Roman" panose="02020603050405020304" pitchFamily="18" charset="0"/>
              </a:rPr>
              <a:t> + </a:t>
            </a:r>
            <a:r>
              <a:rPr lang="en-US" sz="4000" b="1" i="1" dirty="0"/>
              <a:t>(-7)</a:t>
            </a:r>
            <a:r>
              <a:rPr lang="ru-RU" sz="4000" b="1" i="1" dirty="0">
                <a:cs typeface="Times New Roman" panose="02020603050405020304" pitchFamily="18" charset="0"/>
              </a:rPr>
              <a:t> = </a:t>
            </a:r>
            <a:r>
              <a:rPr lang="en-US" sz="4000" b="1" i="1" dirty="0"/>
              <a:t>-8</a:t>
            </a:r>
            <a:endParaRPr lang="en-US" sz="4000" b="1" i="1" dirty="0">
              <a:cs typeface="Times New Roman" panose="02020603050405020304" pitchFamily="18" charset="0"/>
            </a:endParaRPr>
          </a:p>
          <a:p>
            <a:pPr algn="ctr"/>
            <a:r>
              <a:rPr lang="en-US" sz="4000" b="1" i="1" dirty="0"/>
              <a:t>  -1</a:t>
            </a:r>
            <a:r>
              <a:rPr lang="ru-RU" sz="4000" b="1" i="1" dirty="0">
                <a:cs typeface="Times New Roman" panose="02020603050405020304" pitchFamily="18" charset="0"/>
              </a:rPr>
              <a:t> </a:t>
            </a:r>
            <a:r>
              <a:rPr lang="ru-RU" sz="4000" b="1" i="1" dirty="0">
                <a:latin typeface="Symbol" panose="05050102010706020507" pitchFamily="18" charset="2"/>
                <a:cs typeface="Times New Roman" panose="02020603050405020304" pitchFamily="18" charset="0"/>
              </a:rPr>
              <a:t>×</a:t>
            </a:r>
            <a:r>
              <a:rPr lang="ru-RU" sz="4000" b="1" i="1" dirty="0">
                <a:cs typeface="Times New Roman" panose="02020603050405020304" pitchFamily="18" charset="0"/>
              </a:rPr>
              <a:t> </a:t>
            </a:r>
            <a:r>
              <a:rPr lang="en-US" sz="4000" b="1" i="1" dirty="0"/>
              <a:t>(-7) = 7</a:t>
            </a:r>
            <a:endParaRPr lang="ru-RU" sz="40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43831" y="2410396"/>
            <a:ext cx="2485893" cy="107721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-р</a:t>
            </a:r>
          </a:p>
          <a:p>
            <a:pPr>
              <a:buNone/>
            </a:pP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77672" y="2331691"/>
            <a:ext cx="29931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32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 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= 0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00864" y="3113267"/>
            <a:ext cx="20409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q = 7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90777" y="417369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36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161068" y="5798760"/>
            <a:ext cx="37689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-1,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28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-7</a:t>
            </a:r>
            <a:endParaRPr lang="ru-RU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23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786793" y="1376816"/>
            <a:ext cx="4748549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863312" y="1228171"/>
                <a:ext cx="1852815" cy="1171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400" b="1" dirty="0"/>
                  <a:t> </a:t>
                </a:r>
                <a:endParaRPr lang="ru-RU" sz="4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312" y="1228171"/>
                <a:ext cx="1852815" cy="11716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0" y="0"/>
            <a:ext cx="12192000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384 -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05092" y="3322863"/>
            <a:ext cx="26997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-2,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32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  <a:endParaRPr lang="ru-RU" sz="3200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59645" y="2245645"/>
                <a:ext cx="2978636" cy="1077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= 0</a:t>
                </a:r>
              </a:p>
              <a:p>
                <a:endParaRPr lang="ru-RU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45" y="2245645"/>
                <a:ext cx="2978636" cy="1077218"/>
              </a:xfrm>
              <a:prstGeom prst="rect">
                <a:avLst/>
              </a:prstGeom>
              <a:blipFill rotWithShape="0">
                <a:blip r:embed="rId3"/>
                <a:stretch>
                  <a:fillRect t="-7910" r="-53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710701" y="3077475"/>
            <a:ext cx="2153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28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28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57190" y="296372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b="1" i="1" dirty="0"/>
              <a:t>   -2</a:t>
            </a:r>
            <a:r>
              <a:rPr lang="ru-RU" sz="3600" b="1" i="1" dirty="0">
                <a:cs typeface="Times New Roman" panose="02020603050405020304" pitchFamily="18" charset="0"/>
              </a:rPr>
              <a:t> + </a:t>
            </a:r>
            <a:r>
              <a:rPr lang="en-US" sz="3600" b="1" i="1" dirty="0"/>
              <a:t>1</a:t>
            </a:r>
            <a:r>
              <a:rPr lang="ru-RU" sz="3600" b="1" i="1" dirty="0">
                <a:cs typeface="Times New Roman" panose="02020603050405020304" pitchFamily="18" charset="0"/>
              </a:rPr>
              <a:t> = </a:t>
            </a:r>
            <a:r>
              <a:rPr lang="en-US" sz="3600" b="1" i="1" dirty="0"/>
              <a:t>- 1</a:t>
            </a:r>
            <a:endParaRPr lang="en-US" sz="3600" b="1" i="1" dirty="0">
              <a:cs typeface="Times New Roman" panose="02020603050405020304" pitchFamily="18" charset="0"/>
            </a:endParaRPr>
          </a:p>
          <a:p>
            <a:pPr algn="ctr"/>
            <a:r>
              <a:rPr lang="en-US" sz="3600" b="1" i="1" dirty="0"/>
              <a:t> -2</a:t>
            </a:r>
            <a:r>
              <a:rPr lang="ru-RU" sz="3600" b="1" i="1" dirty="0">
                <a:cs typeface="Times New Roman" panose="02020603050405020304" pitchFamily="18" charset="0"/>
              </a:rPr>
              <a:t> </a:t>
            </a:r>
            <a:r>
              <a:rPr lang="ru-RU" sz="3600" b="1" i="1" dirty="0">
                <a:latin typeface="Symbol" panose="05050102010706020507" pitchFamily="18" charset="2"/>
                <a:cs typeface="Times New Roman" panose="02020603050405020304" pitchFamily="18" charset="0"/>
              </a:rPr>
              <a:t>×</a:t>
            </a:r>
            <a:r>
              <a:rPr lang="ru-RU" sz="3600" b="1" i="1" dirty="0">
                <a:cs typeface="Times New Roman" panose="02020603050405020304" pitchFamily="18" charset="0"/>
              </a:rPr>
              <a:t> </a:t>
            </a:r>
            <a:r>
              <a:rPr lang="en-US" sz="3600" b="1" i="1" dirty="0"/>
              <a:t>1 = -2</a:t>
            </a:r>
            <a:endParaRPr lang="ru-RU" sz="3600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08957" y="1650171"/>
            <a:ext cx="4570482" cy="523220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30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px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q = (x-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28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)(x-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en-US" sz="28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23080" y="4682758"/>
                <a:ext cx="2450736" cy="12438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080" y="4682758"/>
                <a:ext cx="2450736" cy="1243867"/>
              </a:xfrm>
              <a:prstGeom prst="rect">
                <a:avLst/>
              </a:prstGeom>
              <a:blipFill rotWithShape="0">
                <a:blip r:embed="rId4"/>
                <a:stretch>
                  <a:fillRect r="-1741" b="-44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054522" y="4808080"/>
                <a:ext cx="2783134" cy="11733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4522" y="4808080"/>
                <a:ext cx="2783134" cy="117333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673809" y="5110419"/>
                <a:ext cx="180209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36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6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6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809" y="5110419"/>
                <a:ext cx="1802096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10508" t="-16038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V="1">
            <a:off x="4327301" y="4984124"/>
            <a:ext cx="1326524" cy="32056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3638281" y="5660848"/>
            <a:ext cx="1326524" cy="32056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19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  <p:bldP spid="14" grpId="0"/>
      <p:bldP spid="15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14763" y="1432818"/>
            <a:ext cx="4748549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863312" y="1228171"/>
                <a:ext cx="4149469" cy="10357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4000" b="1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312" y="1228171"/>
                <a:ext cx="4149469" cy="1035733"/>
              </a:xfrm>
              <a:prstGeom prst="rect">
                <a:avLst/>
              </a:prstGeom>
              <a:blipFill rotWithShape="0">
                <a:blip r:embed="rId2"/>
                <a:stretch>
                  <a:fillRect b="-123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0" y="0"/>
            <a:ext cx="12192000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388 -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0089" y="3869127"/>
            <a:ext cx="2241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4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-10,</a:t>
            </a:r>
            <a:r>
              <a:rPr lang="ru-RU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</a:t>
            </a:r>
            <a:r>
              <a:rPr lang="ru-RU" sz="2400" b="1" i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  <a:endParaRPr lang="ru-RU" sz="2400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86736" y="2358289"/>
                <a:ext cx="2415533" cy="461665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</m:oMath>
                </a14:m>
                <a:r>
                  <a:rPr lang="en-US" sz="2400" b="1" dirty="0">
                    <a:solidFill>
                      <a:srgbClr val="800000"/>
                    </a:solidFill>
                  </a:rPr>
                  <a:t> = 0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36" y="2358289"/>
                <a:ext cx="2415533" cy="461665"/>
              </a:xfrm>
              <a:prstGeom prst="rect">
                <a:avLst/>
              </a:prstGeom>
              <a:blipFill rotWithShape="0">
                <a:blip r:embed="rId3"/>
                <a:stretch>
                  <a:fillRect t="-8974" r="-2513" b="-26923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65464" y="3038130"/>
            <a:ext cx="23438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4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х</a:t>
            </a:r>
            <a:r>
              <a:rPr lang="ru-RU" sz="24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-9</a:t>
            </a:r>
            <a:endParaRPr lang="ru-RU" sz="2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4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х</a:t>
            </a:r>
            <a:r>
              <a:rPr lang="ru-RU" sz="2400" b="1" i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-10,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8857" y="302357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i="1" dirty="0"/>
              <a:t>-10</a:t>
            </a:r>
            <a:r>
              <a:rPr lang="ru-RU" sz="2400" b="1" i="1" dirty="0">
                <a:cs typeface="Times New Roman" panose="02020603050405020304" pitchFamily="18" charset="0"/>
              </a:rPr>
              <a:t> + </a:t>
            </a:r>
            <a:r>
              <a:rPr lang="en-US" sz="2400" b="1" i="1" dirty="0"/>
              <a:t>1</a:t>
            </a:r>
            <a:r>
              <a:rPr lang="ru-RU" sz="2400" b="1" i="1" dirty="0">
                <a:cs typeface="Times New Roman" panose="02020603050405020304" pitchFamily="18" charset="0"/>
              </a:rPr>
              <a:t> = </a:t>
            </a:r>
            <a:r>
              <a:rPr lang="en-US" sz="2400" b="1" i="1" dirty="0"/>
              <a:t>- 9</a:t>
            </a:r>
            <a:endParaRPr lang="en-US" sz="2400" b="1" i="1" dirty="0"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/>
              <a:t> -10</a:t>
            </a:r>
            <a:r>
              <a:rPr lang="ru-RU" sz="2400" b="1" i="1" dirty="0"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latin typeface="Symbol" panose="05050102010706020507" pitchFamily="18" charset="2"/>
                <a:cs typeface="Times New Roman" panose="02020603050405020304" pitchFamily="18" charset="0"/>
              </a:rPr>
              <a:t>×</a:t>
            </a:r>
            <a:r>
              <a:rPr lang="ru-RU" sz="2400" b="1" i="1" dirty="0">
                <a:cs typeface="Times New Roman" panose="02020603050405020304" pitchFamily="18" charset="0"/>
              </a:rPr>
              <a:t> </a:t>
            </a:r>
            <a:r>
              <a:rPr lang="en-US" sz="2400" b="1" i="1" dirty="0"/>
              <a:t>1 = -10</a:t>
            </a:r>
            <a:endParaRPr lang="ru-RU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649166" y="2596727"/>
                <a:ext cx="2575257" cy="523220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800" b="1" dirty="0">
                    <a:solidFill>
                      <a:srgbClr val="800000"/>
                    </a:solidFill>
                  </a:rPr>
                  <a:t> = 0</a:t>
                </a: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9166" y="2596727"/>
                <a:ext cx="2575257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0227" r="-3538" b="-30682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31411" y="5100985"/>
                <a:ext cx="3266472" cy="8471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32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²+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sz="32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11" y="5100985"/>
                <a:ext cx="3266472" cy="847155"/>
              </a:xfrm>
              <a:prstGeom prst="rect">
                <a:avLst/>
              </a:prstGeom>
              <a:blipFill rotWithShape="0">
                <a:blip r:embed="rId5"/>
                <a:stretch>
                  <a:fillRect b="-11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597883" y="5135179"/>
                <a:ext cx="3773790" cy="9108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200" b="1" dirty="0"/>
                  <a:t> 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)²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883" y="5135179"/>
                <a:ext cx="3773790" cy="910827"/>
              </a:xfrm>
              <a:prstGeom prst="rect">
                <a:avLst/>
              </a:prstGeom>
              <a:blipFill rotWithShape="0">
                <a:blip r:embed="rId6"/>
                <a:stretch>
                  <a:fillRect l="-4039" b="-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371673" y="5232457"/>
                <a:ext cx="1749197" cy="8674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200" b="1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1673" y="5232457"/>
                <a:ext cx="1749197" cy="867482"/>
              </a:xfrm>
              <a:prstGeom prst="rect">
                <a:avLst/>
              </a:prstGeom>
              <a:blipFill rotWithShape="0">
                <a:blip r:embed="rId7"/>
                <a:stretch>
                  <a:fillRect l="-8711" b="-34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65464" y="4409025"/>
                <a:ext cx="376757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</m:oMath>
                </a14:m>
                <a:r>
                  <a:rPr lang="en-US" sz="2000" b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)(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b="1" dirty="0">
                    <a:solidFill>
                      <a:schemeClr val="tx1"/>
                    </a:solidFill>
                  </a:rPr>
                  <a:t> </a:t>
                </a:r>
                <a:endParaRPr lang="en-US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64" y="4409025"/>
                <a:ext cx="3767570" cy="400110"/>
              </a:xfrm>
              <a:prstGeom prst="rect">
                <a:avLst/>
              </a:prstGeom>
              <a:blipFill rotWithShape="0">
                <a:blip r:embed="rId8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263725" y="3544925"/>
                <a:ext cx="29012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2400" b="1" dirty="0">
                    <a:solidFill>
                      <a:srgbClr val="800000"/>
                    </a:solidFill>
                  </a:rPr>
                  <a:t> = (x - 1)²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725" y="3544925"/>
                <a:ext cx="2901243" cy="461665"/>
              </a:xfrm>
              <a:prstGeom prst="rect">
                <a:avLst/>
              </a:prstGeom>
              <a:blipFill rotWithShape="0">
                <a:blip r:embed="rId9"/>
                <a:stretch>
                  <a:fillRect t="-10667" r="-2526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 flipV="1">
            <a:off x="4430332" y="5287198"/>
            <a:ext cx="927279" cy="23736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336446" y="5710776"/>
            <a:ext cx="927279" cy="23736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4973724" y="5731924"/>
            <a:ext cx="927279" cy="23736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6928961" y="5281289"/>
            <a:ext cx="259159" cy="727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8852025" y="1391237"/>
                <a:ext cx="1749197" cy="8674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200" b="1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2025" y="1391237"/>
                <a:ext cx="1749197" cy="867482"/>
              </a:xfrm>
              <a:prstGeom prst="rect">
                <a:avLst/>
              </a:prstGeom>
              <a:blipFill rotWithShape="0">
                <a:blip r:embed="rId10"/>
                <a:stretch>
                  <a:fillRect l="-8711" b="-34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291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2" grpId="0"/>
      <p:bldP spid="22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ru-RU" sz="4233">
                <a:latin typeface="Arial" pitchFamily="34" charset="0"/>
                <a:cs typeface="Arial" pitchFamily="34" charset="0"/>
              </a:rPr>
              <a:t>        </a:t>
            </a:r>
            <a:r>
              <a:rPr lang="en-US" sz="4233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ru-RU" sz="4233" dirty="0">
                <a:latin typeface="Arial" pitchFamily="34" charset="0"/>
                <a:cs typeface="Arial" pitchFamily="34" charset="0"/>
              </a:rPr>
              <a:t>:</a:t>
            </a:r>
            <a:endParaRPr sz="42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381 -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382 -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599" y="2891230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155 - </a:t>
            </a:r>
            <a:r>
              <a:rPr lang="en-US" sz="6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301338"/>
            <a:ext cx="46923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Formulalarni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olish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Oval 14"/>
          <p:cNvSpPr/>
          <p:nvPr/>
        </p:nvSpPr>
        <p:spPr>
          <a:xfrm>
            <a:off x="6032327" y="5143732"/>
            <a:ext cx="899989" cy="899989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37993" y="4057360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383 -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1" grpId="0" animBg="1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1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2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1" grpId="0" animBg="1"/>
          <p:bldP spid="12" grpId="0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9334</TotalTime>
  <Words>435</Words>
  <Application>Microsoft Office PowerPoint</Application>
  <PresentationFormat>Широкоэкранный</PresentationFormat>
  <Paragraphs>77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Symbol</vt:lpstr>
      <vt:lpstr>Тема Office</vt:lpstr>
      <vt:lpstr>Уравнение</vt:lpstr>
      <vt:lpstr>ALGEBRA</vt:lpstr>
      <vt:lpstr>Презентация PowerPoint</vt:lpstr>
      <vt:lpstr>Презентация PowerPoint</vt:lpstr>
      <vt:lpstr>Tanlash usuli bilan tenglamaning ildizlarini toping.      </vt:lpstr>
      <vt:lpstr>Kasrni qisqartiring:      </vt:lpstr>
      <vt:lpstr>Ifodani soddalashtiring:      </vt:lpstr>
      <vt:lpstr> 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817</cp:revision>
  <dcterms:created xsi:type="dcterms:W3CDTF">2020-07-17T09:31:54Z</dcterms:created>
  <dcterms:modified xsi:type="dcterms:W3CDTF">2022-06-23T09:16:07Z</dcterms:modified>
</cp:coreProperties>
</file>