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9" r:id="rId2"/>
    <p:sldId id="483" r:id="rId3"/>
    <p:sldId id="484" r:id="rId4"/>
    <p:sldId id="491" r:id="rId5"/>
    <p:sldId id="490" r:id="rId6"/>
    <p:sldId id="485" r:id="rId7"/>
    <p:sldId id="494" r:id="rId8"/>
    <p:sldId id="495" r:id="rId9"/>
    <p:sldId id="45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483"/>
            <p14:sldId id="484"/>
            <p14:sldId id="491"/>
            <p14:sldId id="490"/>
            <p14:sldId id="485"/>
            <p14:sldId id="494"/>
            <p14:sldId id="495"/>
          </p14:sldIdLst>
        </p14:section>
        <p14:section name="Раздел без заголовка" id="{6AA1F43C-892A-4787-89B6-4EA8D4F8EDF5}">
          <p14:sldIdLst>
            <p14:sldId id="4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800000"/>
    <a:srgbClr val="26D4B7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6535" autoAdjust="0"/>
  </p:normalViewPr>
  <p:slideViewPr>
    <p:cSldViewPr snapToGrid="0">
      <p:cViewPr varScale="1">
        <p:scale>
          <a:sx n="78" d="100"/>
          <a:sy n="78" d="100"/>
        </p:scale>
        <p:origin x="6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766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381000"/>
            <a:ext cx="101600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422400" y="1752600"/>
            <a:ext cx="49784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04000" y="1752600"/>
            <a:ext cx="49784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A7D8E-9DB9-4CA1-B2DA-A14BA10269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181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381000"/>
            <a:ext cx="101600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422400" y="1752600"/>
            <a:ext cx="49784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604000" y="1752600"/>
            <a:ext cx="49784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604000" y="3886200"/>
            <a:ext cx="49784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CA44A-4A2C-4B34-80A0-55A6019362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377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346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599558" y="2315497"/>
            <a:ext cx="97338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Viyet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teoremasi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uchhad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uchhadni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ko‘paytuvchilarga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ajratish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06184" y="2024732"/>
            <a:ext cx="804430" cy="16714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06182" y="3940405"/>
            <a:ext cx="804431" cy="16714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4699" y="1429555"/>
            <a:ext cx="11281893" cy="571178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ru-RU" sz="3500" dirty="0"/>
              <a:t> </a:t>
            </a:r>
            <a:r>
              <a:rPr lang="ru-RU" sz="35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500" b="1" i="1" baseline="30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5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500" b="1" i="1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px</a:t>
            </a:r>
            <a:r>
              <a:rPr lang="en-US" sz="35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q = 0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ko‘rinishidagi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eaLnBrk="1" hangingPunct="1">
              <a:buFontTx/>
              <a:buNone/>
            </a:pP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eaLnBrk="1" hangingPunct="1">
              <a:buFontTx/>
              <a:buNone/>
            </a:pPr>
            <a:r>
              <a:rPr lang="en-US" sz="900" dirty="0"/>
              <a:t>  </a:t>
            </a:r>
          </a:p>
          <a:p>
            <a:pPr algn="ctr" eaLnBrk="1" hangingPunct="1">
              <a:buFontTx/>
              <a:buNone/>
            </a:pPr>
            <a:r>
              <a:rPr lang="ru-RU" sz="3000" b="1" i="1" dirty="0">
                <a:solidFill>
                  <a:srgbClr val="0000FF"/>
                </a:solidFill>
              </a:rPr>
              <a:t>х</a:t>
            </a:r>
            <a:r>
              <a:rPr lang="ru-RU" sz="3000" b="1" i="1" baseline="30000" dirty="0">
                <a:solidFill>
                  <a:srgbClr val="0000FF"/>
                </a:solidFill>
              </a:rPr>
              <a:t>2</a:t>
            </a:r>
            <a:r>
              <a:rPr lang="ru-RU" sz="3000" b="1" i="1" dirty="0">
                <a:solidFill>
                  <a:srgbClr val="0000FF"/>
                </a:solidFill>
              </a:rPr>
              <a:t> + 14</a:t>
            </a:r>
            <a:r>
              <a:rPr lang="en-US" sz="3000" b="1" i="1" dirty="0">
                <a:solidFill>
                  <a:srgbClr val="0000FF"/>
                </a:solidFill>
              </a:rPr>
              <a:t>x + </a:t>
            </a:r>
            <a:r>
              <a:rPr lang="ru-RU" sz="3000" b="1" i="1" dirty="0">
                <a:solidFill>
                  <a:srgbClr val="0000FF"/>
                </a:solidFill>
              </a:rPr>
              <a:t>24</a:t>
            </a:r>
            <a:r>
              <a:rPr lang="en-US" sz="3000" b="1" i="1" dirty="0">
                <a:solidFill>
                  <a:srgbClr val="0000FF"/>
                </a:solidFill>
              </a:rPr>
              <a:t> = 0</a:t>
            </a:r>
            <a:r>
              <a:rPr lang="ru-RU" sz="3000" dirty="0"/>
              <a:t>.</a:t>
            </a:r>
            <a:endParaRPr lang="en-US" sz="3000" dirty="0"/>
          </a:p>
          <a:p>
            <a:pPr algn="ctr" eaLnBrk="1" hangingPunct="1">
              <a:buFontTx/>
              <a:buNone/>
            </a:pPr>
            <a:endParaRPr lang="en-US" sz="700" dirty="0"/>
          </a:p>
          <a:p>
            <a:pPr algn="ctr">
              <a:buNone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ru-RU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b="1" i="1" baseline="30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b="1" i="1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bx</a:t>
            </a:r>
            <a:r>
              <a:rPr lang="en-US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c = 0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a≠0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</a:t>
            </a:r>
            <a:r>
              <a:rPr lang="ru-RU" b="1" i="1" baseline="30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b="1" i="1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px</a:t>
            </a:r>
            <a:r>
              <a:rPr lang="en-US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q = 0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ko‘rinishiga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keltirish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 eaLnBrk="1" hangingPunct="1">
              <a:buFontTx/>
              <a:buNone/>
            </a:pPr>
            <a:endParaRPr lang="ru-RU" sz="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5х</a:t>
            </a:r>
            <a:r>
              <a:rPr lang="ru-RU" sz="2400" b="1" i="1" baseline="30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+ 3</a:t>
            </a:r>
            <a:r>
              <a:rPr lang="en-US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ru-RU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  <a:r>
              <a:rPr lang="ru-RU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en-US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400" b="1" i="1" baseline="30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+ 0,6</a:t>
            </a:r>
            <a:r>
              <a:rPr lang="en-US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ru-RU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0,4</a:t>
            </a:r>
            <a:r>
              <a:rPr lang="en-US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endParaRPr lang="ru-RU" sz="2400" dirty="0"/>
          </a:p>
        </p:txBody>
      </p:sp>
      <p:sp>
        <p:nvSpPr>
          <p:cNvPr id="18436" name="AutoShape 7"/>
          <p:cNvSpPr>
            <a:spLocks noChangeArrowheads="1"/>
          </p:cNvSpPr>
          <p:nvPr/>
        </p:nvSpPr>
        <p:spPr bwMode="auto">
          <a:xfrm>
            <a:off x="5309383" y="5336259"/>
            <a:ext cx="576262" cy="144462"/>
          </a:xfrm>
          <a:prstGeom prst="leftRightArrow">
            <a:avLst>
              <a:gd name="adj1" fmla="val 50000"/>
              <a:gd name="adj2" fmla="val 79780"/>
            </a:avLst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2400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462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656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-521750" y="1393446"/>
            <a:ext cx="6720781" cy="411480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ru-RU" sz="40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4000" b="1" i="1" baseline="30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0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4000" b="1" i="1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px</a:t>
            </a:r>
            <a:r>
              <a:rPr lang="en-US" sz="40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q = 0 </a:t>
            </a:r>
          </a:p>
          <a:p>
            <a:pPr algn="ctr" eaLnBrk="1" hangingPunct="1">
              <a:buFontTx/>
              <a:buNone/>
            </a:pP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ildizlarini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fofmulasi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endParaRPr lang="en-US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 eaLnBrk="1" hangingPunct="1">
              <a:buFontTx/>
              <a:buNone/>
            </a:pP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p = -1, q = -6</a:t>
            </a:r>
            <a:r>
              <a:rPr lang="en-US" sz="2400" b="1" i="1" dirty="0">
                <a:solidFill>
                  <a:srgbClr val="0000FF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</a:rPr>
              <a:t>		</a:t>
            </a:r>
            <a:endParaRPr lang="en-US" sz="2400" dirty="0">
              <a:solidFill>
                <a:srgbClr val="0000FF"/>
              </a:solidFill>
            </a:endParaRPr>
          </a:p>
          <a:p>
            <a:pPr eaLnBrk="1" hangingPunct="1"/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19460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070124654"/>
              </p:ext>
            </p:extLst>
          </p:nvPr>
        </p:nvGraphicFramePr>
        <p:xfrm>
          <a:off x="6722772" y="1750835"/>
          <a:ext cx="4018209" cy="1700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Уравнение" r:id="rId3" imgW="1447560" imgH="507960" progId="Equation.3">
                  <p:embed/>
                </p:oleObj>
              </mc:Choice>
              <mc:Fallback>
                <p:oleObj name="Уравнение" r:id="rId3" imgW="144756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2772" y="1750835"/>
                        <a:ext cx="4018209" cy="1700011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32454851"/>
              </p:ext>
            </p:extLst>
          </p:nvPr>
        </p:nvGraphicFramePr>
        <p:xfrm>
          <a:off x="3477128" y="4197945"/>
          <a:ext cx="6491288" cy="205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Уравнение" r:id="rId5" imgW="2882880" imgH="914400" progId="Equation.3">
                  <p:embed/>
                </p:oleObj>
              </mc:Choice>
              <mc:Fallback>
                <p:oleObj name="Уравнение" r:id="rId5" imgW="288288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7128" y="4197945"/>
                        <a:ext cx="6491288" cy="205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0"/>
            <a:ext cx="12192000" cy="11462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140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1675" y="1533658"/>
            <a:ext cx="10105823" cy="4872127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b="1" i="1" u="sng" dirty="0" err="1"/>
              <a:t>Teorema</a:t>
            </a:r>
            <a:r>
              <a:rPr lang="ru-RU" sz="3600" b="1" i="1" dirty="0"/>
              <a:t>.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="1" i="1" baseline="30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600" b="1" i="1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px</a:t>
            </a:r>
            <a:r>
              <a:rPr lang="en-US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q = 0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ildizlari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х</a:t>
            </a:r>
            <a:r>
              <a:rPr lang="ru-RU" sz="36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х</a:t>
            </a:r>
            <a:r>
              <a:rPr lang="ru-RU" sz="36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-р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i="1" dirty="0">
                <a:solidFill>
                  <a:srgbClr val="CC0000"/>
                </a:solidFill>
              </a:rPr>
              <a:t>			</a:t>
            </a:r>
            <a:r>
              <a:rPr lang="ru-RU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х</a:t>
            </a:r>
            <a:r>
              <a:rPr lang="ru-RU" sz="36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formula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o‘rinli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b="1" i="1" dirty="0">
              <a:solidFill>
                <a:srgbClr val="CC0000"/>
              </a:solidFill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3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8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-1</a:t>
            </a:r>
            <a:r>
              <a:rPr lang="ru-RU" sz="3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r>
              <a:rPr lang="ru-RU" sz="3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8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</a:t>
            </a:r>
            <a:r>
              <a:rPr lang="ru-RU" sz="3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33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ildizlari</a:t>
            </a:r>
            <a:r>
              <a:rPr lang="en-US" sz="33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3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3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3300" b="1" i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3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33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300" b="1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3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3800" b="1" i="1" dirty="0">
                <a:solidFill>
                  <a:srgbClr val="C00000"/>
                </a:solidFill>
              </a:rPr>
              <a:t>р = -2</a:t>
            </a:r>
            <a:r>
              <a:rPr lang="ru-RU" sz="3800" dirty="0">
                <a:solidFill>
                  <a:srgbClr val="C00000"/>
                </a:solidFill>
              </a:rPr>
              <a:t>,</a:t>
            </a:r>
            <a:r>
              <a:rPr lang="ru-RU" sz="3800" b="1" i="1" dirty="0">
                <a:solidFill>
                  <a:srgbClr val="C00000"/>
                </a:solidFill>
              </a:rPr>
              <a:t>  </a:t>
            </a:r>
            <a:r>
              <a:rPr lang="en-US" sz="3800" b="1" i="1" dirty="0">
                <a:solidFill>
                  <a:srgbClr val="C00000"/>
                </a:solidFill>
              </a:rPr>
              <a:t>q</a:t>
            </a:r>
            <a:r>
              <a:rPr lang="ru-RU" sz="3800" b="1" i="1" dirty="0">
                <a:solidFill>
                  <a:srgbClr val="C00000"/>
                </a:solidFill>
              </a:rPr>
              <a:t> = -3</a:t>
            </a:r>
            <a:r>
              <a:rPr lang="ru-RU" sz="3800" dirty="0">
                <a:solidFill>
                  <a:srgbClr val="C00000"/>
                </a:solidFill>
              </a:rPr>
              <a:t>.</a:t>
            </a:r>
            <a:endParaRPr lang="en-US" sz="3800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3800" b="1" i="1" dirty="0">
                <a:solidFill>
                  <a:srgbClr val="002060"/>
                </a:solidFill>
              </a:rPr>
              <a:t>х</a:t>
            </a:r>
            <a:r>
              <a:rPr lang="ru-RU" sz="3800" b="1" i="1" baseline="-25000" dirty="0">
                <a:solidFill>
                  <a:srgbClr val="002060"/>
                </a:solidFill>
              </a:rPr>
              <a:t>1</a:t>
            </a:r>
            <a:r>
              <a:rPr lang="ru-RU" sz="3800" b="1" i="1" dirty="0">
                <a:solidFill>
                  <a:srgbClr val="002060"/>
                </a:solidFill>
              </a:rPr>
              <a:t> + х</a:t>
            </a:r>
            <a:r>
              <a:rPr lang="ru-RU" sz="3800" b="1" i="1" baseline="-25000" dirty="0">
                <a:solidFill>
                  <a:srgbClr val="002060"/>
                </a:solidFill>
              </a:rPr>
              <a:t>2</a:t>
            </a:r>
            <a:r>
              <a:rPr lang="ru-RU" sz="3800" b="1" i="1" dirty="0">
                <a:solidFill>
                  <a:srgbClr val="002060"/>
                </a:solidFill>
              </a:rPr>
              <a:t> =</a:t>
            </a:r>
            <a:r>
              <a:rPr lang="en-US" sz="3800" b="1" i="1" dirty="0">
                <a:solidFill>
                  <a:srgbClr val="002060"/>
                </a:solidFill>
              </a:rPr>
              <a:t> -1 + 3 = 2 =</a:t>
            </a:r>
            <a:r>
              <a:rPr lang="ru-RU" sz="3800" b="1" i="1" dirty="0">
                <a:solidFill>
                  <a:srgbClr val="002060"/>
                </a:solidFill>
              </a:rPr>
              <a:t> -р</a:t>
            </a:r>
            <a:r>
              <a:rPr lang="en-US" sz="3800" dirty="0">
                <a:solidFill>
                  <a:srgbClr val="002060"/>
                </a:solidFill>
              </a:rPr>
              <a:t>,</a:t>
            </a:r>
            <a:endParaRPr lang="ru-RU" sz="3800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3800" b="1" i="1" dirty="0">
                <a:solidFill>
                  <a:srgbClr val="002060"/>
                </a:solidFill>
              </a:rPr>
              <a:t>х</a:t>
            </a:r>
            <a:r>
              <a:rPr lang="ru-RU" sz="3800" b="1" i="1" baseline="-25000" dirty="0">
                <a:solidFill>
                  <a:srgbClr val="002060"/>
                </a:solidFill>
              </a:rPr>
              <a:t>1</a:t>
            </a:r>
            <a:r>
              <a:rPr lang="ru-RU" sz="3800" b="1" i="1" dirty="0">
                <a:solidFill>
                  <a:srgbClr val="002060"/>
                </a:solidFill>
              </a:rPr>
              <a:t> </a:t>
            </a:r>
            <a:r>
              <a:rPr lang="ru-RU" sz="3800" b="1" i="1" dirty="0">
                <a:solidFill>
                  <a:srgbClr val="002060"/>
                </a:solidFill>
                <a:cs typeface="Times New Roman" panose="02020603050405020304" pitchFamily="18" charset="0"/>
              </a:rPr>
              <a:t>∙ х</a:t>
            </a:r>
            <a:r>
              <a:rPr lang="ru-RU" sz="3800" b="1" i="1" baseline="-25000" dirty="0">
                <a:solidFill>
                  <a:srgbClr val="002060"/>
                </a:solidFill>
                <a:cs typeface="Times New Roman" panose="02020603050405020304" pitchFamily="18" charset="0"/>
              </a:rPr>
              <a:t>2</a:t>
            </a:r>
            <a:r>
              <a:rPr lang="ru-RU" sz="3800" b="1" i="1" dirty="0">
                <a:solidFill>
                  <a:srgbClr val="002060"/>
                </a:solidFill>
                <a:cs typeface="Times New Roman" panose="02020603050405020304" pitchFamily="18" charset="0"/>
              </a:rPr>
              <a:t> = </a:t>
            </a:r>
            <a:r>
              <a:rPr lang="en-US" sz="3800" b="1" i="1" dirty="0">
                <a:solidFill>
                  <a:srgbClr val="002060"/>
                </a:solidFill>
                <a:cs typeface="Times New Roman" panose="02020603050405020304" pitchFamily="18" charset="0"/>
              </a:rPr>
              <a:t>-1 ∙ 3 = q</a:t>
            </a:r>
            <a:r>
              <a:rPr lang="en-US" sz="3800" dirty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endParaRPr lang="ru-RU" sz="38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0485" name="AutoShape 5"/>
          <p:cNvSpPr>
            <a:spLocks/>
          </p:cNvSpPr>
          <p:nvPr/>
        </p:nvSpPr>
        <p:spPr bwMode="auto">
          <a:xfrm>
            <a:off x="2757355" y="2542347"/>
            <a:ext cx="166150" cy="832007"/>
          </a:xfrm>
          <a:prstGeom prst="leftBrace">
            <a:avLst>
              <a:gd name="adj1" fmla="val 106703"/>
              <a:gd name="adj2" fmla="val 50000"/>
            </a:avLst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2400"/>
          </a:p>
        </p:txBody>
      </p:sp>
      <p:sp>
        <p:nvSpPr>
          <p:cNvPr id="9" name="Прямоугольник 8"/>
          <p:cNvSpPr/>
          <p:nvPr/>
        </p:nvSpPr>
        <p:spPr>
          <a:xfrm>
            <a:off x="0" y="0"/>
            <a:ext cx="12192000" cy="11462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Viyet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teoremasi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1675" y="5602489"/>
            <a:ext cx="2444900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3200" b="1" i="1" dirty="0">
                <a:solidFill>
                  <a:srgbClr val="800000"/>
                </a:solidFill>
              </a:rPr>
              <a:t>х</a:t>
            </a:r>
            <a:r>
              <a:rPr lang="ru-RU" sz="3200" b="1" i="1" baseline="30000" dirty="0">
                <a:solidFill>
                  <a:srgbClr val="800000"/>
                </a:solidFill>
              </a:rPr>
              <a:t>2</a:t>
            </a:r>
            <a:r>
              <a:rPr lang="ru-RU" sz="3200" b="1" i="1" dirty="0">
                <a:solidFill>
                  <a:srgbClr val="800000"/>
                </a:solidFill>
              </a:rPr>
              <a:t> - 2</a:t>
            </a:r>
            <a:r>
              <a:rPr lang="en-US" sz="3200" b="1" i="1" dirty="0">
                <a:solidFill>
                  <a:srgbClr val="800000"/>
                </a:solidFill>
              </a:rPr>
              <a:t>x </a:t>
            </a:r>
            <a:r>
              <a:rPr lang="ru-RU" sz="3200" b="1" i="1" dirty="0">
                <a:solidFill>
                  <a:srgbClr val="800000"/>
                </a:solidFill>
              </a:rPr>
              <a:t>-</a:t>
            </a:r>
            <a:r>
              <a:rPr lang="en-US" sz="3200" b="1" i="1" dirty="0">
                <a:solidFill>
                  <a:srgbClr val="800000"/>
                </a:solidFill>
              </a:rPr>
              <a:t> </a:t>
            </a:r>
            <a:r>
              <a:rPr lang="ru-RU" sz="3200" b="1" i="1" dirty="0">
                <a:solidFill>
                  <a:srgbClr val="800000"/>
                </a:solidFill>
              </a:rPr>
              <a:t>3</a:t>
            </a:r>
            <a:r>
              <a:rPr lang="en-US" sz="3200" b="1" i="1" dirty="0">
                <a:solidFill>
                  <a:srgbClr val="800000"/>
                </a:solidFill>
              </a:rPr>
              <a:t> = 0</a:t>
            </a:r>
            <a:r>
              <a:rPr lang="ru-RU" sz="3200" dirty="0">
                <a:solidFill>
                  <a:srgbClr val="8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0312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-112155" y="1514749"/>
            <a:ext cx="1160011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Tanlash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ildizlarini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br>
              <a:rPr lang="ru-RU" sz="3200" dirty="0">
                <a:solidFill>
                  <a:srgbClr val="002060"/>
                </a:solidFill>
              </a:rPr>
            </a:b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95831" y="3553396"/>
            <a:ext cx="6096000" cy="196977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cs typeface="Times New Roman" panose="02020603050405020304" pitchFamily="18" charset="0"/>
              </a:rPr>
              <a:t>  </a:t>
            </a:r>
            <a:endParaRPr lang="ru-RU" sz="2800" b="1" dirty="0"/>
          </a:p>
          <a:p>
            <a:pPr algn="ctr"/>
            <a:r>
              <a:rPr lang="en-US" sz="4000" b="1" i="1" dirty="0"/>
              <a:t>4</a:t>
            </a:r>
            <a:r>
              <a:rPr lang="ru-RU" sz="4000" b="1" i="1" dirty="0">
                <a:cs typeface="Times New Roman" panose="02020603050405020304" pitchFamily="18" charset="0"/>
              </a:rPr>
              <a:t> + </a:t>
            </a:r>
            <a:r>
              <a:rPr lang="en-US" sz="4000" b="1" i="1" dirty="0"/>
              <a:t>3</a:t>
            </a:r>
            <a:r>
              <a:rPr lang="ru-RU" sz="4000" b="1" i="1" dirty="0">
                <a:cs typeface="Times New Roman" panose="02020603050405020304" pitchFamily="18" charset="0"/>
              </a:rPr>
              <a:t> = </a:t>
            </a:r>
            <a:r>
              <a:rPr lang="ru-RU" sz="4000" b="1" i="1" dirty="0"/>
              <a:t>7</a:t>
            </a:r>
            <a:endParaRPr lang="en-US" sz="4000" b="1" i="1" dirty="0">
              <a:cs typeface="Times New Roman" panose="02020603050405020304" pitchFamily="18" charset="0"/>
            </a:endParaRPr>
          </a:p>
          <a:p>
            <a:pPr algn="ctr"/>
            <a:r>
              <a:rPr lang="en-US" sz="4000" b="1" i="1" dirty="0"/>
              <a:t>  4</a:t>
            </a:r>
            <a:r>
              <a:rPr lang="ru-RU" sz="4000" b="1" i="1" dirty="0">
                <a:cs typeface="Times New Roman" panose="02020603050405020304" pitchFamily="18" charset="0"/>
              </a:rPr>
              <a:t> </a:t>
            </a:r>
            <a:r>
              <a:rPr lang="ru-RU" sz="4000" b="1" i="1" dirty="0">
                <a:latin typeface="Symbol" panose="05050102010706020507" pitchFamily="18" charset="2"/>
                <a:cs typeface="Times New Roman" panose="02020603050405020304" pitchFamily="18" charset="0"/>
              </a:rPr>
              <a:t>×</a:t>
            </a:r>
            <a:r>
              <a:rPr lang="ru-RU" sz="4000" b="1" i="1" dirty="0">
                <a:cs typeface="Times New Roman" panose="02020603050405020304" pitchFamily="18" charset="0"/>
              </a:rPr>
              <a:t> </a:t>
            </a:r>
            <a:r>
              <a:rPr lang="en-US" sz="4000" b="1" i="1" dirty="0"/>
              <a:t>3 = 12</a:t>
            </a:r>
            <a:endParaRPr lang="ru-RU" sz="4000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543831" y="2410396"/>
            <a:ext cx="2485893" cy="1077218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х</a:t>
            </a:r>
            <a:r>
              <a:rPr lang="ru-RU" sz="32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-р</a:t>
            </a:r>
          </a:p>
          <a:p>
            <a:pPr>
              <a:buNone/>
            </a:pP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х</a:t>
            </a:r>
            <a:r>
              <a:rPr lang="ru-RU" sz="32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77672" y="2331691"/>
            <a:ext cx="32079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3200" b="1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– 7x 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1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= 0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12192000" cy="12234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382 -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00864" y="3113267"/>
            <a:ext cx="23615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=</a:t>
            </a: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 = 12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90777" y="417369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х</a:t>
            </a:r>
            <a:r>
              <a:rPr lang="ru-RU" sz="36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х</a:t>
            </a:r>
            <a:r>
              <a:rPr lang="ru-RU" sz="36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161068" y="5798760"/>
            <a:ext cx="3528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i="1" baseline="-25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4,</a:t>
            </a:r>
            <a:r>
              <a:rPr lang="ru-RU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</a:t>
            </a:r>
            <a:r>
              <a:rPr lang="ru-RU" sz="2800" b="1" i="1" baseline="-25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3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23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135189" y="620714"/>
            <a:ext cx="81375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063751" y="549276"/>
            <a:ext cx="82089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/>
          </a:p>
        </p:txBody>
      </p:sp>
      <p:graphicFrame>
        <p:nvGraphicFramePr>
          <p:cNvPr id="7271" name="Group 1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954699"/>
              </p:ext>
            </p:extLst>
          </p:nvPr>
        </p:nvGraphicFramePr>
        <p:xfrm>
          <a:off x="1180936" y="1951074"/>
          <a:ext cx="7416800" cy="2835697"/>
        </p:xfrm>
        <a:graphic>
          <a:graphicData uri="http://schemas.openxmlformats.org/drawingml/2006/table">
            <a:tbl>
              <a:tblPr/>
              <a:tblGrid>
                <a:gridCol w="2665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69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5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870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Keltirilgan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kvadrat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tenglama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X</a:t>
                      </a:r>
                      <a:r>
                        <a:rPr kumimoji="0" lang="en-US" sz="24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-p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∙ X</a:t>
                      </a:r>
                      <a:r>
                        <a:rPr kumimoji="0" lang="en-US" sz="24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q</a:t>
                      </a: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0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 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=0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5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 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</a:rPr>
                        <a:t>6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0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 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</a:rPr>
                        <a:t>12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0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384" name="TextBox 4"/>
          <p:cNvSpPr txBox="1">
            <a:spLocks noChangeArrowheads="1"/>
          </p:cNvSpPr>
          <p:nvPr/>
        </p:nvSpPr>
        <p:spPr bwMode="auto">
          <a:xfrm>
            <a:off x="1992313" y="476250"/>
            <a:ext cx="71993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41043" y="117192"/>
            <a:ext cx="12192000" cy="10823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Tanlash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ildizlarini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33533" y="3141305"/>
            <a:ext cx="4122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3200" b="1" dirty="0">
                <a:latin typeface="Arial" charset="0"/>
              </a:rPr>
              <a:t>3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780592" y="3172082"/>
            <a:ext cx="5052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800" b="1" dirty="0">
                <a:latin typeface="Arial" charset="0"/>
              </a:rPr>
              <a:t>-1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977084" y="3172082"/>
            <a:ext cx="385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C00000"/>
                </a:solidFill>
                <a:latin typeface="Arial" charset="0"/>
              </a:rPr>
              <a:t>2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435234" y="3127334"/>
            <a:ext cx="5485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3200" b="1" dirty="0">
                <a:solidFill>
                  <a:srgbClr val="00B050"/>
                </a:solidFill>
                <a:latin typeface="Arial" charset="0"/>
              </a:rPr>
              <a:t>-3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87045" y="3756857"/>
            <a:ext cx="5052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800" b="1" dirty="0">
                <a:latin typeface="Arial" charset="0"/>
              </a:rPr>
              <a:t>-6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858538" y="3756857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800" b="1" dirty="0">
                <a:latin typeface="Arial" charset="0"/>
              </a:rPr>
              <a:t>1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854450" y="3726080"/>
            <a:ext cx="5052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C00000"/>
                </a:solidFill>
                <a:latin typeface="Arial" charset="0"/>
              </a:rPr>
              <a:t>-5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456874" y="3735677"/>
            <a:ext cx="5052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00B050"/>
                </a:solidFill>
                <a:latin typeface="Arial" charset="0"/>
              </a:rPr>
              <a:t>-6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060784" y="4310854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800" b="1" dirty="0">
                <a:latin typeface="Arial" charset="0"/>
              </a:rPr>
              <a:t>4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755959" y="4310854"/>
            <a:ext cx="5052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800" b="1" dirty="0">
                <a:latin typeface="Arial" charset="0"/>
              </a:rPr>
              <a:t>-3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914563" y="4280077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C00000"/>
                </a:solidFill>
                <a:latin typeface="Arial" charset="0"/>
              </a:rPr>
              <a:t>1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356686" y="4249300"/>
            <a:ext cx="705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00B050"/>
                </a:solidFill>
                <a:latin typeface="Arial" charset="0"/>
              </a:rPr>
              <a:t>-12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592145" y="4326244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C00000"/>
                </a:solidFill>
                <a:latin typeface="Arial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932249" y="4895629"/>
                <a:ext cx="5427469" cy="20924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en-US" sz="2800" dirty="0">
                    <a:latin typeface="Arial" charset="0"/>
                  </a:rPr>
                  <a:t>x</a:t>
                </a:r>
                <a:r>
                  <a:rPr lang="en-US" sz="2800" baseline="30000" dirty="0">
                    <a:latin typeface="Arial" charset="0"/>
                  </a:rPr>
                  <a:t>2</a:t>
                </a:r>
                <a:r>
                  <a:rPr lang="en-US" sz="2800" dirty="0">
                    <a:latin typeface="Arial" charset="0"/>
                  </a:rPr>
                  <a:t> – </a:t>
                </a:r>
                <a:r>
                  <a:rPr lang="ru-RU" sz="2800" b="1" dirty="0">
                    <a:solidFill>
                      <a:srgbClr val="C00000"/>
                    </a:solidFill>
                    <a:latin typeface="Arial" charset="0"/>
                  </a:rPr>
                  <a:t>2</a:t>
                </a:r>
                <a:r>
                  <a:rPr lang="en-US" sz="2800" dirty="0">
                    <a:latin typeface="Arial" charset="0"/>
                  </a:rPr>
                  <a:t>x </a:t>
                </a:r>
                <a:r>
                  <a:rPr lang="ru-RU" sz="2800" dirty="0">
                    <a:latin typeface="Arial" charset="0"/>
                  </a:rPr>
                  <a:t>-</a:t>
                </a:r>
                <a:r>
                  <a:rPr lang="en-US" sz="2800" dirty="0">
                    <a:latin typeface="Arial" charset="0"/>
                  </a:rPr>
                  <a:t> </a:t>
                </a:r>
                <a:r>
                  <a:rPr lang="ru-RU" sz="2800" b="1" dirty="0">
                    <a:solidFill>
                      <a:srgbClr val="00B050"/>
                    </a:solidFill>
                    <a:latin typeface="Arial" charset="0"/>
                  </a:rPr>
                  <a:t>3</a:t>
                </a:r>
                <a:r>
                  <a:rPr lang="en-US" sz="2800" dirty="0">
                    <a:latin typeface="Arial" charset="0"/>
                  </a:rPr>
                  <a:t>=0</a:t>
                </a:r>
              </a:p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800" dirty="0">
                    <a:latin typeface="Arial" charset="0"/>
                  </a:rPr>
                  <a:t>±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800" b="1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2800" b="1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1" i="1" dirty="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en-US" sz="2800" b="1" i="1" dirty="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dirty="0" smtClean="0">
                            <a:latin typeface="Cambria Math" panose="02040503050406030204" pitchFamily="18" charset="0"/>
                          </a:rPr>
                          <m:t>−(−</m:t>
                        </m:r>
                        <m:r>
                          <a:rPr lang="en-US" sz="28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800" b="1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  <m:r>
                      <a:rPr lang="en-US" sz="28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dirty="0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800" b="1" i="1" dirty="0" smtClean="0">
                        <a:latin typeface="Cambria Math" panose="02040503050406030204" pitchFamily="18" charset="0"/>
                      </a:rPr>
                      <m:t>±</m:t>
                    </m:r>
                    <m:r>
                      <a:rPr lang="en-US" sz="2800" b="1" i="1" dirty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800" b="1" i="1" dirty="0" smtClean="0"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endParaRPr lang="en-US" sz="2800" b="1" dirty="0">
                  <a:latin typeface="Arial" charset="0"/>
                </a:endParaRPr>
              </a:p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</a:pPr>
                <a:endParaRPr lang="ru-RU" sz="2800" dirty="0">
                  <a:latin typeface="Arial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249" y="4895629"/>
                <a:ext cx="5427469" cy="2092496"/>
              </a:xfrm>
              <a:prstGeom prst="rect">
                <a:avLst/>
              </a:prstGeom>
              <a:blipFill rotWithShape="0">
                <a:blip r:embed="rId3"/>
                <a:stretch>
                  <a:fillRect l="-2360" t="-29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160166"/>
              </p:ext>
            </p:extLst>
          </p:nvPr>
        </p:nvGraphicFramePr>
        <p:xfrm>
          <a:off x="8772325" y="2537831"/>
          <a:ext cx="3000778" cy="1274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Уравнение" r:id="rId4" imgW="1447560" imgH="507960" progId="Equation.3">
                  <p:embed/>
                </p:oleObj>
              </mc:Choice>
              <mc:Fallback>
                <p:oleObj name="Уравнение" r:id="rId4" imgW="144756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2325" y="2537831"/>
                        <a:ext cx="3000778" cy="1274316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6390338" y="5773516"/>
            <a:ext cx="2133071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C00000"/>
                </a:solidFill>
                <a:latin typeface="Arial" charset="0"/>
              </a:rPr>
              <a:t>X</a:t>
            </a:r>
            <a:r>
              <a:rPr lang="en-US" sz="2000" b="1" baseline="-25000" dirty="0">
                <a:solidFill>
                  <a:srgbClr val="C00000"/>
                </a:solidFill>
                <a:latin typeface="Arial" charset="0"/>
              </a:rPr>
              <a:t>1</a:t>
            </a:r>
            <a:r>
              <a:rPr lang="en-US" sz="2400" b="1" dirty="0">
                <a:solidFill>
                  <a:srgbClr val="C00000"/>
                </a:solidFill>
                <a:latin typeface="Arial" charset="0"/>
              </a:rPr>
              <a:t>= 3, </a:t>
            </a:r>
            <a:r>
              <a:rPr lang="en-US" sz="2000" b="1" dirty="0">
                <a:solidFill>
                  <a:srgbClr val="C00000"/>
                </a:solidFill>
                <a:latin typeface="Arial" charset="0"/>
              </a:rPr>
              <a:t>X</a:t>
            </a:r>
            <a:r>
              <a:rPr lang="en-US" sz="2000" b="1" baseline="-25000" dirty="0">
                <a:solidFill>
                  <a:srgbClr val="C00000"/>
                </a:solidFill>
                <a:latin typeface="Arial" charset="0"/>
              </a:rPr>
              <a:t>2</a:t>
            </a:r>
            <a:r>
              <a:rPr lang="en-US" sz="2400" b="1" dirty="0">
                <a:solidFill>
                  <a:srgbClr val="C00000"/>
                </a:solidFill>
                <a:latin typeface="Arial" charset="0"/>
              </a:rPr>
              <a:t>= -1</a:t>
            </a:r>
            <a:r>
              <a:rPr lang="en-US" sz="2400" b="1" baseline="-25000" dirty="0">
                <a:latin typeface="Arial" charset="0"/>
              </a:rPr>
              <a:t> </a:t>
            </a:r>
            <a:endParaRPr lang="ru-RU" sz="2400" b="1" dirty="0">
              <a:latin typeface="Arial" charset="0"/>
            </a:endParaRP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b="1" dirty="0">
                <a:latin typeface="Arial" charset="0"/>
              </a:rPr>
              <a:t> </a:t>
            </a:r>
            <a:r>
              <a:rPr lang="en-US" b="1" baseline="-25000" dirty="0">
                <a:latin typeface="Arial" charset="0"/>
              </a:rPr>
              <a:t> </a:t>
            </a:r>
            <a:endParaRPr lang="ru-RU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86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487" y="1533659"/>
            <a:ext cx="11165983" cy="2896673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5100" b="1" u="sng" dirty="0" err="1"/>
              <a:t>Teorema</a:t>
            </a:r>
            <a:r>
              <a:rPr lang="ru-RU" sz="5100" dirty="0"/>
              <a:t>. </a:t>
            </a:r>
            <a:r>
              <a:rPr lang="en-US" sz="5100" dirty="0"/>
              <a:t> </a:t>
            </a: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ru-RU" sz="5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1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p, q, </a:t>
            </a:r>
            <a:r>
              <a:rPr lang="ru-RU" sz="51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51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5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1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5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1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51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51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1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1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endParaRPr lang="ru-RU" sz="5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51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х</a:t>
            </a:r>
            <a:r>
              <a:rPr lang="ru-RU" sz="51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51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х</a:t>
            </a:r>
            <a:r>
              <a:rPr lang="ru-RU" sz="51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51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-р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5100" b="1" i="1" dirty="0">
                <a:solidFill>
                  <a:srgbClr val="CC0000"/>
                </a:solidFill>
              </a:rPr>
              <a:t>			</a:t>
            </a:r>
            <a:r>
              <a:rPr lang="ru-RU" sz="51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51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51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х</a:t>
            </a:r>
            <a:r>
              <a:rPr lang="ru-RU" sz="51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51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51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</a:p>
          <a:p>
            <a:pPr>
              <a:lnSpc>
                <a:spcPct val="120000"/>
              </a:lnSpc>
              <a:buNone/>
            </a:pPr>
            <a:r>
              <a:rPr lang="en-US" sz="5100" i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5100" i="1" dirty="0" err="1">
                <a:latin typeface="Arial" panose="020B0604020202020204" pitchFamily="34" charset="0"/>
                <a:cs typeface="Arial" panose="020B0604020202020204" pitchFamily="34" charset="0"/>
              </a:rPr>
              <a:t>munosabatlar</a:t>
            </a:r>
            <a:r>
              <a:rPr lang="en-US" sz="51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100" i="1" dirty="0" err="1">
                <a:latin typeface="Arial" panose="020B0604020202020204" pitchFamily="34" charset="0"/>
                <a:cs typeface="Arial" panose="020B0604020202020204" pitchFamily="34" charset="0"/>
              </a:rPr>
              <a:t>bajarilsa</a:t>
            </a:r>
            <a:r>
              <a:rPr lang="en-US" sz="5100" i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5100" i="1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51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1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51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5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1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5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1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51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51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1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51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>
              <a:lnSpc>
                <a:spcPct val="120000"/>
              </a:lnSpc>
              <a:buNone/>
            </a:pPr>
            <a:r>
              <a:rPr lang="en-US" sz="51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1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5100" b="1" i="1" baseline="30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51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5100" b="1" i="1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px</a:t>
            </a:r>
            <a:r>
              <a:rPr lang="en-US" sz="51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q = 0</a:t>
            </a: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100" dirty="0" err="1"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5100" dirty="0" err="1">
                <a:latin typeface="Arial" panose="020B0604020202020204" pitchFamily="34" charset="0"/>
                <a:cs typeface="Arial" panose="020B0604020202020204" pitchFamily="34" charset="0"/>
              </a:rPr>
              <a:t>ildizlari</a:t>
            </a: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1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5" name="AutoShape 5"/>
          <p:cNvSpPr>
            <a:spLocks/>
          </p:cNvSpPr>
          <p:nvPr/>
        </p:nvSpPr>
        <p:spPr bwMode="auto">
          <a:xfrm>
            <a:off x="1984622" y="2084287"/>
            <a:ext cx="166150" cy="832007"/>
          </a:xfrm>
          <a:prstGeom prst="leftBrace">
            <a:avLst>
              <a:gd name="adj1" fmla="val 106703"/>
              <a:gd name="adj2" fmla="val 50000"/>
            </a:avLst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2400"/>
          </a:p>
        </p:txBody>
      </p:sp>
      <p:sp>
        <p:nvSpPr>
          <p:cNvPr id="9" name="Прямоугольник 8"/>
          <p:cNvSpPr/>
          <p:nvPr/>
        </p:nvSpPr>
        <p:spPr>
          <a:xfrm>
            <a:off x="0" y="0"/>
            <a:ext cx="12192000" cy="11462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Viyet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teoremasiga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teskari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6334" y="4675030"/>
            <a:ext cx="1144255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px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+ q = 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х</a:t>
            </a:r>
            <a:r>
              <a:rPr lang="ru-RU" sz="32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x + </a:t>
            </a: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х</a:t>
            </a:r>
            <a:r>
              <a:rPr lang="ru-RU" sz="32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</a:p>
          <a:p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(x-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</a:t>
            </a:r>
            <a:r>
              <a:rPr lang="ru-RU" sz="32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32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(x-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</a:t>
            </a:r>
            <a:r>
              <a:rPr lang="ru-RU" sz="32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)= (x-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</a:t>
            </a:r>
            <a:r>
              <a:rPr lang="ru-RU" sz="32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)(x-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</a:t>
            </a:r>
            <a:r>
              <a:rPr lang="en-US" sz="32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en-US" sz="32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96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3008" y="1215975"/>
            <a:ext cx="11165983" cy="289667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3200" b="1" u="sng" dirty="0" err="1"/>
              <a:t>Teorema</a:t>
            </a:r>
            <a:r>
              <a:rPr lang="ru-RU" sz="3200" dirty="0"/>
              <a:t>. </a:t>
            </a:r>
            <a:r>
              <a:rPr lang="en-US" sz="3200" dirty="0"/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bx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+ c = 0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ildizlari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o‘rinli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0"/>
            <a:ext cx="12192000" cy="11462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uchhadni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ko‘paytuvchilarga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ajratish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52440" y="2997370"/>
            <a:ext cx="6516528" cy="646331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bx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+ c 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a(x-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</a:t>
            </a:r>
            <a:r>
              <a:rPr lang="ru-RU" sz="36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)(x-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</a:t>
            </a:r>
            <a:r>
              <a:rPr lang="en-US" sz="36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en-US" sz="36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73487" y="4381953"/>
                <a:ext cx="2852127" cy="1815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8x² + 10x +3 = 0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8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𝐱</m:t>
                          </m:r>
                        </m:e>
                        <m:sub>
                          <m:r>
                            <a:rPr lang="en-US" sz="28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28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 </m:t>
                      </m:r>
                    </m:oMath>
                  </m:oMathPara>
                </a14:m>
                <a:endParaRPr lang="en-US" sz="28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800" b="1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𝐱</m:t>
                          </m:r>
                        </m:e>
                        <m:sub>
                          <m:r>
                            <a:rPr lang="en-US" sz="28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sz="2800" b="1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</m:sub>
                      </m:sSub>
                      <m:r>
                        <a:rPr lang="en-US" sz="28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 </m:t>
                      </m:r>
                    </m:oMath>
                  </m:oMathPara>
                </a14:m>
                <a:endParaRPr lang="ru-RU" sz="28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487" y="4381953"/>
                <a:ext cx="2852127" cy="1815882"/>
              </a:xfrm>
              <a:prstGeom prst="rect">
                <a:avLst/>
              </a:prstGeom>
              <a:blipFill rotWithShape="0">
                <a:blip r:embed="rId2"/>
                <a:stretch>
                  <a:fillRect l="-4274" t="-3691" r="-2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4005330" y="4652409"/>
            <a:ext cx="693339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8x² + 10x +3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= 8(x+0,5)(x+0,75) = </a:t>
            </a:r>
          </a:p>
          <a:p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=2(x+0,5)∙4(x+0,75)= </a:t>
            </a:r>
            <a:endParaRPr lang="ru-RU" sz="3200" b="1" i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25065" y="5191018"/>
            <a:ext cx="22878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(2x+1)(4x+3)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3008" y="3924135"/>
            <a:ext cx="7895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383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uchhadni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ko‘paytuvchilarga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ajrating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94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ru-RU" sz="4233">
                <a:latin typeface="Arial" pitchFamily="34" charset="0"/>
                <a:cs typeface="Arial" pitchFamily="34" charset="0"/>
              </a:rPr>
              <a:t>        </a:t>
            </a:r>
            <a:r>
              <a:rPr lang="en-US" sz="4233">
                <a:latin typeface="Arial" pitchFamily="34" charset="0"/>
                <a:cs typeface="Arial" pitchFamily="34" charset="0"/>
              </a:rPr>
              <a:t>Mustaqil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bajarish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topshiriqlar</a:t>
            </a:r>
            <a:r>
              <a:rPr lang="ru-RU" sz="4233" dirty="0">
                <a:latin typeface="Arial" pitchFamily="34" charset="0"/>
                <a:cs typeface="Arial" pitchFamily="34" charset="0"/>
              </a:rPr>
              <a:t>:</a:t>
            </a:r>
            <a:endParaRPr sz="423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70790" y="1775794"/>
            <a:ext cx="4129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latin typeface="Arial" pitchFamily="34" charset="0"/>
                <a:cs typeface="Arial" pitchFamily="34" charset="0"/>
              </a:rPr>
              <a:t>381 -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topshiriq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7993" y="2853869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latin typeface="Arial" pitchFamily="34" charset="0"/>
                <a:cs typeface="Arial" pitchFamily="34" charset="0"/>
              </a:rPr>
              <a:t>382 -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topshiriq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15505" y="2808281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6599" y="2891230"/>
            <a:ext cx="480131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155 - </a:t>
            </a:r>
            <a:r>
              <a:rPr lang="en-US" sz="6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sahifa</a:t>
            </a:r>
            <a:endParaRPr lang="ru-RU" sz="6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37993" y="5301338"/>
            <a:ext cx="46923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Formulalarni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yod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olish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Oval 14"/>
          <p:cNvSpPr/>
          <p:nvPr/>
        </p:nvSpPr>
        <p:spPr>
          <a:xfrm>
            <a:off x="6032327" y="5143732"/>
            <a:ext cx="899989" cy="899989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37993" y="4057360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latin typeface="Arial" pitchFamily="34" charset="0"/>
                <a:cs typeface="Arial" pitchFamily="34" charset="0"/>
              </a:rPr>
              <a:t>383 -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topshiriq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446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8" dur="11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9" dur="11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2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1" grpId="0" animBg="1"/>
          <p:bldP spid="1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11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11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2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1" grpId="0" animBg="1"/>
          <p:bldP spid="12" grpId="0"/>
        </p:bldLst>
      </p:timing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9334</TotalTime>
  <Words>671</Words>
  <Application>Microsoft Office PowerPoint</Application>
  <PresentationFormat>Широкоэкранный</PresentationFormat>
  <Paragraphs>99</Paragraphs>
  <Slides>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Symbol</vt:lpstr>
      <vt:lpstr>Times New Roman</vt:lpstr>
      <vt:lpstr>Тема Office</vt:lpstr>
      <vt:lpstr>Уравнение</vt:lpstr>
      <vt:lpstr>ALGEBRA</vt:lpstr>
      <vt:lpstr>Презентация PowerPoint</vt:lpstr>
      <vt:lpstr>Презентация PowerPoint</vt:lpstr>
      <vt:lpstr>Презентация PowerPoint</vt:lpstr>
      <vt:lpstr>Tanlash usuli bilan tenglamaning ildizlarini toping.      </vt:lpstr>
      <vt:lpstr>Презентация PowerPoint</vt:lpstr>
      <vt:lpstr>Презентация PowerPoint</vt:lpstr>
      <vt:lpstr>Презентация PowerPoint</vt:lpstr>
      <vt:lpstr>        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808</cp:revision>
  <dcterms:created xsi:type="dcterms:W3CDTF">2020-07-17T09:31:54Z</dcterms:created>
  <dcterms:modified xsi:type="dcterms:W3CDTF">2022-06-23T09:15:45Z</dcterms:modified>
</cp:coreProperties>
</file>