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476" r:id="rId3"/>
    <p:sldId id="456" r:id="rId4"/>
    <p:sldId id="477" r:id="rId5"/>
    <p:sldId id="478" r:id="rId6"/>
    <p:sldId id="479" r:id="rId7"/>
    <p:sldId id="481" r:id="rId8"/>
    <p:sldId id="482" r:id="rId9"/>
    <p:sldId id="45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76"/>
            <p14:sldId id="456"/>
            <p14:sldId id="477"/>
            <p14:sldId id="478"/>
            <p14:sldId id="479"/>
            <p14:sldId id="481"/>
            <p14:sldId id="482"/>
          </p14:sldIdLst>
        </p14:section>
        <p14:section name="Раздел без заголовка" id="{6AA1F43C-892A-4787-89B6-4EA8D4F8EDF5}">
          <p14:sldIdLst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76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10.pn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png"/><Relationship Id="rId11" Type="http://schemas.openxmlformats.org/officeDocument/2006/relationships/image" Target="../media/image16.png"/><Relationship Id="rId5" Type="http://schemas.openxmlformats.org/officeDocument/2006/relationships/image" Target="../media/image6.wmf"/><Relationship Id="rId10" Type="http://schemas.openxmlformats.org/officeDocument/2006/relationships/image" Target="../media/image15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339095" y="2828344"/>
            <a:ext cx="97338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 YECHISH  </a:t>
            </a:r>
          </a:p>
        </p:txBody>
      </p:sp>
      <p:sp>
        <p:nvSpPr>
          <p:cNvPr id="16" name="object 11"/>
          <p:cNvSpPr/>
          <p:nvPr/>
        </p:nvSpPr>
        <p:spPr>
          <a:xfrm>
            <a:off x="9350063" y="2684829"/>
            <a:ext cx="2202288" cy="21243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804430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2" y="3940405"/>
            <a:ext cx="804431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043394368"/>
              </p:ext>
            </p:extLst>
          </p:nvPr>
        </p:nvGraphicFramePr>
        <p:xfrm>
          <a:off x="5957888" y="2762250"/>
          <a:ext cx="1970087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1" name="Уравнение" r:id="rId3" imgW="939600" imgH="431640" progId="Equation.3">
                  <p:embed/>
                </p:oleObj>
              </mc:Choice>
              <mc:Fallback>
                <p:oleObj name="Уравнение" r:id="rId3" imgW="939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888" y="2762250"/>
                        <a:ext cx="1970087" cy="9048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2350" y="2712432"/>
            <a:ext cx="529132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&gt; 0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2350" y="3963766"/>
            <a:ext cx="66408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= 0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163725"/>
              </p:ext>
            </p:extLst>
          </p:nvPr>
        </p:nvGraphicFramePr>
        <p:xfrm>
          <a:off x="7297748" y="3963766"/>
          <a:ext cx="2213018" cy="1029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2" name="Уравнение" r:id="rId5" imgW="583920" imgH="393480" progId="Equation.3">
                  <p:embed/>
                </p:oleObj>
              </mc:Choice>
              <mc:Fallback>
                <p:oleObj name="Уравнение" r:id="rId5" imgW="583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7748" y="3963766"/>
                        <a:ext cx="2213018" cy="102999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solidFill>
                          <a:srgbClr val="00B05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99727" y="5610790"/>
            <a:ext cx="111839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&lt; 0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02092" y="1461985"/>
            <a:ext cx="743184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ах</a:t>
            </a:r>
            <a:r>
              <a:rPr lang="ru-RU" sz="3200" b="1" i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bx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c = 0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D = b</a:t>
            </a:r>
            <a:r>
              <a:rPr lang="en-US" sz="3200" b="1" i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4ac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2350" y="207142"/>
            <a:ext cx="115467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ildizlari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aniqlaniladi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684341951"/>
              </p:ext>
            </p:extLst>
          </p:nvPr>
        </p:nvGraphicFramePr>
        <p:xfrm>
          <a:off x="8469313" y="2732088"/>
          <a:ext cx="1970087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3" name="Уравнение" r:id="rId7" imgW="939600" imgH="431640" progId="Equation.3">
                  <p:embed/>
                </p:oleObj>
              </mc:Choice>
              <mc:Fallback>
                <p:oleObj name="Уравнение" r:id="rId7" imgW="939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9313" y="2732088"/>
                        <a:ext cx="1970087" cy="9048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779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370 - </a:t>
            </a:r>
            <a:r>
              <a:rPr lang="en-US" sz="4800" dirty="0" err="1"/>
              <a:t>misol</a:t>
            </a:r>
            <a:endParaRPr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3"/>
              <p:cNvSpPr txBox="1">
                <a:spLocks noChangeArrowheads="1"/>
              </p:cNvSpPr>
              <p:nvPr/>
            </p:nvSpPr>
            <p:spPr>
              <a:xfrm>
                <a:off x="1061668" y="1575387"/>
                <a:ext cx="6995654" cy="3818248"/>
              </a:xfrm>
              <a:prstGeom prst="rect">
                <a:avLst/>
              </a:prstGeom>
            </p:spPr>
            <p:txBody>
              <a:bodyPr>
                <a:normAutofit fontScale="3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  <a:buFontTx/>
                  <a:buNone/>
                </a:pPr>
                <a:r>
                  <a:rPr lang="ru-RU" b="1" i="1" dirty="0">
                    <a:solidFill>
                      <a:srgbClr val="CC0000"/>
                    </a:solidFill>
                  </a:rPr>
                  <a:t>	</a:t>
                </a:r>
                <a:r>
                  <a:rPr lang="en-US" sz="111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Tenglamani</a:t>
                </a:r>
                <a:r>
                  <a:rPr lang="en-US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11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yeching</a:t>
                </a:r>
                <a:r>
                  <a:rPr lang="en-US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111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FontTx/>
                  <a:buNone/>
                </a:pPr>
                <a:r>
                  <a:rPr lang="en-US" dirty="0">
                    <a:cs typeface="Times New Roman" panose="02020603050405020304" pitchFamily="18" charset="0"/>
                  </a:rPr>
                  <a:t>                </a:t>
                </a:r>
                <a:r>
                  <a:rPr lang="en-US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ru-RU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11100" b="1" i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:r>
                  <a:rPr lang="en-US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6x + 2 = 0</a:t>
                </a:r>
                <a:r>
                  <a:rPr lang="en-US" sz="1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:endParaRPr lang="ru-RU" sz="11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FontTx/>
                  <a:buNone/>
                </a:pPr>
                <a:r>
                  <a:rPr lang="en-US" sz="11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111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7, </a:t>
                </a:r>
                <a:r>
                  <a:rPr lang="en-US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111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- 6, </a:t>
                </a:r>
                <a:r>
                  <a:rPr lang="en-US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111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2  </a:t>
                </a:r>
                <a:endParaRPr lang="ru-RU" sz="111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FontTx/>
                  <a:buNone/>
                </a:pPr>
                <a:r>
                  <a:rPr lang="en-US" sz="111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111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en-US" sz="111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11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11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e>
                      <m:sup>
                        <m:r>
                          <a:rPr lang="en-US" sz="111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11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- 4·7·2 = 36 - 56 = -20</a:t>
                </a:r>
              </a:p>
            </p:txBody>
          </p:sp>
        </mc:Choice>
        <mc:Fallback xmlns="">
          <p:sp>
            <p:nvSpPr>
              <p:cNvPr id="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668" y="1575387"/>
                <a:ext cx="6995654" cy="381824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657183" y="5033902"/>
            <a:ext cx="81361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Ø (</a:t>
            </a:r>
            <a:r>
              <a:rPr lang="en-US" sz="36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6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438070" y="4196358"/>
            <a:ext cx="766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</a:t>
            </a:r>
            <a:r>
              <a:rPr lang="en-US" sz="3200" b="1" i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3200" b="1" i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452887779"/>
              </p:ext>
            </p:extLst>
          </p:nvPr>
        </p:nvGraphicFramePr>
        <p:xfrm>
          <a:off x="7932513" y="1575388"/>
          <a:ext cx="2563767" cy="1120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Уравнение" r:id="rId4" imgW="1015920" imgH="431640" progId="Equation.3">
                  <p:embed/>
                </p:oleObj>
              </mc:Choice>
              <mc:Fallback>
                <p:oleObj name="Уравнение" r:id="rId4" imgW="10159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2513" y="1575388"/>
                        <a:ext cx="2563767" cy="112032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932513" y="3304645"/>
            <a:ext cx="2447859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D = b</a:t>
            </a:r>
            <a:r>
              <a:rPr lang="en-US" sz="28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– 4ac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21674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370 - </a:t>
            </a:r>
            <a:r>
              <a:rPr lang="en-US" sz="4800" dirty="0" err="1"/>
              <a:t>misol</a:t>
            </a:r>
            <a:endParaRPr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3"/>
              <p:cNvSpPr txBox="1">
                <a:spLocks noChangeArrowheads="1"/>
              </p:cNvSpPr>
              <p:nvPr/>
            </p:nvSpPr>
            <p:spPr>
              <a:xfrm>
                <a:off x="473801" y="1479240"/>
                <a:ext cx="6117465" cy="3184775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ru-RU" b="1" i="1" dirty="0">
                    <a:solidFill>
                      <a:srgbClr val="CC0000"/>
                    </a:solidFill>
                  </a:rPr>
                  <a:t>	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Tenglamani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yeching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sz="3200" dirty="0">
                    <a:cs typeface="Times New Roman" panose="02020603050405020304" pitchFamily="18" charset="0"/>
                  </a:rPr>
                  <a:t>  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3200" b="1" i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12x + 4 = 0;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9, b = 12, c = 4 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D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- 4</a:t>
                </a:r>
                <a:r>
                  <a:rPr lang="en-US" sz="3200" i="1" dirty="0">
                    <a:cs typeface="Times New Roman" panose="02020603050405020304" pitchFamily="18" charset="0"/>
                  </a:rPr>
                  <a:t>·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en-US" sz="3200" i="1" dirty="0">
                    <a:cs typeface="Times New Roman" panose="02020603050405020304" pitchFamily="18" charset="0"/>
                  </a:rPr>
                  <a:t>·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4 = 144 - 144 = 0</a:t>
                </a: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x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2·9</m:t>
                        </m:r>
                      </m:den>
                    </m:f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FontTx/>
                  <a:buNone/>
                </a:pPr>
                <a:r>
                  <a:rPr lang="en-US" dirty="0">
                    <a:cs typeface="Times New Roman" panose="02020603050405020304" pitchFamily="18" charset="0"/>
                  </a:rPr>
                  <a:t>   </a:t>
                </a:r>
                <a:endParaRPr lang="ru-RU" dirty="0"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01" y="1479240"/>
                <a:ext cx="6117465" cy="3184775"/>
              </a:xfrm>
              <a:prstGeom prst="rect">
                <a:avLst/>
              </a:prstGeom>
              <a:blipFill rotWithShape="0">
                <a:blip r:embed="rId2"/>
                <a:stretch>
                  <a:fillRect t="-2490" b="-45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940540" y="3041719"/>
                <a:ext cx="2249142" cy="1169231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4000" b="1" i="0" smtClean="0">
                          <a:latin typeface="Cambria Math" panose="02040503050406030204" pitchFamily="18" charset="0"/>
                        </a:rPr>
                        <m:t>=− 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0" smtClean="0">
                              <a:latin typeface="Cambria Math" panose="02040503050406030204" pitchFamily="18" charset="0"/>
                            </a:rPr>
                            <m:t>𝐛</m:t>
                          </m:r>
                        </m:num>
                        <m:den>
                          <m:r>
                            <a:rPr lang="en-US" sz="4000" b="1" i="0" smtClean="0">
                              <a:latin typeface="Cambria Math" panose="02040503050406030204" pitchFamily="18" charset="0"/>
                            </a:rPr>
                            <m:t>𝟐𝐚</m:t>
                          </m:r>
                        </m:den>
                      </m:f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0540" y="3041719"/>
                <a:ext cx="2249142" cy="11692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239860" y="4875095"/>
                <a:ext cx="2353529" cy="11926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8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i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b="1" i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860" y="4875095"/>
                <a:ext cx="2353529" cy="1192634"/>
              </a:xfrm>
              <a:prstGeom prst="rect">
                <a:avLst/>
              </a:prstGeom>
              <a:blipFill rotWithShape="0">
                <a:blip r:embed="rId4"/>
                <a:stretch>
                  <a:fillRect l="-6460" b="-4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6591266" y="1876532"/>
            <a:ext cx="54064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= 0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endParaRPr lang="en-US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ildizga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638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370 - </a:t>
            </a:r>
            <a:r>
              <a:rPr lang="en-US" sz="4800" dirty="0" err="1"/>
              <a:t>misol</a:t>
            </a:r>
            <a:endParaRPr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3"/>
              <p:cNvSpPr txBox="1">
                <a:spLocks noChangeArrowheads="1"/>
              </p:cNvSpPr>
              <p:nvPr/>
            </p:nvSpPr>
            <p:spPr>
              <a:xfrm>
                <a:off x="195440" y="1405145"/>
                <a:ext cx="6238155" cy="1519707"/>
              </a:xfrm>
              <a:prstGeom prst="rect">
                <a:avLst/>
              </a:prstGeom>
            </p:spPr>
            <p:txBody>
              <a:bodyPr>
                <a:normAutofit fontScale="2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ru-RU" b="1" i="1" dirty="0">
                    <a:solidFill>
                      <a:srgbClr val="CC0000"/>
                    </a:solidFill>
                  </a:rPr>
                  <a:t>	</a:t>
                </a:r>
                <a:r>
                  <a:rPr lang="en-US" sz="1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Tenglamani</a:t>
                </a:r>
                <a:r>
                  <a:rPr lang="en-US" sz="1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yeching</a:t>
                </a:r>
                <a:r>
                  <a:rPr lang="en-US" sz="1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1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70000"/>
                  </a:lnSpc>
                  <a:buFontTx/>
                  <a:buNone/>
                </a:pPr>
                <a:r>
                  <a:rPr lang="en-US" sz="1500" dirty="0">
                    <a:cs typeface="Times New Roman" panose="02020603050405020304" pitchFamily="18" charset="0"/>
                  </a:rPr>
                  <a:t>                </a:t>
                </a:r>
                <a:r>
                  <a:rPr lang="ru-RU" sz="1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128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- 3x - 4 = 0;  </a:t>
                </a:r>
              </a:p>
              <a:p>
                <a:pPr>
                  <a:lnSpc>
                    <a:spcPct val="120000"/>
                  </a:lnSpc>
                  <a:buFontTx/>
                  <a:buNone/>
                </a:pPr>
                <a:r>
                  <a:rPr lang="en-US" sz="1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a = 1, b = -3, c = -4 </a:t>
                </a:r>
                <a:endParaRPr lang="ru-RU" sz="1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  <a:buFontTx/>
                  <a:buNone/>
                </a:pPr>
                <a:r>
                  <a:rPr lang="en-US" sz="12800" dirty="0">
                    <a:cs typeface="Times New Roman" panose="02020603050405020304" pitchFamily="18" charset="0"/>
                  </a:rPr>
                  <a:t> </a:t>
                </a:r>
                <a:r>
                  <a:rPr lang="en-US" sz="12800" i="1" dirty="0">
                    <a:cs typeface="Times New Roman" panose="02020603050405020304" pitchFamily="18" charset="0"/>
                  </a:rPr>
                  <a:t> </a:t>
                </a:r>
                <a:r>
                  <a:rPr lang="en-US" sz="12800" dirty="0">
                    <a:latin typeface="Arial" panose="020B0604020202020204" pitchFamily="34" charset="0"/>
                    <a:cs typeface="Arial" panose="020B0604020202020204" pitchFamily="34" charset="0"/>
                  </a:rPr>
                  <a:t>D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1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</m:t>
                        </m:r>
                      </m:e>
                      <m:sup>
                        <m:r>
                          <a:rPr lang="en-US" sz="1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1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−4</m:t>
                    </m:r>
                    <m:r>
                      <m:rPr>
                        <m:nor/>
                      </m:rPr>
                      <a:rPr lang="en-US" sz="128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·</m:t>
                    </m:r>
                    <m:r>
                      <m:rPr>
                        <m:nor/>
                      </m:rPr>
                      <a:rPr lang="en-US" sz="12800" b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(−4) = 9+16 = 25</m:t>
                    </m:r>
                  </m:oMath>
                </a14:m>
                <a:endParaRPr lang="ru-RU" sz="1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440" y="1405145"/>
                <a:ext cx="6238155" cy="1519707"/>
              </a:xfrm>
              <a:prstGeom prst="rect">
                <a:avLst/>
              </a:prstGeom>
              <a:blipFill rotWithShape="0">
                <a:blip r:embed="rId3"/>
                <a:stretch>
                  <a:fillRect t="-11647" b="-81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16017671"/>
              </p:ext>
            </p:extLst>
          </p:nvPr>
        </p:nvGraphicFramePr>
        <p:xfrm>
          <a:off x="4735737" y="1495166"/>
          <a:ext cx="2689783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Уравнение" r:id="rId4" imgW="1002960" imgH="431640" progId="Equation.3">
                  <p:embed/>
                </p:oleObj>
              </mc:Choice>
              <mc:Fallback>
                <p:oleObj name="Уравнение" r:id="rId4" imgW="10029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737" y="1495166"/>
                        <a:ext cx="2689783" cy="9953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5267" y="4013680"/>
                <a:ext cx="4930461" cy="852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i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3+</m:t>
                        </m:r>
                        <m:rad>
                          <m:radPr>
                            <m:degHide m:val="on"/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0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rad>
                      </m:num>
                      <m:den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3+5</m:t>
                        </m:r>
                      </m:num>
                      <m:den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4  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67" y="4013680"/>
                <a:ext cx="4930461" cy="852734"/>
              </a:xfrm>
              <a:prstGeom prst="rect">
                <a:avLst/>
              </a:prstGeom>
              <a:blipFill rotWithShape="0">
                <a:blip r:embed="rId6"/>
                <a:stretch>
                  <a:fillRect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7365679" y="4908454"/>
            <a:ext cx="2483372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</a:t>
            </a:r>
            <a:r>
              <a:rPr lang="ru-RU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040081515"/>
              </p:ext>
            </p:extLst>
          </p:nvPr>
        </p:nvGraphicFramePr>
        <p:xfrm>
          <a:off x="7855754" y="1495166"/>
          <a:ext cx="2689225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Уравнение" r:id="rId7" imgW="1396800" imgH="444240" progId="Equation.3">
                  <p:embed/>
                </p:oleObj>
              </mc:Choice>
              <mc:Fallback>
                <p:oleObj name="Уравнение" r:id="rId7" imgW="13968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5754" y="1495166"/>
                        <a:ext cx="2689225" cy="9953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342155" y="2838038"/>
                <a:ext cx="4431726" cy="8576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r>
                          <a:rPr lang="en-US" sz="24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𝟗</m:t>
                            </m:r>
                            <m:r>
                              <a:rPr lang="en-US" sz="36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6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𝟏𝟔</m:t>
                            </m:r>
                          </m:e>
                        </m:rad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±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sz="36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2155" y="2838038"/>
                <a:ext cx="4431726" cy="85767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342155" y="4013680"/>
                <a:ext cx="4420249" cy="1301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4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200" b="1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-1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/>
                  <a:t> </a:t>
                </a:r>
                <a:endParaRPr lang="ru-RU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2155" y="4013680"/>
                <a:ext cx="4420249" cy="1301062"/>
              </a:xfrm>
              <a:prstGeom prst="rect">
                <a:avLst/>
              </a:prstGeom>
              <a:blipFill rotWithShape="0">
                <a:blip r:embed="rId10"/>
                <a:stretch>
                  <a:fillRect r="-1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25267" y="5140922"/>
                <a:ext cx="4930461" cy="8527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i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lang="en-US" sz="28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0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rad>
                      </m:num>
                      <m:den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3−5</m:t>
                        </m:r>
                      </m:num>
                      <m:den>
                        <m:r>
                          <a:rPr lang="en-US" sz="4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-1  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267" y="5140922"/>
                <a:ext cx="4930461" cy="852734"/>
              </a:xfrm>
              <a:prstGeom prst="rect">
                <a:avLst/>
              </a:prstGeom>
              <a:blipFill rotWithShape="0">
                <a:blip r:embed="rId11"/>
                <a:stretch>
                  <a:fillRect b="-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905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7664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372 - </a:t>
            </a:r>
            <a:r>
              <a:rPr lang="en-US" sz="4800" dirty="0" err="1"/>
              <a:t>misol</a:t>
            </a:r>
            <a:endParaRPr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3"/>
              <p:cNvSpPr txBox="1">
                <a:spLocks noChangeArrowheads="1"/>
              </p:cNvSpPr>
              <p:nvPr/>
            </p:nvSpPr>
            <p:spPr>
              <a:xfrm>
                <a:off x="304314" y="1416676"/>
                <a:ext cx="4544094" cy="5151549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ru-RU" b="1" i="1" dirty="0">
                    <a:solidFill>
                      <a:srgbClr val="CC0000"/>
                    </a:solidFill>
                  </a:rPr>
                  <a:t>	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Tenglamani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yeching</a:t>
                </a:r>
                <a:r>
                  <a:rPr lang="en-US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sz="400" dirty="0">
                    <a:cs typeface="Times New Roman" panose="02020603050405020304" pitchFamily="18" charset="0"/>
                  </a:rPr>
                  <a:t>               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FontTx/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+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0000"/>
                  </a:lnSpc>
                  <a:buFontTx/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  <a:p>
                <a:pPr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sz="2400" b="1" i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·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m:rPr>
                          <m:nor/>
                        </m:rPr>
                        <a:rPr lang="en-US" sz="32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·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+</m:t>
                          </m:r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en-US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FontTx/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)=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</m:oMath>
                </a14:m>
                <a:endParaRPr lang="en-US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FontTx/>
                  <a:buNone/>
                </a:pPr>
                <a:r>
                  <a:rPr lang="en-US" b="1" dirty="0">
                    <a:solidFill>
                      <a:srgbClr val="002060"/>
                    </a:solidFill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p>
                      <m:sSup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ru-RU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</m:oMath>
                </a14:m>
                <a:endParaRPr lang="en-US" b="1" i="1" dirty="0">
                  <a:solidFill>
                    <a:srgbClr val="002060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  <a:buFontTx/>
                  <a:buNone/>
                </a:pPr>
                <a:r>
                  <a:rPr lang="en-US" dirty="0"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p>
                      <m:sSupPr>
                        <m:ctrlPr>
                          <a:rPr lang="en-US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e>
                      <m:sup>
                        <m:r>
                          <a:rPr lang="en-US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</m:oMath>
                </a14:m>
                <a:endParaRPr lang="en-US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FontTx/>
                  <a:buNone/>
                </a:pP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14" y="1416676"/>
                <a:ext cx="4544094" cy="5151549"/>
              </a:xfrm>
              <a:prstGeom prst="rect">
                <a:avLst/>
              </a:prstGeom>
              <a:blipFill rotWithShape="0">
                <a:blip r:embed="rId2"/>
                <a:stretch>
                  <a:fillRect t="-22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H="1" flipV="1">
            <a:off x="1090751" y="3596512"/>
            <a:ext cx="218941" cy="27045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1923569" y="3866968"/>
            <a:ext cx="218941" cy="27045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 flipV="1">
            <a:off x="2972320" y="3637536"/>
            <a:ext cx="218941" cy="27045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3652294" y="3887273"/>
            <a:ext cx="218941" cy="27045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626845" y="3423418"/>
                <a:ext cx="4758290" cy="867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FontTx/>
                  <a:buNone/>
                </a:pP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6845" y="3423418"/>
                <a:ext cx="4758290" cy="8676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846193" y="3596512"/>
                <a:ext cx="4327301" cy="1370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en-US" sz="2800" b="1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en-US" b="1" dirty="0">
                    <a:solidFill>
                      <a:srgbClr val="002060"/>
                    </a:solidFill>
                  </a:rPr>
                  <a:t>.</a:t>
                </a:r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193" y="3596512"/>
                <a:ext cx="4327301" cy="137011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5846193" y="5091360"/>
            <a:ext cx="316304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- 3,5.</a:t>
            </a:r>
            <a:endParaRPr lang="en-US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1403810">
            <a:off x="680966" y="317801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2</a:t>
            </a:r>
            <a:endParaRPr lang="ru-RU" sz="20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859583" y="2314866"/>
                <a:ext cx="4292906" cy="1322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sSup>
                        <m:sSupPr>
                          <m:ctrlP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𝒙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en-US" sz="2800" b="1" i="1" dirty="0">
                  <a:solidFill>
                    <a:srgbClr val="002060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32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𝟖𝟏</m:t>
                            </m:r>
                          </m:e>
                        </m:rad>
                      </m:num>
                      <m:den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32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32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;  </a:t>
                </a:r>
                <a:endParaRPr lang="ru-RU" sz="11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583" y="2314866"/>
                <a:ext cx="4292906" cy="132267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3574381" y="2067834"/>
            <a:ext cx="8114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4046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374 - </a:t>
            </a:r>
            <a:r>
              <a:rPr lang="en-US" sz="4800" dirty="0" err="1"/>
              <a:t>misol</a:t>
            </a:r>
            <a:endParaRPr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75764" y="966458"/>
            <a:ext cx="1036749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ajratish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6x + 48 = 0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-16x = -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2∙8·x = 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 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/+64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2∙8·x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- 48 + 64</a:t>
            </a: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(х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- 8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	х</a:t>
            </a:r>
            <a:r>
              <a:rPr lang="ru-RU" sz="28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04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374 - </a:t>
            </a:r>
            <a:r>
              <a:rPr lang="en-US" sz="4800" dirty="0" err="1"/>
              <a:t>misol</a:t>
            </a:r>
            <a:endParaRPr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4314" y="1000332"/>
            <a:ext cx="1024573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ajratish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   2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5x + 2 = 0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- 5x +2 = 0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·8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- 5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·8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+2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·8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2∙5·4x + 5²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+5²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 – 16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69299" y="2252879"/>
            <a:ext cx="7447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17911" y="3015835"/>
            <a:ext cx="6046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/·8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86001" y="4179334"/>
            <a:ext cx="505097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3;           4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2;                   x = 0,5</a:t>
            </a:r>
          </a:p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2;  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-250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sz="24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17957" y="3642542"/>
            <a:ext cx="2230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±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3; </a:t>
            </a: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150" y="4183913"/>
            <a:ext cx="33489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800000"/>
                </a:solidFill>
              </a:rPr>
              <a:t>(</a:t>
            </a:r>
            <a:r>
              <a:rPr lang="en-US" sz="4400" b="1" dirty="0">
                <a:solidFill>
                  <a:srgbClr val="800000"/>
                </a:solidFill>
              </a:rPr>
              <a:t>                      </a:t>
            </a:r>
            <a:r>
              <a:rPr lang="en-US" sz="4400" dirty="0">
                <a:solidFill>
                  <a:srgbClr val="800000"/>
                </a:solidFill>
              </a:rPr>
              <a:t>)</a:t>
            </a:r>
            <a:endParaRPr lang="ru-RU" sz="4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34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ru-RU" sz="4233">
                <a:latin typeface="Arial" pitchFamily="34" charset="0"/>
                <a:cs typeface="Arial" pitchFamily="34" charset="0"/>
              </a:rPr>
              <a:t>        </a:t>
            </a:r>
            <a:r>
              <a:rPr lang="en-US" sz="4233">
                <a:latin typeface="Arial" pitchFamily="34" charset="0"/>
                <a:cs typeface="Arial" pitchFamily="34" charset="0"/>
              </a:rPr>
              <a:t>Mustaqil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topshiriqlar</a:t>
            </a:r>
            <a:r>
              <a:rPr lang="ru-RU" sz="4233" dirty="0">
                <a:latin typeface="Arial" pitchFamily="34" charset="0"/>
                <a:cs typeface="Arial" pitchFamily="34" charset="0"/>
              </a:rPr>
              <a:t>:</a:t>
            </a:r>
            <a:endParaRPr sz="42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70790" y="1775794"/>
            <a:ext cx="412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370 - 372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7993" y="2853869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374 - 375  </a:t>
            </a: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15505" y="280828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6599" y="2891230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147 - </a:t>
            </a:r>
            <a:r>
              <a:rPr lang="en-US" sz="6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57263" y="3999226"/>
            <a:ext cx="45784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Formulalarni</a:t>
            </a:r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</a:t>
            </a:r>
            <a:endParaRPr lang="en-US" sz="3200" b="1" kern="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46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8544</TotalTime>
  <Words>638</Words>
  <Application>Microsoft Office PowerPoint</Application>
  <PresentationFormat>Широкоэкранный</PresentationFormat>
  <Paragraphs>90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Уравнение</vt:lpstr>
      <vt:lpstr>ALGEBRA</vt:lpstr>
      <vt:lpstr>Презентация PowerPoint</vt:lpstr>
      <vt:lpstr>370 - misol</vt:lpstr>
      <vt:lpstr>370 - misol</vt:lpstr>
      <vt:lpstr>370 - misol</vt:lpstr>
      <vt:lpstr>372 - misol</vt:lpstr>
      <vt:lpstr>374 - misol</vt:lpstr>
      <vt:lpstr>374 - misol</vt:lpstr>
      <vt:lpstr>      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790</cp:revision>
  <dcterms:created xsi:type="dcterms:W3CDTF">2020-07-17T09:31:54Z</dcterms:created>
  <dcterms:modified xsi:type="dcterms:W3CDTF">2022-06-23T09:15:15Z</dcterms:modified>
</cp:coreProperties>
</file>