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467" r:id="rId3"/>
    <p:sldId id="466" r:id="rId4"/>
    <p:sldId id="456" r:id="rId5"/>
    <p:sldId id="465" r:id="rId6"/>
    <p:sldId id="457" r:id="rId7"/>
    <p:sldId id="459" r:id="rId8"/>
    <p:sldId id="464" r:id="rId9"/>
    <p:sldId id="45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67"/>
            <p14:sldId id="466"/>
            <p14:sldId id="456"/>
            <p14:sldId id="465"/>
            <p14:sldId id="457"/>
            <p14:sldId id="459"/>
            <p14:sldId id="464"/>
          </p14:sldIdLst>
        </p14:section>
        <p14:section name="Раздел без заголовка" id="{6AA1F43C-892A-4787-89B6-4EA8D4F8EDF5}">
          <p14:sldIdLst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76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e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244176" y="2246029"/>
            <a:ext cx="97338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ildizlarini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Diskriminant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sp>
        <p:nvSpPr>
          <p:cNvPr id="16" name="object 11"/>
          <p:cNvSpPr/>
          <p:nvPr/>
        </p:nvSpPr>
        <p:spPr>
          <a:xfrm>
            <a:off x="10072035" y="2756897"/>
            <a:ext cx="1811985" cy="18786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06184" y="2024732"/>
            <a:ext cx="804430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6182" y="3940405"/>
            <a:ext cx="804431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 err="1"/>
              <a:t>Mustahkamlash</a:t>
            </a:r>
            <a:endParaRPr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3"/>
              <p:cNvSpPr txBox="1">
                <a:spLocks noChangeArrowheads="1"/>
              </p:cNvSpPr>
              <p:nvPr/>
            </p:nvSpPr>
            <p:spPr>
              <a:xfrm>
                <a:off x="304314" y="692384"/>
                <a:ext cx="8687628" cy="4629150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09600" indent="-609600">
                  <a:buFont typeface="Arial" panose="020B0604020202020204" pitchFamily="34" charset="0"/>
                  <a:buNone/>
                </a:pPr>
                <a:r>
                  <a:rPr lang="ru-RU" sz="3200" b="1" i="1" dirty="0">
                    <a:solidFill>
                      <a:srgbClr val="CC0000"/>
                    </a:solidFill>
                    <a:cs typeface="Times New Roman" panose="02020603050405020304" pitchFamily="18" charset="0"/>
                  </a:rPr>
                  <a:t>      </a:t>
                </a:r>
                <a:endParaRPr lang="ru-RU" sz="3200" dirty="0">
                  <a:cs typeface="Times New Roman" panose="02020603050405020304" pitchFamily="18" charset="0"/>
                </a:endParaRPr>
              </a:p>
              <a:p>
                <a:pPr marL="609600" indent="-609600">
                  <a:buFont typeface="Arial" panose="020B0604020202020204" pitchFamily="34" charset="0"/>
                  <a:buNone/>
                </a:pP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Tenglamani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yeching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609600" indent="-609600">
                  <a:buFont typeface="Arial" panose="020B0604020202020204" pitchFamily="34" charset="0"/>
                  <a:buNone/>
                </a:pPr>
                <a:endParaRPr lang="ru-RU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09600" indent="-609600">
                  <a:buFont typeface="Arial" panose="020B0604020202020204" pitchFamily="34" charset="0"/>
                  <a:buNone/>
                </a:pPr>
                <a:r>
                  <a:rPr lang="ru-RU" dirty="0">
                    <a:cs typeface="Times New Roman" panose="02020603050405020304" pitchFamily="18" charset="0"/>
                  </a:rPr>
                  <a:t>	</a:t>
                </a: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ru-RU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b="1" i="1" baseline="30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+ 9x = 0</a:t>
                </a:r>
                <a:r>
                  <a:rPr lang="ru-RU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endParaRPr lang="en-US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09600" indent="-609600">
                  <a:buFont typeface="Arial" panose="020B0604020202020204" pitchFamily="34" charset="0"/>
                  <a:buNone/>
                </a:pP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x ∙ (4x +9) = 0</a:t>
                </a:r>
              </a:p>
              <a:p>
                <a:pPr marL="609600" indent="-609600">
                  <a:buFont typeface="Arial" panose="020B0604020202020204" pitchFamily="34" charset="0"/>
                  <a:buNone/>
                </a:pP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0   </a:t>
                </a:r>
                <a:r>
                  <a:rPr lang="ru-RU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en-US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09600" indent="-609600">
                  <a:buFont typeface="Arial" panose="020B0604020202020204" pitchFamily="34" charset="0"/>
                  <a:buNone/>
                </a:pP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4</a:t>
                </a:r>
                <a:r>
                  <a:rPr lang="ru-RU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х + </a:t>
                </a: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ru-RU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0</a:t>
                </a:r>
                <a:endParaRPr lang="en-US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-2,25</a:t>
                </a:r>
                <a:r>
                  <a:rPr lang="ru-RU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609600" indent="-609600">
                  <a:buFont typeface="Arial" panose="020B0604020202020204" pitchFamily="34" charset="0"/>
                  <a:buNone/>
                </a:pPr>
                <a:r>
                  <a:rPr lang="ru-RU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ru-RU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0</a:t>
                </a:r>
                <a:r>
                  <a:rPr lang="ru-RU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ru-RU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</a:t>
                </a:r>
                <a:endParaRPr lang="ru-RU" i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14" y="692384"/>
                <a:ext cx="8687628" cy="4629150"/>
              </a:xfrm>
              <a:prstGeom prst="rect">
                <a:avLst/>
              </a:prstGeom>
              <a:blipFill rotWithShape="0">
                <a:blip r:embed="rId2"/>
                <a:stretch>
                  <a:fillRect l="-1474" b="-34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795233" y="1997547"/>
                <a:ext cx="6096000" cy="332398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-х</a:t>
                </a:r>
                <a:r>
                  <a:rPr lang="ru-RU" sz="2800" b="1" i="1" baseline="30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+ 62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0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en-US" sz="28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х</a:t>
                </a:r>
                <a:r>
                  <a:rPr lang="ru-RU" sz="2800" b="1" i="1" baseline="30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- 62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sz="2800" b="1" i="1" baseline="30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62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  </a:t>
                </a:r>
                <a:endParaRPr lang="en-US" sz="28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25,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-2</a:t>
                </a:r>
                <a:r>
                  <a:rPr lang="ru-RU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ru-RU" sz="2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609600" indent="-609600">
                  <a:lnSpc>
                    <a:spcPct val="150000"/>
                  </a:lnSpc>
                  <a:buFont typeface="Arial" panose="020B0604020202020204" pitchFamily="34" charset="0"/>
                  <a:buNone/>
                </a:pPr>
                <a:r>
                  <a:rPr lang="ru-RU" sz="2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2800" b="1" i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ru-RU" sz="28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±</a:t>
                </a:r>
                <a:r>
                  <a:rPr lang="en-US" sz="28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</a:t>
                </a:r>
                <a:r>
                  <a:rPr lang="ru-RU" sz="280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5233" y="1997547"/>
                <a:ext cx="6096000" cy="3323987"/>
              </a:xfrm>
              <a:prstGeom prst="rect">
                <a:avLst/>
              </a:prstGeom>
              <a:blipFill rotWithShape="0">
                <a:blip r:embed="rId3"/>
                <a:stretch>
                  <a:fillRect b="-18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11"/>
          <p:cNvSpPr/>
          <p:nvPr/>
        </p:nvSpPr>
        <p:spPr>
          <a:xfrm>
            <a:off x="426663" y="2216487"/>
            <a:ext cx="450761" cy="488076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2800" b="1" kern="0" dirty="0">
                <a:solidFill>
                  <a:srgbClr val="FFFFFF"/>
                </a:solidFill>
                <a:latin typeface="Open Sans Light"/>
              </a:rPr>
              <a:t>1</a:t>
            </a:r>
          </a:p>
        </p:txBody>
      </p:sp>
      <p:sp>
        <p:nvSpPr>
          <p:cNvPr id="9" name="Oval 11"/>
          <p:cNvSpPr/>
          <p:nvPr/>
        </p:nvSpPr>
        <p:spPr>
          <a:xfrm>
            <a:off x="4917582" y="2216487"/>
            <a:ext cx="450761" cy="488076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2800" b="1" kern="0" dirty="0">
                <a:solidFill>
                  <a:srgbClr val="FFFFFF"/>
                </a:solidFill>
                <a:latin typeface="Open Sans Light"/>
              </a:rPr>
              <a:t>2</a:t>
            </a:r>
          </a:p>
        </p:txBody>
      </p:sp>
      <p:sp>
        <p:nvSpPr>
          <p:cNvPr id="10" name="Oval 11"/>
          <p:cNvSpPr/>
          <p:nvPr/>
        </p:nvSpPr>
        <p:spPr>
          <a:xfrm>
            <a:off x="8757757" y="2216487"/>
            <a:ext cx="450761" cy="488076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2800" b="1" kern="0" dirty="0">
                <a:solidFill>
                  <a:srgbClr val="FFFFFF"/>
                </a:solidFill>
                <a:latin typeface="Open Sans Light"/>
              </a:rPr>
              <a:t>3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259122" y="2099018"/>
            <a:ext cx="1747594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6,5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</a:t>
            </a:r>
          </a:p>
          <a:p>
            <a:pPr>
              <a:lnSpc>
                <a:spcPct val="150000"/>
              </a:lnSpc>
            </a:pP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</a:t>
            </a:r>
          </a:p>
          <a:p>
            <a:pPr>
              <a:lnSpc>
                <a:spcPct val="150000"/>
              </a:lnSpc>
            </a:pP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= 0</a:t>
            </a:r>
          </a:p>
          <a:p>
            <a:pPr>
              <a:lnSpc>
                <a:spcPct val="150000"/>
              </a:lnSpc>
            </a:pPr>
            <a:r>
              <a:rPr lang="en-US" sz="28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5493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 err="1"/>
              <a:t>To‘la</a:t>
            </a:r>
            <a:r>
              <a:rPr lang="en-US" sz="4800" dirty="0"/>
              <a:t> </a:t>
            </a:r>
            <a:r>
              <a:rPr lang="en-US" sz="4800" dirty="0" err="1"/>
              <a:t>kvadratni</a:t>
            </a:r>
            <a:r>
              <a:rPr lang="en-US" sz="4800" dirty="0"/>
              <a:t> </a:t>
            </a:r>
            <a:r>
              <a:rPr lang="en-US" sz="4800" dirty="0" err="1"/>
              <a:t>ajratish</a:t>
            </a:r>
            <a:r>
              <a:rPr lang="en-US" sz="4800" dirty="0"/>
              <a:t> </a:t>
            </a:r>
            <a:r>
              <a:rPr lang="en-US" sz="4800" dirty="0" err="1"/>
              <a:t>usuli</a:t>
            </a:r>
            <a:endParaRPr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75764" y="966458"/>
            <a:ext cx="935006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	   х</a:t>
            </a:r>
            <a:r>
              <a:rPr lang="ru-RU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+ 14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x +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+ 14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-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2∙7·x = -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 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/+49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2∙7·x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+ 49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-24 +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(х + 7)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25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+ 7 = -5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+ 7 = 5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-12;	х</a:t>
            </a:r>
            <a:r>
              <a:rPr lang="ru-RU" sz="28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-2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-12;  -2</a:t>
            </a:r>
            <a:r>
              <a:rPr lang="ru-RU" sz="28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61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 err="1"/>
              <a:t>Kvadrat</a:t>
            </a:r>
            <a:r>
              <a:rPr lang="en-US" sz="4800" dirty="0"/>
              <a:t> </a:t>
            </a:r>
            <a:r>
              <a:rPr lang="en-US" sz="4800" dirty="0" err="1"/>
              <a:t>tenglama</a:t>
            </a:r>
            <a:r>
              <a:rPr lang="en-US" sz="4800" dirty="0"/>
              <a:t> </a:t>
            </a:r>
            <a:r>
              <a:rPr lang="en-US" sz="4800" dirty="0" err="1"/>
              <a:t>ildizlari</a:t>
            </a:r>
            <a:endParaRPr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4467" y="1277321"/>
            <a:ext cx="1077961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ах</a:t>
            </a:r>
            <a:r>
              <a:rPr lang="ru-RU" sz="4400" b="1" i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44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bx</a:t>
            </a:r>
            <a:r>
              <a:rPr lang="en-US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c = 0</a:t>
            </a:r>
            <a:endParaRPr lang="ru-RU" sz="4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formula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2000" b="1" i="1" dirty="0">
              <a:solidFill>
                <a:srgbClr val="CC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endParaRPr lang="en-US" sz="3200" b="1" i="1" dirty="0">
              <a:solidFill>
                <a:srgbClr val="CC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</a:p>
          <a:p>
            <a:pPr algn="ctr"/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D = b</a:t>
            </a:r>
            <a:r>
              <a:rPr lang="en-US" sz="3200" b="1" i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4ac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diskriminanti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607717942"/>
              </p:ext>
            </p:extLst>
          </p:nvPr>
        </p:nvGraphicFramePr>
        <p:xfrm>
          <a:off x="3844925" y="3209925"/>
          <a:ext cx="253841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Уравнение" r:id="rId3" imgW="1015920" imgH="431640" progId="Equation.3">
                  <p:embed/>
                </p:oleObj>
              </mc:Choice>
              <mc:Fallback>
                <p:oleObj name="Уравнение" r:id="rId3" imgW="10159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925" y="3209925"/>
                        <a:ext cx="2538413" cy="10795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74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23337"/>
            <a:ext cx="11552630" cy="712343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400" dirty="0" err="1"/>
              <a:t>Kvadrat</a:t>
            </a:r>
            <a:r>
              <a:rPr lang="en-US" sz="4400" dirty="0"/>
              <a:t> </a:t>
            </a:r>
            <a:r>
              <a:rPr lang="en-US" sz="4400" dirty="0" err="1"/>
              <a:t>tenglama</a:t>
            </a:r>
            <a:r>
              <a:rPr lang="en-US" sz="4400" dirty="0"/>
              <a:t> </a:t>
            </a:r>
            <a:r>
              <a:rPr lang="en-US" sz="4400" dirty="0" err="1"/>
              <a:t>ildizini</a:t>
            </a:r>
            <a:r>
              <a:rPr lang="en-US" sz="4400" dirty="0"/>
              <a:t> </a:t>
            </a:r>
            <a:r>
              <a:rPr lang="en-US" sz="4400" dirty="0" err="1"/>
              <a:t>topish</a:t>
            </a:r>
            <a:r>
              <a:rPr lang="en-US" sz="4400" dirty="0"/>
              <a:t> </a:t>
            </a:r>
            <a:r>
              <a:rPr lang="en-US" sz="4400" dirty="0" err="1"/>
              <a:t>formulasi</a:t>
            </a:r>
            <a:endParaRPr sz="4400" dirty="0"/>
          </a:p>
        </p:txBody>
      </p:sp>
      <p:graphicFrame>
        <p:nvGraphicFramePr>
          <p:cNvPr id="13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544056270"/>
              </p:ext>
            </p:extLst>
          </p:nvPr>
        </p:nvGraphicFramePr>
        <p:xfrm>
          <a:off x="1773238" y="2125015"/>
          <a:ext cx="3168458" cy="1108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4" name="Уравнение" r:id="rId3" imgW="1282680" imgH="444240" progId="Equation.3">
                  <p:embed/>
                </p:oleObj>
              </mc:Choice>
              <mc:Fallback>
                <p:oleObj name="Уравнение" r:id="rId3" imgW="12826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2125015"/>
                        <a:ext cx="3168458" cy="1108724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270209563"/>
              </p:ext>
            </p:extLst>
          </p:nvPr>
        </p:nvGraphicFramePr>
        <p:xfrm>
          <a:off x="6035058" y="2169645"/>
          <a:ext cx="3116688" cy="1118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5" name="Уравнение" r:id="rId5" imgW="1307880" imgH="444240" progId="Equation.3">
                  <p:embed/>
                </p:oleObj>
              </mc:Choice>
              <mc:Fallback>
                <p:oleObj name="Уравнение" r:id="rId5" imgW="13078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058" y="2169645"/>
                        <a:ext cx="3116688" cy="111806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652396" y="3233738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 algn="ctr">
              <a:lnSpc>
                <a:spcPct val="150000"/>
              </a:lnSpc>
              <a:buNone/>
            </a:pP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2х</a:t>
            </a:r>
            <a:r>
              <a:rPr lang="ru-RU" sz="32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+ 7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>
              <a:lnSpc>
                <a:spcPct val="150000"/>
              </a:lnSpc>
              <a:buNone/>
            </a:pP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a = 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b = 7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c = -4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09600" indent="-609600">
              <a:buNone/>
            </a:pPr>
            <a:endParaRPr lang="ru-RU" sz="1600" dirty="0">
              <a:solidFill>
                <a:srgbClr val="0000FF"/>
              </a:solidFill>
            </a:endParaRPr>
          </a:p>
        </p:txBody>
      </p:sp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250902"/>
              </p:ext>
            </p:extLst>
          </p:nvPr>
        </p:nvGraphicFramePr>
        <p:xfrm>
          <a:off x="1023938" y="4875213"/>
          <a:ext cx="4725987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6" name="Уравнение" r:id="rId7" imgW="2019240" imgH="457200" progId="Equation.3">
                  <p:embed/>
                </p:oleObj>
              </mc:Choice>
              <mc:Fallback>
                <p:oleObj name="Уравнение" r:id="rId7" imgW="20192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938" y="4875213"/>
                        <a:ext cx="4725987" cy="12382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bg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501804"/>
              </p:ext>
            </p:extLst>
          </p:nvPr>
        </p:nvGraphicFramePr>
        <p:xfrm>
          <a:off x="5995988" y="4875213"/>
          <a:ext cx="4127500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7" name="Уравнение" r:id="rId9" imgW="1968480" imgH="457200" progId="Equation.3">
                  <p:embed/>
                </p:oleObj>
              </mc:Choice>
              <mc:Fallback>
                <p:oleObj name="Уравнение" r:id="rId9" imgW="19684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5988" y="4875213"/>
                        <a:ext cx="4127500" cy="1233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60195" y="1414998"/>
            <a:ext cx="10394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&gt; 0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2 ta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ildizga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75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23337"/>
            <a:ext cx="11552630" cy="712343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400" dirty="0" err="1"/>
              <a:t>Kvadrat</a:t>
            </a:r>
            <a:r>
              <a:rPr lang="en-US" sz="4400" dirty="0"/>
              <a:t> </a:t>
            </a:r>
            <a:r>
              <a:rPr lang="en-US" sz="4400" dirty="0" err="1"/>
              <a:t>tenglama</a:t>
            </a:r>
            <a:r>
              <a:rPr lang="en-US" sz="4400" dirty="0"/>
              <a:t> </a:t>
            </a:r>
            <a:r>
              <a:rPr lang="en-US" sz="4400" dirty="0" err="1"/>
              <a:t>ildizini</a:t>
            </a:r>
            <a:r>
              <a:rPr lang="en-US" sz="4400" dirty="0"/>
              <a:t> </a:t>
            </a:r>
            <a:r>
              <a:rPr lang="en-US" sz="4400" dirty="0" err="1"/>
              <a:t>topish</a:t>
            </a:r>
            <a:r>
              <a:rPr lang="en-US" sz="4400" dirty="0"/>
              <a:t> </a:t>
            </a:r>
            <a:r>
              <a:rPr lang="en-US" sz="4400" dirty="0" err="1"/>
              <a:t>formulasi</a:t>
            </a:r>
            <a:endParaRPr sz="4400" dirty="0"/>
          </a:p>
        </p:txBody>
      </p:sp>
      <p:graphicFrame>
        <p:nvGraphicFramePr>
          <p:cNvPr id="13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943469159"/>
              </p:ext>
            </p:extLst>
          </p:nvPr>
        </p:nvGraphicFramePr>
        <p:xfrm>
          <a:off x="1760538" y="2219325"/>
          <a:ext cx="2528887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Уравнение" r:id="rId3" imgW="939600" imgH="431640" progId="Equation.3">
                  <p:embed/>
                </p:oleObj>
              </mc:Choice>
              <mc:Fallback>
                <p:oleObj name="Уравнение" r:id="rId3" imgW="939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538" y="2219325"/>
                        <a:ext cx="2528887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613949120"/>
              </p:ext>
            </p:extLst>
          </p:nvPr>
        </p:nvGraphicFramePr>
        <p:xfrm>
          <a:off x="6291263" y="2233613"/>
          <a:ext cx="2511425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Уравнение" r:id="rId5" imgW="939600" imgH="431640" progId="Equation.3">
                  <p:embed/>
                </p:oleObj>
              </mc:Choice>
              <mc:Fallback>
                <p:oleObj name="Уравнение" r:id="rId5" imgW="939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2233613"/>
                        <a:ext cx="2511425" cy="1154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83450" y="3719216"/>
            <a:ext cx="6096000" cy="2277547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 algn="ctr">
              <a:lnSpc>
                <a:spcPct val="150000"/>
              </a:lnSpc>
              <a:buNone/>
            </a:pP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2х</a:t>
            </a:r>
            <a:r>
              <a:rPr lang="ru-RU" sz="28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+ 7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>
              <a:lnSpc>
                <a:spcPct val="150000"/>
              </a:lnSpc>
              <a:buNone/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a = 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b = 7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c = -4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09600" indent="-609600" algn="ctr">
              <a:lnSpc>
                <a:spcPct val="150000"/>
              </a:lnSpc>
              <a:buNone/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 = 7</a:t>
            </a:r>
            <a:r>
              <a:rPr lang="en-US" sz="28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– 4 ∙ 2 ∙ (-4) = 81 &gt; 0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ru-RU" sz="1600" dirty="0">
              <a:solidFill>
                <a:srgbClr val="0000FF"/>
              </a:solidFill>
            </a:endParaRPr>
          </a:p>
        </p:txBody>
      </p:sp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231532"/>
              </p:ext>
            </p:extLst>
          </p:nvPr>
        </p:nvGraphicFramePr>
        <p:xfrm>
          <a:off x="6928835" y="3825025"/>
          <a:ext cx="2856516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Уравнение" r:id="rId7" imgW="2895737" imgH="857357" progId="Equation.3">
                  <p:embed/>
                </p:oleObj>
              </mc:Choice>
              <mc:Fallback>
                <p:oleObj name="Уравнение" r:id="rId7" imgW="2895737" imgH="8573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8835" y="3825025"/>
                        <a:ext cx="2856516" cy="9144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bg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21231"/>
              </p:ext>
            </p:extLst>
          </p:nvPr>
        </p:nvGraphicFramePr>
        <p:xfrm>
          <a:off x="6929438" y="5009881"/>
          <a:ext cx="2855912" cy="860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Уравнение" r:id="rId9" imgW="2743310" imgH="857357" progId="Equation.3">
                  <p:embed/>
                </p:oleObj>
              </mc:Choice>
              <mc:Fallback>
                <p:oleObj name="Уравнение" r:id="rId9" imgW="2743310" imgH="8573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5009881"/>
                        <a:ext cx="2855912" cy="8606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60195" y="1414998"/>
            <a:ext cx="10394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&gt; 0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2 ta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ildizga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93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3335" y="295903"/>
            <a:ext cx="13108309" cy="1325563"/>
          </a:xfrm>
        </p:spPr>
        <p:txBody>
          <a:bodyPr>
            <a:normAutofit fontScale="90000"/>
          </a:bodyPr>
          <a:lstStyle/>
          <a:p>
            <a:r>
              <a:rPr lang="en-US" sz="4900" dirty="0" err="1"/>
              <a:t>Kvadrat</a:t>
            </a:r>
            <a:r>
              <a:rPr lang="en-US" sz="4900" dirty="0"/>
              <a:t> </a:t>
            </a:r>
            <a:r>
              <a:rPr lang="en-US" sz="4900" dirty="0" err="1"/>
              <a:t>tenglama</a:t>
            </a:r>
            <a:r>
              <a:rPr lang="en-US" sz="4900" dirty="0"/>
              <a:t> </a:t>
            </a:r>
            <a:r>
              <a:rPr lang="en-US" sz="4900" dirty="0" err="1"/>
              <a:t>ildizini</a:t>
            </a:r>
            <a:r>
              <a:rPr lang="en-US" sz="4900" dirty="0"/>
              <a:t> </a:t>
            </a:r>
            <a:r>
              <a:rPr lang="en-US" sz="4900" dirty="0" err="1"/>
              <a:t>topish</a:t>
            </a:r>
            <a:r>
              <a:rPr lang="en-US" sz="4900" dirty="0"/>
              <a:t> </a:t>
            </a:r>
            <a:r>
              <a:rPr lang="en-US" sz="4900" dirty="0" err="1"/>
              <a:t>formulasi</a:t>
            </a:r>
            <a:br>
              <a:rPr lang="ru-RU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91754" y="2676573"/>
            <a:ext cx="6096000" cy="28931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 </a:t>
            </a:r>
            <a:r>
              <a:rPr lang="en-US" sz="1400" dirty="0"/>
              <a:t> </a:t>
            </a:r>
            <a:endParaRPr lang="ru-RU" sz="1400" dirty="0"/>
          </a:p>
          <a:p>
            <a:pPr algn="ctr"/>
            <a:endParaRPr lang="ru-RU" sz="1400" dirty="0"/>
          </a:p>
          <a:p>
            <a:pPr algn="ctr"/>
            <a:endParaRPr lang="ru-RU" sz="1400" dirty="0"/>
          </a:p>
          <a:p>
            <a:pPr algn="ctr"/>
            <a:endParaRPr lang="ru-RU" sz="1600" dirty="0"/>
          </a:p>
          <a:p>
            <a:pPr algn="ctr"/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000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- 4</a:t>
            </a:r>
            <a:r>
              <a:rPr lang="en-US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(-4)</a:t>
            </a:r>
            <a:r>
              <a:rPr lang="ru-RU" sz="4000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4∙1∙4 = 0,</a:t>
            </a:r>
            <a:r>
              <a:rPr lang="ru-RU" sz="4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ru-RU" dirty="0">
                <a:cs typeface="Times New Roman" panose="02020603050405020304" pitchFamily="18" charset="0"/>
              </a:rPr>
              <a:t>  	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83925" y="1621466"/>
            <a:ext cx="111219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= 0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ildizga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944410776"/>
              </p:ext>
            </p:extLst>
          </p:nvPr>
        </p:nvGraphicFramePr>
        <p:xfrm>
          <a:off x="4595813" y="2281238"/>
          <a:ext cx="1855787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Уравнение" r:id="rId3" imgW="583920" imgH="393480" progId="Equation.3">
                  <p:embed/>
                </p:oleObj>
              </mc:Choice>
              <mc:Fallback>
                <p:oleObj name="Уравнение" r:id="rId3" imgW="5839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813" y="2281238"/>
                        <a:ext cx="1855787" cy="12509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00B05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488606914"/>
              </p:ext>
            </p:extLst>
          </p:nvPr>
        </p:nvGraphicFramePr>
        <p:xfrm>
          <a:off x="3849510" y="4979123"/>
          <a:ext cx="26654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Уравнение" r:id="rId5" imgW="888840" imgH="393480" progId="Equation.3">
                  <p:embed/>
                </p:oleObj>
              </mc:Choice>
              <mc:Fallback>
                <p:oleObj name="Уравнение" r:id="rId5" imgW="8888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9510" y="4979123"/>
                        <a:ext cx="266541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036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3335" y="295903"/>
            <a:ext cx="13108309" cy="1325563"/>
          </a:xfrm>
        </p:spPr>
        <p:txBody>
          <a:bodyPr>
            <a:normAutofit fontScale="90000"/>
          </a:bodyPr>
          <a:lstStyle/>
          <a:p>
            <a:r>
              <a:rPr lang="en-US" sz="4900" dirty="0" err="1"/>
              <a:t>Kvadrat</a:t>
            </a:r>
            <a:r>
              <a:rPr lang="en-US" sz="4900" dirty="0"/>
              <a:t> </a:t>
            </a:r>
            <a:r>
              <a:rPr lang="en-US" sz="4900" dirty="0" err="1"/>
              <a:t>tenglama</a:t>
            </a:r>
            <a:r>
              <a:rPr lang="en-US" sz="4900" dirty="0"/>
              <a:t> </a:t>
            </a:r>
            <a:r>
              <a:rPr lang="en-US" sz="4900" dirty="0" err="1"/>
              <a:t>ildizini</a:t>
            </a:r>
            <a:r>
              <a:rPr lang="en-US" sz="4900" dirty="0"/>
              <a:t> </a:t>
            </a:r>
            <a:r>
              <a:rPr lang="en-US" sz="4900" dirty="0" err="1"/>
              <a:t>topish</a:t>
            </a:r>
            <a:r>
              <a:rPr lang="en-US" sz="4900" dirty="0"/>
              <a:t> </a:t>
            </a:r>
            <a:r>
              <a:rPr lang="en-US" sz="4900" dirty="0" err="1"/>
              <a:t>formulasi</a:t>
            </a:r>
            <a:br>
              <a:rPr lang="ru-RU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5441" y="1799499"/>
            <a:ext cx="107372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&lt; 0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ildizga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6116" y="2562308"/>
            <a:ext cx="81130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/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3х</a:t>
            </a:r>
            <a:r>
              <a:rPr lang="ru-RU" sz="40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09600" indent="-609600" algn="ctr"/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(-1)</a:t>
            </a:r>
            <a:r>
              <a:rPr lang="ru-RU" sz="40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4 ∙ 3 ∙ 7 = -83 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0,</a:t>
            </a:r>
            <a:endParaRPr lang="ru-RU" sz="4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ctr"/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ru-RU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300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Mustaqil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bajarish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topshiriqlar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70790" y="1775794"/>
            <a:ext cx="412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365 - </a:t>
            </a:r>
            <a:r>
              <a:rPr lang="en-US" sz="32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en-US" sz="3200" b="1" kern="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37993" y="2853869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367 - </a:t>
            </a:r>
            <a:r>
              <a:rPr lang="en-US" sz="32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misol</a:t>
            </a:r>
            <a:r>
              <a:rPr lang="en-US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15505" y="2808281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4" name="Oval 15"/>
          <p:cNvSpPr/>
          <p:nvPr/>
        </p:nvSpPr>
        <p:spPr>
          <a:xfrm>
            <a:off x="6094316" y="4991227"/>
            <a:ext cx="899989" cy="899989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3161" y="3258275"/>
            <a:ext cx="456567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146- </a:t>
            </a:r>
            <a:r>
              <a:rPr lang="en-US" sz="6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sahifa</a:t>
            </a:r>
            <a:endParaRPr lang="ru-RU" sz="6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37993" y="5148833"/>
            <a:ext cx="23038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Formulalar</a:t>
            </a:r>
            <a:endParaRPr lang="en-US" sz="3200" b="1" kern="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30893" y="4030004"/>
            <a:ext cx="21419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2800" b="1" kern="0" dirty="0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 369 - </a:t>
            </a:r>
            <a:r>
              <a:rPr lang="en-US" sz="2800" b="1" kern="0" dirty="0" err="1">
                <a:solidFill>
                  <a:srgbClr val="002060"/>
                </a:solidFill>
                <a:latin typeface="Arial" pitchFamily="34" charset="0"/>
                <a:cs typeface="Arial" panose="020B0604020202020204" pitchFamily="34" charset="0"/>
              </a:rPr>
              <a:t>misol</a:t>
            </a:r>
            <a:endParaRPr lang="en-US" sz="28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46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 p14:presetBounceEnd="66667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8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9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24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24" grpId="0" animBg="1"/>
        </p:bldLst>
      </p:timing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7834</TotalTime>
  <Words>475</Words>
  <Application>Microsoft Office PowerPoint</Application>
  <PresentationFormat>Широкоэкранный</PresentationFormat>
  <Paragraphs>73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Open Sans Light</vt:lpstr>
      <vt:lpstr>Тема Office</vt:lpstr>
      <vt:lpstr>Уравнение</vt:lpstr>
      <vt:lpstr>ALGEBRA</vt:lpstr>
      <vt:lpstr>Mustahkamlash</vt:lpstr>
      <vt:lpstr>To‘la kvadratni ajratish usuli</vt:lpstr>
      <vt:lpstr>Kvadrat tenglama ildizlari</vt:lpstr>
      <vt:lpstr>Kvadrat tenglama ildizini topish formulasi</vt:lpstr>
      <vt:lpstr>Kvadrat tenglama ildizini topish formulasi</vt:lpstr>
      <vt:lpstr>Kvadrat tenglama ildizini topish formulasi </vt:lpstr>
      <vt:lpstr>Kvadrat tenglama ildizini topish formulasi </vt:lpstr>
      <vt:lpstr>       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765</cp:revision>
  <dcterms:created xsi:type="dcterms:W3CDTF">2020-07-17T09:31:54Z</dcterms:created>
  <dcterms:modified xsi:type="dcterms:W3CDTF">2022-06-23T09:14:50Z</dcterms:modified>
</cp:coreProperties>
</file>