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467" r:id="rId3"/>
    <p:sldId id="466" r:id="rId4"/>
    <p:sldId id="456" r:id="rId5"/>
    <p:sldId id="465" r:id="rId6"/>
    <p:sldId id="457" r:id="rId7"/>
    <p:sldId id="459" r:id="rId8"/>
    <p:sldId id="464" r:id="rId9"/>
    <p:sldId id="45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67"/>
            <p14:sldId id="466"/>
            <p14:sldId id="456"/>
            <p14:sldId id="465"/>
            <p14:sldId id="457"/>
            <p14:sldId id="459"/>
            <p14:sldId id="464"/>
          </p14:sldIdLst>
        </p14:section>
        <p14:section name="Раздел без заголовка" id="{6AA1F43C-892A-4787-89B6-4EA8D4F8EDF5}">
          <p14:sldIdLst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6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e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44176" y="2246029"/>
            <a:ext cx="97338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ildizlarini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Diskriminant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6" name="object 11"/>
          <p:cNvSpPr/>
          <p:nvPr/>
        </p:nvSpPr>
        <p:spPr>
          <a:xfrm>
            <a:off x="10072035" y="2756897"/>
            <a:ext cx="1811985" cy="1878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804430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2" y="3940405"/>
            <a:ext cx="804431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 err="1"/>
              <a:t>Mustahkamlash</a:t>
            </a:r>
            <a:endParaRPr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304314" y="692384"/>
                <a:ext cx="8687628" cy="462915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09600" indent="-609600">
                  <a:buFont typeface="Arial" panose="020B0604020202020204" pitchFamily="34" charset="0"/>
                  <a:buNone/>
                </a:pPr>
                <a:r>
                  <a:rPr lang="ru-RU" sz="3200" b="1" i="1" dirty="0">
                    <a:solidFill>
                      <a:srgbClr val="CC0000"/>
                    </a:solidFill>
                    <a:cs typeface="Times New Roman" panose="02020603050405020304" pitchFamily="18" charset="0"/>
                  </a:rPr>
                  <a:t>      </a:t>
                </a:r>
                <a:endParaRPr lang="ru-RU" sz="3200" dirty="0">
                  <a:cs typeface="Times New Roman" panose="02020603050405020304" pitchFamily="18" charset="0"/>
                </a:endParaRPr>
              </a:p>
              <a:p>
                <a:pPr marL="609600" indent="-609600">
                  <a:buFont typeface="Arial" panose="020B0604020202020204" pitchFamily="34" charset="0"/>
                  <a:buNone/>
                </a:pP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Tenglamani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yeching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609600" indent="-609600">
                  <a:buFont typeface="Arial" panose="020B0604020202020204" pitchFamily="34" charset="0"/>
                  <a:buNone/>
                </a:pPr>
                <a:endParaRPr lang="ru-RU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09600" indent="-609600">
                  <a:buFont typeface="Arial" panose="020B0604020202020204" pitchFamily="34" charset="0"/>
                  <a:buNone/>
                </a:pPr>
                <a:r>
                  <a:rPr lang="ru-RU" dirty="0">
                    <a:cs typeface="Times New Roman" panose="02020603050405020304" pitchFamily="18" charset="0"/>
                  </a:rPr>
                  <a:t>	</a:t>
                </a: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b="1" i="1" baseline="30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+ 9x = 0</a:t>
                </a:r>
                <a:r>
                  <a:rPr lang="ru-RU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en-US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09600" indent="-609600">
                  <a:buFont typeface="Arial" panose="020B0604020202020204" pitchFamily="34" charset="0"/>
                  <a:buNone/>
                </a:pP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x ∙ (4x +9) = 0</a:t>
                </a:r>
              </a:p>
              <a:p>
                <a:pPr marL="609600" indent="-609600">
                  <a:buFont typeface="Arial" panose="020B0604020202020204" pitchFamily="34" charset="0"/>
                  <a:buNone/>
                </a:pP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0   </a:t>
                </a:r>
                <a:r>
                  <a:rPr lang="ru-RU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en-US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09600" indent="-609600">
                  <a:buFont typeface="Arial" panose="020B0604020202020204" pitchFamily="34" charset="0"/>
                  <a:buNone/>
                </a:pP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4</a:t>
                </a:r>
                <a:r>
                  <a:rPr lang="ru-RU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х + </a:t>
                </a: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ru-RU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0</a:t>
                </a:r>
                <a:endPara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-2,25</a:t>
                </a:r>
                <a:r>
                  <a:rPr lang="ru-RU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609600" indent="-609600">
                  <a:buFont typeface="Arial" panose="020B0604020202020204" pitchFamily="34" charset="0"/>
                  <a:buNone/>
                </a:pPr>
                <a:r>
                  <a:rPr lang="ru-RU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ru-RU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0</a:t>
                </a:r>
                <a:r>
                  <a:rPr lang="ru-RU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ru-RU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:endParaRPr lang="ru-RU" i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14" y="692384"/>
                <a:ext cx="8687628" cy="4629150"/>
              </a:xfrm>
              <a:prstGeom prst="rect">
                <a:avLst/>
              </a:prstGeom>
              <a:blipFill rotWithShape="0">
                <a:blip r:embed="rId2"/>
                <a:stretch>
                  <a:fillRect l="-1474" b="-3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795233" y="1997547"/>
                <a:ext cx="6096000" cy="33239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-х</a:t>
                </a:r>
                <a:r>
                  <a:rPr lang="ru-RU" sz="2800" b="1" i="1" baseline="30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+ 62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0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en-US" sz="28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х</a:t>
                </a:r>
                <a:r>
                  <a:rPr lang="ru-RU" sz="2800" b="1" i="1" baseline="30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- 62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2800" b="1" i="1" baseline="30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62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  </a:t>
                </a:r>
                <a:endParaRPr lang="en-US" sz="28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25,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-2</a:t>
                </a:r>
                <a:r>
                  <a:rPr lang="ru-RU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ru-RU" sz="2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609600" indent="-60960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ru-RU" sz="2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2800" b="1" i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ru-RU" sz="28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±</a:t>
                </a:r>
                <a:r>
                  <a:rPr lang="en-US" sz="28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:r>
                  <a:rPr lang="ru-RU" sz="28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233" y="1997547"/>
                <a:ext cx="6096000" cy="3323987"/>
              </a:xfrm>
              <a:prstGeom prst="rect">
                <a:avLst/>
              </a:prstGeom>
              <a:blipFill rotWithShape="0">
                <a:blip r:embed="rId3"/>
                <a:stretch>
                  <a:fillRect b="-1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11"/>
          <p:cNvSpPr/>
          <p:nvPr/>
        </p:nvSpPr>
        <p:spPr>
          <a:xfrm>
            <a:off x="426663" y="2216487"/>
            <a:ext cx="450761" cy="488076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2800" b="1" kern="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  <p:sp>
        <p:nvSpPr>
          <p:cNvPr id="9" name="Oval 11"/>
          <p:cNvSpPr/>
          <p:nvPr/>
        </p:nvSpPr>
        <p:spPr>
          <a:xfrm>
            <a:off x="4917582" y="2216487"/>
            <a:ext cx="450761" cy="488076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2800" b="1" kern="0" dirty="0">
                <a:solidFill>
                  <a:srgbClr val="FFFFFF"/>
                </a:solidFill>
                <a:latin typeface="Open Sans Light"/>
              </a:rPr>
              <a:t>2</a:t>
            </a:r>
          </a:p>
        </p:txBody>
      </p:sp>
      <p:sp>
        <p:nvSpPr>
          <p:cNvPr id="10" name="Oval 11"/>
          <p:cNvSpPr/>
          <p:nvPr/>
        </p:nvSpPr>
        <p:spPr>
          <a:xfrm>
            <a:off x="8757757" y="2216487"/>
            <a:ext cx="450761" cy="488076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2800" b="1" kern="0" dirty="0">
                <a:solidFill>
                  <a:srgbClr val="FFFFFF"/>
                </a:solidFill>
                <a:latin typeface="Open Sans Light"/>
              </a:rPr>
              <a:t>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259122" y="2099018"/>
            <a:ext cx="1747594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6,5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= 0</a:t>
            </a:r>
          </a:p>
          <a:p>
            <a:pPr>
              <a:lnSpc>
                <a:spcPct val="150000"/>
              </a:lnSpc>
            </a:pPr>
            <a:r>
              <a:rPr lang="en-US" sz="28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493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 err="1"/>
              <a:t>To‘la</a:t>
            </a:r>
            <a:r>
              <a:rPr lang="en-US" sz="4800" dirty="0"/>
              <a:t> </a:t>
            </a:r>
            <a:r>
              <a:rPr lang="en-US" sz="4800" dirty="0" err="1"/>
              <a:t>kvadratni</a:t>
            </a:r>
            <a:r>
              <a:rPr lang="en-US" sz="4800" dirty="0"/>
              <a:t> </a:t>
            </a:r>
            <a:r>
              <a:rPr lang="en-US" sz="4800" dirty="0" err="1"/>
              <a:t>ajratish</a:t>
            </a:r>
            <a:r>
              <a:rPr lang="en-US" sz="4800" dirty="0"/>
              <a:t> </a:t>
            </a:r>
            <a:r>
              <a:rPr lang="en-US" sz="4800" dirty="0" err="1"/>
              <a:t>usuli</a:t>
            </a:r>
            <a:endParaRPr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75764" y="966458"/>
            <a:ext cx="93500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	   х</a:t>
            </a:r>
            <a:r>
              <a:rPr lang="ru-RU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+ 14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 +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+ 14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-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2∙7·x = -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 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/+49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2∙7·x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+ 49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-24 +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(х + 7)</a:t>
            </a:r>
            <a:r>
              <a:rPr lang="ru-RU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25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+ 7 = -5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+ 7 = 5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-12;	х</a:t>
            </a:r>
            <a:r>
              <a:rPr lang="ru-RU" sz="28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-2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-12;  -2</a:t>
            </a:r>
            <a:r>
              <a:rPr lang="ru-RU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1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 err="1"/>
              <a:t>Kvadrat</a:t>
            </a:r>
            <a:r>
              <a:rPr lang="en-US" sz="4800" dirty="0"/>
              <a:t> </a:t>
            </a:r>
            <a:r>
              <a:rPr lang="en-US" sz="4800" dirty="0" err="1"/>
              <a:t>tenglama</a:t>
            </a:r>
            <a:r>
              <a:rPr lang="en-US" sz="4800" dirty="0"/>
              <a:t> </a:t>
            </a:r>
            <a:r>
              <a:rPr lang="en-US" sz="4800" dirty="0" err="1"/>
              <a:t>ildizlari</a:t>
            </a:r>
            <a:endParaRPr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4467" y="1277321"/>
            <a:ext cx="1077961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</a:t>
            </a:r>
            <a:r>
              <a:rPr lang="ru-RU" sz="4400" b="1" i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bx</a:t>
            </a:r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c = 0</a:t>
            </a:r>
            <a:endParaRPr lang="ru-RU" sz="4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formula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2000" b="1" i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en-US" sz="3200" b="1" i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pPr algn="ctr"/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D = b</a:t>
            </a:r>
            <a:r>
              <a:rPr lang="en-US" sz="3200" b="1" i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4ac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diskriminanti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07717942"/>
              </p:ext>
            </p:extLst>
          </p:nvPr>
        </p:nvGraphicFramePr>
        <p:xfrm>
          <a:off x="3844925" y="3209925"/>
          <a:ext cx="25384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Уравнение" r:id="rId3" imgW="1015920" imgH="431640" progId="Equation.3">
                  <p:embed/>
                </p:oleObj>
              </mc:Choice>
              <mc:Fallback>
                <p:oleObj name="Уравнение" r:id="rId3" imgW="101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5" y="3209925"/>
                        <a:ext cx="2538413" cy="1079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7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23337"/>
            <a:ext cx="11552630" cy="71234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400" dirty="0" err="1"/>
              <a:t>Kvadrat</a:t>
            </a:r>
            <a:r>
              <a:rPr lang="en-US" sz="4400" dirty="0"/>
              <a:t> </a:t>
            </a:r>
            <a:r>
              <a:rPr lang="en-US" sz="4400" dirty="0" err="1"/>
              <a:t>tenglama</a:t>
            </a:r>
            <a:r>
              <a:rPr lang="en-US" sz="4400" dirty="0"/>
              <a:t> </a:t>
            </a:r>
            <a:r>
              <a:rPr lang="en-US" sz="4400" dirty="0" err="1"/>
              <a:t>ildizini</a:t>
            </a:r>
            <a:r>
              <a:rPr lang="en-US" sz="4400" dirty="0"/>
              <a:t> </a:t>
            </a:r>
            <a:r>
              <a:rPr lang="en-US" sz="4400" dirty="0" err="1"/>
              <a:t>topish</a:t>
            </a:r>
            <a:r>
              <a:rPr lang="en-US" sz="4400" dirty="0"/>
              <a:t> </a:t>
            </a:r>
            <a:r>
              <a:rPr lang="en-US" sz="4400" dirty="0" err="1"/>
              <a:t>formulasi</a:t>
            </a:r>
            <a:endParaRPr sz="4400" dirty="0"/>
          </a:p>
        </p:txBody>
      </p:sp>
      <p:graphicFrame>
        <p:nvGraphicFramePr>
          <p:cNvPr id="13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44056270"/>
              </p:ext>
            </p:extLst>
          </p:nvPr>
        </p:nvGraphicFramePr>
        <p:xfrm>
          <a:off x="1773238" y="2125015"/>
          <a:ext cx="3168458" cy="1108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Уравнение" r:id="rId3" imgW="1282680" imgH="444240" progId="Equation.3">
                  <p:embed/>
                </p:oleObj>
              </mc:Choice>
              <mc:Fallback>
                <p:oleObj name="Уравнение" r:id="rId3" imgW="1282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2125015"/>
                        <a:ext cx="3168458" cy="110872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70209563"/>
              </p:ext>
            </p:extLst>
          </p:nvPr>
        </p:nvGraphicFramePr>
        <p:xfrm>
          <a:off x="6035058" y="2169645"/>
          <a:ext cx="3116688" cy="1118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Уравнение" r:id="rId5" imgW="1307880" imgH="444240" progId="Equation.3">
                  <p:embed/>
                </p:oleObj>
              </mc:Choice>
              <mc:Fallback>
                <p:oleObj name="Уравнение" r:id="rId5" imgW="1307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058" y="2169645"/>
                        <a:ext cx="3116688" cy="111806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52396" y="3233738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lnSpc>
                <a:spcPct val="150000"/>
              </a:lnSpc>
              <a:buNone/>
            </a:pP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2х</a:t>
            </a:r>
            <a:r>
              <a:rPr lang="ru-RU" sz="32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+ 7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>
              <a:lnSpc>
                <a:spcPct val="150000"/>
              </a:lnSpc>
              <a:buNone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 = 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b = 7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c = -4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buNone/>
            </a:pPr>
            <a:endParaRPr lang="ru-RU" sz="1600" dirty="0">
              <a:solidFill>
                <a:srgbClr val="0000FF"/>
              </a:solidFill>
            </a:endParaRPr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250902"/>
              </p:ext>
            </p:extLst>
          </p:nvPr>
        </p:nvGraphicFramePr>
        <p:xfrm>
          <a:off x="1023938" y="4875213"/>
          <a:ext cx="4725987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Уравнение" r:id="rId7" imgW="2019240" imgH="457200" progId="Equation.3">
                  <p:embed/>
                </p:oleObj>
              </mc:Choice>
              <mc:Fallback>
                <p:oleObj name="Уравнение" r:id="rId7" imgW="2019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4875213"/>
                        <a:ext cx="4725987" cy="1238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501804"/>
              </p:ext>
            </p:extLst>
          </p:nvPr>
        </p:nvGraphicFramePr>
        <p:xfrm>
          <a:off x="5995988" y="4875213"/>
          <a:ext cx="412750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Уравнение" r:id="rId9" imgW="1968480" imgH="457200" progId="Equation.3">
                  <p:embed/>
                </p:oleObj>
              </mc:Choice>
              <mc:Fallback>
                <p:oleObj name="Уравнение" r:id="rId9" imgW="1968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988" y="4875213"/>
                        <a:ext cx="4127500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60195" y="1414998"/>
            <a:ext cx="10394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&gt; 0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ildizga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5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23337"/>
            <a:ext cx="11552630" cy="71234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400" dirty="0" err="1"/>
              <a:t>Kvadrat</a:t>
            </a:r>
            <a:r>
              <a:rPr lang="en-US" sz="4400" dirty="0"/>
              <a:t> </a:t>
            </a:r>
            <a:r>
              <a:rPr lang="en-US" sz="4400" dirty="0" err="1"/>
              <a:t>tenglama</a:t>
            </a:r>
            <a:r>
              <a:rPr lang="en-US" sz="4400" dirty="0"/>
              <a:t> </a:t>
            </a:r>
            <a:r>
              <a:rPr lang="en-US" sz="4400" dirty="0" err="1"/>
              <a:t>ildizini</a:t>
            </a:r>
            <a:r>
              <a:rPr lang="en-US" sz="4400" dirty="0"/>
              <a:t> </a:t>
            </a:r>
            <a:r>
              <a:rPr lang="en-US" sz="4400" dirty="0" err="1"/>
              <a:t>topish</a:t>
            </a:r>
            <a:r>
              <a:rPr lang="en-US" sz="4400" dirty="0"/>
              <a:t> </a:t>
            </a:r>
            <a:r>
              <a:rPr lang="en-US" sz="4400" dirty="0" err="1"/>
              <a:t>formulasi</a:t>
            </a:r>
            <a:endParaRPr sz="4400" dirty="0"/>
          </a:p>
        </p:txBody>
      </p:sp>
      <p:graphicFrame>
        <p:nvGraphicFramePr>
          <p:cNvPr id="13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43469159"/>
              </p:ext>
            </p:extLst>
          </p:nvPr>
        </p:nvGraphicFramePr>
        <p:xfrm>
          <a:off x="1760538" y="2219325"/>
          <a:ext cx="25288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Уравнение" r:id="rId3" imgW="939600" imgH="431640" progId="Equation.3">
                  <p:embed/>
                </p:oleObj>
              </mc:Choice>
              <mc:Fallback>
                <p:oleObj name="Уравнение" r:id="rId3" imgW="939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8" y="2219325"/>
                        <a:ext cx="2528887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13949120"/>
              </p:ext>
            </p:extLst>
          </p:nvPr>
        </p:nvGraphicFramePr>
        <p:xfrm>
          <a:off x="6291263" y="2233613"/>
          <a:ext cx="2511425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Уравнение" r:id="rId5" imgW="939600" imgH="431640" progId="Equation.3">
                  <p:embed/>
                </p:oleObj>
              </mc:Choice>
              <mc:Fallback>
                <p:oleObj name="Уравнение" r:id="rId5" imgW="939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263" y="2233613"/>
                        <a:ext cx="2511425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83450" y="3719216"/>
            <a:ext cx="60960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algn="ctr">
              <a:lnSpc>
                <a:spcPct val="150000"/>
              </a:lnSpc>
              <a:buNone/>
            </a:pP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2х</a:t>
            </a:r>
            <a:r>
              <a:rPr lang="ru-RU" sz="28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+ 7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>
              <a:lnSpc>
                <a:spcPct val="150000"/>
              </a:lnSpc>
              <a:buNone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 = 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b = 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c = -4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 algn="ctr">
              <a:lnSpc>
                <a:spcPct val="150000"/>
              </a:lnSpc>
              <a:buNone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 = 7</a:t>
            </a:r>
            <a:r>
              <a:rPr lang="en-US" sz="2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– 4 ∙ 2 ∙ (-4) = 81 &gt; 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ru-RU" sz="1600" dirty="0">
              <a:solidFill>
                <a:srgbClr val="0000FF"/>
              </a:solidFill>
            </a:endParaRPr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231532"/>
              </p:ext>
            </p:extLst>
          </p:nvPr>
        </p:nvGraphicFramePr>
        <p:xfrm>
          <a:off x="6928835" y="3825025"/>
          <a:ext cx="285651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Уравнение" r:id="rId7" imgW="2895737" imgH="857357" progId="Equation.3">
                  <p:embed/>
                </p:oleObj>
              </mc:Choice>
              <mc:Fallback>
                <p:oleObj name="Уравнение" r:id="rId7" imgW="2895737" imgH="8573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8835" y="3825025"/>
                        <a:ext cx="2856516" cy="914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21231"/>
              </p:ext>
            </p:extLst>
          </p:nvPr>
        </p:nvGraphicFramePr>
        <p:xfrm>
          <a:off x="6929438" y="5009881"/>
          <a:ext cx="2855912" cy="860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Уравнение" r:id="rId9" imgW="2743310" imgH="857357" progId="Equation.3">
                  <p:embed/>
                </p:oleObj>
              </mc:Choice>
              <mc:Fallback>
                <p:oleObj name="Уравнение" r:id="rId9" imgW="2743310" imgH="8573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5009881"/>
                        <a:ext cx="2855912" cy="860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60195" y="1414998"/>
            <a:ext cx="10394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&gt; 0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ildizga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93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3335" y="295903"/>
            <a:ext cx="13108309" cy="1325563"/>
          </a:xfrm>
        </p:spPr>
        <p:txBody>
          <a:bodyPr>
            <a:normAutofit fontScale="90000"/>
          </a:bodyPr>
          <a:lstStyle/>
          <a:p>
            <a:r>
              <a:rPr lang="en-US" sz="4900" dirty="0" err="1"/>
              <a:t>Kvadrat</a:t>
            </a:r>
            <a:r>
              <a:rPr lang="en-US" sz="4900" dirty="0"/>
              <a:t> </a:t>
            </a:r>
            <a:r>
              <a:rPr lang="en-US" sz="4900" dirty="0" err="1"/>
              <a:t>tenglama</a:t>
            </a:r>
            <a:r>
              <a:rPr lang="en-US" sz="4900" dirty="0"/>
              <a:t> </a:t>
            </a:r>
            <a:r>
              <a:rPr lang="en-US" sz="4900" dirty="0" err="1"/>
              <a:t>ildizini</a:t>
            </a:r>
            <a:r>
              <a:rPr lang="en-US" sz="4900" dirty="0"/>
              <a:t> </a:t>
            </a:r>
            <a:r>
              <a:rPr lang="en-US" sz="4900" dirty="0" err="1"/>
              <a:t>topish</a:t>
            </a:r>
            <a:r>
              <a:rPr lang="en-US" sz="4900" dirty="0"/>
              <a:t> </a:t>
            </a:r>
            <a:r>
              <a:rPr lang="en-US" sz="4900" dirty="0" err="1"/>
              <a:t>formulasi</a:t>
            </a:r>
            <a:b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91754" y="2676573"/>
            <a:ext cx="6096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en-US" sz="1400" dirty="0"/>
              <a:t> </a:t>
            </a:r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600" dirty="0"/>
          </a:p>
          <a:p>
            <a:pPr algn="ctr"/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000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r>
              <a:rPr lang="en-US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(-4)</a:t>
            </a:r>
            <a:r>
              <a:rPr lang="ru-RU" sz="4000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4∙1∙4 = 0,</a:t>
            </a:r>
            <a:r>
              <a:rPr lang="ru-RU" sz="4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ru-RU" dirty="0">
                <a:cs typeface="Times New Roman" panose="02020603050405020304" pitchFamily="18" charset="0"/>
              </a:rPr>
              <a:t>  	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3925" y="1621466"/>
            <a:ext cx="11121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= 0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ildizga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44410776"/>
              </p:ext>
            </p:extLst>
          </p:nvPr>
        </p:nvGraphicFramePr>
        <p:xfrm>
          <a:off x="4595813" y="2281238"/>
          <a:ext cx="1855787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Уравнение" r:id="rId3" imgW="583920" imgH="393480" progId="Equation.3">
                  <p:embed/>
                </p:oleObj>
              </mc:Choice>
              <mc:Fallback>
                <p:oleObj name="Уравнение" r:id="rId3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2281238"/>
                        <a:ext cx="1855787" cy="12509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B05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88606914"/>
              </p:ext>
            </p:extLst>
          </p:nvPr>
        </p:nvGraphicFramePr>
        <p:xfrm>
          <a:off x="3849510" y="4979123"/>
          <a:ext cx="26654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Уравнение" r:id="rId5" imgW="888840" imgH="393480" progId="Equation.3">
                  <p:embed/>
                </p:oleObj>
              </mc:Choice>
              <mc:Fallback>
                <p:oleObj name="Уравнение" r:id="rId5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510" y="4979123"/>
                        <a:ext cx="2665412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036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3335" y="295903"/>
            <a:ext cx="13108309" cy="1325563"/>
          </a:xfrm>
        </p:spPr>
        <p:txBody>
          <a:bodyPr>
            <a:normAutofit fontScale="90000"/>
          </a:bodyPr>
          <a:lstStyle/>
          <a:p>
            <a:r>
              <a:rPr lang="en-US" sz="4900" dirty="0" err="1"/>
              <a:t>Kvadrat</a:t>
            </a:r>
            <a:r>
              <a:rPr lang="en-US" sz="4900" dirty="0"/>
              <a:t> </a:t>
            </a:r>
            <a:r>
              <a:rPr lang="en-US" sz="4900" dirty="0" err="1"/>
              <a:t>tenglama</a:t>
            </a:r>
            <a:r>
              <a:rPr lang="en-US" sz="4900" dirty="0"/>
              <a:t> </a:t>
            </a:r>
            <a:r>
              <a:rPr lang="en-US" sz="4900" dirty="0" err="1"/>
              <a:t>ildizini</a:t>
            </a:r>
            <a:r>
              <a:rPr lang="en-US" sz="4900" dirty="0"/>
              <a:t> </a:t>
            </a:r>
            <a:r>
              <a:rPr lang="en-US" sz="4900" dirty="0" err="1"/>
              <a:t>topish</a:t>
            </a:r>
            <a:r>
              <a:rPr lang="en-US" sz="4900" dirty="0"/>
              <a:t> </a:t>
            </a:r>
            <a:r>
              <a:rPr lang="en-US" sz="4900" dirty="0" err="1"/>
              <a:t>formulasi</a:t>
            </a:r>
            <a:b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5441" y="1799499"/>
            <a:ext cx="10737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&lt; 0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ildizga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6116" y="2562308"/>
            <a:ext cx="81130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/>
            <a:r>
              <a:rPr lang="ru-RU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3х</a:t>
            </a:r>
            <a:r>
              <a:rPr lang="ru-RU" sz="40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 algn="ctr"/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(-1)</a:t>
            </a:r>
            <a:r>
              <a:rPr lang="ru-RU" sz="40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 ∙ 3 ∙ 7 = -83 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0,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ctr"/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ru-RU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300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Mustaqil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topshiriqlar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70790" y="1775794"/>
            <a:ext cx="412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365 - </a:t>
            </a:r>
            <a:r>
              <a:rPr lang="en-US" sz="32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en-US" sz="3200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37993" y="2853869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367 - </a:t>
            </a:r>
            <a:r>
              <a:rPr lang="en-US" sz="32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misol</a:t>
            </a:r>
            <a:r>
              <a:rPr lang="en-US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15505" y="2808281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" name="Oval 15"/>
          <p:cNvSpPr/>
          <p:nvPr/>
        </p:nvSpPr>
        <p:spPr>
          <a:xfrm>
            <a:off x="6094316" y="4991227"/>
            <a:ext cx="899989" cy="89998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3161" y="3258275"/>
            <a:ext cx="45656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146- </a:t>
            </a:r>
            <a:r>
              <a:rPr lang="en-US" sz="6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sahifa</a:t>
            </a:r>
            <a:endParaRPr lang="ru-RU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7993" y="5148833"/>
            <a:ext cx="2303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Formulalar</a:t>
            </a:r>
            <a:endParaRPr lang="en-US" sz="3200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30893" y="4030004"/>
            <a:ext cx="2141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2800" b="1" kern="0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 369 - </a:t>
            </a:r>
            <a:r>
              <a:rPr lang="en-US" sz="2800" b="1" kern="0" dirty="0" err="1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misol</a:t>
            </a:r>
            <a:endParaRPr lang="en-US" sz="28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 p14:presetBounceEnd="66667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8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9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24" grpId="0" animBg="1"/>
        </p:bldLst>
      </p:timing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7834</TotalTime>
  <Words>475</Words>
  <Application>Microsoft Office PowerPoint</Application>
  <PresentationFormat>Широкоэкранный</PresentationFormat>
  <Paragraphs>73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Open Sans Light</vt:lpstr>
      <vt:lpstr>Тема Office</vt:lpstr>
      <vt:lpstr>Уравнение</vt:lpstr>
      <vt:lpstr>ALGEBRA</vt:lpstr>
      <vt:lpstr>Mustahkamlash</vt:lpstr>
      <vt:lpstr>To‘la kvadratni ajratish usuli</vt:lpstr>
      <vt:lpstr>Kvadrat tenglama ildizlari</vt:lpstr>
      <vt:lpstr>Kvadrat tenglama ildizini topish formulasi</vt:lpstr>
      <vt:lpstr>Kvadrat tenglama ildizini topish formulasi</vt:lpstr>
      <vt:lpstr>Kvadrat tenglama ildizini topish formulasi </vt:lpstr>
      <vt:lpstr>Kvadrat tenglama ildizini topish formulasi </vt:lpstr>
      <vt:lpstr>     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765</cp:revision>
  <dcterms:created xsi:type="dcterms:W3CDTF">2020-07-17T09:31:54Z</dcterms:created>
  <dcterms:modified xsi:type="dcterms:W3CDTF">2022-06-23T09:14:50Z</dcterms:modified>
</cp:coreProperties>
</file>