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309" r:id="rId2"/>
    <p:sldId id="456" r:id="rId3"/>
    <p:sldId id="457" r:id="rId4"/>
    <p:sldId id="458" r:id="rId5"/>
    <p:sldId id="459" r:id="rId6"/>
    <p:sldId id="460" r:id="rId7"/>
    <p:sldId id="461" r:id="rId8"/>
    <p:sldId id="462" r:id="rId9"/>
    <p:sldId id="450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3CB168FF-EA8E-46C4-BF1D-7A38BA291A06}">
          <p14:sldIdLst>
            <p14:sldId id="309"/>
            <p14:sldId id="456"/>
            <p14:sldId id="457"/>
            <p14:sldId id="458"/>
            <p14:sldId id="459"/>
            <p14:sldId id="460"/>
            <p14:sldId id="461"/>
            <p14:sldId id="462"/>
          </p14:sldIdLst>
        </p14:section>
        <p14:section name="Раздел без заголовка" id="{6AA1F43C-892A-4787-89B6-4EA8D4F8EDF5}">
          <p14:sldIdLst>
            <p14:sldId id="450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0000"/>
    <a:srgbClr val="26D4B7"/>
    <a:srgbClr val="4472C4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86535" autoAdjust="0"/>
  </p:normalViewPr>
  <p:slideViewPr>
    <p:cSldViewPr snapToGrid="0">
      <p:cViewPr varScale="1">
        <p:scale>
          <a:sx n="78" d="100"/>
          <a:sy n="78" d="100"/>
        </p:scale>
        <p:origin x="642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4ED63D-30DB-4329-9A19-895E38761556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2C42D7-21A8-431F-948F-46907C74D8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27291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585078E-5E03-43A9-A913-2E50E25B3A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E2C0963-293F-4B4C-ACAE-EF1BD8020B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3BC1EBC-C805-452D-830C-FC1CCCF1CD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E1E989F-802D-46A7-9889-C211904CF1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4D5EDA9-EE54-448C-9EC0-3B3B24416C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85979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573FDFC-79C5-4934-B4B6-C43CFD68E5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031C2A4-3FB4-4F23-95A7-510F8A7E6CF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C7CF8D0-7B33-402B-BEC2-4055D71909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A16C0AD-5CF3-4DA2-9B1C-7328BFEB14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91261CF-1C9F-4B36-AF23-3D6AB896A0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93979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A6F4B344-2333-40A5-8DAA-28984454CFF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60ED765-D5E0-4EE9-A23A-29081251714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0F0D3A8-9933-465D-B7D4-BA375B27D5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E03B2B9-9476-4F12-9DA9-F602B6436D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660BFBD-1D17-40F1-A05F-FE9577B0DC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27481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7" y="1133192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bg object 17"/>
          <p:cNvSpPr/>
          <p:nvPr/>
        </p:nvSpPr>
        <p:spPr>
          <a:xfrm>
            <a:off x="141354" y="150395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01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1" y="1523335"/>
            <a:ext cx="3857667" cy="40985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59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39"/>
            <a:ext cx="5303521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6/23/2022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67663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BBF8BDD-EF9A-460D-A21C-71FFEF14C0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AA37ABF-1E1A-4F2F-8928-C09F5EEE1E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C1856B8-F5A2-4CA5-A037-5148C38606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D3E6E00-9D73-4F12-B2D9-EA74483BD5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183A197-9531-4597-B39C-958CBCD125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11191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50A5A2D-B964-44B8-B3AE-94CF011250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8D871DA-D984-4BE6-8F70-BF18F7D6FA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61A2AE9-0ADF-4064-AE46-B2948D9769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2F10E79-417A-4AB8-8DE8-6EAA63F538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C3AE07B-D605-41D2-A5C1-FF83D828DE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05138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9017D95-8FBE-4711-BB4D-7ED1632BD8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1E0B66F-5C50-462A-9127-22583E7F991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88F5D27-35C8-4728-B5B6-C0152B25D1F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DCDD001-B2BE-4A88-B09B-4C7920FACB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2EB915C-907F-4ECC-AFFB-4459DB19CB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0C6EAB8-A812-4515-B9D4-92202E58D7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21646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9AA1CFB-0DDA-4BDA-82F5-B61D9E4452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E16B520-62AA-4588-BAA1-2DD1514121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90CBEDA1-EA9C-4F4A-86EE-BF884FF706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F0584845-7CE0-4869-9DAD-050C02C0028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A0E99EEB-2224-492A-854A-7306E1DE051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3C0EFA6C-F292-4DD3-8623-AE4420874D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9104F1A4-623E-405F-A2C4-D229E62064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8A249506-8CB7-483C-A05E-D4D68010D6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35867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1B7222E-F800-4A16-A712-9E49411451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4D825C79-B6CA-4640-A2F3-0DCB476410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06F48DB6-2CD7-4B4C-9EC8-1D7F2AFF76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108E0431-DC75-42C4-B86F-9995DE5214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38502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790E3057-3A10-4D36-8BB7-09813E9C7D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015F38C4-3193-44D7-B878-48402FD6AB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7E429A3-D470-4637-AB39-D27985EEAF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24868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6E7F3EA-7853-4CC9-81C6-4F88286F36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8A2521B-3C72-423F-B66A-5FB5A75036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8AC5139-83DC-41D4-81A8-4A8CB71B06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D5918C5-D373-4122-9D15-9359057A66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07DB7FB-7555-4523-930D-B88B4E9696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41803AA-FF71-43CE-A0E9-9F46A0347A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43443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E3C03DB-6581-4A7B-943E-0ABE714032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FC001FF3-3EE4-4950-B669-5C0244F7384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00A41C7-1474-4DDF-9719-CA10CFABA97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E92A022-2F88-4EA0-BAA3-C763B9B2D4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D5AB0B8-A7C0-499D-B520-A7D4006FCA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5E95A54-060B-48FA-A2B9-B1C2C36D93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24977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38B0DDB-6DF4-4B3C-B98A-0048813317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6831BFA-2FB5-4A63-A2DE-3E6F948EC6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FA3A78E-9226-48DF-ABAE-C9E7374A0C1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BC08912-00EE-47FA-A5FC-1DC746C8E8E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1330C35-AE55-4D92-90AC-D5F2793FA91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06840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9346"/>
            <a:ext cx="12222204" cy="164596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217541" y="189330"/>
            <a:ext cx="5129519" cy="1250768"/>
          </a:xfrm>
          <a:prstGeom prst="rect">
            <a:avLst/>
          </a:prstGeom>
        </p:spPr>
        <p:txBody>
          <a:bodyPr vert="horz" wrap="square" lIns="0" tIns="19472" rIns="0" bIns="0" rtlCol="0" anchor="ctr">
            <a:spAutoFit/>
          </a:bodyPr>
          <a:lstStyle/>
          <a:p>
            <a:pPr marL="16933" algn="ctr">
              <a:lnSpc>
                <a:spcPct val="100000"/>
              </a:lnSpc>
              <a:spcBef>
                <a:spcPts val="152"/>
              </a:spcBef>
            </a:pPr>
            <a:r>
              <a:rPr lang="en-US" sz="8000" b="1" dirty="0">
                <a:solidFill>
                  <a:schemeClr val="bg1"/>
                </a:solidFill>
                <a:effectLst>
                  <a:outerShdw blurRad="25400" dist="12700" dir="2700000" sx="101000" sy="101000" algn="tl" rotWithShape="0">
                    <a:schemeClr val="bg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ALGEBRA</a:t>
            </a:r>
          </a:p>
        </p:txBody>
      </p:sp>
      <p:grpSp>
        <p:nvGrpSpPr>
          <p:cNvPr id="7" name="object 7"/>
          <p:cNvGrpSpPr/>
          <p:nvPr/>
        </p:nvGrpSpPr>
        <p:grpSpPr>
          <a:xfrm>
            <a:off x="9953898" y="205114"/>
            <a:ext cx="1828800" cy="1219200"/>
            <a:chOff x="4698979" y="198156"/>
            <a:chExt cx="622592" cy="613387"/>
          </a:xfrm>
        </p:grpSpPr>
        <p:sp>
          <p:nvSpPr>
            <p:cNvPr id="9" name="object 9"/>
            <p:cNvSpPr/>
            <p:nvPr/>
          </p:nvSpPr>
          <p:spPr>
            <a:xfrm>
              <a:off x="4698979" y="207658"/>
              <a:ext cx="622592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5" y="0"/>
                  </a:moveTo>
                  <a:lnTo>
                    <a:pt x="0" y="0"/>
                  </a:lnTo>
                  <a:lnTo>
                    <a:pt x="0" y="603618"/>
                  </a:lnTo>
                  <a:lnTo>
                    <a:pt x="603605" y="603618"/>
                  </a:lnTo>
                  <a:lnTo>
                    <a:pt x="603605" y="0"/>
                  </a:lnTo>
                  <a:close/>
                </a:path>
              </a:pathLst>
            </a:custGeom>
            <a:solidFill>
              <a:srgbClr val="00A859"/>
            </a:solidFill>
          </p:spPr>
          <p:txBody>
            <a:bodyPr wrap="square" lIns="0" tIns="0" rIns="0" bIns="0" rtlCol="0"/>
            <a:lstStyle/>
            <a:p>
              <a:endParaRPr sz="2400"/>
            </a:p>
          </p:txBody>
        </p:sp>
        <p:sp>
          <p:nvSpPr>
            <p:cNvPr id="10" name="object 10"/>
            <p:cNvSpPr/>
            <p:nvPr/>
          </p:nvSpPr>
          <p:spPr>
            <a:xfrm>
              <a:off x="4698979" y="198156"/>
              <a:ext cx="622592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 sz="2400"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9953897" y="459480"/>
            <a:ext cx="2238101" cy="636927"/>
          </a:xfrm>
          <a:prstGeom prst="rect">
            <a:avLst/>
          </a:prstGeom>
        </p:spPr>
        <p:txBody>
          <a:bodyPr vert="horz" wrap="square" lIns="0" tIns="21167" rIns="0" bIns="0" rtlCol="0">
            <a:spAutoFit/>
          </a:bodyPr>
          <a:lstStyle/>
          <a:p>
            <a:pPr>
              <a:spcBef>
                <a:spcPts val="167"/>
              </a:spcBef>
            </a:pPr>
            <a:r>
              <a:rPr lang="en-US" sz="3733" b="1" spc="13" dirty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spc="13" dirty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8-sinf</a:t>
            </a:r>
            <a:endParaRPr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462981" y="231549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/>
          </a:p>
        </p:txBody>
      </p:sp>
      <p:sp>
        <p:nvSpPr>
          <p:cNvPr id="15" name="TextBox 14"/>
          <p:cNvSpPr txBox="1"/>
          <p:nvPr/>
        </p:nvSpPr>
        <p:spPr>
          <a:xfrm>
            <a:off x="1208278" y="2287039"/>
            <a:ext cx="809517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5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5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Amaliy</a:t>
            </a:r>
            <a:r>
              <a:rPr lang="en-US" sz="5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tatbiqiy</a:t>
            </a:r>
            <a:r>
              <a:rPr lang="en-US" sz="5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masalalar</a:t>
            </a:r>
            <a:r>
              <a:rPr lang="en-US" sz="5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en-US" sz="5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bject 11"/>
          <p:cNvSpPr/>
          <p:nvPr/>
        </p:nvSpPr>
        <p:spPr>
          <a:xfrm>
            <a:off x="9465972" y="1999143"/>
            <a:ext cx="2316726" cy="225494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Прямоугольник 3"/>
          <p:cNvSpPr/>
          <p:nvPr/>
        </p:nvSpPr>
        <p:spPr>
          <a:xfrm>
            <a:off x="406184" y="2024732"/>
            <a:ext cx="639582" cy="167149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406183" y="3940405"/>
            <a:ext cx="639582" cy="167149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object 11">
            <a:extLst>
              <a:ext uri="{FF2B5EF4-FFF2-40B4-BE49-F238E27FC236}">
                <a16:creationId xmlns:a16="http://schemas.microsoft.com/office/drawing/2014/main" id="{D2168EAD-EAD9-4C91-B3BA-D0FB4D707556}"/>
              </a:ext>
            </a:extLst>
          </p:cNvPr>
          <p:cNvSpPr/>
          <p:nvPr/>
        </p:nvSpPr>
        <p:spPr>
          <a:xfrm>
            <a:off x="757444" y="1416429"/>
            <a:ext cx="33601" cy="65858"/>
          </a:xfrm>
          <a:custGeom>
            <a:avLst/>
            <a:gdLst/>
            <a:ahLst/>
            <a:cxnLst/>
            <a:rect l="l" t="t" r="r" b="b"/>
            <a:pathLst>
              <a:path w="15875" h="31115">
                <a:moveTo>
                  <a:pt x="15652" y="0"/>
                </a:moveTo>
                <a:lnTo>
                  <a:pt x="0" y="0"/>
                </a:lnTo>
                <a:lnTo>
                  <a:pt x="0" y="30786"/>
                </a:lnTo>
                <a:lnTo>
                  <a:pt x="15652" y="30786"/>
                </a:lnTo>
                <a:lnTo>
                  <a:pt x="15652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8" name="object 12">
            <a:extLst>
              <a:ext uri="{FF2B5EF4-FFF2-40B4-BE49-F238E27FC236}">
                <a16:creationId xmlns:a16="http://schemas.microsoft.com/office/drawing/2014/main" id="{5AAAE1A5-5083-45BC-BB77-451BC6095476}"/>
              </a:ext>
            </a:extLst>
          </p:cNvPr>
          <p:cNvSpPr/>
          <p:nvPr/>
        </p:nvSpPr>
        <p:spPr>
          <a:xfrm>
            <a:off x="692279" y="1399861"/>
            <a:ext cx="819869" cy="0"/>
          </a:xfrm>
          <a:custGeom>
            <a:avLst/>
            <a:gdLst/>
            <a:ahLst/>
            <a:cxnLst/>
            <a:rect l="l" t="t" r="r" b="b"/>
            <a:pathLst>
              <a:path w="387350">
                <a:moveTo>
                  <a:pt x="0" y="0"/>
                </a:moveTo>
                <a:lnTo>
                  <a:pt x="387158" y="0"/>
                </a:lnTo>
              </a:path>
            </a:pathLst>
          </a:custGeom>
          <a:ln w="15654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9" name="object 13">
            <a:extLst>
              <a:ext uri="{FF2B5EF4-FFF2-40B4-BE49-F238E27FC236}">
                <a16:creationId xmlns:a16="http://schemas.microsoft.com/office/drawing/2014/main" id="{42562BD1-38C5-4FEF-BE28-9E2028CE083A}"/>
              </a:ext>
            </a:extLst>
          </p:cNvPr>
          <p:cNvSpPr/>
          <p:nvPr/>
        </p:nvSpPr>
        <p:spPr>
          <a:xfrm>
            <a:off x="774010" y="662129"/>
            <a:ext cx="0" cy="721753"/>
          </a:xfrm>
          <a:custGeom>
            <a:avLst/>
            <a:gdLst/>
            <a:ahLst/>
            <a:cxnLst/>
            <a:rect l="l" t="t" r="r" b="b"/>
            <a:pathLst>
              <a:path h="340995">
                <a:moveTo>
                  <a:pt x="0" y="0"/>
                </a:moveTo>
                <a:lnTo>
                  <a:pt x="0" y="340718"/>
                </a:lnTo>
              </a:path>
            </a:pathLst>
          </a:custGeom>
          <a:ln w="15652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0" name="object 14">
            <a:extLst>
              <a:ext uri="{FF2B5EF4-FFF2-40B4-BE49-F238E27FC236}">
                <a16:creationId xmlns:a16="http://schemas.microsoft.com/office/drawing/2014/main" id="{199D57BF-AFEE-4760-B709-A1E005ECDEF4}"/>
              </a:ext>
            </a:extLst>
          </p:cNvPr>
          <p:cNvSpPr/>
          <p:nvPr/>
        </p:nvSpPr>
        <p:spPr>
          <a:xfrm>
            <a:off x="854362" y="719947"/>
            <a:ext cx="598101" cy="623638"/>
          </a:xfrm>
          <a:custGeom>
            <a:avLst/>
            <a:gdLst/>
            <a:ahLst/>
            <a:cxnLst/>
            <a:rect l="l" t="t" r="r" b="b"/>
            <a:pathLst>
              <a:path w="282575" h="294640">
                <a:moveTo>
                  <a:pt x="15652" y="0"/>
                </a:moveTo>
                <a:lnTo>
                  <a:pt x="0" y="0"/>
                </a:lnTo>
                <a:lnTo>
                  <a:pt x="2607" y="57118"/>
                </a:lnTo>
                <a:lnTo>
                  <a:pt x="10266" y="111280"/>
                </a:lnTo>
                <a:lnTo>
                  <a:pt x="22734" y="161224"/>
                </a:lnTo>
                <a:lnTo>
                  <a:pt x="39766" y="205689"/>
                </a:lnTo>
                <a:lnTo>
                  <a:pt x="61329" y="243530"/>
                </a:lnTo>
                <a:lnTo>
                  <a:pt x="112612" y="288250"/>
                </a:lnTo>
                <a:lnTo>
                  <a:pt x="141088" y="294044"/>
                </a:lnTo>
                <a:lnTo>
                  <a:pt x="169563" y="288250"/>
                </a:lnTo>
                <a:lnTo>
                  <a:pt x="185084" y="278391"/>
                </a:lnTo>
                <a:lnTo>
                  <a:pt x="141088" y="278391"/>
                </a:lnTo>
                <a:lnTo>
                  <a:pt x="117162" y="273190"/>
                </a:lnTo>
                <a:lnTo>
                  <a:pt x="73063" y="233046"/>
                </a:lnTo>
                <a:lnTo>
                  <a:pt x="53957" y="199078"/>
                </a:lnTo>
                <a:lnTo>
                  <a:pt x="37551" y="156187"/>
                </a:lnTo>
                <a:lnTo>
                  <a:pt x="25542" y="107896"/>
                </a:lnTo>
                <a:lnTo>
                  <a:pt x="18164" y="55426"/>
                </a:lnTo>
                <a:lnTo>
                  <a:pt x="15652" y="0"/>
                </a:lnTo>
                <a:close/>
              </a:path>
              <a:path w="282575" h="294640">
                <a:moveTo>
                  <a:pt x="282174" y="0"/>
                </a:moveTo>
                <a:lnTo>
                  <a:pt x="266522" y="0"/>
                </a:lnTo>
                <a:lnTo>
                  <a:pt x="264011" y="55426"/>
                </a:lnTo>
                <a:lnTo>
                  <a:pt x="256634" y="107896"/>
                </a:lnTo>
                <a:lnTo>
                  <a:pt x="244628" y="156187"/>
                </a:lnTo>
                <a:lnTo>
                  <a:pt x="228225" y="199078"/>
                </a:lnTo>
                <a:lnTo>
                  <a:pt x="209114" y="233046"/>
                </a:lnTo>
                <a:lnTo>
                  <a:pt x="165012" y="273190"/>
                </a:lnTo>
                <a:lnTo>
                  <a:pt x="141088" y="278391"/>
                </a:lnTo>
                <a:lnTo>
                  <a:pt x="185084" y="278391"/>
                </a:lnTo>
                <a:lnTo>
                  <a:pt x="220845" y="243530"/>
                </a:lnTo>
                <a:lnTo>
                  <a:pt x="242409" y="205689"/>
                </a:lnTo>
                <a:lnTo>
                  <a:pt x="259442" y="161224"/>
                </a:lnTo>
                <a:lnTo>
                  <a:pt x="271909" y="111280"/>
                </a:lnTo>
                <a:lnTo>
                  <a:pt x="279568" y="57118"/>
                </a:lnTo>
                <a:lnTo>
                  <a:pt x="28217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1" name="object 15">
            <a:extLst>
              <a:ext uri="{FF2B5EF4-FFF2-40B4-BE49-F238E27FC236}">
                <a16:creationId xmlns:a16="http://schemas.microsoft.com/office/drawing/2014/main" id="{DFF3D60F-1869-4734-8178-4BFE8F5C0368}"/>
              </a:ext>
            </a:extLst>
          </p:cNvPr>
          <p:cNvSpPr/>
          <p:nvPr/>
        </p:nvSpPr>
        <p:spPr>
          <a:xfrm>
            <a:off x="1424940" y="1445581"/>
            <a:ext cx="90051" cy="90051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66"/>
                </a:lnTo>
                <a:lnTo>
                  <a:pt x="10119" y="21186"/>
                </a:lnTo>
                <a:lnTo>
                  <a:pt x="0" y="31305"/>
                </a:lnTo>
                <a:lnTo>
                  <a:pt x="11066" y="42372"/>
                </a:lnTo>
                <a:lnTo>
                  <a:pt x="21186" y="32251"/>
                </a:lnTo>
                <a:lnTo>
                  <a:pt x="41426" y="32251"/>
                </a:lnTo>
                <a:lnTo>
                  <a:pt x="42372" y="31305"/>
                </a:lnTo>
                <a:lnTo>
                  <a:pt x="32252" y="21186"/>
                </a:lnTo>
                <a:lnTo>
                  <a:pt x="42372" y="11066"/>
                </a:lnTo>
                <a:lnTo>
                  <a:pt x="41424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41426" y="32251"/>
                </a:moveTo>
                <a:lnTo>
                  <a:pt x="21186" y="32251"/>
                </a:lnTo>
                <a:lnTo>
                  <a:pt x="31305" y="42372"/>
                </a:lnTo>
                <a:lnTo>
                  <a:pt x="41426" y="32251"/>
                </a:lnTo>
                <a:close/>
              </a:path>
              <a:path w="42545" h="42545">
                <a:moveTo>
                  <a:pt x="31305" y="0"/>
                </a:moveTo>
                <a:lnTo>
                  <a:pt x="21186" y="10119"/>
                </a:lnTo>
                <a:lnTo>
                  <a:pt x="41424" y="10119"/>
                </a:lnTo>
                <a:lnTo>
                  <a:pt x="31305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2" name="object 16">
            <a:extLst>
              <a:ext uri="{FF2B5EF4-FFF2-40B4-BE49-F238E27FC236}">
                <a16:creationId xmlns:a16="http://schemas.microsoft.com/office/drawing/2014/main" id="{C22A3C16-3643-4C83-83DD-E1EA8CC4BADD}"/>
              </a:ext>
            </a:extLst>
          </p:cNvPr>
          <p:cNvSpPr/>
          <p:nvPr/>
        </p:nvSpPr>
        <p:spPr>
          <a:xfrm>
            <a:off x="649647" y="687960"/>
            <a:ext cx="90051" cy="90051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73"/>
                </a:lnTo>
                <a:lnTo>
                  <a:pt x="10120" y="21188"/>
                </a:lnTo>
                <a:lnTo>
                  <a:pt x="0" y="31305"/>
                </a:lnTo>
                <a:lnTo>
                  <a:pt x="11066" y="42378"/>
                </a:lnTo>
                <a:lnTo>
                  <a:pt x="42372" y="11073"/>
                </a:lnTo>
                <a:lnTo>
                  <a:pt x="41419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31306" y="0"/>
                </a:moveTo>
                <a:lnTo>
                  <a:pt x="21186" y="10119"/>
                </a:lnTo>
                <a:lnTo>
                  <a:pt x="41419" y="10119"/>
                </a:lnTo>
                <a:lnTo>
                  <a:pt x="31306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839152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4314" y="192559"/>
            <a:ext cx="11552630" cy="773899"/>
          </a:xfrm>
          <a:prstGeom prst="rect">
            <a:avLst/>
          </a:prstGeom>
          <a:solidFill>
            <a:srgbClr val="0070C0"/>
          </a:solidFill>
        </p:spPr>
        <p:txBody>
          <a:bodyPr vert="horz" wrap="square" lIns="0" tIns="34894" rIns="0" bIns="0" rtlCol="0" anchor="ctr">
            <a:spAutoFit/>
          </a:bodyPr>
          <a:lstStyle/>
          <a:p>
            <a:pPr marL="26841" algn="ctr">
              <a:lnSpc>
                <a:spcPct val="100000"/>
              </a:lnSpc>
              <a:spcBef>
                <a:spcPts val="275"/>
              </a:spcBef>
            </a:pPr>
            <a:r>
              <a:rPr lang="en-US" sz="4800" dirty="0"/>
              <a:t>330- masala</a:t>
            </a:r>
            <a:endParaRPr sz="4000" dirty="0"/>
          </a:p>
        </p:txBody>
      </p:sp>
      <p:sp>
        <p:nvSpPr>
          <p:cNvPr id="4" name="TextBox 3"/>
          <p:cNvSpPr txBox="1"/>
          <p:nvPr/>
        </p:nvSpPr>
        <p:spPr>
          <a:xfrm>
            <a:off x="625708" y="1201188"/>
            <a:ext cx="1075423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ta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qurut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5 ta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xo‘rozqand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birgalikda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2250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so‘mdan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arzon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3 ta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qurut</a:t>
            </a: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 ta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xo‘rozqand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birgalikda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120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so‘mdan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qimmat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arzon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13 ta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qurutmi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10 ta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xo‘rozqandmi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74678" y="3150424"/>
            <a:ext cx="416171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i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Qurut</a:t>
            </a:r>
            <a:r>
              <a:rPr lang="en-US" sz="24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x </a:t>
            </a:r>
            <a:r>
              <a:rPr lang="en-US" sz="2400" b="1" i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so‘m</a:t>
            </a:r>
            <a:r>
              <a:rPr lang="en-US" sz="2400" b="1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2400" b="1" i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Xo‘rozqand</a:t>
            </a:r>
            <a:r>
              <a:rPr lang="en-US" sz="24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 </a:t>
            </a:r>
            <a:r>
              <a:rPr lang="en-US" sz="2400" b="1" i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so‘m</a:t>
            </a:r>
            <a:r>
              <a:rPr lang="en-US" sz="2400" b="1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bo‘lsin</a:t>
            </a:r>
            <a:r>
              <a:rPr lang="en-US" sz="2400" b="1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400" b="1" i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848896" y="3191853"/>
            <a:ext cx="2669320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4x+5y &lt; 2250</a:t>
            </a:r>
          </a:p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3x+2y &gt; 1200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Левая фигурная скобка 7"/>
          <p:cNvSpPr/>
          <p:nvPr/>
        </p:nvSpPr>
        <p:spPr>
          <a:xfrm>
            <a:off x="4636395" y="3191853"/>
            <a:ext cx="425002" cy="1077218"/>
          </a:xfrm>
          <a:prstGeom prst="leftBrace">
            <a:avLst>
              <a:gd name="adj1" fmla="val 32575"/>
              <a:gd name="adj2" fmla="val 50000"/>
            </a:avLst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298288" y="3191853"/>
            <a:ext cx="3352200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32x+40y &lt; 18000</a:t>
            </a:r>
          </a:p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45x+30y &gt; 18000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Левая фигурная скобка 12"/>
          <p:cNvSpPr/>
          <p:nvPr/>
        </p:nvSpPr>
        <p:spPr>
          <a:xfrm>
            <a:off x="8085787" y="3215463"/>
            <a:ext cx="425002" cy="1077218"/>
          </a:xfrm>
          <a:prstGeom prst="leftBrace">
            <a:avLst>
              <a:gd name="adj1" fmla="val 32575"/>
              <a:gd name="adj2" fmla="val 50000"/>
            </a:avLst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1418812" y="4464714"/>
            <a:ext cx="3966150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-32x- 40y+18000 &gt; 0</a:t>
            </a:r>
          </a:p>
          <a:p>
            <a:r>
              <a:rPr lang="en-US" sz="3200" u="sng" dirty="0">
                <a:latin typeface="Arial" panose="020B0604020202020204" pitchFamily="34" charset="0"/>
                <a:cs typeface="Arial" panose="020B0604020202020204" pitchFamily="34" charset="0"/>
              </a:rPr>
              <a:t> 45x+30y -18000 &gt; 0</a:t>
            </a:r>
          </a:p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13x – 10y &gt;0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Левая фигурная скобка 14"/>
          <p:cNvSpPr/>
          <p:nvPr/>
        </p:nvSpPr>
        <p:spPr>
          <a:xfrm>
            <a:off x="1206311" y="4488324"/>
            <a:ext cx="425002" cy="1077218"/>
          </a:xfrm>
          <a:prstGeom prst="leftBrace">
            <a:avLst>
              <a:gd name="adj1" fmla="val 32575"/>
              <a:gd name="adj2" fmla="val 50000"/>
            </a:avLst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727787" y="4734545"/>
            <a:ext cx="38985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+</a:t>
            </a:r>
            <a:endParaRPr lang="ru-RU" sz="32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5940633" y="4804560"/>
            <a:ext cx="5439310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13x &gt; 10y</a:t>
            </a:r>
          </a:p>
          <a:p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10 ta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xo‘rozqand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arzon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7462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 animBg="1"/>
      <p:bldP spid="12" grpId="0"/>
      <p:bldP spid="13" grpId="0" animBg="1"/>
      <p:bldP spid="14" grpId="0"/>
      <p:bldP spid="15" grpId="0" animBg="1"/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4314" y="192559"/>
            <a:ext cx="11552630" cy="773899"/>
          </a:xfrm>
          <a:prstGeom prst="rect">
            <a:avLst/>
          </a:prstGeom>
          <a:solidFill>
            <a:srgbClr val="0070C0"/>
          </a:solidFill>
        </p:spPr>
        <p:txBody>
          <a:bodyPr vert="horz" wrap="square" lIns="0" tIns="34894" rIns="0" bIns="0" rtlCol="0" anchor="ctr">
            <a:spAutoFit/>
          </a:bodyPr>
          <a:lstStyle/>
          <a:p>
            <a:pPr marL="26841" algn="ctr">
              <a:lnSpc>
                <a:spcPct val="100000"/>
              </a:lnSpc>
              <a:spcBef>
                <a:spcPts val="275"/>
              </a:spcBef>
            </a:pPr>
            <a:r>
              <a:rPr lang="en-US" sz="4800" dirty="0"/>
              <a:t>33</a:t>
            </a:r>
            <a:r>
              <a:rPr lang="ru-RU" sz="4800" dirty="0"/>
              <a:t>1</a:t>
            </a:r>
            <a:r>
              <a:rPr lang="en-US" sz="4800" dirty="0"/>
              <a:t>- masala</a:t>
            </a:r>
            <a:endParaRPr sz="4000" dirty="0"/>
          </a:p>
        </p:txBody>
      </p:sp>
      <p:sp>
        <p:nvSpPr>
          <p:cNvPr id="4" name="TextBox 3"/>
          <p:cNvSpPr txBox="1"/>
          <p:nvPr/>
        </p:nvSpPr>
        <p:spPr>
          <a:xfrm>
            <a:off x="625708" y="1201188"/>
            <a:ext cx="1075423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Imtixonda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o‘quvchilarning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1/6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qoniqarli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”, 56% “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14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a’lo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baholar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oldi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A’lo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baho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olganlar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jami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o‘quvchilarning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4%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algn="just"/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ammo 5%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jami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o‘quvchilar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sonini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toping?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25708" y="2394416"/>
            <a:ext cx="5024132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Jami </a:t>
            </a:r>
            <a:r>
              <a:rPr lang="en-US" sz="28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o‘quvchilar</a:t>
            </a:r>
            <a:r>
              <a:rPr lang="en-US" sz="2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soni</a:t>
            </a:r>
            <a:r>
              <a:rPr lang="en-US" sz="2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sz="2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bo‘lsin</a:t>
            </a:r>
            <a:r>
              <a:rPr lang="en-US" sz="2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28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x/6</a:t>
            </a:r>
            <a:r>
              <a:rPr lang="en-US" sz="2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-“</a:t>
            </a:r>
            <a:r>
              <a:rPr lang="en-US" sz="28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qoniqarli</a:t>
            </a:r>
            <a:r>
              <a:rPr lang="en-US" sz="2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</a:p>
          <a:p>
            <a:r>
              <a:rPr lang="en-US" sz="28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56x/100</a:t>
            </a:r>
            <a:r>
              <a:rPr lang="en-US" sz="2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“</a:t>
            </a:r>
            <a:r>
              <a:rPr lang="en-US" sz="28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r>
              <a:rPr lang="en-US" sz="2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endParaRPr lang="ru-RU" sz="2800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100396" y="5021288"/>
            <a:ext cx="4142481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150n = 300</a:t>
            </a:r>
          </a:p>
          <a:p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300 ta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o‘quvchi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674510" y="3284773"/>
            <a:ext cx="156966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- 14x/25</a:t>
            </a:r>
            <a:r>
              <a:rPr lang="en-US" sz="20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000" dirty="0">
              <a:solidFill>
                <a:srgbClr val="C0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625708" y="3779411"/>
                <a:ext cx="8545929" cy="273921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Jami </a:t>
                </a:r>
                <a:r>
                  <a:rPr lang="en-US" sz="2800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o‘quvchilar</a:t>
                </a:r>
                <a:r>
                  <a:rPr lang="en-US" sz="28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soni</a:t>
                </a:r>
                <a:r>
                  <a:rPr lang="en-US" sz="28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6 </a:t>
                </a:r>
                <a:r>
                  <a:rPr lang="en-US" sz="2800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28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ham, 25 </a:t>
                </a:r>
                <a:r>
                  <a:rPr lang="en-US" sz="2800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28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ham </a:t>
                </a:r>
                <a:r>
                  <a:rPr lang="en-US" sz="2800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bo‘linadi</a:t>
                </a:r>
                <a:r>
                  <a:rPr lang="en-US" sz="28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en-US" sz="2400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4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x = 6·25∙n (n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∈</m:t>
                    </m:r>
                  </m:oMath>
                </a14:m>
                <a:r>
                  <a:rPr lang="en-US" sz="24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N)</a:t>
                </a:r>
              </a:p>
              <a:p>
                <a:r>
                  <a:rPr lang="en-US" sz="24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x·4% &lt; 14 &lt; x∙5%</a:t>
                </a:r>
              </a:p>
              <a:p>
                <a:r>
                  <a:rPr lang="en-US" sz="24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0,04x &lt; 14 &lt; 0,05x </a:t>
                </a:r>
              </a:p>
              <a:p>
                <a:r>
                  <a:rPr lang="en-US" sz="24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0,04·150n &lt; 14 &lt; 0,05∙150n</a:t>
                </a:r>
              </a:p>
              <a:p>
                <a:r>
                  <a:rPr lang="en-US" sz="24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6n &lt;14 &lt; 7,5n</a:t>
                </a:r>
              </a:p>
              <a:p>
                <a:r>
                  <a:rPr lang="en-US" sz="24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n = 2 </a:t>
                </a:r>
                <a:endParaRPr lang="ru-RU" sz="2400" b="1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5708" y="3779411"/>
                <a:ext cx="8545929" cy="2739211"/>
              </a:xfrm>
              <a:prstGeom prst="rect">
                <a:avLst/>
              </a:prstGeom>
              <a:blipFill rotWithShape="0">
                <a:blip r:embed="rId2"/>
                <a:stretch>
                  <a:fillRect l="-1498" t="-2450" r="-143" b="-445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460902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4314" y="192559"/>
            <a:ext cx="11552630" cy="773899"/>
          </a:xfrm>
          <a:prstGeom prst="rect">
            <a:avLst/>
          </a:prstGeom>
          <a:solidFill>
            <a:srgbClr val="0070C0"/>
          </a:solidFill>
        </p:spPr>
        <p:txBody>
          <a:bodyPr vert="horz" wrap="square" lIns="0" tIns="34894" rIns="0" bIns="0" rtlCol="0" anchor="ctr">
            <a:spAutoFit/>
          </a:bodyPr>
          <a:lstStyle/>
          <a:p>
            <a:pPr marL="26841" algn="ctr">
              <a:lnSpc>
                <a:spcPct val="100000"/>
              </a:lnSpc>
              <a:spcBef>
                <a:spcPts val="275"/>
              </a:spcBef>
            </a:pPr>
            <a:r>
              <a:rPr lang="en-US" sz="4800" dirty="0"/>
              <a:t>332- masala</a:t>
            </a:r>
            <a:endParaRPr sz="4000" dirty="0"/>
          </a:p>
        </p:txBody>
      </p:sp>
      <p:sp>
        <p:nvSpPr>
          <p:cNvPr id="4" name="TextBox 3"/>
          <p:cNvSpPr txBox="1"/>
          <p:nvPr/>
        </p:nvSpPr>
        <p:spPr>
          <a:xfrm>
            <a:off x="625708" y="1201188"/>
            <a:ext cx="1075423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idishdagi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hil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buyumlar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birgalikda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29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tadan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idishdan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 ta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buyum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olinganda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unda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qolgan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buyumlar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2-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idishdagidan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3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baravardan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-da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ko‘proq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1-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idishdagi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buyumlarning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baravari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2-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idishdagi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buyumlarning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baravari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farqi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60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idishda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qanchadan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buyum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25708" y="3679171"/>
            <a:ext cx="6675225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 </a:t>
            </a:r>
            <a:r>
              <a:rPr lang="en-US" sz="32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idishdagi</a:t>
            </a:r>
            <a:r>
              <a:rPr lang="en-US" sz="32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buyumlar</a:t>
            </a:r>
            <a:r>
              <a:rPr lang="en-US" sz="32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soni</a:t>
            </a:r>
            <a:r>
              <a:rPr lang="en-US" sz="32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sz="32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bo‘lsin</a:t>
            </a:r>
            <a:r>
              <a:rPr lang="en-US" sz="32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32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2- </a:t>
            </a:r>
            <a:r>
              <a:rPr lang="en-US" sz="32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idishdagi</a:t>
            </a:r>
            <a:r>
              <a:rPr lang="en-US" sz="32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buyumlar</a:t>
            </a:r>
            <a:r>
              <a:rPr lang="en-US" sz="32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soni</a:t>
            </a:r>
            <a:r>
              <a:rPr lang="en-US" sz="32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en-US" sz="32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2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7972850" y="3525283"/>
            <a:ext cx="1887055" cy="138499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i="1" dirty="0" err="1">
                <a:latin typeface="Arial" panose="020B0604020202020204" pitchFamily="34" charset="0"/>
                <a:cs typeface="Arial" panose="020B0604020202020204" pitchFamily="34" charset="0"/>
              </a:rPr>
              <a:t>x+y</a:t>
            </a: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 &gt; 29</a:t>
            </a:r>
          </a:p>
          <a:p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x–2 &gt; 3y</a:t>
            </a:r>
          </a:p>
          <a:p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3x-2y &lt;60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000" dirty="0"/>
          </a:p>
        </p:txBody>
      </p:sp>
      <p:sp>
        <p:nvSpPr>
          <p:cNvPr id="6" name="Левая фигурная скобка 5"/>
          <p:cNvSpPr/>
          <p:nvPr/>
        </p:nvSpPr>
        <p:spPr>
          <a:xfrm>
            <a:off x="7551636" y="3545304"/>
            <a:ext cx="384313" cy="1364974"/>
          </a:xfrm>
          <a:prstGeom prst="leftBrace">
            <a:avLst>
              <a:gd name="adj1" fmla="val 39367"/>
              <a:gd name="adj2" fmla="val 50000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4377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4314" y="192559"/>
            <a:ext cx="11552630" cy="773899"/>
          </a:xfrm>
          <a:prstGeom prst="rect">
            <a:avLst/>
          </a:prstGeom>
          <a:solidFill>
            <a:srgbClr val="0070C0"/>
          </a:solidFill>
        </p:spPr>
        <p:txBody>
          <a:bodyPr vert="horz" wrap="square" lIns="0" tIns="34894" rIns="0" bIns="0" rtlCol="0" anchor="ctr">
            <a:spAutoFit/>
          </a:bodyPr>
          <a:lstStyle/>
          <a:p>
            <a:pPr marL="26841" algn="ctr">
              <a:lnSpc>
                <a:spcPct val="100000"/>
              </a:lnSpc>
              <a:spcBef>
                <a:spcPts val="275"/>
              </a:spcBef>
            </a:pPr>
            <a:r>
              <a:rPr lang="en-US" sz="4800" dirty="0"/>
              <a:t>332- masala</a:t>
            </a:r>
            <a:endParaRPr sz="40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803422" y="1219401"/>
            <a:ext cx="1887055" cy="138499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i="1" dirty="0" err="1">
                <a:latin typeface="Arial" panose="020B0604020202020204" pitchFamily="34" charset="0"/>
                <a:cs typeface="Arial" panose="020B0604020202020204" pitchFamily="34" charset="0"/>
              </a:rPr>
              <a:t>x+y</a:t>
            </a: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 &gt; 29</a:t>
            </a:r>
          </a:p>
          <a:p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x–2 &gt; 3y</a:t>
            </a:r>
          </a:p>
          <a:p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3x-2y &lt;60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000" dirty="0"/>
          </a:p>
        </p:txBody>
      </p:sp>
      <p:sp>
        <p:nvSpPr>
          <p:cNvPr id="6" name="Левая фигурная скобка 5"/>
          <p:cNvSpPr/>
          <p:nvPr/>
        </p:nvSpPr>
        <p:spPr>
          <a:xfrm>
            <a:off x="382208" y="1239422"/>
            <a:ext cx="384313" cy="1364974"/>
          </a:xfrm>
          <a:prstGeom prst="leftBrace">
            <a:avLst>
              <a:gd name="adj1" fmla="val 39367"/>
              <a:gd name="adj2" fmla="val 50000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3301453" y="1239281"/>
                <a:ext cx="1972271" cy="156555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8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x &gt; 29-y</a:t>
                </a:r>
              </a:p>
              <a:p>
                <a:r>
                  <a:rPr lang="en-US" sz="28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x &gt; 3y+2</a:t>
                </a:r>
              </a:p>
              <a:p>
                <a:r>
                  <a:rPr lang="en-US" sz="28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20+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den>
                    </m:f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𝑦</m:t>
                    </m:r>
                  </m:oMath>
                </a14:m>
                <a:r>
                  <a:rPr lang="en-US" sz="28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&gt; x</a:t>
                </a:r>
                <a:r>
                  <a:rPr lang="en-US" sz="20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2000" dirty="0"/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01453" y="1239281"/>
                <a:ext cx="1972271" cy="1565557"/>
              </a:xfrm>
              <a:prstGeom prst="rect">
                <a:avLst/>
              </a:prstGeom>
              <a:blipFill rotWithShape="0">
                <a:blip r:embed="rId2"/>
                <a:stretch>
                  <a:fillRect l="-6502" t="-3891" r="-1548" b="-350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Левая фигурная скобка 7"/>
          <p:cNvSpPr/>
          <p:nvPr/>
        </p:nvSpPr>
        <p:spPr>
          <a:xfrm>
            <a:off x="2880239" y="1259302"/>
            <a:ext cx="384313" cy="1364974"/>
          </a:xfrm>
          <a:prstGeom prst="leftBrace">
            <a:avLst>
              <a:gd name="adj1" fmla="val 39367"/>
              <a:gd name="adj2" fmla="val 50000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6080629" y="1362392"/>
                <a:ext cx="2313710" cy="15922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8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20+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num>
                      <m:den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den>
                    </m:f>
                    <m:r>
                      <a:rPr lang="en-US" sz="2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𝑦</m:t>
                    </m:r>
                  </m:oMath>
                </a14:m>
                <a:r>
                  <a:rPr lang="en-US" sz="28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&gt; 29-y</a:t>
                </a:r>
              </a:p>
              <a:p>
                <a:r>
                  <a:rPr lang="en-US" sz="28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20+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num>
                      <m:den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den>
                    </m:f>
                    <m:r>
                      <a:rPr lang="en-US" sz="2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𝑦</m:t>
                    </m:r>
                  </m:oMath>
                </a14:m>
                <a:r>
                  <a:rPr lang="en-US" sz="28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&gt; 3y+2</a:t>
                </a:r>
                <a:endParaRPr lang="ru-RU" sz="2000" dirty="0"/>
              </a:p>
              <a:p>
                <a:r>
                  <a:rPr lang="en-US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dirty="0"/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80629" y="1362392"/>
                <a:ext cx="2313710" cy="1592231"/>
              </a:xfrm>
              <a:prstGeom prst="rect">
                <a:avLst/>
              </a:prstGeom>
              <a:blipFill rotWithShape="0">
                <a:blip r:embed="rId3"/>
                <a:stretch>
                  <a:fillRect l="-5263" r="-394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681696" y="3097682"/>
                <a:ext cx="2850524" cy="268913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32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20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num>
                      <m:den>
                        <m: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den>
                    </m:f>
                    <m:r>
                      <a:rPr lang="en-US" sz="32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𝑦</m:t>
                    </m:r>
                  </m:oMath>
                </a14:m>
                <a:r>
                  <a:rPr lang="en-US" sz="32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&gt; 29-y</a:t>
                </a:r>
              </a:p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</m:num>
                      <m:den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32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y &gt; 9</a:t>
                </a:r>
              </a:p>
              <a:p>
                <a:r>
                  <a:rPr lang="en-US" sz="32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y &gt;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27</m:t>
                        </m:r>
                      </m:num>
                      <m:den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</m:den>
                    </m:f>
                  </m:oMath>
                </a14:m>
                <a:endParaRPr lang="en-US" sz="3200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32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y &gt; 5,4</a:t>
                </a:r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1696" y="3097682"/>
                <a:ext cx="2850524" cy="2689134"/>
              </a:xfrm>
              <a:prstGeom prst="rect">
                <a:avLst/>
              </a:prstGeom>
              <a:blipFill rotWithShape="0">
                <a:blip r:embed="rId4"/>
                <a:stretch>
                  <a:fillRect l="-5567" r="-4711" b="-657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4773989" y="3200772"/>
                <a:ext cx="2840906" cy="244874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32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20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num>
                      <m:den>
                        <m: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den>
                    </m:f>
                    <m:r>
                      <a:rPr lang="en-US" sz="32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𝑦</m:t>
                    </m:r>
                  </m:oMath>
                </a14:m>
                <a:r>
                  <a:rPr lang="en-US" sz="32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&gt; 3y+2</a:t>
                </a:r>
              </a:p>
              <a:p>
                <a:r>
                  <a:rPr lang="en-US" sz="2800" dirty="0"/>
                  <a:t>18 &gt; </a:t>
                </a:r>
                <a14:m>
                  <m:oMath xmlns:m="http://schemas.openxmlformats.org/officeDocument/2006/math">
                    <m:r>
                      <a:rPr lang="en-US" sz="28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den>
                    </m:f>
                    <m:r>
                      <a:rPr lang="en-US" sz="2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𝑦</m:t>
                    </m:r>
                  </m:oMath>
                </a14:m>
                <a:endParaRPr lang="en-US" sz="2800" dirty="0">
                  <a:cs typeface="Arial" panose="020B0604020202020204" pitchFamily="34" charset="0"/>
                </a:endParaRPr>
              </a:p>
              <a:p>
                <a:r>
                  <a:rPr lang="en-US" sz="2800" dirty="0"/>
                  <a:t>y &lt;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54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7</m:t>
                        </m:r>
                      </m:den>
                    </m:f>
                  </m:oMath>
                </a14:m>
                <a:endParaRPr lang="en-US" sz="2000" dirty="0"/>
              </a:p>
              <a:p>
                <a:r>
                  <a:rPr lang="en-US" sz="2800" dirty="0"/>
                  <a:t>y &lt; 7,7</a:t>
                </a:r>
                <a:endParaRPr lang="ru-RU" sz="2800" dirty="0"/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73989" y="3200772"/>
                <a:ext cx="2840906" cy="2448747"/>
              </a:xfrm>
              <a:prstGeom prst="rect">
                <a:avLst/>
              </a:prstGeom>
              <a:blipFill rotWithShape="0">
                <a:blip r:embed="rId5"/>
                <a:stretch>
                  <a:fillRect l="-5365" r="-4936" b="-597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Прямоугольник 11"/>
          <p:cNvSpPr/>
          <p:nvPr/>
        </p:nvSpPr>
        <p:spPr>
          <a:xfrm>
            <a:off x="8532293" y="3386280"/>
            <a:ext cx="1273105" cy="126188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y &gt; 5,4</a:t>
            </a:r>
          </a:p>
          <a:p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y &lt; 7,7</a:t>
            </a:r>
          </a:p>
          <a:p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000" dirty="0"/>
          </a:p>
        </p:txBody>
      </p:sp>
      <p:sp>
        <p:nvSpPr>
          <p:cNvPr id="13" name="Левая фигурная скобка 12"/>
          <p:cNvSpPr/>
          <p:nvPr/>
        </p:nvSpPr>
        <p:spPr>
          <a:xfrm>
            <a:off x="8334763" y="3503054"/>
            <a:ext cx="197530" cy="922091"/>
          </a:xfrm>
          <a:prstGeom prst="leftBrace">
            <a:avLst>
              <a:gd name="adj1" fmla="val 39367"/>
              <a:gd name="adj2" fmla="val 50000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5098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864152" y="2483640"/>
            <a:ext cx="2706190" cy="175432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x &gt; 23</a:t>
            </a: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x &gt; 20</a:t>
            </a: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x &lt; 24</a:t>
            </a:r>
          </a:p>
          <a:p>
            <a:r>
              <a:rPr 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 – </a:t>
            </a:r>
            <a:r>
              <a:rPr lang="en-US" sz="2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mavjud</a:t>
            </a:r>
            <a:r>
              <a:rPr 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emas</a:t>
            </a:r>
            <a:r>
              <a:rPr lang="en-US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6" name="Левая фигурная скобка 5"/>
          <p:cNvSpPr/>
          <p:nvPr/>
        </p:nvSpPr>
        <p:spPr>
          <a:xfrm>
            <a:off x="3479839" y="2483640"/>
            <a:ext cx="384313" cy="1364974"/>
          </a:xfrm>
          <a:prstGeom prst="leftBrace">
            <a:avLst>
              <a:gd name="adj1" fmla="val 39367"/>
              <a:gd name="adj2" fmla="val 50000"/>
            </a:avLst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4078097" y="243556"/>
            <a:ext cx="280076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332- masala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97726" y="2935294"/>
            <a:ext cx="24978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y = 6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bo‘lganda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8730225" y="2597403"/>
                <a:ext cx="1396536" cy="193488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x &gt; 22</a:t>
                </a:r>
              </a:p>
              <a:p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x &gt; 23</a:t>
                </a:r>
              </a:p>
              <a:p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x &lt; 24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20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en-US" sz="2400" b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x = 24 </a:t>
                </a:r>
                <a:endParaRPr lang="ru-RU" sz="2400" b="1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30225" y="2597403"/>
                <a:ext cx="1396536" cy="1934889"/>
              </a:xfrm>
              <a:prstGeom prst="rect">
                <a:avLst/>
              </a:prstGeom>
              <a:blipFill rotWithShape="0">
                <a:blip r:embed="rId2"/>
                <a:stretch>
                  <a:fillRect l="-8734" t="-3155" b="-630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Левая фигурная скобка 9"/>
          <p:cNvSpPr/>
          <p:nvPr/>
        </p:nvSpPr>
        <p:spPr>
          <a:xfrm>
            <a:off x="8345912" y="2597403"/>
            <a:ext cx="384313" cy="1364974"/>
          </a:xfrm>
          <a:prstGeom prst="leftBrace">
            <a:avLst>
              <a:gd name="adj1" fmla="val 39367"/>
              <a:gd name="adj2" fmla="val 50000"/>
            </a:avLst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5629964" y="2972920"/>
            <a:ext cx="24978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y = 7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bo‘lganda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3230439" y="4897789"/>
            <a:ext cx="6108788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1-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idishda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24 ta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buyum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2-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idishda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7 ta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buyum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bor.</a:t>
            </a:r>
            <a:endParaRPr lang="ru-RU" sz="28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1183293" y="1368709"/>
            <a:ext cx="1293944" cy="126188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y &gt; 5,4</a:t>
            </a:r>
          </a:p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y &lt; 7,7</a:t>
            </a:r>
          </a:p>
          <a:p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000" dirty="0"/>
          </a:p>
        </p:txBody>
      </p:sp>
      <p:sp>
        <p:nvSpPr>
          <p:cNvPr id="33" name="Левая фигурная скобка 32"/>
          <p:cNvSpPr/>
          <p:nvPr/>
        </p:nvSpPr>
        <p:spPr>
          <a:xfrm>
            <a:off x="960005" y="1449936"/>
            <a:ext cx="197530" cy="922091"/>
          </a:xfrm>
          <a:prstGeom prst="leftBrace">
            <a:avLst>
              <a:gd name="adj1" fmla="val 39367"/>
              <a:gd name="adj2" fmla="val 50000"/>
            </a:avLst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TextBox 33"/>
          <p:cNvSpPr txBox="1"/>
          <p:nvPr/>
        </p:nvSpPr>
        <p:spPr>
          <a:xfrm>
            <a:off x="3095526" y="1504268"/>
            <a:ext cx="770973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Tengsizlikni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qanoatlantiruvchi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sonlar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ru-RU" sz="28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51569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8" grpId="0"/>
      <p:bldP spid="9" grpId="0"/>
      <p:bldP spid="10" grpId="0" animBg="1"/>
      <p:bldP spid="11" grpId="0"/>
      <p:bldP spid="31" grpId="0"/>
      <p:bldP spid="32" grpId="0"/>
      <p:bldP spid="3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4314" y="192559"/>
            <a:ext cx="11552630" cy="773899"/>
          </a:xfrm>
          <a:prstGeom prst="rect">
            <a:avLst/>
          </a:prstGeom>
          <a:solidFill>
            <a:srgbClr val="0070C0"/>
          </a:solidFill>
        </p:spPr>
        <p:txBody>
          <a:bodyPr vert="horz" wrap="square" lIns="0" tIns="34894" rIns="0" bIns="0" rtlCol="0" anchor="ctr">
            <a:spAutoFit/>
          </a:bodyPr>
          <a:lstStyle/>
          <a:p>
            <a:pPr marL="26841" algn="ctr">
              <a:lnSpc>
                <a:spcPct val="100000"/>
              </a:lnSpc>
              <a:spcBef>
                <a:spcPts val="275"/>
              </a:spcBef>
            </a:pPr>
            <a:r>
              <a:rPr lang="en-US" sz="4800" dirty="0"/>
              <a:t>339- masala</a:t>
            </a:r>
            <a:endParaRPr sz="4000" dirty="0"/>
          </a:p>
        </p:txBody>
      </p:sp>
      <p:sp>
        <p:nvSpPr>
          <p:cNvPr id="4" name="TextBox 3"/>
          <p:cNvSpPr txBox="1"/>
          <p:nvPr/>
        </p:nvSpPr>
        <p:spPr>
          <a:xfrm>
            <a:off x="625708" y="1201188"/>
            <a:ext cx="1075423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Hajmi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8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litr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eritmada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60%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kislota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Unga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kislotasi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20%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eritmadan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quya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boshladi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Aralashmadagi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kislota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40%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bo‘lmasligi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lekin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30%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bo‘lmasligi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eritmadan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birinchisiga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qancha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quyish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04314" y="2942965"/>
                <a:ext cx="6636176" cy="95410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2800" b="1" i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1- </a:t>
                </a:r>
                <a:r>
                  <a:rPr lang="en-US" sz="2800" b="1" i="1" dirty="0" err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eritma</a:t>
                </a:r>
                <a:r>
                  <a:rPr lang="en-US" sz="2800" b="1" i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8 </a:t>
                </a:r>
                <a:r>
                  <a:rPr lang="en-US" sz="2800" b="1" i="1" dirty="0" err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litr</a:t>
                </a:r>
                <a:r>
                  <a:rPr lang="en-US" sz="2800" b="1" i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60%li 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→</m:t>
                    </m:r>
                  </m:oMath>
                </a14:m>
                <a:r>
                  <a:rPr lang="en-US" sz="2800" b="1" i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4,8 </a:t>
                </a:r>
                <a:r>
                  <a:rPr lang="en-US" sz="2800" b="1" i="1" dirty="0" err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litr</a:t>
                </a:r>
                <a:r>
                  <a:rPr lang="en-US" sz="2800" b="1" i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i="1" dirty="0" err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kislota</a:t>
                </a:r>
                <a:r>
                  <a:rPr lang="en-US" sz="2800" b="1" i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algn="ctr"/>
                <a:r>
                  <a:rPr lang="en-US" sz="2800" b="1" i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2- </a:t>
                </a:r>
                <a:r>
                  <a:rPr lang="en-US" sz="2800" b="1" i="1" dirty="0" err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eritma</a:t>
                </a:r>
                <a:r>
                  <a:rPr lang="en-US" sz="2800" b="1" i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x </a:t>
                </a:r>
                <a:r>
                  <a:rPr lang="en-US" sz="2800" b="1" i="1" dirty="0" err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litr</a:t>
                </a:r>
                <a:r>
                  <a:rPr lang="en-US" sz="2800" b="1" i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20%li </a:t>
                </a:r>
                <a14:m>
                  <m:oMath xmlns:m="http://schemas.openxmlformats.org/officeDocument/2006/math">
                    <m:r>
                      <a:rPr lang="en-US" sz="28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→</m:t>
                    </m:r>
                  </m:oMath>
                </a14:m>
                <a:r>
                  <a:rPr lang="en-US" sz="2800" b="1" i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0,2x </a:t>
                </a:r>
                <a:r>
                  <a:rPr lang="en-US" sz="2800" b="1" i="1" dirty="0" err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litr</a:t>
                </a:r>
                <a:r>
                  <a:rPr lang="en-US" sz="2800" b="1" i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i="1" dirty="0" err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kislota</a:t>
                </a:r>
                <a:endParaRPr lang="en-US" sz="2800" b="1" i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314" y="2942965"/>
                <a:ext cx="6636176" cy="954107"/>
              </a:xfrm>
              <a:prstGeom prst="rect">
                <a:avLst/>
              </a:prstGeom>
              <a:blipFill rotWithShape="0">
                <a:blip r:embed="rId2"/>
                <a:stretch>
                  <a:fillRect l="-1286" t="-7051" r="-1194" b="-1730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8690477" y="2893901"/>
                <a:ext cx="1157689" cy="721288"/>
              </a:xfrm>
              <a:prstGeom prst="rect">
                <a:avLst/>
              </a:prstGeom>
              <a:ln>
                <a:solidFill>
                  <a:srgbClr val="00B050"/>
                </a:solidFill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𝒂𝒑</m:t>
                        </m:r>
                        <m:r>
                          <a:rPr lang="en-US" sz="2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r>
                          <a:rPr lang="en-US" sz="2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𝒃𝒒</m:t>
                        </m:r>
                      </m:num>
                      <m:den>
                        <m:r>
                          <a:rPr lang="en-US" sz="2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𝒂</m:t>
                        </m:r>
                        <m:r>
                          <a:rPr lang="en-US" sz="2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r>
                          <a:rPr lang="en-US" sz="2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𝒃</m:t>
                        </m:r>
                      </m:den>
                    </m:f>
                  </m:oMath>
                </a14:m>
                <a:r>
                  <a:rPr lang="en-US" sz="2400" dirty="0"/>
                  <a:t> </a:t>
                </a:r>
                <a:endParaRPr lang="ru-RU" sz="2400" dirty="0"/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90477" y="2893901"/>
                <a:ext cx="1157689" cy="721288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  <a:ln>
                <a:solidFill>
                  <a:srgbClr val="00B05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8389554" y="3900789"/>
                <a:ext cx="2560321" cy="98648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b="1" dirty="0">
                    <a:solidFill>
                      <a:srgbClr val="C00000"/>
                    </a:solidFill>
                  </a:rPr>
                  <a:t>0,3 &lt;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4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  <m:r>
                          <a:rPr lang="en-US" sz="24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4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  <m:r>
                          <a:rPr lang="en-US" sz="24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24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  <m:r>
                          <a:rPr lang="en-US" sz="24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4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en-US" sz="24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num>
                      <m:den>
                        <m:r>
                          <a:rPr lang="en-US" sz="24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  <m:r>
                          <a:rPr lang="en-US" sz="24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24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den>
                    </m:f>
                  </m:oMath>
                </a14:m>
                <a:r>
                  <a:rPr lang="en-US" sz="2400" b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&lt; 0,4</a:t>
                </a:r>
              </a:p>
              <a:p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9554" y="3900789"/>
                <a:ext cx="2560321" cy="986489"/>
              </a:xfrm>
              <a:prstGeom prst="rect">
                <a:avLst/>
              </a:prstGeom>
              <a:blipFill rotWithShape="0">
                <a:blip r:embed="rId4"/>
                <a:stretch>
                  <a:fillRect l="-3571" r="-3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561138" y="4212408"/>
                <a:ext cx="2964273" cy="199721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800" dirty="0"/>
                  <a:t>0,3 &lt;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4,8+0,2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𝑥</m:t>
                        </m:r>
                      </m:num>
                      <m:den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8+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𝑥</m:t>
                        </m:r>
                      </m:den>
                    </m:f>
                  </m:oMath>
                </a14:m>
                <a:endParaRPr lang="en-US" dirty="0"/>
              </a:p>
              <a:p>
                <a:r>
                  <a:rPr lang="en-US" sz="2800" dirty="0"/>
                  <a:t>0,3(8+x) &lt; 4,8+0,2x</a:t>
                </a:r>
              </a:p>
              <a:p>
                <a:r>
                  <a:rPr lang="en-US" sz="2800" dirty="0"/>
                  <a:t>0,1x &lt; 2,4</a:t>
                </a:r>
              </a:p>
              <a:p>
                <a:r>
                  <a:rPr lang="en-US" sz="2800" dirty="0"/>
                  <a:t>x &lt; 24</a:t>
                </a:r>
                <a:endParaRPr lang="ru-RU" sz="2800" dirty="0"/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1138" y="4212408"/>
                <a:ext cx="2964273" cy="1997213"/>
              </a:xfrm>
              <a:prstGeom prst="rect">
                <a:avLst/>
              </a:prstGeom>
              <a:blipFill rotWithShape="0">
                <a:blip r:embed="rId5"/>
                <a:stretch>
                  <a:fillRect l="-4115" r="-2469" b="-762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4345961" y="4277818"/>
                <a:ext cx="3313728" cy="199721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ru-RU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4,8+0,2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𝑥</m:t>
                        </m:r>
                      </m:num>
                      <m:den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8+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𝑥</m:t>
                        </m:r>
                      </m:den>
                    </m:f>
                  </m:oMath>
                </a14:m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&lt; 0,4</a:t>
                </a:r>
              </a:p>
              <a:p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4,8+0,2x &lt; 0,4(8+x)</a:t>
                </a:r>
              </a:p>
              <a:p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1,6 &lt; 0,2x</a:t>
                </a:r>
              </a:p>
              <a:p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x &gt; 8</a:t>
                </a:r>
                <a:endParaRPr lang="ru-RU" dirty="0"/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45961" y="4277818"/>
                <a:ext cx="3313728" cy="1997213"/>
              </a:xfrm>
              <a:prstGeom prst="rect">
                <a:avLst/>
              </a:prstGeom>
              <a:blipFill rotWithShape="0">
                <a:blip r:embed="rId6"/>
                <a:stretch>
                  <a:fillRect l="-3860" r="-1838" b="-733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/>
          <p:cNvSpPr txBox="1"/>
          <p:nvPr/>
        </p:nvSpPr>
        <p:spPr>
          <a:xfrm>
            <a:off x="7737493" y="5686400"/>
            <a:ext cx="306365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8</a:t>
            </a:r>
            <a:r>
              <a:rPr lang="ru-RU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&lt;</a:t>
            </a:r>
            <a:r>
              <a:rPr lang="ru-RU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ru-RU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&lt;</a:t>
            </a:r>
            <a:r>
              <a:rPr lang="ru-RU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24</a:t>
            </a:r>
            <a:endParaRPr lang="ru-RU" sz="28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8401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4314" y="192559"/>
            <a:ext cx="11552630" cy="773899"/>
          </a:xfrm>
          <a:prstGeom prst="rect">
            <a:avLst/>
          </a:prstGeom>
          <a:solidFill>
            <a:srgbClr val="0070C0"/>
          </a:solidFill>
        </p:spPr>
        <p:txBody>
          <a:bodyPr vert="horz" wrap="square" lIns="0" tIns="34894" rIns="0" bIns="0" rtlCol="0" anchor="ctr">
            <a:spAutoFit/>
          </a:bodyPr>
          <a:lstStyle/>
          <a:p>
            <a:pPr marL="26841" algn="ctr">
              <a:lnSpc>
                <a:spcPct val="100000"/>
              </a:lnSpc>
              <a:spcBef>
                <a:spcPts val="275"/>
              </a:spcBef>
            </a:pPr>
            <a:r>
              <a:rPr lang="en-US" sz="4800" dirty="0"/>
              <a:t>340- masala</a:t>
            </a:r>
            <a:endParaRPr sz="4000" dirty="0"/>
          </a:p>
        </p:txBody>
      </p:sp>
      <p:sp>
        <p:nvSpPr>
          <p:cNvPr id="4" name="TextBox 3"/>
          <p:cNvSpPr txBox="1"/>
          <p:nvPr/>
        </p:nvSpPr>
        <p:spPr>
          <a:xfrm>
            <a:off x="528154" y="1145246"/>
            <a:ext cx="1075423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Ishchilar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jamoasi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5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kunda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300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tadan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10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kunda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500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tadan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ortiq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mahsulot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tayyorladi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Agar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jamoada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8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nafar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kishi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ishlab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mehnat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unumdorliklari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ishchi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kunda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nechta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mahsulot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tayyorlagan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28154" y="2915064"/>
            <a:ext cx="8021748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2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ishchi</a:t>
            </a:r>
            <a:r>
              <a:rPr lang="en-US" sz="2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kunda</a:t>
            </a:r>
            <a:r>
              <a:rPr lang="en-US" sz="2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sz="2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ta </a:t>
            </a:r>
            <a:r>
              <a:rPr lang="en-US" sz="28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mahsulot</a:t>
            </a:r>
            <a:r>
              <a:rPr lang="en-US" sz="2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tayyorlasin</a:t>
            </a:r>
            <a:r>
              <a:rPr lang="en-US" sz="2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28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Jamoa</a:t>
            </a:r>
            <a:r>
              <a:rPr lang="en-US" sz="2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</a:t>
            </a:r>
            <a:r>
              <a:rPr lang="en-US" sz="28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kunda</a:t>
            </a:r>
            <a:r>
              <a:rPr lang="en-US" sz="2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28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8·5∙x</a:t>
            </a:r>
            <a:r>
              <a:rPr lang="en-US" sz="2800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ta,</a:t>
            </a:r>
          </a:p>
          <a:p>
            <a:r>
              <a:rPr lang="en-US" sz="2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</a:t>
            </a:r>
            <a:r>
              <a:rPr lang="en-US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10 </a:t>
            </a:r>
            <a:r>
              <a:rPr lang="en-US" sz="28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kunda</a:t>
            </a:r>
            <a:r>
              <a:rPr lang="en-US" sz="2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28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8·10∙x</a:t>
            </a:r>
            <a:r>
              <a:rPr lang="en-US" sz="2800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 </a:t>
            </a:r>
            <a:r>
              <a:rPr lang="en-US" sz="28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mahsulot</a:t>
            </a:r>
            <a:r>
              <a:rPr lang="en-US" sz="2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tayyorlaydi</a:t>
            </a:r>
            <a:r>
              <a:rPr lang="en-US" sz="2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998280" y="4624585"/>
            <a:ext cx="240322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6,25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&lt;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&lt;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7,5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12124" y="4699710"/>
            <a:ext cx="2294218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1) 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40x &lt; 300</a:t>
            </a: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        x &lt; 7,5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668333" y="4660004"/>
            <a:ext cx="2367956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2) 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80x &gt; 500</a:t>
            </a: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        x &gt; 6,25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091403" y="5578692"/>
            <a:ext cx="206498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7 ta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9401502" y="3255517"/>
            <a:ext cx="1563248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40x &lt; 300</a:t>
            </a:r>
          </a:p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80x &gt; 500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Левая фигурная скобка 6"/>
          <p:cNvSpPr/>
          <p:nvPr/>
        </p:nvSpPr>
        <p:spPr>
          <a:xfrm>
            <a:off x="8976575" y="3276996"/>
            <a:ext cx="424927" cy="811369"/>
          </a:xfrm>
          <a:prstGeom prst="leftBrace">
            <a:avLst>
              <a:gd name="adj1" fmla="val 23487"/>
              <a:gd name="adj2" fmla="val 50000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11822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3" grpId="0"/>
      <p:bldP spid="3" grpId="0"/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4314" y="236192"/>
            <a:ext cx="11552630" cy="686632"/>
          </a:xfrm>
          <a:prstGeom prst="rect">
            <a:avLst/>
          </a:prstGeom>
          <a:solidFill>
            <a:srgbClr val="0070C0"/>
          </a:solidFill>
        </p:spPr>
        <p:txBody>
          <a:bodyPr vert="horz" wrap="square" lIns="0" tIns="34894" rIns="0" bIns="0" rtlCol="0" anchor="ctr">
            <a:spAutoFit/>
          </a:bodyPr>
          <a:lstStyle/>
          <a:p>
            <a:pPr marL="26841" algn="ctr">
              <a:lnSpc>
                <a:spcPct val="100000"/>
              </a:lnSpc>
              <a:spcBef>
                <a:spcPts val="275"/>
              </a:spcBef>
            </a:pPr>
            <a:r>
              <a:rPr lang="en-US" sz="4233" dirty="0" err="1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233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33" dirty="0" err="1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233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33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233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33" dirty="0" err="1"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ru-RU" sz="4233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sz="4233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978003" y="1874414"/>
            <a:ext cx="41296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026">
              <a:spcAft>
                <a:spcPts val="199"/>
              </a:spcAft>
              <a:defRPr/>
            </a:pPr>
            <a:r>
              <a:rPr lang="en-US" sz="32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333 - masala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037993" y="2965887"/>
            <a:ext cx="40696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026">
              <a:spcAft>
                <a:spcPts val="199"/>
              </a:spcAft>
              <a:defRPr/>
            </a:pPr>
            <a:r>
              <a:rPr lang="en-US" sz="32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336 - masala </a:t>
            </a:r>
          </a:p>
        </p:txBody>
      </p:sp>
      <p:cxnSp>
        <p:nvCxnSpPr>
          <p:cNvPr id="20" name="Straight Connector 9"/>
          <p:cNvCxnSpPr/>
          <p:nvPr/>
        </p:nvCxnSpPr>
        <p:spPr>
          <a:xfrm>
            <a:off x="5375920" y="1639751"/>
            <a:ext cx="0" cy="4401750"/>
          </a:xfrm>
          <a:prstGeom prst="line">
            <a:avLst/>
          </a:prstGeom>
          <a:noFill/>
          <a:ln w="9525" cap="flat" cmpd="sng" algn="ctr">
            <a:solidFill>
              <a:srgbClr val="7F7F7F">
                <a:alpha val="50000"/>
              </a:srgbClr>
            </a:solidFill>
            <a:prstDash val="solid"/>
          </a:ln>
          <a:effectLst/>
        </p:spPr>
      </p:cxnSp>
      <p:sp>
        <p:nvSpPr>
          <p:cNvPr id="21" name="Oval 11"/>
          <p:cNvSpPr/>
          <p:nvPr/>
        </p:nvSpPr>
        <p:spPr>
          <a:xfrm>
            <a:off x="5946873" y="1665737"/>
            <a:ext cx="899989" cy="899989"/>
          </a:xfrm>
          <a:prstGeom prst="ellipse">
            <a:avLst/>
          </a:prstGeom>
          <a:solidFill>
            <a:srgbClr val="C0000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1219026">
              <a:defRPr/>
            </a:pPr>
            <a:r>
              <a:rPr lang="en-US" sz="3810" kern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22" name="Oval 13"/>
          <p:cNvSpPr/>
          <p:nvPr/>
        </p:nvSpPr>
        <p:spPr>
          <a:xfrm>
            <a:off x="6015505" y="2808281"/>
            <a:ext cx="899989" cy="899989"/>
          </a:xfrm>
          <a:prstGeom prst="ellipse">
            <a:avLst/>
          </a:prstGeom>
          <a:solidFill>
            <a:srgbClr val="00B05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1219026">
              <a:defRPr/>
            </a:pPr>
            <a:r>
              <a:rPr lang="en-US" sz="3810" kern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23" name="Oval 14"/>
          <p:cNvSpPr/>
          <p:nvPr/>
        </p:nvSpPr>
        <p:spPr>
          <a:xfrm>
            <a:off x="6021578" y="3899754"/>
            <a:ext cx="899989" cy="899989"/>
          </a:xfrm>
          <a:prstGeom prst="ellipse">
            <a:avLst/>
          </a:prstGeom>
          <a:solidFill>
            <a:srgbClr val="FFFF0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1219026">
              <a:defRPr/>
            </a:pPr>
            <a:r>
              <a:rPr lang="en-US" sz="381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24" name="Oval 15"/>
          <p:cNvSpPr/>
          <p:nvPr/>
        </p:nvSpPr>
        <p:spPr>
          <a:xfrm>
            <a:off x="6094316" y="4991227"/>
            <a:ext cx="899989" cy="899989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1219026">
              <a:defRPr/>
            </a:pPr>
            <a:r>
              <a:rPr lang="en-US" sz="3810" kern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2107" y="3154272"/>
            <a:ext cx="4801314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6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134 - </a:t>
            </a:r>
            <a:r>
              <a:rPr lang="en-US" sz="6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sahifa</a:t>
            </a:r>
            <a:endParaRPr lang="ru-RU" sz="6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037993" y="5148833"/>
            <a:ext cx="375615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1219026">
              <a:spcAft>
                <a:spcPts val="199"/>
              </a:spcAft>
              <a:defRPr/>
            </a:pPr>
            <a:r>
              <a:rPr lang="en-US" sz="3200" b="1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Qoidani</a:t>
            </a:r>
            <a:r>
              <a:rPr lang="en-US" sz="32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yod</a:t>
            </a:r>
            <a:r>
              <a:rPr lang="en-US" sz="32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en-US" sz="32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7037993" y="4057360"/>
            <a:ext cx="273504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1219026">
              <a:spcAft>
                <a:spcPts val="199"/>
              </a:spcAft>
              <a:defRPr/>
            </a:pPr>
            <a:r>
              <a:rPr lang="en-US" sz="32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340 - masala </a:t>
            </a:r>
          </a:p>
        </p:txBody>
      </p:sp>
    </p:spTree>
    <p:extLst>
      <p:ext uri="{BB962C8B-B14F-4D97-AF65-F5344CB8AC3E}">
        <p14:creationId xmlns:p14="http://schemas.microsoft.com/office/powerpoint/2010/main" val="744464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11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1" fill="hold" grpId="0" nodeType="withEffect" p14:presetBounceEnd="66667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0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1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4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5" presetID="2" presetClass="entr" presetSubtype="1" fill="hold" grpId="0" nodeType="withEffect" p14:presetBounceEnd="66667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7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8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10" presetClass="entr" presetSubtype="0" fill="hold" grpId="0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2" presetID="2" presetClass="entr" presetSubtype="1" fill="hold" grpId="0" nodeType="withEffect" p14:presetBounceEnd="66667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4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5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6" presetID="2" presetClass="entr" presetSubtype="1" fill="hold" grpId="0" nodeType="withEffect" p14:presetBounceEnd="66667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8" dur="12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9" dur="12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" grpId="0"/>
          <p:bldP spid="17" grpId="0"/>
          <p:bldP spid="21" grpId="0" animBg="1"/>
          <p:bldP spid="22" grpId="0" animBg="1"/>
          <p:bldP spid="23" grpId="0" animBg="1"/>
          <p:bldP spid="24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11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1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4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5" presetID="2" presetClass="entr" presetSubtype="1" fill="hold" grpId="0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10" presetClass="entr" presetSubtype="0" fill="hold" grpId="0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2" presetID="2" presetClass="entr" presetSubtype="1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4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5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6" presetID="2" presetClass="entr" presetSubtype="1" fill="hold" grpId="0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8" dur="12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9" dur="12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" grpId="0"/>
          <p:bldP spid="17" grpId="0"/>
          <p:bldP spid="21" grpId="0" animBg="1"/>
          <p:bldP spid="22" grpId="0" animBg="1"/>
          <p:bldP spid="23" grpId="0" animBg="1"/>
          <p:bldP spid="24" grpId="0" animBg="1"/>
        </p:bldLst>
      </p:timing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7640</TotalTime>
  <Words>785</Words>
  <Application>Microsoft Office PowerPoint</Application>
  <PresentationFormat>Широкоэкранный</PresentationFormat>
  <Paragraphs>116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Cambria Math</vt:lpstr>
      <vt:lpstr>Тема Office</vt:lpstr>
      <vt:lpstr>ALGEBRA</vt:lpstr>
      <vt:lpstr>330- masala</vt:lpstr>
      <vt:lpstr>331- masala</vt:lpstr>
      <vt:lpstr>332- masala</vt:lpstr>
      <vt:lpstr>332- masala</vt:lpstr>
      <vt:lpstr>Презентация PowerPoint</vt:lpstr>
      <vt:lpstr>339- masala</vt:lpstr>
      <vt:lpstr>340- masala</vt:lpstr>
      <vt:lpstr>Mustaqil bajarish uchun topshiriqlar: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Algebra</dc:title>
  <dc:creator>Пользователь</dc:creator>
  <cp:lastModifiedBy>Аскарова Комила</cp:lastModifiedBy>
  <cp:revision>739</cp:revision>
  <dcterms:created xsi:type="dcterms:W3CDTF">2020-07-17T09:31:54Z</dcterms:created>
  <dcterms:modified xsi:type="dcterms:W3CDTF">2022-06-23T07:54:36Z</dcterms:modified>
</cp:coreProperties>
</file>