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56" r:id="rId3"/>
    <p:sldId id="457" r:id="rId4"/>
    <p:sldId id="452" r:id="rId5"/>
    <p:sldId id="458" r:id="rId6"/>
    <p:sldId id="454" r:id="rId7"/>
    <p:sldId id="453" r:id="rId8"/>
    <p:sldId id="459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56"/>
            <p14:sldId id="457"/>
            <p14:sldId id="452"/>
            <p14:sldId id="458"/>
          </p14:sldIdLst>
        </p14:section>
        <p14:section name="Раздел без заголовка" id="{6AA1F43C-892A-4787-89B6-4EA8D4F8EDF5}">
          <p14:sldIdLst>
            <p14:sldId id="454"/>
            <p14:sldId id="453"/>
            <p14:sldId id="459"/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25F-A9A3-4024-AEC6-C996E545789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276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98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045765" y="2772894"/>
            <a:ext cx="9157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465972" y="1999143"/>
            <a:ext cx="2316726" cy="2254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639582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3" y="3940405"/>
            <a:ext cx="639582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312- </a:t>
            </a:r>
            <a:r>
              <a:rPr lang="en-US" sz="4800" dirty="0" err="1"/>
              <a:t>topshiriq</a:t>
            </a:r>
            <a:r>
              <a:rPr lang="en-US" sz="4800" dirty="0"/>
              <a:t> </a:t>
            </a:r>
            <a:r>
              <a:rPr lang="en-US" sz="4000" dirty="0"/>
              <a:t>(121-bet)</a:t>
            </a:r>
            <a:endParaRPr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322750" y="1077578"/>
            <a:ext cx="4391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8077" y="2012936"/>
                <a:ext cx="3515834" cy="4278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x(2x+5) = 0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x= 0;     2x+5=0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2x = -5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x =-5:2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x =-2,5</a:t>
                </a:r>
              </a:p>
              <a:p>
                <a:pPr lvl="1"/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077" y="2012936"/>
                <a:ext cx="3515834" cy="4278094"/>
              </a:xfrm>
              <a:prstGeom prst="rect">
                <a:avLst/>
              </a:prstGeom>
              <a:blipFill rotWithShape="0">
                <a:blip r:embed="rId2"/>
                <a:stretch>
                  <a:fillRect l="-5373" t="-2137" r="-4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69519" y="2012936"/>
                <a:ext cx="4123245" cy="4283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(x-5)(3x+1) = 0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x-5= 0;       3x+1=0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x = 5           3x =-1</a:t>
                </a:r>
              </a:p>
              <a:p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          x =</a:t>
                </a:r>
                <a:r>
                  <a:rPr lang="en-US" sz="44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-</a:t>
                </a:r>
                <a:r>
                  <a:rPr lang="en-US" sz="36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endParaRPr lang="en-US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519" y="2012936"/>
                <a:ext cx="4123245" cy="4283801"/>
              </a:xfrm>
              <a:prstGeom prst="rect">
                <a:avLst/>
              </a:prstGeom>
              <a:blipFill rotWithShape="0">
                <a:blip r:embed="rId3"/>
                <a:stretch>
                  <a:fillRect l="-4431" t="-2134" r="-36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11"/>
          <p:cNvSpPr/>
          <p:nvPr/>
        </p:nvSpPr>
        <p:spPr>
          <a:xfrm>
            <a:off x="5806082" y="2167483"/>
            <a:ext cx="549093" cy="494087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26" name="Oval 11"/>
          <p:cNvSpPr/>
          <p:nvPr/>
        </p:nvSpPr>
        <p:spPr>
          <a:xfrm>
            <a:off x="317427" y="2074469"/>
            <a:ext cx="549093" cy="494087"/>
          </a:xfrm>
          <a:prstGeom prst="ellipse">
            <a:avLst/>
          </a:pr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674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" dur="500"/>
                                            <p:tgtEl>
                                              <p:spTgt spid="7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" dur="500"/>
                                            <p:tgtEl>
                                              <p:spTgt spid="7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500"/>
                                            <p:tgtEl>
                                              <p:spTgt spid="7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500"/>
                                            <p:tgtEl>
                                              <p:spTgt spid="7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9" fill="hold">
                          <p:stCondLst>
                            <p:cond delay="indefinite"/>
                          </p:stCondLst>
                          <p:childTnLst>
                            <p:par>
                              <p:cTn id="3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3" dur="500"/>
                                            <p:tgtEl>
                                              <p:spTgt spid="7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500"/>
                                            <p:tgtEl>
                                              <p:spTgt spid="7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9" fill="hold">
                          <p:stCondLst>
                            <p:cond delay="indefinite"/>
                          </p:stCondLst>
                          <p:childTnLst>
                            <p:par>
                              <p:cTn id="4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1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3" fill="hold">
                          <p:stCondLst>
                            <p:cond delay="indefinite"/>
                          </p:stCondLst>
                          <p:childTnLst>
                            <p:par>
                              <p:cTn id="4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7" dur="500"/>
                                            <p:tgtEl>
                                              <p:spTgt spid="18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8" fill="hold">
                          <p:stCondLst>
                            <p:cond delay="indefinite"/>
                          </p:stCondLst>
                          <p:childTnLst>
                            <p:par>
                              <p:cTn id="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2" dur="500"/>
                                            <p:tgtEl>
                                              <p:spTgt spid="18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7" dur="500"/>
                                            <p:tgtEl>
                                              <p:spTgt spid="18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2" dur="500"/>
                                            <p:tgtEl>
                                              <p:spTgt spid="18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3" fill="hold">
                          <p:stCondLst>
                            <p:cond delay="indefinite"/>
                          </p:stCondLst>
                          <p:childTnLst>
                            <p:par>
                              <p:cTn id="6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7" dur="500"/>
                                            <p:tgtEl>
                                              <p:spTgt spid="18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8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500"/>
                                            <p:tgtEl>
                                              <p:spTgt spid="18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5" grpId="0" animBg="1"/>
          <p:bldP spid="2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3" dur="500"/>
                                            <p:tgtEl>
                                              <p:spTgt spid="7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4" fill="hold">
                          <p:stCondLst>
                            <p:cond delay="indefinite"/>
                          </p:stCondLst>
                          <p:childTnLst>
                            <p:par>
                              <p:cTn id="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8" dur="500"/>
                                            <p:tgtEl>
                                              <p:spTgt spid="7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9" fill="hold">
                          <p:stCondLst>
                            <p:cond delay="indefinite"/>
                          </p:stCondLst>
                          <p:childTnLst>
                            <p:par>
                              <p:cTn id="2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3" dur="500"/>
                                            <p:tgtEl>
                                              <p:spTgt spid="7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4" fill="hold">
                          <p:stCondLst>
                            <p:cond delay="indefinite"/>
                          </p:stCondLst>
                          <p:childTnLst>
                            <p:par>
                              <p:cTn id="2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8" dur="500"/>
                                            <p:tgtEl>
                                              <p:spTgt spid="7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9" fill="hold">
                          <p:stCondLst>
                            <p:cond delay="indefinite"/>
                          </p:stCondLst>
                          <p:childTnLst>
                            <p:par>
                              <p:cTn id="3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1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3" dur="500"/>
                                            <p:tgtEl>
                                              <p:spTgt spid="7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500"/>
                                            <p:tgtEl>
                                              <p:spTgt spid="7">
                                                <p:txEl>
                                                  <p:pRg st="6" end="6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9" fill="hold">
                          <p:stCondLst>
                            <p:cond delay="indefinite"/>
                          </p:stCondLst>
                          <p:childTnLst>
                            <p:par>
                              <p:cTn id="4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1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3" fill="hold">
                          <p:stCondLst>
                            <p:cond delay="indefinite"/>
                          </p:stCondLst>
                          <p:childTnLst>
                            <p:par>
                              <p:cTn id="4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7" dur="500"/>
                                            <p:tgtEl>
                                              <p:spTgt spid="18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8" fill="hold">
                          <p:stCondLst>
                            <p:cond delay="indefinite"/>
                          </p:stCondLst>
                          <p:childTnLst>
                            <p:par>
                              <p:cTn id="4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2" dur="500"/>
                                            <p:tgtEl>
                                              <p:spTgt spid="18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7" dur="500"/>
                                            <p:tgtEl>
                                              <p:spTgt spid="18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2" dur="500"/>
                                            <p:tgtEl>
                                              <p:spTgt spid="18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3" fill="hold">
                          <p:stCondLst>
                            <p:cond delay="indefinite"/>
                          </p:stCondLst>
                          <p:childTnLst>
                            <p:par>
                              <p:cTn id="6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5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7" dur="500"/>
                                            <p:tgtEl>
                                              <p:spTgt spid="18">
                                                <p:txEl>
                                                  <p:pRg st="4" end="4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8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0" dur="500"/>
                                            <p:tgtEl>
                                              <p:spTgt spid="18">
                                                <p:txEl>
                                                  <p:pRg st="5" end="5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5" grpId="0" animBg="1"/>
          <p:bldP spid="26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23337"/>
            <a:ext cx="11552630" cy="712343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ru-RU" sz="4400" dirty="0"/>
              <a:t>314 - </a:t>
            </a:r>
            <a:r>
              <a:rPr lang="en-US" sz="4400" dirty="0" err="1"/>
              <a:t>topshiriq</a:t>
            </a:r>
            <a:endParaRPr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524080" y="1097133"/>
            <a:ext cx="995977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o’qida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chapda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musbatmi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manfiymi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 2)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+b-a     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a-b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4)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a-3-b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5434" y="4722110"/>
            <a:ext cx="24032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1) b&gt;a</a:t>
            </a:r>
          </a:p>
          <a:p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520601" y="3591756"/>
            <a:ext cx="3966737" cy="306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75631" y="3718741"/>
            <a:ext cx="336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</a:t>
            </a:r>
            <a:endParaRPr lang="ru-RU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828759" y="3759814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</a:t>
            </a:r>
            <a:endParaRPr lang="ru-RU" sz="2400" b="1" dirty="0"/>
          </a:p>
        </p:txBody>
      </p:sp>
      <p:sp>
        <p:nvSpPr>
          <p:cNvPr id="23" name="Овал 22"/>
          <p:cNvSpPr/>
          <p:nvPr/>
        </p:nvSpPr>
        <p:spPr>
          <a:xfrm>
            <a:off x="4833266" y="3475846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828759" y="3475846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217618" y="4722110"/>
            <a:ext cx="30670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2) b&gt;a</a:t>
            </a:r>
          </a:p>
          <a:p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2+b-a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84708" y="4722110"/>
            <a:ext cx="24052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3) b&gt;a</a:t>
            </a:r>
          </a:p>
          <a:p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924462" y="4722110"/>
            <a:ext cx="29324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b&gt;a</a:t>
            </a:r>
          </a:p>
          <a:p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a-3-b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93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415719" y="1685669"/>
            <a:ext cx="5312673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1)    </a:t>
            </a: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0,5(x+3)-0,8 &lt; 0,4(x+2)-0,3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0,7(2-x)+1,3&lt;0,6(1-x)+2,2</a:t>
            </a: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-32489" y="513334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Arc 214"/>
          <p:cNvSpPr>
            <a:spLocks/>
          </p:cNvSpPr>
          <p:nvPr/>
        </p:nvSpPr>
        <p:spPr bwMode="auto">
          <a:xfrm flipV="1">
            <a:off x="2451279" y="3533865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" name="Левая фигурная скобка 1"/>
          <p:cNvSpPr/>
          <p:nvPr/>
        </p:nvSpPr>
        <p:spPr>
          <a:xfrm>
            <a:off x="953033" y="1706004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347915" y="1729095"/>
            <a:ext cx="4812536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0,5x+1,5-0,8 &lt; 0,4x+0,8-0,3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1,4-0,7x+1,3 &lt; 0,6-0,6x+2,2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6256245" y="1783402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55206" y="3134365"/>
            <a:ext cx="430919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0,5x+0,7&lt; 0,4x+0,5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-0,7x+2,7&lt; -0,6x+2,8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953033" y="3165490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3636520" y="4964011"/>
            <a:ext cx="3966737" cy="306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50"/>
          <p:cNvGrpSpPr>
            <a:grpSpLocks/>
          </p:cNvGrpSpPr>
          <p:nvPr/>
        </p:nvGrpSpPr>
        <p:grpSpPr bwMode="auto">
          <a:xfrm rot="10800000">
            <a:off x="6166360" y="4774356"/>
            <a:ext cx="1254443" cy="177558"/>
            <a:chOff x="839" y="2523"/>
            <a:chExt cx="635" cy="136"/>
          </a:xfrm>
        </p:grpSpPr>
        <p:sp>
          <p:nvSpPr>
            <p:cNvPr id="40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4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4916992" y="5025668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-2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821511" y="4532951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-1</a:t>
            </a:r>
            <a:endParaRPr lang="ru-RU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923375" y="5559768"/>
            <a:ext cx="51155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949185" y="4848101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5944678" y="4900249"/>
            <a:ext cx="221682" cy="23182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Arc 214"/>
          <p:cNvSpPr>
            <a:spLocks/>
          </p:cNvSpPr>
          <p:nvPr/>
        </p:nvSpPr>
        <p:spPr bwMode="auto">
          <a:xfrm flipV="1">
            <a:off x="7240075" y="3673386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5418822" y="3165490"/>
            <a:ext cx="258917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0,1x&lt; -0,2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-0,1x&lt; 0,1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Левая фигурная скобка 47"/>
          <p:cNvSpPr/>
          <p:nvPr/>
        </p:nvSpPr>
        <p:spPr>
          <a:xfrm>
            <a:off x="5864053" y="3217646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Arc 214"/>
          <p:cNvSpPr>
            <a:spLocks/>
          </p:cNvSpPr>
          <p:nvPr/>
        </p:nvSpPr>
        <p:spPr bwMode="auto">
          <a:xfrm flipV="1">
            <a:off x="10304774" y="3696996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8418103" y="3170302"/>
            <a:ext cx="198804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x &lt; -2</a:t>
            </a:r>
          </a:p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&gt; -1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Левая фигурная скобка 50"/>
          <p:cNvSpPr/>
          <p:nvPr/>
        </p:nvSpPr>
        <p:spPr>
          <a:xfrm>
            <a:off x="8898402" y="3203552"/>
            <a:ext cx="321971" cy="887606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9530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316-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2" name="Group 50"/>
          <p:cNvGrpSpPr>
            <a:grpSpLocks/>
          </p:cNvGrpSpPr>
          <p:nvPr/>
        </p:nvGrpSpPr>
        <p:grpSpPr bwMode="auto">
          <a:xfrm rot="160145">
            <a:off x="3689758" y="4966936"/>
            <a:ext cx="1254443" cy="181034"/>
            <a:chOff x="839" y="2523"/>
            <a:chExt cx="635" cy="136"/>
          </a:xfrm>
        </p:grpSpPr>
        <p:sp>
          <p:nvSpPr>
            <p:cNvPr id="53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4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56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889014" y="1003943"/>
            <a:ext cx="5972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sistemasini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20181" y="1961339"/>
                <a:ext cx="4488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0181" y="1961339"/>
                <a:ext cx="448841" cy="49244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022870" y="3291217"/>
                <a:ext cx="6880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2870" y="3291217"/>
                <a:ext cx="688009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124934" y="3306202"/>
                <a:ext cx="6880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4934" y="3306202"/>
                <a:ext cx="688009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44171" y="3267702"/>
                <a:ext cx="68800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71" y="3267702"/>
                <a:ext cx="688009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336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" grpId="0" animBg="1"/>
      <p:bldP spid="11" grpId="0"/>
      <p:bldP spid="12" grpId="0" animBg="1"/>
      <p:bldP spid="13" grpId="0"/>
      <p:bldP spid="15" grpId="0" animBg="1"/>
      <p:bldP spid="21" grpId="0"/>
      <p:bldP spid="37" grpId="0"/>
      <p:bldP spid="3" grpId="0" animBg="1"/>
      <p:bldP spid="46" grpId="0" animBg="1"/>
      <p:bldP spid="47" grpId="0"/>
      <p:bldP spid="48" grpId="0" animBg="1"/>
      <p:bldP spid="50" grpId="0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7" y="10957"/>
            <a:ext cx="12190507" cy="92320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399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sz="53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317- </a:t>
            </a:r>
            <a:r>
              <a:rPr lang="en-US" sz="5399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599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60273" y="5374425"/>
                <a:ext cx="5867893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387" b="1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387" b="1" i="1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387" b="1" i="1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387" b="1" i="1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387" b="1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=1;</a:t>
                </a:r>
                <a:r>
                  <a:rPr lang="en-US" sz="3387" b="1" dirty="0">
                    <a:solidFill>
                      <a:srgbClr val="96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387" b="1" i="1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387" b="1" i="1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387" b="1" i="1" smtClean="0">
                            <a:solidFill>
                              <a:srgbClr val="96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387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387" b="1" dirty="0">
                    <a:solidFill>
                      <a:srgbClr val="960000"/>
                    </a:solidFill>
                    <a:cs typeface="Arial" panose="020B0604020202020204" pitchFamily="34" charset="0"/>
                  </a:rPr>
                  <a:t>  </a:t>
                </a:r>
                <a:endParaRPr lang="ru-RU" sz="3387" b="1" dirty="0">
                  <a:solidFill>
                    <a:srgbClr val="96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273" y="5374425"/>
                <a:ext cx="5867893" cy="790216"/>
              </a:xfrm>
              <a:prstGeom prst="rect">
                <a:avLst/>
              </a:prstGeom>
              <a:blipFill rotWithShape="0">
                <a:blip r:embed="rId3"/>
                <a:stretch>
                  <a:fillRect l="-2911" t="-3876" b="-12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521447" y="907507"/>
                <a:ext cx="5338321" cy="678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810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3810" b="1" dirty="0" err="1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810" dirty="0" err="1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3810" b="1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a (a </a:t>
                </a:r>
                <a:r>
                  <a:rPr lang="en-US" sz="3810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≥ </a:t>
                </a:r>
                <a:r>
                  <a:rPr lang="en-US" sz="3810" b="1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0) ↔ x =</a:t>
                </a:r>
                <a14:m>
                  <m:oMath xmlns:m="http://schemas.openxmlformats.org/officeDocument/2006/math">
                    <m:r>
                      <a:rPr lang="en-US" sz="3810" b="1" i="1">
                        <a:solidFill>
                          <a:srgbClr val="96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sz="3810" b="1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endParaRPr lang="ru-RU" sz="3810" b="1" dirty="0">
                  <a:solidFill>
                    <a:srgbClr val="96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447" y="907507"/>
                <a:ext cx="5338321" cy="678647"/>
              </a:xfrm>
              <a:prstGeom prst="rect">
                <a:avLst/>
              </a:prstGeom>
              <a:blipFill rotWithShape="0">
                <a:blip r:embed="rId4"/>
                <a:stretch>
                  <a:fillRect l="-3771" t="-15315" r="-2857" b="-35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56726" y="1697025"/>
                <a:ext cx="9485764" cy="3432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 </a:t>
                </a:r>
                <a:r>
                  <a:rPr lang="en-US" sz="4000" b="1" dirty="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ru-RU" sz="40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|</a:t>
                </a:r>
                <a:r>
                  <a:rPr 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3х –2 </a:t>
                </a:r>
                <a:r>
                  <a:rPr lang="en-US" sz="40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|</a:t>
                </a:r>
                <a:r>
                  <a:rPr 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      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3x – 2 = -1 </a:t>
                </a:r>
                <a:endParaRPr lang="ru-RU" sz="36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3x = 1+2       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3x =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endParaRPr lang="ru-RU" sz="36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x =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:3  </a:t>
                </a:r>
                <a:r>
                  <a:rPr lang="ru-RU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3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1                      </a:t>
                </a:r>
                <a:endParaRPr lang="ru-RU" sz="36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600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dirty="0">
                    <a:solidFill>
                      <a:srgbClr val="96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x=1                            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26" y="1697025"/>
                <a:ext cx="9485764" cy="3432030"/>
              </a:xfrm>
              <a:prstGeom prst="rect">
                <a:avLst/>
              </a:prstGeom>
              <a:blipFill rotWithShape="0">
                <a:blip r:embed="rId5"/>
                <a:stretch>
                  <a:fillRect l="-2314" t="-3197" r="-2699" b="-1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155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/>
              <a:t>                       320 - masala</a:t>
            </a:r>
            <a:endParaRPr sz="4233" dirty="0"/>
          </a:p>
        </p:txBody>
      </p:sp>
      <p:sp>
        <p:nvSpPr>
          <p:cNvPr id="3" name="TextBox 2"/>
          <p:cNvSpPr txBox="1"/>
          <p:nvPr/>
        </p:nvSpPr>
        <p:spPr>
          <a:xfrm>
            <a:off x="304314" y="1380905"/>
            <a:ext cx="111405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birinchisidan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ikkinchisidan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ekanini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3363" y="3417637"/>
            <a:ext cx="324159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&gt; 19 cm </a:t>
            </a:r>
          </a:p>
          <a:p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0039" y="3464417"/>
            <a:ext cx="166366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 &gt; 4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 &gt; 6</a:t>
            </a:r>
          </a:p>
          <a:p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c &gt; 9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P&gt; 19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8013355" y="3071838"/>
            <a:ext cx="3245391" cy="1379690"/>
          </a:xfrm>
          <a:prstGeom prst="triangle">
            <a:avLst>
              <a:gd name="adj" fmla="val 16986"/>
            </a:avLst>
          </a:prstGeom>
          <a:gradFill flip="none" rotWithShape="1">
            <a:gsLst>
              <a:gs pos="0">
                <a:srgbClr val="800000">
                  <a:tint val="66000"/>
                  <a:satMod val="160000"/>
                </a:srgbClr>
              </a:gs>
              <a:gs pos="50000">
                <a:srgbClr val="800000">
                  <a:tint val="44500"/>
                  <a:satMod val="160000"/>
                </a:srgbClr>
              </a:gs>
              <a:gs pos="100000">
                <a:srgbClr val="80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827281" y="331551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4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851770" y="3202807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4·1,5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847969" y="4485906"/>
            <a:ext cx="1003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 6∙1,5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26264" y="4441830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4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/>
              <a:t>                          321 - </a:t>
            </a:r>
            <a:r>
              <a:rPr lang="en-US" sz="4233" dirty="0" err="1"/>
              <a:t>topshiriq</a:t>
            </a:r>
            <a:endParaRPr sz="4233" dirty="0"/>
          </a:p>
        </p:txBody>
      </p:sp>
      <p:sp>
        <p:nvSpPr>
          <p:cNvPr id="4" name="TextBox 3"/>
          <p:cNvSpPr txBox="1"/>
          <p:nvPr/>
        </p:nvSpPr>
        <p:spPr>
          <a:xfrm>
            <a:off x="520753" y="1193261"/>
            <a:ext cx="1040701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y=-x+1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y=x+2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funksiyalrining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qiymatlari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bo‘ladimi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  <a:p>
            <a:pPr marL="342900" indent="-342900">
              <a:buAutoNum type="arabicParenR"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5719" y="2651597"/>
            <a:ext cx="224292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arenR"/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-x + 1 &gt; 0</a:t>
            </a:r>
          </a:p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x+2 &gt; 0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rc 214"/>
          <p:cNvSpPr>
            <a:spLocks/>
          </p:cNvSpPr>
          <p:nvPr/>
        </p:nvSpPr>
        <p:spPr bwMode="auto">
          <a:xfrm flipV="1">
            <a:off x="2296731" y="4499793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1004549" y="2774904"/>
            <a:ext cx="193187" cy="766735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289791" y="2582127"/>
            <a:ext cx="155683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-x &gt; -1</a:t>
            </a:r>
          </a:p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&gt; -2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3578520" y="2697189"/>
            <a:ext cx="156353" cy="741478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Левая фигурная скобка 10"/>
          <p:cNvSpPr/>
          <p:nvPr/>
        </p:nvSpPr>
        <p:spPr>
          <a:xfrm>
            <a:off x="5926787" y="2717524"/>
            <a:ext cx="203558" cy="721143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431113" y="2874515"/>
            <a:ext cx="2940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800000"/>
                </a:solidFill>
              </a:rPr>
              <a:t>Javob</a:t>
            </a:r>
            <a:r>
              <a:rPr lang="en-US" sz="3200" b="1" dirty="0">
                <a:solidFill>
                  <a:srgbClr val="800000"/>
                </a:solidFill>
              </a:rPr>
              <a:t>:- 2 </a:t>
            </a:r>
            <a:r>
              <a:rPr lang="en-US" sz="32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&lt; x</a:t>
            </a:r>
            <a:r>
              <a:rPr lang="en-US" sz="3200" dirty="0">
                <a:solidFill>
                  <a:srgbClr val="800000"/>
                </a:solidFill>
              </a:rPr>
              <a:t> </a:t>
            </a:r>
            <a:r>
              <a:rPr lang="en-US" sz="3200" b="1" dirty="0">
                <a:solidFill>
                  <a:srgbClr val="800000"/>
                </a:solidFill>
              </a:rPr>
              <a:t>&lt; 1</a:t>
            </a:r>
            <a:endParaRPr lang="ru-RU" sz="3200" b="1" dirty="0">
              <a:solidFill>
                <a:srgbClr val="8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2396" y="4520678"/>
            <a:ext cx="220124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4)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-x + 1 &gt; 2</a:t>
            </a:r>
          </a:p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x+2 &gt; 2</a:t>
            </a: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c 214"/>
          <p:cNvSpPr>
            <a:spLocks/>
          </p:cNvSpPr>
          <p:nvPr/>
        </p:nvSpPr>
        <p:spPr bwMode="auto">
          <a:xfrm flipV="1">
            <a:off x="2255946" y="5090072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907955" y="4643734"/>
            <a:ext cx="193187" cy="766735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062030" y="4520678"/>
            <a:ext cx="197522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-x  &gt; 2-1</a:t>
            </a:r>
          </a:p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&gt; 2-2</a:t>
            </a: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Arc 214"/>
          <p:cNvSpPr>
            <a:spLocks/>
          </p:cNvSpPr>
          <p:nvPr/>
        </p:nvSpPr>
        <p:spPr bwMode="auto">
          <a:xfrm flipV="1">
            <a:off x="4945485" y="5203835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3" name="Левая фигурная скобка 22"/>
          <p:cNvSpPr/>
          <p:nvPr/>
        </p:nvSpPr>
        <p:spPr>
          <a:xfrm>
            <a:off x="3597494" y="4658426"/>
            <a:ext cx="193187" cy="766735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469479" y="4622529"/>
            <a:ext cx="155844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&lt; -1</a:t>
            </a:r>
          </a:p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&gt; 0</a:t>
            </a: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Arc 214"/>
          <p:cNvSpPr>
            <a:spLocks/>
          </p:cNvSpPr>
          <p:nvPr/>
        </p:nvSpPr>
        <p:spPr bwMode="auto">
          <a:xfrm flipV="1">
            <a:off x="7431113" y="5242472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6" name="Левая фигурная скобка 25"/>
          <p:cNvSpPr/>
          <p:nvPr/>
        </p:nvSpPr>
        <p:spPr>
          <a:xfrm>
            <a:off x="5954332" y="4744618"/>
            <a:ext cx="193187" cy="766735"/>
          </a:xfrm>
          <a:prstGeom prst="leftBrace">
            <a:avLst>
              <a:gd name="adj1" fmla="val 16904"/>
              <a:gd name="adj2" fmla="val 48333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Group 50"/>
          <p:cNvGrpSpPr>
            <a:grpSpLocks/>
          </p:cNvGrpSpPr>
          <p:nvPr/>
        </p:nvGrpSpPr>
        <p:grpSpPr bwMode="auto">
          <a:xfrm rot="10800000" flipV="1">
            <a:off x="9915497" y="5203305"/>
            <a:ext cx="1254443" cy="196757"/>
            <a:chOff x="839" y="2523"/>
            <a:chExt cx="635" cy="136"/>
          </a:xfrm>
        </p:grpSpPr>
        <p:sp>
          <p:nvSpPr>
            <p:cNvPr id="37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8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39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cxnSp>
        <p:nvCxnSpPr>
          <p:cNvPr id="43" name="Прямая со стрелкой 42"/>
          <p:cNvCxnSpPr/>
          <p:nvPr/>
        </p:nvCxnSpPr>
        <p:spPr>
          <a:xfrm>
            <a:off x="7575576" y="5162780"/>
            <a:ext cx="3966737" cy="306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>
            <a:grpSpLocks/>
          </p:cNvGrpSpPr>
          <p:nvPr/>
        </p:nvGrpSpPr>
        <p:grpSpPr bwMode="auto">
          <a:xfrm rot="10800000">
            <a:off x="7782656" y="4959649"/>
            <a:ext cx="985775" cy="177561"/>
            <a:chOff x="839" y="2523"/>
            <a:chExt cx="499" cy="136"/>
          </a:xfrm>
        </p:grpSpPr>
        <p:sp>
          <p:nvSpPr>
            <p:cNvPr id="52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28575">
              <a:solidFill>
                <a:srgbClr val="66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3" name="Group 44"/>
            <p:cNvGrpSpPr>
              <a:grpSpLocks/>
            </p:cNvGrpSpPr>
            <p:nvPr/>
          </p:nvGrpSpPr>
          <p:grpSpPr bwMode="auto">
            <a:xfrm>
              <a:off x="975" y="2523"/>
              <a:ext cx="363" cy="136"/>
              <a:chOff x="476" y="1616"/>
              <a:chExt cx="363" cy="136"/>
            </a:xfrm>
          </p:grpSpPr>
          <p:sp>
            <p:nvSpPr>
              <p:cNvPr id="54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7" name="TextBox 56"/>
          <p:cNvSpPr txBox="1"/>
          <p:nvPr/>
        </p:nvSpPr>
        <p:spPr>
          <a:xfrm>
            <a:off x="8384148" y="5203679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-1</a:t>
            </a:r>
            <a:endParaRPr lang="ru-RU" sz="24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9682693" y="472881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0</a:t>
            </a:r>
            <a:endParaRPr lang="ru-RU" sz="2400" b="1" dirty="0"/>
          </a:p>
        </p:txBody>
      </p:sp>
      <p:sp>
        <p:nvSpPr>
          <p:cNvPr id="44" name="Овал 43"/>
          <p:cNvSpPr/>
          <p:nvPr/>
        </p:nvSpPr>
        <p:spPr>
          <a:xfrm>
            <a:off x="9772083" y="5084362"/>
            <a:ext cx="151802" cy="16102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8720136" y="5097568"/>
            <a:ext cx="151802" cy="16102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35207" y="5835136"/>
            <a:ext cx="39469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0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qiymatida</a:t>
            </a:r>
            <a:endParaRPr lang="ru-RU" sz="20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190228" y="2816485"/>
                <a:ext cx="5774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228" y="2816485"/>
                <a:ext cx="577401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841405" y="2796694"/>
                <a:ext cx="5774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1405" y="2796694"/>
                <a:ext cx="57740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619428" y="4786820"/>
                <a:ext cx="5774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428" y="4786820"/>
                <a:ext cx="57740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219580" y="4815168"/>
                <a:ext cx="5774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580" y="4815168"/>
                <a:ext cx="577401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6130345" y="264280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&lt;  1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&gt; -2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76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9" grpId="0" animBg="1"/>
      <p:bldP spid="11" grpId="0" animBg="1"/>
      <p:bldP spid="12" grpId="0"/>
      <p:bldP spid="13" grpId="0"/>
      <p:bldP spid="15" grpId="0" animBg="1"/>
      <p:bldP spid="21" grpId="0"/>
      <p:bldP spid="23" grpId="0" animBg="1"/>
      <p:bldP spid="24" grpId="0"/>
      <p:bldP spid="26" grpId="0" animBg="1"/>
      <p:bldP spid="57" grpId="0"/>
      <p:bldP spid="58" grpId="0"/>
      <p:bldP spid="44" grpId="0" animBg="1"/>
      <p:bldP spid="45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45" y="1124289"/>
            <a:ext cx="8186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tengsizlik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76326" y="2945336"/>
                <a:ext cx="3623108" cy="10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926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3600" b="1" dirty="0">
                    <a:solidFill>
                      <a:srgbClr val="002060"/>
                    </a:solidFill>
                  </a:rPr>
                  <a:t>11,7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𝒙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𝟏𝟐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𝟑</m:t>
                    </m:r>
                  </m:oMath>
                </a14:m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326" y="2945336"/>
                <a:ext cx="3623108" cy="1004249"/>
              </a:xfrm>
              <a:prstGeom prst="rect">
                <a:avLst/>
              </a:prstGeom>
              <a:blipFill rotWithShape="0">
                <a:blip r:embed="rId2"/>
                <a:stretch>
                  <a:fillRect l="-505" b="-1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76326" y="2348438"/>
                <a:ext cx="4760599" cy="874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508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12 - </a:t>
                </a:r>
                <a14:m>
                  <m:oMath xmlns:m="http://schemas.openxmlformats.org/officeDocument/2006/math">
                    <m:r>
                      <a:rPr lang="en-US" sz="3200" b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3200" b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𝟑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𝒙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𝟏𝟐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𝟑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326" y="2348438"/>
                <a:ext cx="4760599" cy="874085"/>
              </a:xfrm>
              <a:prstGeom prst="rect">
                <a:avLst/>
              </a:prstGeom>
              <a:blipFill rotWithShape="0">
                <a:blip r:embed="rId3"/>
                <a:stretch>
                  <a:fillRect b="-15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52499" y="1928994"/>
                <a:ext cx="292528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1)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x = 12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3</m:t>
                    </m:r>
                  </m:oMath>
                </a14:m>
                <a:endParaRPr lang="ru-RU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2499" y="1928994"/>
                <a:ext cx="2925288" cy="584775"/>
              </a:xfrm>
              <a:prstGeom prst="rect">
                <a:avLst/>
              </a:prstGeom>
              <a:blipFill rotWithShape="0">
                <a:blip r:embed="rId4"/>
                <a:stretch>
                  <a:fillRect l="-5208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0" y="0"/>
            <a:ext cx="12192000" cy="96591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324-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439063" y="2385352"/>
                <a:ext cx="3416705" cy="874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508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 - 1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𝒙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a + 1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063" y="2385352"/>
                <a:ext cx="3416705" cy="874085"/>
              </a:xfrm>
              <a:prstGeom prst="rect">
                <a:avLst/>
              </a:prstGeom>
              <a:blipFill rotWithShape="0">
                <a:blip r:embed="rId5"/>
                <a:stretch>
                  <a:fillRect r="-3565" b="-15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180812" y="2004120"/>
                <a:ext cx="23407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3)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x = a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𝟏</m:t>
                    </m:r>
                  </m:oMath>
                </a14:m>
                <a:endParaRPr lang="ru-RU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812" y="2004120"/>
                <a:ext cx="2340705" cy="584775"/>
              </a:xfrm>
              <a:prstGeom prst="rect">
                <a:avLst/>
              </a:prstGeom>
              <a:blipFill rotWithShape="0">
                <a:blip r:embed="rId6"/>
                <a:stretch>
                  <a:fillRect l="-6771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15652" y="4974434"/>
                <a:ext cx="3393878" cy="1004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926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3600" b="1" dirty="0">
                    <a:solidFill>
                      <a:srgbClr val="002060"/>
                    </a:solidFill>
                  </a:rPr>
                  <a:t>1,79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𝒛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</a:rPr>
                  <a:t> 1,81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652" y="4974434"/>
                <a:ext cx="3393878" cy="1004249"/>
              </a:xfrm>
              <a:prstGeom prst="rect">
                <a:avLst/>
              </a:prstGeom>
              <a:blipFill rotWithShape="0">
                <a:blip r:embed="rId7"/>
                <a:stretch>
                  <a:fillRect l="-540" r="-4496" b="-1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105868" y="4394465"/>
                <a:ext cx="5212068" cy="874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508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1,8 - 0,01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𝒛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1,8 + 0,01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868" y="4394465"/>
                <a:ext cx="5212068" cy="874085"/>
              </a:xfrm>
              <a:prstGeom prst="rect">
                <a:avLst/>
              </a:prstGeom>
              <a:blipFill rotWithShape="0">
                <a:blip r:embed="rId8"/>
                <a:stretch>
                  <a:fillRect r="-1988" b="-160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970813" y="4013233"/>
                <a:ext cx="326833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5)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z = 1,8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±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/>
                      </a:rPr>
                      <m:t>01</m:t>
                    </m:r>
                  </m:oMath>
                </a14:m>
                <a:endParaRPr lang="ru-RU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813" y="4013233"/>
                <a:ext cx="3268331" cy="584775"/>
              </a:xfrm>
              <a:prstGeom prst="rect">
                <a:avLst/>
              </a:prstGeom>
              <a:blipFill rotWithShape="0">
                <a:blip r:embed="rId9"/>
                <a:stretch>
                  <a:fillRect l="-4655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802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err="1"/>
              <a:t>Mustaqil</a:t>
            </a:r>
            <a:r>
              <a:rPr lang="en-US" sz="4233" dirty="0"/>
              <a:t> </a:t>
            </a:r>
            <a:r>
              <a:rPr lang="en-US" sz="4233" dirty="0" err="1"/>
              <a:t>bajarish</a:t>
            </a:r>
            <a:r>
              <a:rPr lang="en-US" sz="4233" dirty="0"/>
              <a:t> </a:t>
            </a:r>
            <a:r>
              <a:rPr lang="en-US" sz="4233" dirty="0" err="1"/>
              <a:t>uchun</a:t>
            </a:r>
            <a:r>
              <a:rPr lang="en-US" sz="4233" dirty="0"/>
              <a:t> </a:t>
            </a:r>
            <a:r>
              <a:rPr lang="en-US" sz="4233" dirty="0" err="1"/>
              <a:t>topshiriqlar</a:t>
            </a:r>
            <a:r>
              <a:rPr lang="ru-RU" sz="4233" dirty="0"/>
              <a:t>:</a:t>
            </a:r>
            <a:endParaRPr sz="4233" dirty="0"/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</a:rPr>
              <a:t>310 - masala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</a:rPr>
              <a:t>314 - </a:t>
            </a:r>
            <a:r>
              <a:rPr lang="en-US" sz="3200" b="1" kern="0" dirty="0" err="1">
                <a:solidFill>
                  <a:srgbClr val="002060"/>
                </a:solidFill>
              </a:rPr>
              <a:t>topshiriq</a:t>
            </a:r>
            <a:r>
              <a:rPr lang="en-US" sz="3200" b="1" kern="0" dirty="0">
                <a:solidFill>
                  <a:srgbClr val="002060"/>
                </a:solidFill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Open Sans Light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6094316" y="4991227"/>
            <a:ext cx="89998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Open Sans Light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3161" y="3258275"/>
            <a:ext cx="420576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104 - </a:t>
            </a:r>
            <a:r>
              <a:rPr lang="en-US" sz="6600" b="1" dirty="0" err="1">
                <a:solidFill>
                  <a:srgbClr val="002060"/>
                </a:solidFill>
              </a:rPr>
              <a:t>sahifa</a:t>
            </a:r>
            <a:endParaRPr lang="ru-RU" sz="6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148833"/>
            <a:ext cx="12105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</a:rPr>
              <a:t>Qoida</a:t>
            </a:r>
            <a:endParaRPr lang="en-US" sz="3200" b="1" kern="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46862" y="4016925"/>
            <a:ext cx="5123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2800" b="1" ker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“Ozingizni</a:t>
            </a:r>
            <a:r>
              <a:rPr lang="en-US" sz="2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2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8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7430</TotalTime>
  <Words>648</Words>
  <Application>Microsoft Office PowerPoint</Application>
  <PresentationFormat>Широкоэкранный</PresentationFormat>
  <Paragraphs>136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Open Sans Light</vt:lpstr>
      <vt:lpstr>Тема Office</vt:lpstr>
      <vt:lpstr>ALGEBRA</vt:lpstr>
      <vt:lpstr>312- topshiriq (121-bet)</vt:lpstr>
      <vt:lpstr>314 - topshiriq</vt:lpstr>
      <vt:lpstr>Презентация PowerPoint</vt:lpstr>
      <vt:lpstr>Презентация PowerPoint</vt:lpstr>
      <vt:lpstr>                       320 - masala</vt:lpstr>
      <vt:lpstr>                          321 - topshiriq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716</cp:revision>
  <dcterms:created xsi:type="dcterms:W3CDTF">2020-07-17T09:31:54Z</dcterms:created>
  <dcterms:modified xsi:type="dcterms:W3CDTF">2022-06-23T07:54:15Z</dcterms:modified>
</cp:coreProperties>
</file>