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09" r:id="rId2"/>
    <p:sldId id="456" r:id="rId3"/>
    <p:sldId id="457" r:id="rId4"/>
    <p:sldId id="452" r:id="rId5"/>
    <p:sldId id="458" r:id="rId6"/>
    <p:sldId id="454" r:id="rId7"/>
    <p:sldId id="453" r:id="rId8"/>
    <p:sldId id="459" r:id="rId9"/>
    <p:sldId id="450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CB168FF-EA8E-46C4-BF1D-7A38BA291A06}">
          <p14:sldIdLst>
            <p14:sldId id="309"/>
            <p14:sldId id="456"/>
            <p14:sldId id="457"/>
            <p14:sldId id="452"/>
            <p14:sldId id="458"/>
          </p14:sldIdLst>
        </p14:section>
        <p14:section name="Раздел без заголовка" id="{6AA1F43C-892A-4787-89B6-4EA8D4F8EDF5}">
          <p14:sldIdLst>
            <p14:sldId id="454"/>
            <p14:sldId id="453"/>
            <p14:sldId id="459"/>
            <p14:sldId id="45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26D4B7"/>
    <a:srgbClr val="4472C4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86535" autoAdjust="0"/>
  </p:normalViewPr>
  <p:slideViewPr>
    <p:cSldViewPr snapToGrid="0">
      <p:cViewPr varScale="1">
        <p:scale>
          <a:sx n="78" d="100"/>
          <a:sy n="78" d="100"/>
        </p:scale>
        <p:origin x="64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4ED63D-30DB-4329-9A19-895E38761556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2C42D7-21A8-431F-948F-46907C74D8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2729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9A25F-A9A3-4024-AEC6-C996E5457892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02760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39DE9-7CFC-43AE-8C7B-8638D44E55F2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3989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85078E-5E03-43A9-A913-2E50E25B3A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E2C0963-293F-4B4C-ACAE-EF1BD8020B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3BC1EBC-C805-452D-830C-FC1CCCF1C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E1E989F-802D-46A7-9889-C211904CF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4D5EDA9-EE54-448C-9EC0-3B3B24416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8597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73FDFC-79C5-4934-B4B6-C43CFD68E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031C2A4-3FB4-4F23-95A7-510F8A7E6C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C7CF8D0-7B33-402B-BEC2-4055D7190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A16C0AD-5CF3-4DA2-9B1C-7328BFEB1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91261CF-1C9F-4B36-AF23-3D6AB896A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397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6F4B344-2333-40A5-8DAA-28984454CF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60ED765-D5E0-4EE9-A23A-2908125171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0F0D3A8-9933-465D-B7D4-BA375B27D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E03B2B9-9476-4F12-9DA9-F602B6436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660BFBD-1D17-40F1-A05F-FE9577B0D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7481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7" y="1133192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7" name="bg object 17"/>
          <p:cNvSpPr/>
          <p:nvPr/>
        </p:nvSpPr>
        <p:spPr>
          <a:xfrm>
            <a:off x="141354" y="150395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601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24641" y="1523335"/>
            <a:ext cx="3857667" cy="4098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59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39"/>
            <a:ext cx="5303521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6/23/2022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6766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BF8BDD-EF9A-460D-A21C-71FFEF14C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A37ABF-1E1A-4F2F-8928-C09F5EEE1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C1856B8-F5A2-4CA5-A037-5148C3860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D3E6E00-9D73-4F12-B2D9-EA74483BD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183A197-9531-4597-B39C-958CBCD12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119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0A5A2D-B964-44B8-B3AE-94CF01125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8D871DA-D984-4BE6-8F70-BF18F7D6F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61A2AE9-0ADF-4064-AE46-B2948D976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2F10E79-417A-4AB8-8DE8-6EAA63F53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C3AE07B-D605-41D2-A5C1-FF83D828D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0513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017D95-8FBE-4711-BB4D-7ED1632BD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1E0B66F-5C50-462A-9127-22583E7F99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88F5D27-35C8-4728-B5B6-C0152B25D1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DCDD001-B2BE-4A88-B09B-4C7920FAC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2EB915C-907F-4ECC-AFFB-4459DB19C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0C6EAB8-A812-4515-B9D4-92202E58D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164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AA1CFB-0DDA-4BDA-82F5-B61D9E445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E16B520-62AA-4588-BAA1-2DD1514121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0CBEDA1-EA9C-4F4A-86EE-BF884FF706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0584845-7CE0-4869-9DAD-050C02C002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0E99EEB-2224-492A-854A-7306E1DE05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C0EFA6C-F292-4DD3-8623-AE4420874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104F1A4-623E-405F-A2C4-D229E6206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A249506-8CB7-483C-A05E-D4D68010D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3586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B7222E-F800-4A16-A712-9E4941145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D825C79-B6CA-4640-A2F3-0DCB47641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6F48DB6-2CD7-4B4C-9EC8-1D7F2AFF7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08E0431-DC75-42C4-B86F-9995DE521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850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90E3057-3A10-4D36-8BB7-09813E9C7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15F38C4-3193-44D7-B878-48402FD6A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7E429A3-D470-4637-AB39-D27985EEA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486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E7F3EA-7853-4CC9-81C6-4F88286F3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8A2521B-3C72-423F-B66A-5FB5A7503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8AC5139-83DC-41D4-81A8-4A8CB71B06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D5918C5-D373-4122-9D15-9359057A6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07DB7FB-7555-4523-930D-B88B4E969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41803AA-FF71-43CE-A0E9-9F46A0347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344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3C03DB-6581-4A7B-943E-0ABE71403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C001FF3-3EE4-4950-B669-5C0244F738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00A41C7-1474-4DDF-9719-CA10CFABA9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E92A022-2F88-4EA0-BAA3-C763B9B2D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D5AB0B8-A7C0-499D-B520-A7D4006FC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5E95A54-060B-48FA-A2B9-B1C2C36D9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497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8B0DDB-6DF4-4B3C-B98A-004881331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6831BFA-2FB5-4A63-A2DE-3E6F948EC6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FA3A78E-9226-48DF-ABAE-C9E7374A0C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BC08912-00EE-47FA-A5FC-1DC746C8E8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1330C35-AE55-4D92-90AC-D5F2793FA9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0684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9346"/>
            <a:ext cx="12222204" cy="164596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217541" y="189330"/>
            <a:ext cx="5129519" cy="1250768"/>
          </a:xfrm>
          <a:prstGeom prst="rect">
            <a:avLst/>
          </a:prstGeom>
        </p:spPr>
        <p:txBody>
          <a:bodyPr vert="horz" wrap="square" lIns="0" tIns="19472" rIns="0" bIns="0" rtlCol="0" anchor="ctr">
            <a:spAutoFit/>
          </a:bodyPr>
          <a:lstStyle/>
          <a:p>
            <a:pPr marL="16933" algn="ctr">
              <a:lnSpc>
                <a:spcPct val="100000"/>
              </a:lnSpc>
              <a:spcBef>
                <a:spcPts val="152"/>
              </a:spcBef>
            </a:pPr>
            <a:r>
              <a:rPr lang="en-US" sz="8000" b="1" dirty="0">
                <a:solidFill>
                  <a:schemeClr val="bg1"/>
                </a:solidFill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ALGEBRA</a:t>
            </a:r>
          </a:p>
        </p:txBody>
      </p:sp>
      <p:grpSp>
        <p:nvGrpSpPr>
          <p:cNvPr id="7" name="object 7"/>
          <p:cNvGrpSpPr/>
          <p:nvPr/>
        </p:nvGrpSpPr>
        <p:grpSpPr>
          <a:xfrm>
            <a:off x="9953898" y="205114"/>
            <a:ext cx="1828800" cy="1219200"/>
            <a:chOff x="4698979" y="198156"/>
            <a:chExt cx="622592" cy="613387"/>
          </a:xfrm>
        </p:grpSpPr>
        <p:sp>
          <p:nvSpPr>
            <p:cNvPr id="9" name="object 9"/>
            <p:cNvSpPr/>
            <p:nvPr/>
          </p:nvSpPr>
          <p:spPr>
            <a:xfrm>
              <a:off x="4698979" y="207658"/>
              <a:ext cx="622592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2400"/>
            </a:p>
          </p:txBody>
        </p:sp>
        <p:sp>
          <p:nvSpPr>
            <p:cNvPr id="10" name="object 10"/>
            <p:cNvSpPr/>
            <p:nvPr/>
          </p:nvSpPr>
          <p:spPr>
            <a:xfrm>
              <a:off x="4698979" y="198156"/>
              <a:ext cx="622592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2400"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9953897" y="459480"/>
            <a:ext cx="2238101" cy="636927"/>
          </a:xfrm>
          <a:prstGeom prst="rect">
            <a:avLst/>
          </a:prstGeom>
        </p:spPr>
        <p:txBody>
          <a:bodyPr vert="horz" wrap="square" lIns="0" tIns="21167" rIns="0" bIns="0" rtlCol="0">
            <a:spAutoFit/>
          </a:bodyPr>
          <a:lstStyle/>
          <a:p>
            <a:pPr>
              <a:spcBef>
                <a:spcPts val="167"/>
              </a:spcBef>
            </a:pPr>
            <a:r>
              <a:rPr lang="en-US" sz="3733" b="1" spc="13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spc="13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8-sinf</a:t>
            </a:r>
            <a:endParaRPr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62981" y="231549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1045765" y="2772894"/>
            <a:ext cx="91578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5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5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Misollar</a:t>
            </a:r>
            <a:r>
              <a:rPr lang="en-US" sz="5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en-US" sz="5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bject 11"/>
          <p:cNvSpPr/>
          <p:nvPr/>
        </p:nvSpPr>
        <p:spPr>
          <a:xfrm>
            <a:off x="9465972" y="1999143"/>
            <a:ext cx="2316726" cy="22549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Прямоугольник 3"/>
          <p:cNvSpPr/>
          <p:nvPr/>
        </p:nvSpPr>
        <p:spPr>
          <a:xfrm>
            <a:off x="406184" y="2024732"/>
            <a:ext cx="639582" cy="167149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06183" y="3940405"/>
            <a:ext cx="639582" cy="167149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object 11">
            <a:extLst>
              <a:ext uri="{FF2B5EF4-FFF2-40B4-BE49-F238E27FC236}">
                <a16:creationId xmlns:a16="http://schemas.microsoft.com/office/drawing/2014/main" id="{D2168EAD-EAD9-4C91-B3BA-D0FB4D707556}"/>
              </a:ext>
            </a:extLst>
          </p:cNvPr>
          <p:cNvSpPr/>
          <p:nvPr/>
        </p:nvSpPr>
        <p:spPr>
          <a:xfrm>
            <a:off x="757444" y="1416429"/>
            <a:ext cx="33601" cy="65858"/>
          </a:xfrm>
          <a:custGeom>
            <a:avLst/>
            <a:gdLst/>
            <a:ahLst/>
            <a:cxnLst/>
            <a:rect l="l" t="t" r="r" b="b"/>
            <a:pathLst>
              <a:path w="15875" h="31115">
                <a:moveTo>
                  <a:pt x="15652" y="0"/>
                </a:moveTo>
                <a:lnTo>
                  <a:pt x="0" y="0"/>
                </a:lnTo>
                <a:lnTo>
                  <a:pt x="0" y="30786"/>
                </a:lnTo>
                <a:lnTo>
                  <a:pt x="15652" y="30786"/>
                </a:lnTo>
                <a:lnTo>
                  <a:pt x="15652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object 12">
            <a:extLst>
              <a:ext uri="{FF2B5EF4-FFF2-40B4-BE49-F238E27FC236}">
                <a16:creationId xmlns:a16="http://schemas.microsoft.com/office/drawing/2014/main" id="{5AAAE1A5-5083-45BC-BB77-451BC6095476}"/>
              </a:ext>
            </a:extLst>
          </p:cNvPr>
          <p:cNvSpPr/>
          <p:nvPr/>
        </p:nvSpPr>
        <p:spPr>
          <a:xfrm>
            <a:off x="692279" y="1399861"/>
            <a:ext cx="819869" cy="0"/>
          </a:xfrm>
          <a:custGeom>
            <a:avLst/>
            <a:gdLst/>
            <a:ahLst/>
            <a:cxnLst/>
            <a:rect l="l" t="t" r="r" b="b"/>
            <a:pathLst>
              <a:path w="387350">
                <a:moveTo>
                  <a:pt x="0" y="0"/>
                </a:moveTo>
                <a:lnTo>
                  <a:pt x="387158" y="0"/>
                </a:lnTo>
              </a:path>
            </a:pathLst>
          </a:custGeom>
          <a:ln w="15654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" name="object 13">
            <a:extLst>
              <a:ext uri="{FF2B5EF4-FFF2-40B4-BE49-F238E27FC236}">
                <a16:creationId xmlns:a16="http://schemas.microsoft.com/office/drawing/2014/main" id="{42562BD1-38C5-4FEF-BE28-9E2028CE083A}"/>
              </a:ext>
            </a:extLst>
          </p:cNvPr>
          <p:cNvSpPr/>
          <p:nvPr/>
        </p:nvSpPr>
        <p:spPr>
          <a:xfrm>
            <a:off x="774010" y="662129"/>
            <a:ext cx="0" cy="721753"/>
          </a:xfrm>
          <a:custGeom>
            <a:avLst/>
            <a:gdLst/>
            <a:ahLst/>
            <a:cxnLst/>
            <a:rect l="l" t="t" r="r" b="b"/>
            <a:pathLst>
              <a:path h="340995">
                <a:moveTo>
                  <a:pt x="0" y="0"/>
                </a:moveTo>
                <a:lnTo>
                  <a:pt x="0" y="340718"/>
                </a:lnTo>
              </a:path>
            </a:pathLst>
          </a:custGeom>
          <a:ln w="15652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object 14">
            <a:extLst>
              <a:ext uri="{FF2B5EF4-FFF2-40B4-BE49-F238E27FC236}">
                <a16:creationId xmlns:a16="http://schemas.microsoft.com/office/drawing/2014/main" id="{199D57BF-AFEE-4760-B709-A1E005ECDEF4}"/>
              </a:ext>
            </a:extLst>
          </p:cNvPr>
          <p:cNvSpPr/>
          <p:nvPr/>
        </p:nvSpPr>
        <p:spPr>
          <a:xfrm>
            <a:off x="854362" y="719947"/>
            <a:ext cx="598101" cy="623638"/>
          </a:xfrm>
          <a:custGeom>
            <a:avLst/>
            <a:gdLst/>
            <a:ahLst/>
            <a:cxnLst/>
            <a:rect l="l" t="t" r="r" b="b"/>
            <a:pathLst>
              <a:path w="282575" h="294640">
                <a:moveTo>
                  <a:pt x="15652" y="0"/>
                </a:moveTo>
                <a:lnTo>
                  <a:pt x="0" y="0"/>
                </a:lnTo>
                <a:lnTo>
                  <a:pt x="2607" y="57118"/>
                </a:lnTo>
                <a:lnTo>
                  <a:pt x="10266" y="111280"/>
                </a:lnTo>
                <a:lnTo>
                  <a:pt x="22734" y="161224"/>
                </a:lnTo>
                <a:lnTo>
                  <a:pt x="39766" y="205689"/>
                </a:lnTo>
                <a:lnTo>
                  <a:pt x="61329" y="243530"/>
                </a:lnTo>
                <a:lnTo>
                  <a:pt x="112612" y="288250"/>
                </a:lnTo>
                <a:lnTo>
                  <a:pt x="141088" y="294044"/>
                </a:lnTo>
                <a:lnTo>
                  <a:pt x="169563" y="288250"/>
                </a:lnTo>
                <a:lnTo>
                  <a:pt x="185084" y="278391"/>
                </a:lnTo>
                <a:lnTo>
                  <a:pt x="141088" y="278391"/>
                </a:lnTo>
                <a:lnTo>
                  <a:pt x="117162" y="273190"/>
                </a:lnTo>
                <a:lnTo>
                  <a:pt x="73063" y="233046"/>
                </a:lnTo>
                <a:lnTo>
                  <a:pt x="53957" y="199078"/>
                </a:lnTo>
                <a:lnTo>
                  <a:pt x="37551" y="156187"/>
                </a:lnTo>
                <a:lnTo>
                  <a:pt x="25542" y="107896"/>
                </a:lnTo>
                <a:lnTo>
                  <a:pt x="18164" y="55426"/>
                </a:lnTo>
                <a:lnTo>
                  <a:pt x="15652" y="0"/>
                </a:lnTo>
                <a:close/>
              </a:path>
              <a:path w="282575" h="294640">
                <a:moveTo>
                  <a:pt x="282174" y="0"/>
                </a:moveTo>
                <a:lnTo>
                  <a:pt x="266522" y="0"/>
                </a:lnTo>
                <a:lnTo>
                  <a:pt x="264011" y="55426"/>
                </a:lnTo>
                <a:lnTo>
                  <a:pt x="256634" y="107896"/>
                </a:lnTo>
                <a:lnTo>
                  <a:pt x="244628" y="156187"/>
                </a:lnTo>
                <a:lnTo>
                  <a:pt x="228225" y="199078"/>
                </a:lnTo>
                <a:lnTo>
                  <a:pt x="209114" y="233046"/>
                </a:lnTo>
                <a:lnTo>
                  <a:pt x="165012" y="273190"/>
                </a:lnTo>
                <a:lnTo>
                  <a:pt x="141088" y="278391"/>
                </a:lnTo>
                <a:lnTo>
                  <a:pt x="185084" y="278391"/>
                </a:lnTo>
                <a:lnTo>
                  <a:pt x="220845" y="243530"/>
                </a:lnTo>
                <a:lnTo>
                  <a:pt x="242409" y="205689"/>
                </a:lnTo>
                <a:lnTo>
                  <a:pt x="259442" y="161224"/>
                </a:lnTo>
                <a:lnTo>
                  <a:pt x="271909" y="111280"/>
                </a:lnTo>
                <a:lnTo>
                  <a:pt x="279568" y="57118"/>
                </a:lnTo>
                <a:lnTo>
                  <a:pt x="28217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" name="object 15">
            <a:extLst>
              <a:ext uri="{FF2B5EF4-FFF2-40B4-BE49-F238E27FC236}">
                <a16:creationId xmlns:a16="http://schemas.microsoft.com/office/drawing/2014/main" id="{DFF3D60F-1869-4734-8178-4BFE8F5C0368}"/>
              </a:ext>
            </a:extLst>
          </p:cNvPr>
          <p:cNvSpPr/>
          <p:nvPr/>
        </p:nvSpPr>
        <p:spPr>
          <a:xfrm>
            <a:off x="1424940" y="1445581"/>
            <a:ext cx="90051" cy="90051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66"/>
                </a:lnTo>
                <a:lnTo>
                  <a:pt x="10119" y="21186"/>
                </a:lnTo>
                <a:lnTo>
                  <a:pt x="0" y="31305"/>
                </a:lnTo>
                <a:lnTo>
                  <a:pt x="11066" y="42372"/>
                </a:lnTo>
                <a:lnTo>
                  <a:pt x="21186" y="32251"/>
                </a:lnTo>
                <a:lnTo>
                  <a:pt x="41426" y="32251"/>
                </a:lnTo>
                <a:lnTo>
                  <a:pt x="42372" y="31305"/>
                </a:lnTo>
                <a:lnTo>
                  <a:pt x="32252" y="21186"/>
                </a:lnTo>
                <a:lnTo>
                  <a:pt x="42372" y="11066"/>
                </a:lnTo>
                <a:lnTo>
                  <a:pt x="41424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41426" y="32251"/>
                </a:moveTo>
                <a:lnTo>
                  <a:pt x="21186" y="32251"/>
                </a:lnTo>
                <a:lnTo>
                  <a:pt x="31305" y="42372"/>
                </a:lnTo>
                <a:lnTo>
                  <a:pt x="41426" y="32251"/>
                </a:lnTo>
                <a:close/>
              </a:path>
              <a:path w="42545" h="42545">
                <a:moveTo>
                  <a:pt x="31305" y="0"/>
                </a:moveTo>
                <a:lnTo>
                  <a:pt x="21186" y="10119"/>
                </a:lnTo>
                <a:lnTo>
                  <a:pt x="41424" y="10119"/>
                </a:lnTo>
                <a:lnTo>
                  <a:pt x="31305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2" name="object 16">
            <a:extLst>
              <a:ext uri="{FF2B5EF4-FFF2-40B4-BE49-F238E27FC236}">
                <a16:creationId xmlns:a16="http://schemas.microsoft.com/office/drawing/2014/main" id="{C22A3C16-3643-4C83-83DD-E1EA8CC4BADD}"/>
              </a:ext>
            </a:extLst>
          </p:cNvPr>
          <p:cNvSpPr/>
          <p:nvPr/>
        </p:nvSpPr>
        <p:spPr>
          <a:xfrm>
            <a:off x="649647" y="687960"/>
            <a:ext cx="90051" cy="90051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73"/>
                </a:lnTo>
                <a:lnTo>
                  <a:pt x="10120" y="21188"/>
                </a:lnTo>
                <a:lnTo>
                  <a:pt x="0" y="31305"/>
                </a:lnTo>
                <a:lnTo>
                  <a:pt x="11066" y="42378"/>
                </a:lnTo>
                <a:lnTo>
                  <a:pt x="42372" y="11073"/>
                </a:lnTo>
                <a:lnTo>
                  <a:pt x="41419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31306" y="0"/>
                </a:moveTo>
                <a:lnTo>
                  <a:pt x="21186" y="10119"/>
                </a:lnTo>
                <a:lnTo>
                  <a:pt x="41419" y="10119"/>
                </a:lnTo>
                <a:lnTo>
                  <a:pt x="31306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83915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314" y="192559"/>
            <a:ext cx="11552630" cy="773899"/>
          </a:xfrm>
          <a:prstGeom prst="rect">
            <a:avLst/>
          </a:prstGeom>
          <a:solidFill>
            <a:srgbClr val="0070C0"/>
          </a:solidFill>
        </p:spPr>
        <p:txBody>
          <a:bodyPr vert="horz" wrap="square" lIns="0" tIns="34894" rIns="0" bIns="0" rtlCol="0" anchor="ctr">
            <a:spAutoFit/>
          </a:bodyPr>
          <a:lstStyle/>
          <a:p>
            <a:pPr marL="26841" algn="ctr">
              <a:lnSpc>
                <a:spcPct val="100000"/>
              </a:lnSpc>
              <a:spcBef>
                <a:spcPts val="275"/>
              </a:spcBef>
            </a:pPr>
            <a:r>
              <a:rPr lang="en-US" sz="4800" dirty="0"/>
              <a:t>312- </a:t>
            </a:r>
            <a:r>
              <a:rPr lang="en-US" sz="4800" dirty="0" err="1"/>
              <a:t>topshiriq</a:t>
            </a:r>
            <a:r>
              <a:rPr lang="en-US" sz="4800" dirty="0"/>
              <a:t> </a:t>
            </a:r>
            <a:r>
              <a:rPr lang="en-US" sz="4000" dirty="0"/>
              <a:t>(121-bet)</a:t>
            </a:r>
            <a:endParaRPr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3322750" y="1077578"/>
            <a:ext cx="43910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Tenglamani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yeching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048077" y="2012936"/>
                <a:ext cx="3515834" cy="42780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x(2x+5) = 0</a:t>
                </a:r>
              </a:p>
              <a:p>
                <a:r>
                  <a:rPr lang="en-US" sz="3600" dirty="0">
                    <a:latin typeface="Cambria Math" panose="02040503050406030204" pitchFamily="18" charset="0"/>
                    <a:cs typeface="Arial" panose="020B0604020202020204" pitchFamily="34" charset="0"/>
                  </a:rPr>
                  <a:t> x= 0;     2x+5=0</a:t>
                </a:r>
              </a:p>
              <a:p>
                <a:r>
                  <a:rPr lang="en-US" sz="3600" dirty="0">
                    <a:latin typeface="Cambria Math" panose="02040503050406030204" pitchFamily="18" charset="0"/>
                    <a:cs typeface="Arial" panose="020B0604020202020204" pitchFamily="34" charset="0"/>
                  </a:rPr>
                  <a:t>                2x = -5</a:t>
                </a:r>
              </a:p>
              <a:p>
                <a:r>
                  <a:rPr lang="en-US" sz="3600" dirty="0">
                    <a:latin typeface="Cambria Math" panose="02040503050406030204" pitchFamily="18" charset="0"/>
                    <a:cs typeface="Arial" panose="020B0604020202020204" pitchFamily="34" charset="0"/>
                  </a:rPr>
                  <a:t>                x =-5:2</a:t>
                </a:r>
              </a:p>
              <a:p>
                <a:r>
                  <a:rPr lang="en-US" sz="3600" dirty="0">
                    <a:latin typeface="Cambria Math" panose="02040503050406030204" pitchFamily="18" charset="0"/>
                    <a:cs typeface="Arial" panose="020B0604020202020204" pitchFamily="34" charset="0"/>
                  </a:rPr>
                  <a:t>                x =-2,5</a:t>
                </a:r>
              </a:p>
              <a:p>
                <a:pPr lvl="1"/>
                <a:r>
                  <a:rPr lang="en-US" sz="28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  <m:sub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sub>
                    </m:sSub>
                    <m:r>
                      <a:rPr lang="en-US" sz="2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2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𝟎</m:t>
                    </m:r>
                    <m:r>
                      <a:rPr lang="en-US" sz="2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</m:oMath>
                </a14:m>
                <a:endParaRPr lang="en-US" sz="28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1"/>
                <a:r>
                  <a:rPr lang="en-US" sz="28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8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  <m:sub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b>
                    </m:sSub>
                    <m:r>
                      <a:rPr lang="en-US" sz="28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2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US" sz="2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  <m:r>
                      <a:rPr lang="en-US" sz="2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en-US" sz="2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𝟓</m:t>
                    </m:r>
                  </m:oMath>
                </a14:m>
                <a:endParaRPr lang="en-US" sz="28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8077" y="2012936"/>
                <a:ext cx="3515834" cy="4278094"/>
              </a:xfrm>
              <a:prstGeom prst="rect">
                <a:avLst/>
              </a:prstGeom>
              <a:blipFill rotWithShape="0">
                <a:blip r:embed="rId2"/>
                <a:stretch>
                  <a:fillRect l="-5373" t="-2137" r="-4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469519" y="2012936"/>
                <a:ext cx="4123245" cy="42838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(x-5)(3x+1) = 0</a:t>
                </a:r>
              </a:p>
              <a:p>
                <a:r>
                  <a:rPr lang="en-US" sz="3600" dirty="0">
                    <a:latin typeface="Cambria Math" panose="02040503050406030204" pitchFamily="18" charset="0"/>
                    <a:cs typeface="Arial" panose="020B0604020202020204" pitchFamily="34" charset="0"/>
                  </a:rPr>
                  <a:t> x-5= 0;       3x+1=0</a:t>
                </a:r>
              </a:p>
              <a:p>
                <a:r>
                  <a:rPr lang="en-US" sz="3600" dirty="0">
                    <a:latin typeface="Cambria Math" panose="02040503050406030204" pitchFamily="18" charset="0"/>
                    <a:cs typeface="Arial" panose="020B0604020202020204" pitchFamily="34" charset="0"/>
                  </a:rPr>
                  <a:t> x = 5           3x =-1</a:t>
                </a:r>
              </a:p>
              <a:p>
                <a:r>
                  <a:rPr lang="en-US" sz="3600" dirty="0">
                    <a:latin typeface="Cambria Math" panose="02040503050406030204" pitchFamily="18" charset="0"/>
                    <a:cs typeface="Arial" panose="020B0604020202020204" pitchFamily="34" charset="0"/>
                  </a:rPr>
                  <a:t>                       x =</a:t>
                </a:r>
                <a:r>
                  <a:rPr lang="en-US" sz="4400" dirty="0">
                    <a:latin typeface="Cambria Math" panose="02040503050406030204" pitchFamily="18" charset="0"/>
                    <a:cs typeface="Arial" panose="020B0604020202020204" pitchFamily="34" charset="0"/>
                  </a:rPr>
                  <a:t>-</a:t>
                </a:r>
                <a:r>
                  <a:rPr lang="en-US" sz="3600" dirty="0">
                    <a:latin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</m:oMath>
                </a14:m>
                <a:endParaRPr lang="en-US" sz="3600" dirty="0">
                  <a:latin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r>
                  <a:rPr lang="en-US" sz="28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  <m:sub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sub>
                    </m:sSub>
                    <m:r>
                      <a:rPr lang="en-US" sz="2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2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𝟓</m:t>
                    </m:r>
                  </m:oMath>
                </a14:m>
                <a:endParaRPr lang="en-US" sz="28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8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8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  <m:sub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b>
                    </m:sSub>
                    <m:r>
                      <m:rPr>
                        <m:nor/>
                      </m:rPr>
                      <a:rPr lang="en-US" sz="28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=−</m:t>
                    </m:r>
                    <m:f>
                      <m:fPr>
                        <m:ctrlPr>
                          <a:rPr lang="en-US" sz="28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8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num>
                      <m:den>
                        <m:r>
                          <a:rPr lang="en-US" sz="28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den>
                    </m:f>
                  </m:oMath>
                </a14:m>
                <a:endParaRPr lang="en-US" sz="3600" b="1" dirty="0">
                  <a:solidFill>
                    <a:srgbClr val="8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9519" y="2012936"/>
                <a:ext cx="4123245" cy="4283801"/>
              </a:xfrm>
              <a:prstGeom prst="rect">
                <a:avLst/>
              </a:prstGeom>
              <a:blipFill rotWithShape="0">
                <a:blip r:embed="rId3"/>
                <a:stretch>
                  <a:fillRect l="-4431" t="-2134" r="-369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Oval 11"/>
          <p:cNvSpPr/>
          <p:nvPr/>
        </p:nvSpPr>
        <p:spPr>
          <a:xfrm>
            <a:off x="5806082" y="2167483"/>
            <a:ext cx="549093" cy="494087"/>
          </a:xfrm>
          <a:prstGeom prst="ellipse">
            <a:avLst/>
          </a:prstGeom>
          <a:solidFill>
            <a:srgbClr val="00206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9026">
              <a:defRPr/>
            </a:pPr>
            <a:r>
              <a:rPr lang="en-US" sz="3810" kern="0" dirty="0">
                <a:solidFill>
                  <a:srgbClr val="FFFFFF"/>
                </a:solidFill>
                <a:latin typeface="Open Sans Light"/>
              </a:rPr>
              <a:t>3</a:t>
            </a:r>
          </a:p>
        </p:txBody>
      </p:sp>
      <p:sp>
        <p:nvSpPr>
          <p:cNvPr id="26" name="Oval 11"/>
          <p:cNvSpPr/>
          <p:nvPr/>
        </p:nvSpPr>
        <p:spPr>
          <a:xfrm>
            <a:off x="317427" y="2074469"/>
            <a:ext cx="549093" cy="494087"/>
          </a:xfrm>
          <a:prstGeom prst="ellipse">
            <a:avLst/>
          </a:prstGeom>
          <a:solidFill>
            <a:srgbClr val="00206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9026">
              <a:defRPr/>
            </a:pPr>
            <a:r>
              <a:rPr lang="en-US" sz="3810" kern="0" dirty="0">
                <a:solidFill>
                  <a:srgbClr val="FFFFFF"/>
                </a:solidFill>
                <a:latin typeface="Open Sans Light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16746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grpId="0" nodeType="withEffect" p14:presetBounceEnd="66667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7" dur="9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8" dur="9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3" dur="500"/>
                                            <p:tgtEl>
                                              <p:spTgt spid="7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" fill="hold">
                          <p:stCondLst>
                            <p:cond delay="indefinite"/>
                          </p:stCondLst>
                          <p:childTnLst>
                            <p:par>
                              <p:cTn id="1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6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>
                                                <p:txEl>
                                                  <p:pRg st="2" end="2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8" dur="500"/>
                                            <p:tgtEl>
                                              <p:spTgt spid="7">
                                                <p:txEl>
                                                  <p:pRg st="2" end="2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9" fill="hold">
                          <p:stCondLst>
                            <p:cond delay="indefinite"/>
                          </p:stCondLst>
                          <p:childTnLst>
                            <p:par>
                              <p:cTn id="2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>
                                                <p:txEl>
                                                  <p:pRg st="3" end="3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3" dur="500"/>
                                            <p:tgtEl>
                                              <p:spTgt spid="7">
                                                <p:txEl>
                                                  <p:pRg st="3" end="3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4" fill="hold">
                          <p:stCondLst>
                            <p:cond delay="indefinite"/>
                          </p:stCondLst>
                          <p:childTnLst>
                            <p:par>
                              <p:cTn id="2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6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>
                                                <p:txEl>
                                                  <p:pRg st="4" end="4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8" dur="500"/>
                                            <p:tgtEl>
                                              <p:spTgt spid="7">
                                                <p:txEl>
                                                  <p:pRg st="4" end="4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9" fill="hold">
                          <p:stCondLst>
                            <p:cond delay="indefinite"/>
                          </p:stCondLst>
                          <p:childTnLst>
                            <p:par>
                              <p:cTn id="3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>
                                                <p:txEl>
                                                  <p:pRg st="5" end="5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3" dur="500"/>
                                            <p:tgtEl>
                                              <p:spTgt spid="7">
                                                <p:txEl>
                                                  <p:pRg st="5" end="5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4" fill="hold">
                          <p:stCondLst>
                            <p:cond delay="indefinite"/>
                          </p:stCondLst>
                          <p:childTnLst>
                            <p:par>
                              <p:cTn id="3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6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>
                                                <p:txEl>
                                                  <p:pRg st="6" end="6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8" dur="500"/>
                                            <p:tgtEl>
                                              <p:spTgt spid="7">
                                                <p:txEl>
                                                  <p:pRg st="6" end="6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9" fill="hold">
                          <p:stCondLst>
                            <p:cond delay="indefinite"/>
                          </p:stCondLst>
                          <p:childTnLst>
                            <p:par>
                              <p:cTn id="4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1" presetID="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3" fill="hold">
                          <p:stCondLst>
                            <p:cond delay="indefinite"/>
                          </p:stCondLst>
                          <p:childTnLst>
                            <p:par>
                              <p:cTn id="4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5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7" dur="500"/>
                                            <p:tgtEl>
                                              <p:spTgt spid="18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8" fill="hold">
                          <p:stCondLst>
                            <p:cond delay="indefinite"/>
                          </p:stCondLst>
                          <p:childTnLst>
                            <p:par>
                              <p:cTn id="4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0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2" dur="500"/>
                                            <p:tgtEl>
                                              <p:spTgt spid="18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3" fill="hold">
                          <p:stCondLst>
                            <p:cond delay="indefinite"/>
                          </p:stCondLst>
                          <p:childTnLst>
                            <p:par>
                              <p:cTn id="5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5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>
                                                <p:txEl>
                                                  <p:pRg st="2" end="2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7" dur="500"/>
                                            <p:tgtEl>
                                              <p:spTgt spid="18">
                                                <p:txEl>
                                                  <p:pRg st="2" end="2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8" fill="hold">
                          <p:stCondLst>
                            <p:cond delay="indefinite"/>
                          </p:stCondLst>
                          <p:childTnLst>
                            <p:par>
                              <p:cTn id="5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0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>
                                                <p:txEl>
                                                  <p:pRg st="3" end="3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2" dur="500"/>
                                            <p:tgtEl>
                                              <p:spTgt spid="18">
                                                <p:txEl>
                                                  <p:pRg st="3" end="3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3" fill="hold">
                          <p:stCondLst>
                            <p:cond delay="indefinite"/>
                          </p:stCondLst>
                          <p:childTnLst>
                            <p:par>
                              <p:cTn id="6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5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>
                                                <p:txEl>
                                                  <p:pRg st="4" end="4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7" dur="500"/>
                                            <p:tgtEl>
                                              <p:spTgt spid="18">
                                                <p:txEl>
                                                  <p:pRg st="4" end="4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8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>
                                                <p:txEl>
                                                  <p:pRg st="5" end="5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0" dur="500"/>
                                            <p:tgtEl>
                                              <p:spTgt spid="18">
                                                <p:txEl>
                                                  <p:pRg st="5" end="5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5" grpId="0" animBg="1"/>
          <p:bldP spid="26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9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9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3" dur="500"/>
                                            <p:tgtEl>
                                              <p:spTgt spid="7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" fill="hold">
                          <p:stCondLst>
                            <p:cond delay="indefinite"/>
                          </p:stCondLst>
                          <p:childTnLst>
                            <p:par>
                              <p:cTn id="1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6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>
                                                <p:txEl>
                                                  <p:pRg st="2" end="2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8" dur="500"/>
                                            <p:tgtEl>
                                              <p:spTgt spid="7">
                                                <p:txEl>
                                                  <p:pRg st="2" end="2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9" fill="hold">
                          <p:stCondLst>
                            <p:cond delay="indefinite"/>
                          </p:stCondLst>
                          <p:childTnLst>
                            <p:par>
                              <p:cTn id="2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>
                                                <p:txEl>
                                                  <p:pRg st="3" end="3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3" dur="500"/>
                                            <p:tgtEl>
                                              <p:spTgt spid="7">
                                                <p:txEl>
                                                  <p:pRg st="3" end="3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4" fill="hold">
                          <p:stCondLst>
                            <p:cond delay="indefinite"/>
                          </p:stCondLst>
                          <p:childTnLst>
                            <p:par>
                              <p:cTn id="2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6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>
                                                <p:txEl>
                                                  <p:pRg st="4" end="4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8" dur="500"/>
                                            <p:tgtEl>
                                              <p:spTgt spid="7">
                                                <p:txEl>
                                                  <p:pRg st="4" end="4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9" fill="hold">
                          <p:stCondLst>
                            <p:cond delay="indefinite"/>
                          </p:stCondLst>
                          <p:childTnLst>
                            <p:par>
                              <p:cTn id="3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>
                                                <p:txEl>
                                                  <p:pRg st="5" end="5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3" dur="500"/>
                                            <p:tgtEl>
                                              <p:spTgt spid="7">
                                                <p:txEl>
                                                  <p:pRg st="5" end="5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4" fill="hold">
                          <p:stCondLst>
                            <p:cond delay="indefinite"/>
                          </p:stCondLst>
                          <p:childTnLst>
                            <p:par>
                              <p:cTn id="3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6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>
                                                <p:txEl>
                                                  <p:pRg st="6" end="6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8" dur="500"/>
                                            <p:tgtEl>
                                              <p:spTgt spid="7">
                                                <p:txEl>
                                                  <p:pRg st="6" end="6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9" fill="hold">
                          <p:stCondLst>
                            <p:cond delay="indefinite"/>
                          </p:stCondLst>
                          <p:childTnLst>
                            <p:par>
                              <p:cTn id="4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1" presetID="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3" fill="hold">
                          <p:stCondLst>
                            <p:cond delay="indefinite"/>
                          </p:stCondLst>
                          <p:childTnLst>
                            <p:par>
                              <p:cTn id="4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5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7" dur="500"/>
                                            <p:tgtEl>
                                              <p:spTgt spid="18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8" fill="hold">
                          <p:stCondLst>
                            <p:cond delay="indefinite"/>
                          </p:stCondLst>
                          <p:childTnLst>
                            <p:par>
                              <p:cTn id="4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0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2" dur="500"/>
                                            <p:tgtEl>
                                              <p:spTgt spid="18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3" fill="hold">
                          <p:stCondLst>
                            <p:cond delay="indefinite"/>
                          </p:stCondLst>
                          <p:childTnLst>
                            <p:par>
                              <p:cTn id="5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5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>
                                                <p:txEl>
                                                  <p:pRg st="2" end="2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7" dur="500"/>
                                            <p:tgtEl>
                                              <p:spTgt spid="18">
                                                <p:txEl>
                                                  <p:pRg st="2" end="2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8" fill="hold">
                          <p:stCondLst>
                            <p:cond delay="indefinite"/>
                          </p:stCondLst>
                          <p:childTnLst>
                            <p:par>
                              <p:cTn id="5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0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>
                                                <p:txEl>
                                                  <p:pRg st="3" end="3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2" dur="500"/>
                                            <p:tgtEl>
                                              <p:spTgt spid="18">
                                                <p:txEl>
                                                  <p:pRg st="3" end="3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3" fill="hold">
                          <p:stCondLst>
                            <p:cond delay="indefinite"/>
                          </p:stCondLst>
                          <p:childTnLst>
                            <p:par>
                              <p:cTn id="6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5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>
                                                <p:txEl>
                                                  <p:pRg st="4" end="4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7" dur="500"/>
                                            <p:tgtEl>
                                              <p:spTgt spid="18">
                                                <p:txEl>
                                                  <p:pRg st="4" end="4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8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>
                                                <p:txEl>
                                                  <p:pRg st="5" end="5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0" dur="500"/>
                                            <p:tgtEl>
                                              <p:spTgt spid="18">
                                                <p:txEl>
                                                  <p:pRg st="5" end="5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5" grpId="0" animBg="1"/>
          <p:bldP spid="26" grpId="0" animBg="1"/>
        </p:bldLst>
      </p:timing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314" y="223337"/>
            <a:ext cx="11552630" cy="712343"/>
          </a:xfrm>
          <a:prstGeom prst="rect">
            <a:avLst/>
          </a:prstGeom>
          <a:solidFill>
            <a:srgbClr val="0070C0"/>
          </a:solidFill>
        </p:spPr>
        <p:txBody>
          <a:bodyPr vert="horz" wrap="square" lIns="0" tIns="34894" rIns="0" bIns="0" rtlCol="0" anchor="ctr">
            <a:spAutoFit/>
          </a:bodyPr>
          <a:lstStyle/>
          <a:p>
            <a:pPr marL="26841" algn="ctr">
              <a:lnSpc>
                <a:spcPct val="100000"/>
              </a:lnSpc>
              <a:spcBef>
                <a:spcPts val="275"/>
              </a:spcBef>
            </a:pPr>
            <a:r>
              <a:rPr lang="ru-RU" sz="4400" dirty="0"/>
              <a:t>314 - </a:t>
            </a:r>
            <a:r>
              <a:rPr lang="en-US" sz="4400" dirty="0" err="1"/>
              <a:t>topshiriq</a:t>
            </a:r>
            <a:endParaRPr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524080" y="1097133"/>
            <a:ext cx="9959778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Son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o’qida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nuqta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nuqtadan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chapda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yotadi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.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Quyidagi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son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musbatmi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manfiymi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en-US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b-a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         2) </a:t>
            </a:r>
            <a:r>
              <a:rPr lang="en-US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+b-a          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3) </a:t>
            </a:r>
            <a:r>
              <a:rPr lang="en-US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a-b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        4) </a:t>
            </a:r>
            <a:r>
              <a:rPr lang="en-US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a-3-b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5434" y="4722110"/>
            <a:ext cx="240322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1) b&gt;a</a:t>
            </a:r>
          </a:p>
          <a:p>
            <a:r>
              <a:rPr lang="en-US" sz="2800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b-a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 -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musbat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3520601" y="3591756"/>
            <a:ext cx="3966737" cy="3060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775631" y="3718741"/>
            <a:ext cx="3369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a</a:t>
            </a:r>
            <a:endParaRPr lang="ru-RU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5828759" y="3759814"/>
            <a:ext cx="349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b</a:t>
            </a:r>
            <a:endParaRPr lang="ru-RU" sz="2400" b="1" dirty="0"/>
          </a:p>
        </p:txBody>
      </p:sp>
      <p:sp>
        <p:nvSpPr>
          <p:cNvPr id="23" name="Овал 22"/>
          <p:cNvSpPr/>
          <p:nvPr/>
        </p:nvSpPr>
        <p:spPr>
          <a:xfrm>
            <a:off x="4833266" y="3475846"/>
            <a:ext cx="221682" cy="23182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5828759" y="3475846"/>
            <a:ext cx="221682" cy="23182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217618" y="4722110"/>
            <a:ext cx="306708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2) b&gt;a</a:t>
            </a:r>
          </a:p>
          <a:p>
            <a:r>
              <a:rPr lang="en-US" sz="2800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2+b-a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 -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musbat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284708" y="4722110"/>
            <a:ext cx="240525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3) b&gt;a</a:t>
            </a:r>
          </a:p>
          <a:p>
            <a:r>
              <a:rPr lang="en-US" sz="2800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a-b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 -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manfiy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8924462" y="4722110"/>
            <a:ext cx="293248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) b&gt;a</a:t>
            </a:r>
          </a:p>
          <a:p>
            <a:r>
              <a:rPr lang="en-US" sz="2800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a-3-b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 -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manfiy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6937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 animBg="1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Прямоугольник 54"/>
          <p:cNvSpPr/>
          <p:nvPr/>
        </p:nvSpPr>
        <p:spPr>
          <a:xfrm>
            <a:off x="415719" y="1685669"/>
            <a:ext cx="5312673" cy="1815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1)    </a:t>
            </a:r>
            <a:r>
              <a:rPr lang="ru-RU" sz="28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0,5(x+3)-0,8 &lt; 0,4(x+2)-0,3</a:t>
            </a:r>
          </a:p>
          <a:p>
            <a:pPr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0,7(2-x)+1,3&lt;0,6(1-x)+2,2</a:t>
            </a:r>
          </a:p>
          <a:p>
            <a:pPr>
              <a:defRPr/>
            </a:pPr>
            <a:r>
              <a:rPr lang="en-US" sz="28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endParaRPr lang="en-US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endParaRPr lang="ru-RU" sz="2800" dirty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-32489" y="513334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4" name="Arc 214"/>
          <p:cNvSpPr>
            <a:spLocks/>
          </p:cNvSpPr>
          <p:nvPr/>
        </p:nvSpPr>
        <p:spPr bwMode="auto">
          <a:xfrm flipV="1">
            <a:off x="2451279" y="3533865"/>
            <a:ext cx="144463" cy="22225"/>
          </a:xfrm>
          <a:custGeom>
            <a:avLst/>
            <a:gdLst>
              <a:gd name="T0" fmla="*/ 916932 w 21600"/>
              <a:gd name="T1" fmla="*/ 0 h 6808"/>
              <a:gd name="T2" fmla="*/ 966183 w 21600"/>
              <a:gd name="T3" fmla="*/ 72545 h 6808"/>
              <a:gd name="T4" fmla="*/ 0 w 21600"/>
              <a:gd name="T5" fmla="*/ 72554 h 6808"/>
              <a:gd name="T6" fmla="*/ 0 60000 65536"/>
              <a:gd name="T7" fmla="*/ 0 60000 65536"/>
              <a:gd name="T8" fmla="*/ 0 60000 65536"/>
              <a:gd name="T9" fmla="*/ 0 w 21600"/>
              <a:gd name="T10" fmla="*/ 0 h 6808"/>
              <a:gd name="T11" fmla="*/ 21600 w 21600"/>
              <a:gd name="T12" fmla="*/ 6808 h 68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6808" fill="none" extrusionOk="0">
                <a:moveTo>
                  <a:pt x="20499" y="-1"/>
                </a:moveTo>
                <a:cubicBezTo>
                  <a:pt x="21228" y="2195"/>
                  <a:pt x="21599" y="4493"/>
                  <a:pt x="21599" y="6807"/>
                </a:cubicBezTo>
              </a:path>
              <a:path w="21600" h="6808" stroke="0" extrusionOk="0">
                <a:moveTo>
                  <a:pt x="20499" y="-1"/>
                </a:moveTo>
                <a:cubicBezTo>
                  <a:pt x="21228" y="2195"/>
                  <a:pt x="21599" y="4493"/>
                  <a:pt x="21599" y="6807"/>
                </a:cubicBezTo>
                <a:lnTo>
                  <a:pt x="0" y="6808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" name="Левая фигурная скобка 1"/>
          <p:cNvSpPr/>
          <p:nvPr/>
        </p:nvSpPr>
        <p:spPr>
          <a:xfrm>
            <a:off x="953033" y="1706004"/>
            <a:ext cx="321971" cy="887606"/>
          </a:xfrm>
          <a:prstGeom prst="leftBrace">
            <a:avLst>
              <a:gd name="adj1" fmla="val 16904"/>
              <a:gd name="adj2" fmla="val 48333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347915" y="1729095"/>
            <a:ext cx="4812536" cy="1815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0,5x+1,5-0,8 &lt; 0,4x+0,8-0,3</a:t>
            </a:r>
          </a:p>
          <a:p>
            <a:pPr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1,4-0,7x+1,3 &lt; 0,6-0,6x+2,2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</a:p>
          <a:p>
            <a:pPr>
              <a:defRPr/>
            </a:pP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endParaRPr lang="ru-RU" sz="2800" dirty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Левая фигурная скобка 11"/>
          <p:cNvSpPr/>
          <p:nvPr/>
        </p:nvSpPr>
        <p:spPr>
          <a:xfrm>
            <a:off x="6256245" y="1783402"/>
            <a:ext cx="321971" cy="887606"/>
          </a:xfrm>
          <a:prstGeom prst="leftBrace">
            <a:avLst>
              <a:gd name="adj1" fmla="val 16904"/>
              <a:gd name="adj2" fmla="val 48333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55206" y="3134365"/>
            <a:ext cx="4309193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0,5x+0,7&lt; 0,4x+0,5</a:t>
            </a:r>
          </a:p>
          <a:p>
            <a:pPr>
              <a:defRPr/>
            </a:pPr>
            <a:r>
              <a:rPr lang="en-US" sz="28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-0,7x+2,7&lt; -0,6x+2,8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Левая фигурная скобка 14"/>
          <p:cNvSpPr/>
          <p:nvPr/>
        </p:nvSpPr>
        <p:spPr>
          <a:xfrm>
            <a:off x="953033" y="3165490"/>
            <a:ext cx="321971" cy="887606"/>
          </a:xfrm>
          <a:prstGeom prst="leftBrace">
            <a:avLst>
              <a:gd name="adj1" fmla="val 16904"/>
              <a:gd name="adj2" fmla="val 48333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3636520" y="4964011"/>
            <a:ext cx="3966737" cy="3060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Group 50"/>
          <p:cNvGrpSpPr>
            <a:grpSpLocks/>
          </p:cNvGrpSpPr>
          <p:nvPr/>
        </p:nvGrpSpPr>
        <p:grpSpPr bwMode="auto">
          <a:xfrm rot="10800000">
            <a:off x="6166360" y="4774356"/>
            <a:ext cx="1254443" cy="177558"/>
            <a:chOff x="839" y="2523"/>
            <a:chExt cx="635" cy="136"/>
          </a:xfrm>
        </p:grpSpPr>
        <p:sp>
          <p:nvSpPr>
            <p:cNvPr id="40" name="Line 43"/>
            <p:cNvSpPr>
              <a:spLocks noChangeShapeType="1"/>
            </p:cNvSpPr>
            <p:nvPr/>
          </p:nvSpPr>
          <p:spPr bwMode="auto">
            <a:xfrm flipH="1">
              <a:off x="839" y="2523"/>
              <a:ext cx="91" cy="136"/>
            </a:xfrm>
            <a:prstGeom prst="line">
              <a:avLst/>
            </a:prstGeom>
            <a:noFill/>
            <a:ln w="28575">
              <a:solidFill>
                <a:srgbClr val="66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41" name="Group 44"/>
            <p:cNvGrpSpPr>
              <a:grpSpLocks/>
            </p:cNvGrpSpPr>
            <p:nvPr/>
          </p:nvGrpSpPr>
          <p:grpSpPr bwMode="auto">
            <a:xfrm>
              <a:off x="975" y="2523"/>
              <a:ext cx="499" cy="136"/>
              <a:chOff x="476" y="1616"/>
              <a:chExt cx="499" cy="136"/>
            </a:xfrm>
          </p:grpSpPr>
          <p:sp>
            <p:nvSpPr>
              <p:cNvPr id="42" name="Line 45"/>
              <p:cNvSpPr>
                <a:spLocks noChangeShapeType="1"/>
              </p:cNvSpPr>
              <p:nvPr/>
            </p:nvSpPr>
            <p:spPr bwMode="auto">
              <a:xfrm flipH="1">
                <a:off x="476" y="1616"/>
                <a:ext cx="91" cy="136"/>
              </a:xfrm>
              <a:prstGeom prst="line">
                <a:avLst/>
              </a:prstGeom>
              <a:noFill/>
              <a:ln w="28575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" name="Line 46"/>
              <p:cNvSpPr>
                <a:spLocks noChangeShapeType="1"/>
              </p:cNvSpPr>
              <p:nvPr/>
            </p:nvSpPr>
            <p:spPr bwMode="auto">
              <a:xfrm flipH="1">
                <a:off x="612" y="1616"/>
                <a:ext cx="91" cy="136"/>
              </a:xfrm>
              <a:prstGeom prst="line">
                <a:avLst/>
              </a:prstGeom>
              <a:noFill/>
              <a:ln w="28575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" name="Line 47"/>
              <p:cNvSpPr>
                <a:spLocks noChangeShapeType="1"/>
              </p:cNvSpPr>
              <p:nvPr/>
            </p:nvSpPr>
            <p:spPr bwMode="auto">
              <a:xfrm flipH="1">
                <a:off x="748" y="1616"/>
                <a:ext cx="91" cy="136"/>
              </a:xfrm>
              <a:prstGeom prst="line">
                <a:avLst/>
              </a:prstGeom>
              <a:noFill/>
              <a:ln w="28575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5" name="Line 48"/>
              <p:cNvSpPr>
                <a:spLocks noChangeShapeType="1"/>
              </p:cNvSpPr>
              <p:nvPr/>
            </p:nvSpPr>
            <p:spPr bwMode="auto">
              <a:xfrm flipH="1">
                <a:off x="884" y="1616"/>
                <a:ext cx="91" cy="136"/>
              </a:xfrm>
              <a:prstGeom prst="line">
                <a:avLst/>
              </a:prstGeom>
              <a:noFill/>
              <a:ln w="28575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1" name="TextBox 20"/>
          <p:cNvSpPr txBox="1"/>
          <p:nvPr/>
        </p:nvSpPr>
        <p:spPr>
          <a:xfrm>
            <a:off x="4916992" y="5025668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-2</a:t>
            </a:r>
            <a:endParaRPr lang="ru-RU" sz="24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5821511" y="4532951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-1</a:t>
            </a:r>
            <a:endParaRPr lang="ru-RU" sz="24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923375" y="5559768"/>
            <a:ext cx="51155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2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3200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yechimga</a:t>
            </a:r>
            <a:r>
              <a:rPr lang="en-US" sz="28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ega</a:t>
            </a:r>
            <a:r>
              <a:rPr lang="en-US" sz="28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emas</a:t>
            </a:r>
            <a:r>
              <a:rPr lang="en-US" sz="28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4949185" y="4848101"/>
            <a:ext cx="221682" cy="23182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Овал 45"/>
          <p:cNvSpPr/>
          <p:nvPr/>
        </p:nvSpPr>
        <p:spPr>
          <a:xfrm>
            <a:off x="5944678" y="4900249"/>
            <a:ext cx="221682" cy="23182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Arc 214"/>
          <p:cNvSpPr>
            <a:spLocks/>
          </p:cNvSpPr>
          <p:nvPr/>
        </p:nvSpPr>
        <p:spPr bwMode="auto">
          <a:xfrm flipV="1">
            <a:off x="7240075" y="3673386"/>
            <a:ext cx="144463" cy="22225"/>
          </a:xfrm>
          <a:custGeom>
            <a:avLst/>
            <a:gdLst>
              <a:gd name="T0" fmla="*/ 916932 w 21600"/>
              <a:gd name="T1" fmla="*/ 0 h 6808"/>
              <a:gd name="T2" fmla="*/ 966183 w 21600"/>
              <a:gd name="T3" fmla="*/ 72545 h 6808"/>
              <a:gd name="T4" fmla="*/ 0 w 21600"/>
              <a:gd name="T5" fmla="*/ 72554 h 6808"/>
              <a:gd name="T6" fmla="*/ 0 60000 65536"/>
              <a:gd name="T7" fmla="*/ 0 60000 65536"/>
              <a:gd name="T8" fmla="*/ 0 60000 65536"/>
              <a:gd name="T9" fmla="*/ 0 w 21600"/>
              <a:gd name="T10" fmla="*/ 0 h 6808"/>
              <a:gd name="T11" fmla="*/ 21600 w 21600"/>
              <a:gd name="T12" fmla="*/ 6808 h 68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6808" fill="none" extrusionOk="0">
                <a:moveTo>
                  <a:pt x="20499" y="-1"/>
                </a:moveTo>
                <a:cubicBezTo>
                  <a:pt x="21228" y="2195"/>
                  <a:pt x="21599" y="4493"/>
                  <a:pt x="21599" y="6807"/>
                </a:cubicBezTo>
              </a:path>
              <a:path w="21600" h="6808" stroke="0" extrusionOk="0">
                <a:moveTo>
                  <a:pt x="20499" y="-1"/>
                </a:moveTo>
                <a:cubicBezTo>
                  <a:pt x="21228" y="2195"/>
                  <a:pt x="21599" y="4493"/>
                  <a:pt x="21599" y="6807"/>
                </a:cubicBezTo>
                <a:lnTo>
                  <a:pt x="0" y="6808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5418822" y="3165490"/>
            <a:ext cx="2589170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0,1x&lt; -0,2</a:t>
            </a:r>
          </a:p>
          <a:p>
            <a:pPr>
              <a:defRPr/>
            </a:pPr>
            <a:r>
              <a:rPr lang="en-US" sz="28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-0,1x&lt; 0,1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Левая фигурная скобка 47"/>
          <p:cNvSpPr/>
          <p:nvPr/>
        </p:nvSpPr>
        <p:spPr>
          <a:xfrm>
            <a:off x="5864053" y="3217646"/>
            <a:ext cx="321971" cy="887606"/>
          </a:xfrm>
          <a:prstGeom prst="leftBrace">
            <a:avLst>
              <a:gd name="adj1" fmla="val 16904"/>
              <a:gd name="adj2" fmla="val 48333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Arc 214"/>
          <p:cNvSpPr>
            <a:spLocks/>
          </p:cNvSpPr>
          <p:nvPr/>
        </p:nvSpPr>
        <p:spPr bwMode="auto">
          <a:xfrm flipV="1">
            <a:off x="10304774" y="3696996"/>
            <a:ext cx="144463" cy="22225"/>
          </a:xfrm>
          <a:custGeom>
            <a:avLst/>
            <a:gdLst>
              <a:gd name="T0" fmla="*/ 916932 w 21600"/>
              <a:gd name="T1" fmla="*/ 0 h 6808"/>
              <a:gd name="T2" fmla="*/ 966183 w 21600"/>
              <a:gd name="T3" fmla="*/ 72545 h 6808"/>
              <a:gd name="T4" fmla="*/ 0 w 21600"/>
              <a:gd name="T5" fmla="*/ 72554 h 6808"/>
              <a:gd name="T6" fmla="*/ 0 60000 65536"/>
              <a:gd name="T7" fmla="*/ 0 60000 65536"/>
              <a:gd name="T8" fmla="*/ 0 60000 65536"/>
              <a:gd name="T9" fmla="*/ 0 w 21600"/>
              <a:gd name="T10" fmla="*/ 0 h 6808"/>
              <a:gd name="T11" fmla="*/ 21600 w 21600"/>
              <a:gd name="T12" fmla="*/ 6808 h 68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6808" fill="none" extrusionOk="0">
                <a:moveTo>
                  <a:pt x="20499" y="-1"/>
                </a:moveTo>
                <a:cubicBezTo>
                  <a:pt x="21228" y="2195"/>
                  <a:pt x="21599" y="4493"/>
                  <a:pt x="21599" y="6807"/>
                </a:cubicBezTo>
              </a:path>
              <a:path w="21600" h="6808" stroke="0" extrusionOk="0">
                <a:moveTo>
                  <a:pt x="20499" y="-1"/>
                </a:moveTo>
                <a:cubicBezTo>
                  <a:pt x="21228" y="2195"/>
                  <a:pt x="21599" y="4493"/>
                  <a:pt x="21599" y="6807"/>
                </a:cubicBezTo>
                <a:lnTo>
                  <a:pt x="0" y="6808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8418103" y="3170302"/>
            <a:ext cx="198804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x &lt; -2</a:t>
            </a:r>
          </a:p>
          <a:p>
            <a:pPr>
              <a:defRPr/>
            </a:pPr>
            <a:r>
              <a:rPr lang="en-US" sz="28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x &gt; -1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Левая фигурная скобка 50"/>
          <p:cNvSpPr/>
          <p:nvPr/>
        </p:nvSpPr>
        <p:spPr>
          <a:xfrm>
            <a:off x="8898402" y="3203552"/>
            <a:ext cx="321971" cy="887606"/>
          </a:xfrm>
          <a:prstGeom prst="leftBrace">
            <a:avLst>
              <a:gd name="adj1" fmla="val 16904"/>
              <a:gd name="adj2" fmla="val 48333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12192000" cy="953037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316-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2" name="Group 50"/>
          <p:cNvGrpSpPr>
            <a:grpSpLocks/>
          </p:cNvGrpSpPr>
          <p:nvPr/>
        </p:nvGrpSpPr>
        <p:grpSpPr bwMode="auto">
          <a:xfrm rot="160145">
            <a:off x="3689758" y="4966936"/>
            <a:ext cx="1254443" cy="181034"/>
            <a:chOff x="839" y="2523"/>
            <a:chExt cx="635" cy="136"/>
          </a:xfrm>
        </p:grpSpPr>
        <p:sp>
          <p:nvSpPr>
            <p:cNvPr id="53" name="Line 43"/>
            <p:cNvSpPr>
              <a:spLocks noChangeShapeType="1"/>
            </p:cNvSpPr>
            <p:nvPr/>
          </p:nvSpPr>
          <p:spPr bwMode="auto">
            <a:xfrm flipH="1">
              <a:off x="839" y="2523"/>
              <a:ext cx="91" cy="136"/>
            </a:xfrm>
            <a:prstGeom prst="line">
              <a:avLst/>
            </a:prstGeom>
            <a:noFill/>
            <a:ln w="28575">
              <a:solidFill>
                <a:srgbClr val="66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54" name="Group 44"/>
            <p:cNvGrpSpPr>
              <a:grpSpLocks/>
            </p:cNvGrpSpPr>
            <p:nvPr/>
          </p:nvGrpSpPr>
          <p:grpSpPr bwMode="auto">
            <a:xfrm>
              <a:off x="975" y="2523"/>
              <a:ext cx="499" cy="136"/>
              <a:chOff x="476" y="1616"/>
              <a:chExt cx="499" cy="136"/>
            </a:xfrm>
          </p:grpSpPr>
          <p:sp>
            <p:nvSpPr>
              <p:cNvPr id="56" name="Line 45"/>
              <p:cNvSpPr>
                <a:spLocks noChangeShapeType="1"/>
              </p:cNvSpPr>
              <p:nvPr/>
            </p:nvSpPr>
            <p:spPr bwMode="auto">
              <a:xfrm flipH="1">
                <a:off x="476" y="1616"/>
                <a:ext cx="91" cy="136"/>
              </a:xfrm>
              <a:prstGeom prst="line">
                <a:avLst/>
              </a:prstGeom>
              <a:noFill/>
              <a:ln w="28575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7" name="Line 46"/>
              <p:cNvSpPr>
                <a:spLocks noChangeShapeType="1"/>
              </p:cNvSpPr>
              <p:nvPr/>
            </p:nvSpPr>
            <p:spPr bwMode="auto">
              <a:xfrm flipH="1">
                <a:off x="612" y="1616"/>
                <a:ext cx="91" cy="136"/>
              </a:xfrm>
              <a:prstGeom prst="line">
                <a:avLst/>
              </a:prstGeom>
              <a:noFill/>
              <a:ln w="28575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8" name="Line 47"/>
              <p:cNvSpPr>
                <a:spLocks noChangeShapeType="1"/>
              </p:cNvSpPr>
              <p:nvPr/>
            </p:nvSpPr>
            <p:spPr bwMode="auto">
              <a:xfrm flipH="1">
                <a:off x="748" y="1616"/>
                <a:ext cx="91" cy="136"/>
              </a:xfrm>
              <a:prstGeom prst="line">
                <a:avLst/>
              </a:prstGeom>
              <a:noFill/>
              <a:ln w="28575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" name="Line 48"/>
              <p:cNvSpPr>
                <a:spLocks noChangeShapeType="1"/>
              </p:cNvSpPr>
              <p:nvPr/>
            </p:nvSpPr>
            <p:spPr bwMode="auto">
              <a:xfrm flipH="1">
                <a:off x="884" y="1616"/>
                <a:ext cx="91" cy="136"/>
              </a:xfrm>
              <a:prstGeom prst="line">
                <a:avLst/>
              </a:prstGeom>
              <a:noFill/>
              <a:ln w="28575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5" name="TextBox 4"/>
          <p:cNvSpPr txBox="1"/>
          <p:nvPr/>
        </p:nvSpPr>
        <p:spPr>
          <a:xfrm>
            <a:off x="889014" y="1003943"/>
            <a:ext cx="59720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Tengsizliklar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sistemasini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yeching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620181" y="1961339"/>
                <a:ext cx="44884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0181" y="1961339"/>
                <a:ext cx="448841" cy="49244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5022870" y="3291217"/>
                <a:ext cx="688009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2870" y="3291217"/>
                <a:ext cx="688009" cy="64633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8124934" y="3306202"/>
                <a:ext cx="688009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4934" y="3306202"/>
                <a:ext cx="688009" cy="64633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144171" y="3267702"/>
                <a:ext cx="688009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171" y="3267702"/>
                <a:ext cx="688009" cy="64633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73368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2" grpId="0" animBg="1"/>
      <p:bldP spid="11" grpId="0"/>
      <p:bldP spid="12" grpId="0" animBg="1"/>
      <p:bldP spid="13" grpId="0"/>
      <p:bldP spid="15" grpId="0" animBg="1"/>
      <p:bldP spid="21" grpId="0"/>
      <p:bldP spid="37" grpId="0"/>
      <p:bldP spid="3" grpId="0" animBg="1"/>
      <p:bldP spid="46" grpId="0" animBg="1"/>
      <p:bldP spid="47" grpId="0"/>
      <p:bldP spid="48" grpId="0" animBg="1"/>
      <p:bldP spid="50" grpId="0"/>
      <p:bldP spid="5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47" y="10957"/>
            <a:ext cx="12190507" cy="92320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5399" dirty="0">
                <a:latin typeface="Arial" panose="020B0604020202020204" pitchFamily="34" charset="0"/>
                <a:cs typeface="Arial" panose="020B0604020202020204" pitchFamily="34" charset="0"/>
              </a:rPr>
              <a:t>                    </a:t>
            </a:r>
            <a:r>
              <a:rPr lang="ru-RU" sz="539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317- </a:t>
            </a:r>
            <a:r>
              <a:rPr lang="en-US" sz="5399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misol</a:t>
            </a:r>
            <a:endParaRPr lang="ru-RU" sz="5998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760273" y="5374425"/>
                <a:ext cx="5867893" cy="7902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387" b="1" dirty="0">
                    <a:solidFill>
                      <a:srgbClr val="96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387" b="1" i="1">
                            <a:solidFill>
                              <a:srgbClr val="96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387" b="1" i="1">
                            <a:solidFill>
                              <a:srgbClr val="96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  <m:sub>
                        <m:r>
                          <a:rPr lang="en-US" sz="3387" b="1" i="1">
                            <a:solidFill>
                              <a:srgbClr val="96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3387" b="1" dirty="0">
                    <a:solidFill>
                      <a:srgbClr val="96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=1;</a:t>
                </a:r>
                <a:r>
                  <a:rPr lang="en-US" sz="3387" b="1" dirty="0">
                    <a:solidFill>
                      <a:srgbClr val="960000"/>
                    </a:solidFill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387" b="1" i="1">
                            <a:solidFill>
                              <a:srgbClr val="96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387" b="1" i="1">
                            <a:solidFill>
                              <a:srgbClr val="96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  <m:sub>
                        <m:r>
                          <a:rPr lang="en-US" sz="3387" b="1" i="1" smtClean="0">
                            <a:solidFill>
                              <a:srgbClr val="96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3387" b="1" dirty="0">
                    <a:solidFill>
                      <a:srgbClr val="8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en-US" sz="3200" dirty="0">
                    <a:solidFill>
                      <a:srgbClr val="8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3200" i="1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3387" b="1" dirty="0">
                    <a:solidFill>
                      <a:srgbClr val="960000"/>
                    </a:solidFill>
                    <a:cs typeface="Arial" panose="020B0604020202020204" pitchFamily="34" charset="0"/>
                  </a:rPr>
                  <a:t>  </a:t>
                </a:r>
                <a:endParaRPr lang="ru-RU" sz="3387" b="1" dirty="0">
                  <a:solidFill>
                    <a:srgbClr val="96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0273" y="5374425"/>
                <a:ext cx="5867893" cy="790216"/>
              </a:xfrm>
              <a:prstGeom prst="rect">
                <a:avLst/>
              </a:prstGeom>
              <a:blipFill rotWithShape="0">
                <a:blip r:embed="rId3"/>
                <a:stretch>
                  <a:fillRect l="-2911" t="-3876" b="-1240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2521447" y="907507"/>
                <a:ext cx="5338321" cy="6786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810" dirty="0">
                    <a:solidFill>
                      <a:srgbClr val="96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:r>
                  <a:rPr lang="en-US" sz="3810" b="1" dirty="0" err="1">
                    <a:solidFill>
                      <a:srgbClr val="96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en-US" sz="3810" dirty="0" err="1">
                    <a:solidFill>
                      <a:srgbClr val="96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:r>
                  <a:rPr lang="en-US" sz="3810" b="1" dirty="0">
                    <a:solidFill>
                      <a:srgbClr val="96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a (a </a:t>
                </a:r>
                <a:r>
                  <a:rPr lang="en-US" sz="3810" dirty="0">
                    <a:solidFill>
                      <a:srgbClr val="96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≥ </a:t>
                </a:r>
                <a:r>
                  <a:rPr lang="en-US" sz="3810" b="1" dirty="0">
                    <a:solidFill>
                      <a:srgbClr val="96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0) ↔ x =</a:t>
                </a:r>
                <a14:m>
                  <m:oMath xmlns:m="http://schemas.openxmlformats.org/officeDocument/2006/math">
                    <m:r>
                      <a:rPr lang="en-US" sz="3810" b="1" i="1">
                        <a:solidFill>
                          <a:srgbClr val="96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</m:oMath>
                </a14:m>
                <a:r>
                  <a:rPr lang="en-US" sz="3810" b="1" dirty="0">
                    <a:solidFill>
                      <a:srgbClr val="96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a</a:t>
                </a:r>
                <a:endParaRPr lang="ru-RU" sz="3810" b="1" dirty="0">
                  <a:solidFill>
                    <a:srgbClr val="96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1447" y="907507"/>
                <a:ext cx="5338321" cy="678647"/>
              </a:xfrm>
              <a:prstGeom prst="rect">
                <a:avLst/>
              </a:prstGeom>
              <a:blipFill rotWithShape="0">
                <a:blip r:embed="rId4"/>
                <a:stretch>
                  <a:fillRect l="-3771" t="-15315" r="-2857" b="-3513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456726" y="1697025"/>
                <a:ext cx="9485764" cy="34320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000" b="1" dirty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Tenglamani </a:t>
                </a:r>
                <a:r>
                  <a:rPr lang="en-US" sz="4000" b="1" dirty="0" err="1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yeching</a:t>
                </a:r>
                <a:r>
                  <a:rPr lang="ru-RU" sz="4000" b="1" dirty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en-US" sz="4000" b="1" dirty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4000" b="1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|</a:t>
                </a:r>
                <a:r>
                  <a:rPr lang="ru-RU" sz="4000" b="1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3х –2 </a:t>
                </a:r>
                <a:r>
                  <a:rPr lang="en-US" sz="4000" b="1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|</a:t>
                </a:r>
                <a:r>
                  <a:rPr lang="ru-RU" sz="4000" b="1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1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36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</a:t>
                </a:r>
                <a:r>
                  <a:rPr lang="ru-RU" sz="36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r>
                  <a:rPr lang="en-US" sz="36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x </a:t>
                </a:r>
                <a:r>
                  <a:rPr lang="ru-RU" sz="36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</a:t>
                </a:r>
                <a:r>
                  <a:rPr lang="en-US" sz="36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2</a:t>
                </a:r>
                <a:r>
                  <a:rPr lang="ru-RU" sz="36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n-US" sz="36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        </a:t>
                </a:r>
                <a:r>
                  <a:rPr lang="ru-RU" sz="36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en-US" sz="36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  3x – 2 = -1 </a:t>
                </a:r>
                <a:endParaRPr lang="ru-RU" sz="36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36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3x = 1+2        </a:t>
                </a:r>
                <a:r>
                  <a:rPr lang="ru-RU" sz="36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r>
                  <a:rPr lang="en-US" sz="36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 3x = </a:t>
                </a:r>
                <a:r>
                  <a:rPr lang="ru-RU" sz="36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2-</a:t>
                </a:r>
                <a:r>
                  <a:rPr lang="en-US" sz="36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endParaRPr lang="ru-RU" sz="36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36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x =</a:t>
                </a:r>
                <a:r>
                  <a:rPr lang="ru-RU" sz="36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3</a:t>
                </a:r>
                <a:r>
                  <a:rPr lang="en-US" sz="36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:3  </a:t>
                </a:r>
                <a:r>
                  <a:rPr lang="ru-RU" sz="36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3</a:t>
                </a:r>
                <a:r>
                  <a:rPr lang="en-US" sz="36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x = 1                      </a:t>
                </a:r>
                <a:endParaRPr lang="ru-RU" sz="36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3600" dirty="0">
                    <a:solidFill>
                      <a:srgbClr val="96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</a:t>
                </a:r>
                <a:r>
                  <a:rPr lang="en-US" sz="3600" dirty="0">
                    <a:solidFill>
                      <a:srgbClr val="96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x=1                             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32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</m:oMath>
                </a14:m>
                <a:endParaRPr lang="ru-RU" sz="32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726" y="1697025"/>
                <a:ext cx="9485764" cy="3432030"/>
              </a:xfrm>
              <a:prstGeom prst="rect">
                <a:avLst/>
              </a:prstGeom>
              <a:blipFill rotWithShape="0">
                <a:blip r:embed="rId5"/>
                <a:stretch>
                  <a:fillRect l="-2314" t="-3197" r="-2699" b="-1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1556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314" y="236192"/>
            <a:ext cx="11552630" cy="686632"/>
          </a:xfrm>
          <a:prstGeom prst="rect">
            <a:avLst/>
          </a:prstGeom>
          <a:solidFill>
            <a:srgbClr val="0070C0"/>
          </a:solidFill>
        </p:spPr>
        <p:txBody>
          <a:bodyPr vert="horz" wrap="square" lIns="0" tIns="34894" rIns="0" bIns="0" rtlCol="0" anchor="ctr">
            <a:spAutoFit/>
          </a:bodyPr>
          <a:lstStyle/>
          <a:p>
            <a:pPr marL="26841">
              <a:lnSpc>
                <a:spcPct val="100000"/>
              </a:lnSpc>
              <a:spcBef>
                <a:spcPts val="275"/>
              </a:spcBef>
            </a:pPr>
            <a:r>
              <a:rPr lang="en-US" sz="4233" dirty="0"/>
              <a:t>                       320 - masala</a:t>
            </a:r>
            <a:endParaRPr sz="4233" dirty="0"/>
          </a:p>
        </p:txBody>
      </p:sp>
      <p:sp>
        <p:nvSpPr>
          <p:cNvPr id="3" name="TextBox 2"/>
          <p:cNvSpPr txBox="1"/>
          <p:nvPr/>
        </p:nvSpPr>
        <p:spPr>
          <a:xfrm>
            <a:off x="304314" y="1380905"/>
            <a:ext cx="1114050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Uchburchakning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tomoni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cm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uzun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,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ikkinchi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tomoni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birinchisidan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1,5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marta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uzun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uchinchi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tomoni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ikkinchisidan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1,5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marta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uzun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.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Uchburchakning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perimetri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cm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uzun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ekanini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isbotlang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13363" y="3417637"/>
            <a:ext cx="3241593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Isbot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qilish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 &gt; 19 cm </a:t>
            </a:r>
          </a:p>
          <a:p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30039" y="3464417"/>
            <a:ext cx="1663661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a &gt; 4</a:t>
            </a:r>
          </a:p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b &gt; 6</a:t>
            </a:r>
          </a:p>
          <a:p>
            <a:r>
              <a:rPr lang="en-US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c &gt; 9</a:t>
            </a:r>
          </a:p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P&gt; 19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8013355" y="3071838"/>
            <a:ext cx="3245391" cy="1379690"/>
          </a:xfrm>
          <a:prstGeom prst="triangle">
            <a:avLst>
              <a:gd name="adj" fmla="val 16986"/>
            </a:avLst>
          </a:prstGeom>
          <a:gradFill flip="none" rotWithShape="1">
            <a:gsLst>
              <a:gs pos="0">
                <a:srgbClr val="800000">
                  <a:tint val="66000"/>
                  <a:satMod val="160000"/>
                </a:srgbClr>
              </a:gs>
              <a:gs pos="50000">
                <a:srgbClr val="800000">
                  <a:tint val="44500"/>
                  <a:satMod val="160000"/>
                </a:srgbClr>
              </a:gs>
              <a:gs pos="100000">
                <a:srgbClr val="80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7827281" y="331551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4</a:t>
            </a:r>
            <a:endParaRPr lang="ru-RU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9851770" y="3202807"/>
            <a:ext cx="9220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4·1,5</a:t>
            </a:r>
            <a:endParaRPr lang="ru-RU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8847969" y="4485906"/>
            <a:ext cx="10038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 6∙1,5</a:t>
            </a:r>
            <a:endParaRPr lang="ru-RU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426264" y="4441830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0144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314" y="236192"/>
            <a:ext cx="11552630" cy="686632"/>
          </a:xfrm>
          <a:prstGeom prst="rect">
            <a:avLst/>
          </a:prstGeom>
          <a:solidFill>
            <a:srgbClr val="0070C0"/>
          </a:solidFill>
        </p:spPr>
        <p:txBody>
          <a:bodyPr vert="horz" wrap="square" lIns="0" tIns="34894" rIns="0" bIns="0" rtlCol="0" anchor="ctr">
            <a:spAutoFit/>
          </a:bodyPr>
          <a:lstStyle/>
          <a:p>
            <a:pPr marL="26841">
              <a:lnSpc>
                <a:spcPct val="100000"/>
              </a:lnSpc>
              <a:spcBef>
                <a:spcPts val="275"/>
              </a:spcBef>
            </a:pPr>
            <a:r>
              <a:rPr lang="en-US" sz="4233" dirty="0"/>
              <a:t>                          321 - </a:t>
            </a:r>
            <a:r>
              <a:rPr lang="en-US" sz="4233" dirty="0" err="1"/>
              <a:t>topshiriq</a:t>
            </a:r>
            <a:endParaRPr sz="4233" dirty="0"/>
          </a:p>
        </p:txBody>
      </p:sp>
      <p:sp>
        <p:nvSpPr>
          <p:cNvPr id="4" name="TextBox 3"/>
          <p:cNvSpPr txBox="1"/>
          <p:nvPr/>
        </p:nvSpPr>
        <p:spPr>
          <a:xfrm>
            <a:off x="520753" y="1193261"/>
            <a:ext cx="1040701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ning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qiymatlarida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y=-x+1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y=x+2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funksiyalrining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qiymatlari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vaqtda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musbat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</a:t>
            </a:r>
            <a:r>
              <a:rPr lang="ru-RU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manfiy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4)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bo‘ladimi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?</a:t>
            </a:r>
          </a:p>
          <a:p>
            <a:pPr marL="342900" indent="-342900">
              <a:buAutoNum type="arabicParenR"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15719" y="2651597"/>
            <a:ext cx="2242922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AutoNum type="arabicParenR"/>
              <a:defRPr/>
            </a:pPr>
            <a:r>
              <a:rPr lang="en-US" sz="28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-x + 1 &gt; 0</a:t>
            </a:r>
          </a:p>
          <a:p>
            <a:pPr>
              <a:defRPr/>
            </a:pPr>
            <a:r>
              <a:rPr lang="en-US" sz="2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x+2 &gt; 0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28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endParaRPr lang="en-US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endParaRPr lang="ru-RU" sz="2800" dirty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Arc 214"/>
          <p:cNvSpPr>
            <a:spLocks/>
          </p:cNvSpPr>
          <p:nvPr/>
        </p:nvSpPr>
        <p:spPr bwMode="auto">
          <a:xfrm flipV="1">
            <a:off x="2296731" y="4499793"/>
            <a:ext cx="144463" cy="22225"/>
          </a:xfrm>
          <a:custGeom>
            <a:avLst/>
            <a:gdLst>
              <a:gd name="T0" fmla="*/ 916932 w 21600"/>
              <a:gd name="T1" fmla="*/ 0 h 6808"/>
              <a:gd name="T2" fmla="*/ 966183 w 21600"/>
              <a:gd name="T3" fmla="*/ 72545 h 6808"/>
              <a:gd name="T4" fmla="*/ 0 w 21600"/>
              <a:gd name="T5" fmla="*/ 72554 h 6808"/>
              <a:gd name="T6" fmla="*/ 0 60000 65536"/>
              <a:gd name="T7" fmla="*/ 0 60000 65536"/>
              <a:gd name="T8" fmla="*/ 0 60000 65536"/>
              <a:gd name="T9" fmla="*/ 0 w 21600"/>
              <a:gd name="T10" fmla="*/ 0 h 6808"/>
              <a:gd name="T11" fmla="*/ 21600 w 21600"/>
              <a:gd name="T12" fmla="*/ 6808 h 68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6808" fill="none" extrusionOk="0">
                <a:moveTo>
                  <a:pt x="20499" y="-1"/>
                </a:moveTo>
                <a:cubicBezTo>
                  <a:pt x="21228" y="2195"/>
                  <a:pt x="21599" y="4493"/>
                  <a:pt x="21599" y="6807"/>
                </a:cubicBezTo>
              </a:path>
              <a:path w="21600" h="6808" stroke="0" extrusionOk="0">
                <a:moveTo>
                  <a:pt x="20499" y="-1"/>
                </a:moveTo>
                <a:cubicBezTo>
                  <a:pt x="21228" y="2195"/>
                  <a:pt x="21599" y="4493"/>
                  <a:pt x="21599" y="6807"/>
                </a:cubicBezTo>
                <a:lnTo>
                  <a:pt x="0" y="6808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7" name="Левая фигурная скобка 6"/>
          <p:cNvSpPr/>
          <p:nvPr/>
        </p:nvSpPr>
        <p:spPr>
          <a:xfrm>
            <a:off x="1004549" y="2774904"/>
            <a:ext cx="193187" cy="766735"/>
          </a:xfrm>
          <a:prstGeom prst="leftBrace">
            <a:avLst>
              <a:gd name="adj1" fmla="val 16904"/>
              <a:gd name="adj2" fmla="val 48333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289791" y="2582127"/>
            <a:ext cx="1556836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-x &gt; -1</a:t>
            </a:r>
          </a:p>
          <a:p>
            <a:pPr>
              <a:defRPr/>
            </a:pPr>
            <a:r>
              <a:rPr lang="en-US" sz="2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x &gt; -2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28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endParaRPr lang="en-US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endParaRPr lang="ru-RU" sz="2800" dirty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Левая фигурная скобка 8"/>
          <p:cNvSpPr/>
          <p:nvPr/>
        </p:nvSpPr>
        <p:spPr>
          <a:xfrm>
            <a:off x="3578520" y="2697189"/>
            <a:ext cx="156353" cy="741478"/>
          </a:xfrm>
          <a:prstGeom prst="leftBrace">
            <a:avLst>
              <a:gd name="adj1" fmla="val 16904"/>
              <a:gd name="adj2" fmla="val 48333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Левая фигурная скобка 10"/>
          <p:cNvSpPr/>
          <p:nvPr/>
        </p:nvSpPr>
        <p:spPr>
          <a:xfrm>
            <a:off x="5926787" y="2717524"/>
            <a:ext cx="203558" cy="721143"/>
          </a:xfrm>
          <a:prstGeom prst="leftBrace">
            <a:avLst>
              <a:gd name="adj1" fmla="val 16904"/>
              <a:gd name="adj2" fmla="val 48333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7431113" y="2874515"/>
            <a:ext cx="29402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solidFill>
                  <a:srgbClr val="800000"/>
                </a:solidFill>
              </a:rPr>
              <a:t>Javob</a:t>
            </a:r>
            <a:r>
              <a:rPr lang="en-US" sz="3200" b="1" dirty="0">
                <a:solidFill>
                  <a:srgbClr val="800000"/>
                </a:solidFill>
              </a:rPr>
              <a:t>:- 2 </a:t>
            </a:r>
            <a:r>
              <a:rPr lang="en-US" sz="32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&lt; x</a:t>
            </a:r>
            <a:r>
              <a:rPr lang="en-US" sz="3200" dirty="0">
                <a:solidFill>
                  <a:srgbClr val="800000"/>
                </a:solidFill>
              </a:rPr>
              <a:t> </a:t>
            </a:r>
            <a:r>
              <a:rPr lang="en-US" sz="3200" b="1" dirty="0">
                <a:solidFill>
                  <a:srgbClr val="800000"/>
                </a:solidFill>
              </a:rPr>
              <a:t>&lt; 1</a:t>
            </a:r>
            <a:endParaRPr lang="ru-RU" sz="3200" b="1" dirty="0">
              <a:solidFill>
                <a:srgbClr val="80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92396" y="4520678"/>
            <a:ext cx="2201244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4)   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-x + 1 &gt; 2</a:t>
            </a:r>
          </a:p>
          <a:p>
            <a:pPr>
              <a:defRPr/>
            </a:pPr>
            <a:r>
              <a:rPr lang="en-US" sz="2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x+2 &gt; 2</a:t>
            </a:r>
          </a:p>
          <a:p>
            <a:pPr>
              <a:defRPr/>
            </a:pPr>
            <a:r>
              <a:rPr lang="en-US" sz="28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endParaRPr lang="en-US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endParaRPr lang="ru-RU" sz="2800" dirty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Arc 214"/>
          <p:cNvSpPr>
            <a:spLocks/>
          </p:cNvSpPr>
          <p:nvPr/>
        </p:nvSpPr>
        <p:spPr bwMode="auto">
          <a:xfrm flipV="1">
            <a:off x="2255946" y="5090072"/>
            <a:ext cx="144463" cy="22225"/>
          </a:xfrm>
          <a:custGeom>
            <a:avLst/>
            <a:gdLst>
              <a:gd name="T0" fmla="*/ 916932 w 21600"/>
              <a:gd name="T1" fmla="*/ 0 h 6808"/>
              <a:gd name="T2" fmla="*/ 966183 w 21600"/>
              <a:gd name="T3" fmla="*/ 72545 h 6808"/>
              <a:gd name="T4" fmla="*/ 0 w 21600"/>
              <a:gd name="T5" fmla="*/ 72554 h 6808"/>
              <a:gd name="T6" fmla="*/ 0 60000 65536"/>
              <a:gd name="T7" fmla="*/ 0 60000 65536"/>
              <a:gd name="T8" fmla="*/ 0 60000 65536"/>
              <a:gd name="T9" fmla="*/ 0 w 21600"/>
              <a:gd name="T10" fmla="*/ 0 h 6808"/>
              <a:gd name="T11" fmla="*/ 21600 w 21600"/>
              <a:gd name="T12" fmla="*/ 6808 h 68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6808" fill="none" extrusionOk="0">
                <a:moveTo>
                  <a:pt x="20499" y="-1"/>
                </a:moveTo>
                <a:cubicBezTo>
                  <a:pt x="21228" y="2195"/>
                  <a:pt x="21599" y="4493"/>
                  <a:pt x="21599" y="6807"/>
                </a:cubicBezTo>
              </a:path>
              <a:path w="21600" h="6808" stroke="0" extrusionOk="0">
                <a:moveTo>
                  <a:pt x="20499" y="-1"/>
                </a:moveTo>
                <a:cubicBezTo>
                  <a:pt x="21228" y="2195"/>
                  <a:pt x="21599" y="4493"/>
                  <a:pt x="21599" y="6807"/>
                </a:cubicBezTo>
                <a:lnTo>
                  <a:pt x="0" y="6808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15" name="Левая фигурная скобка 14"/>
          <p:cNvSpPr/>
          <p:nvPr/>
        </p:nvSpPr>
        <p:spPr>
          <a:xfrm>
            <a:off x="907955" y="4643734"/>
            <a:ext cx="193187" cy="766735"/>
          </a:xfrm>
          <a:prstGeom prst="leftBrace">
            <a:avLst>
              <a:gd name="adj1" fmla="val 16904"/>
              <a:gd name="adj2" fmla="val 48333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3062030" y="4520678"/>
            <a:ext cx="1975221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-x  &gt; 2-1</a:t>
            </a:r>
          </a:p>
          <a:p>
            <a:pPr>
              <a:defRPr/>
            </a:pPr>
            <a:r>
              <a:rPr lang="en-US" sz="2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x &gt; 2-2</a:t>
            </a:r>
          </a:p>
          <a:p>
            <a:pPr>
              <a:defRPr/>
            </a:pPr>
            <a:r>
              <a:rPr lang="en-US" sz="28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endParaRPr lang="en-US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endParaRPr lang="ru-RU" sz="2800" dirty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Arc 214"/>
          <p:cNvSpPr>
            <a:spLocks/>
          </p:cNvSpPr>
          <p:nvPr/>
        </p:nvSpPr>
        <p:spPr bwMode="auto">
          <a:xfrm flipV="1">
            <a:off x="4945485" y="5203835"/>
            <a:ext cx="144463" cy="22225"/>
          </a:xfrm>
          <a:custGeom>
            <a:avLst/>
            <a:gdLst>
              <a:gd name="T0" fmla="*/ 916932 w 21600"/>
              <a:gd name="T1" fmla="*/ 0 h 6808"/>
              <a:gd name="T2" fmla="*/ 966183 w 21600"/>
              <a:gd name="T3" fmla="*/ 72545 h 6808"/>
              <a:gd name="T4" fmla="*/ 0 w 21600"/>
              <a:gd name="T5" fmla="*/ 72554 h 6808"/>
              <a:gd name="T6" fmla="*/ 0 60000 65536"/>
              <a:gd name="T7" fmla="*/ 0 60000 65536"/>
              <a:gd name="T8" fmla="*/ 0 60000 65536"/>
              <a:gd name="T9" fmla="*/ 0 w 21600"/>
              <a:gd name="T10" fmla="*/ 0 h 6808"/>
              <a:gd name="T11" fmla="*/ 21600 w 21600"/>
              <a:gd name="T12" fmla="*/ 6808 h 68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6808" fill="none" extrusionOk="0">
                <a:moveTo>
                  <a:pt x="20499" y="-1"/>
                </a:moveTo>
                <a:cubicBezTo>
                  <a:pt x="21228" y="2195"/>
                  <a:pt x="21599" y="4493"/>
                  <a:pt x="21599" y="6807"/>
                </a:cubicBezTo>
              </a:path>
              <a:path w="21600" h="6808" stroke="0" extrusionOk="0">
                <a:moveTo>
                  <a:pt x="20499" y="-1"/>
                </a:moveTo>
                <a:cubicBezTo>
                  <a:pt x="21228" y="2195"/>
                  <a:pt x="21599" y="4493"/>
                  <a:pt x="21599" y="6807"/>
                </a:cubicBezTo>
                <a:lnTo>
                  <a:pt x="0" y="6808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3" name="Левая фигурная скобка 22"/>
          <p:cNvSpPr/>
          <p:nvPr/>
        </p:nvSpPr>
        <p:spPr>
          <a:xfrm>
            <a:off x="3597494" y="4658426"/>
            <a:ext cx="193187" cy="766735"/>
          </a:xfrm>
          <a:prstGeom prst="leftBrace">
            <a:avLst>
              <a:gd name="adj1" fmla="val 16904"/>
              <a:gd name="adj2" fmla="val 48333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5469479" y="4622529"/>
            <a:ext cx="1558440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x &lt; -1</a:t>
            </a:r>
          </a:p>
          <a:p>
            <a:pPr>
              <a:defRPr/>
            </a:pPr>
            <a:r>
              <a:rPr lang="en-US" sz="2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x &gt; 0</a:t>
            </a:r>
          </a:p>
          <a:p>
            <a:pPr>
              <a:defRPr/>
            </a:pPr>
            <a:r>
              <a:rPr lang="en-US" sz="28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endParaRPr lang="en-US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endParaRPr lang="ru-RU" sz="2800" dirty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Arc 214"/>
          <p:cNvSpPr>
            <a:spLocks/>
          </p:cNvSpPr>
          <p:nvPr/>
        </p:nvSpPr>
        <p:spPr bwMode="auto">
          <a:xfrm flipV="1">
            <a:off x="7431113" y="5242472"/>
            <a:ext cx="144463" cy="22225"/>
          </a:xfrm>
          <a:custGeom>
            <a:avLst/>
            <a:gdLst>
              <a:gd name="T0" fmla="*/ 916932 w 21600"/>
              <a:gd name="T1" fmla="*/ 0 h 6808"/>
              <a:gd name="T2" fmla="*/ 966183 w 21600"/>
              <a:gd name="T3" fmla="*/ 72545 h 6808"/>
              <a:gd name="T4" fmla="*/ 0 w 21600"/>
              <a:gd name="T5" fmla="*/ 72554 h 6808"/>
              <a:gd name="T6" fmla="*/ 0 60000 65536"/>
              <a:gd name="T7" fmla="*/ 0 60000 65536"/>
              <a:gd name="T8" fmla="*/ 0 60000 65536"/>
              <a:gd name="T9" fmla="*/ 0 w 21600"/>
              <a:gd name="T10" fmla="*/ 0 h 6808"/>
              <a:gd name="T11" fmla="*/ 21600 w 21600"/>
              <a:gd name="T12" fmla="*/ 6808 h 68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6808" fill="none" extrusionOk="0">
                <a:moveTo>
                  <a:pt x="20499" y="-1"/>
                </a:moveTo>
                <a:cubicBezTo>
                  <a:pt x="21228" y="2195"/>
                  <a:pt x="21599" y="4493"/>
                  <a:pt x="21599" y="6807"/>
                </a:cubicBezTo>
              </a:path>
              <a:path w="21600" h="6808" stroke="0" extrusionOk="0">
                <a:moveTo>
                  <a:pt x="20499" y="-1"/>
                </a:moveTo>
                <a:cubicBezTo>
                  <a:pt x="21228" y="2195"/>
                  <a:pt x="21599" y="4493"/>
                  <a:pt x="21599" y="6807"/>
                </a:cubicBezTo>
                <a:lnTo>
                  <a:pt x="0" y="6808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" name="Левая фигурная скобка 25"/>
          <p:cNvSpPr/>
          <p:nvPr/>
        </p:nvSpPr>
        <p:spPr>
          <a:xfrm>
            <a:off x="5954332" y="4744618"/>
            <a:ext cx="193187" cy="766735"/>
          </a:xfrm>
          <a:prstGeom prst="leftBrace">
            <a:avLst>
              <a:gd name="adj1" fmla="val 16904"/>
              <a:gd name="adj2" fmla="val 48333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6" name="Group 50"/>
          <p:cNvGrpSpPr>
            <a:grpSpLocks/>
          </p:cNvGrpSpPr>
          <p:nvPr/>
        </p:nvGrpSpPr>
        <p:grpSpPr bwMode="auto">
          <a:xfrm rot="10800000" flipV="1">
            <a:off x="9915497" y="5203305"/>
            <a:ext cx="1254443" cy="196757"/>
            <a:chOff x="839" y="2523"/>
            <a:chExt cx="635" cy="136"/>
          </a:xfrm>
        </p:grpSpPr>
        <p:sp>
          <p:nvSpPr>
            <p:cNvPr id="37" name="Line 43"/>
            <p:cNvSpPr>
              <a:spLocks noChangeShapeType="1"/>
            </p:cNvSpPr>
            <p:nvPr/>
          </p:nvSpPr>
          <p:spPr bwMode="auto">
            <a:xfrm flipH="1">
              <a:off x="839" y="2523"/>
              <a:ext cx="91" cy="136"/>
            </a:xfrm>
            <a:prstGeom prst="line">
              <a:avLst/>
            </a:prstGeom>
            <a:noFill/>
            <a:ln w="28575">
              <a:solidFill>
                <a:srgbClr val="66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38" name="Group 44"/>
            <p:cNvGrpSpPr>
              <a:grpSpLocks/>
            </p:cNvGrpSpPr>
            <p:nvPr/>
          </p:nvGrpSpPr>
          <p:grpSpPr bwMode="auto">
            <a:xfrm>
              <a:off x="975" y="2523"/>
              <a:ext cx="499" cy="136"/>
              <a:chOff x="476" y="1616"/>
              <a:chExt cx="499" cy="136"/>
            </a:xfrm>
          </p:grpSpPr>
          <p:sp>
            <p:nvSpPr>
              <p:cNvPr id="39" name="Line 45"/>
              <p:cNvSpPr>
                <a:spLocks noChangeShapeType="1"/>
              </p:cNvSpPr>
              <p:nvPr/>
            </p:nvSpPr>
            <p:spPr bwMode="auto">
              <a:xfrm flipH="1">
                <a:off x="476" y="1616"/>
                <a:ext cx="91" cy="136"/>
              </a:xfrm>
              <a:prstGeom prst="line">
                <a:avLst/>
              </a:prstGeom>
              <a:noFill/>
              <a:ln w="28575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0" name="Line 46"/>
              <p:cNvSpPr>
                <a:spLocks noChangeShapeType="1"/>
              </p:cNvSpPr>
              <p:nvPr/>
            </p:nvSpPr>
            <p:spPr bwMode="auto">
              <a:xfrm flipH="1">
                <a:off x="612" y="1616"/>
                <a:ext cx="91" cy="136"/>
              </a:xfrm>
              <a:prstGeom prst="line">
                <a:avLst/>
              </a:prstGeom>
              <a:noFill/>
              <a:ln w="28575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" name="Line 47"/>
              <p:cNvSpPr>
                <a:spLocks noChangeShapeType="1"/>
              </p:cNvSpPr>
              <p:nvPr/>
            </p:nvSpPr>
            <p:spPr bwMode="auto">
              <a:xfrm flipH="1">
                <a:off x="748" y="1616"/>
                <a:ext cx="91" cy="136"/>
              </a:xfrm>
              <a:prstGeom prst="line">
                <a:avLst/>
              </a:prstGeom>
              <a:noFill/>
              <a:ln w="28575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" name="Line 48"/>
              <p:cNvSpPr>
                <a:spLocks noChangeShapeType="1"/>
              </p:cNvSpPr>
              <p:nvPr/>
            </p:nvSpPr>
            <p:spPr bwMode="auto">
              <a:xfrm flipH="1">
                <a:off x="884" y="1616"/>
                <a:ext cx="91" cy="136"/>
              </a:xfrm>
              <a:prstGeom prst="line">
                <a:avLst/>
              </a:prstGeom>
              <a:noFill/>
              <a:ln w="28575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cxnSp>
        <p:nvCxnSpPr>
          <p:cNvPr id="43" name="Прямая со стрелкой 42"/>
          <p:cNvCxnSpPr/>
          <p:nvPr/>
        </p:nvCxnSpPr>
        <p:spPr>
          <a:xfrm>
            <a:off x="7575576" y="5162780"/>
            <a:ext cx="3966737" cy="3060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Group 50"/>
          <p:cNvGrpSpPr>
            <a:grpSpLocks/>
          </p:cNvGrpSpPr>
          <p:nvPr/>
        </p:nvGrpSpPr>
        <p:grpSpPr bwMode="auto">
          <a:xfrm rot="10800000">
            <a:off x="7782656" y="4959649"/>
            <a:ext cx="985775" cy="177561"/>
            <a:chOff x="839" y="2523"/>
            <a:chExt cx="499" cy="136"/>
          </a:xfrm>
        </p:grpSpPr>
        <p:sp>
          <p:nvSpPr>
            <p:cNvPr id="52" name="Line 43"/>
            <p:cNvSpPr>
              <a:spLocks noChangeShapeType="1"/>
            </p:cNvSpPr>
            <p:nvPr/>
          </p:nvSpPr>
          <p:spPr bwMode="auto">
            <a:xfrm flipH="1">
              <a:off x="839" y="2523"/>
              <a:ext cx="91" cy="136"/>
            </a:xfrm>
            <a:prstGeom prst="line">
              <a:avLst/>
            </a:prstGeom>
            <a:noFill/>
            <a:ln w="28575">
              <a:solidFill>
                <a:srgbClr val="66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53" name="Group 44"/>
            <p:cNvGrpSpPr>
              <a:grpSpLocks/>
            </p:cNvGrpSpPr>
            <p:nvPr/>
          </p:nvGrpSpPr>
          <p:grpSpPr bwMode="auto">
            <a:xfrm>
              <a:off x="975" y="2523"/>
              <a:ext cx="363" cy="136"/>
              <a:chOff x="476" y="1616"/>
              <a:chExt cx="363" cy="136"/>
            </a:xfrm>
          </p:grpSpPr>
          <p:sp>
            <p:nvSpPr>
              <p:cNvPr id="54" name="Line 45"/>
              <p:cNvSpPr>
                <a:spLocks noChangeShapeType="1"/>
              </p:cNvSpPr>
              <p:nvPr/>
            </p:nvSpPr>
            <p:spPr bwMode="auto">
              <a:xfrm flipH="1">
                <a:off x="476" y="1616"/>
                <a:ext cx="91" cy="136"/>
              </a:xfrm>
              <a:prstGeom prst="line">
                <a:avLst/>
              </a:prstGeom>
              <a:noFill/>
              <a:ln w="28575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5" name="Line 46"/>
              <p:cNvSpPr>
                <a:spLocks noChangeShapeType="1"/>
              </p:cNvSpPr>
              <p:nvPr/>
            </p:nvSpPr>
            <p:spPr bwMode="auto">
              <a:xfrm flipH="1">
                <a:off x="612" y="1616"/>
                <a:ext cx="91" cy="136"/>
              </a:xfrm>
              <a:prstGeom prst="line">
                <a:avLst/>
              </a:prstGeom>
              <a:noFill/>
              <a:ln w="28575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6" name="Line 47"/>
              <p:cNvSpPr>
                <a:spLocks noChangeShapeType="1"/>
              </p:cNvSpPr>
              <p:nvPr/>
            </p:nvSpPr>
            <p:spPr bwMode="auto">
              <a:xfrm flipH="1">
                <a:off x="748" y="1616"/>
                <a:ext cx="91" cy="136"/>
              </a:xfrm>
              <a:prstGeom prst="line">
                <a:avLst/>
              </a:prstGeom>
              <a:noFill/>
              <a:ln w="28575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57" name="TextBox 56"/>
          <p:cNvSpPr txBox="1"/>
          <p:nvPr/>
        </p:nvSpPr>
        <p:spPr>
          <a:xfrm>
            <a:off x="8384148" y="5203679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-1</a:t>
            </a:r>
            <a:endParaRPr lang="ru-RU" sz="2400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9682693" y="4728816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0</a:t>
            </a:r>
            <a:endParaRPr lang="ru-RU" sz="2400" b="1" dirty="0"/>
          </a:p>
        </p:txBody>
      </p:sp>
      <p:sp>
        <p:nvSpPr>
          <p:cNvPr id="44" name="Овал 43"/>
          <p:cNvSpPr/>
          <p:nvPr/>
        </p:nvSpPr>
        <p:spPr>
          <a:xfrm>
            <a:off x="9772083" y="5084362"/>
            <a:ext cx="151802" cy="16102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8720136" y="5097568"/>
            <a:ext cx="151802" cy="16102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535207" y="5835136"/>
            <a:ext cx="39469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20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000" b="1" dirty="0" err="1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Hech</a:t>
            </a:r>
            <a:r>
              <a:rPr lang="en-US" sz="20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20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qiymatida</a:t>
            </a:r>
            <a:endParaRPr lang="ru-RU" sz="2000" b="1" dirty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5190228" y="2816485"/>
                <a:ext cx="57740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0228" y="2816485"/>
                <a:ext cx="577401" cy="52322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2841405" y="2796694"/>
                <a:ext cx="57740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405" y="2796694"/>
                <a:ext cx="577401" cy="5232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2619428" y="4786820"/>
                <a:ext cx="57740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9428" y="4786820"/>
                <a:ext cx="577401" cy="52322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Прямоугольник 18"/>
              <p:cNvSpPr/>
              <p:nvPr/>
            </p:nvSpPr>
            <p:spPr>
              <a:xfrm>
                <a:off x="5219580" y="4815168"/>
                <a:ext cx="57740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9580" y="4815168"/>
                <a:ext cx="577401" cy="52322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Прямоугольник 19"/>
          <p:cNvSpPr/>
          <p:nvPr/>
        </p:nvSpPr>
        <p:spPr>
          <a:xfrm>
            <a:off x="6130345" y="2642806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x &lt;  1</a:t>
            </a:r>
          </a:p>
          <a:p>
            <a:pPr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x &gt; -2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2760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8" grpId="0"/>
      <p:bldP spid="9" grpId="0" animBg="1"/>
      <p:bldP spid="11" grpId="0" animBg="1"/>
      <p:bldP spid="12" grpId="0"/>
      <p:bldP spid="13" grpId="0"/>
      <p:bldP spid="15" grpId="0" animBg="1"/>
      <p:bldP spid="21" grpId="0"/>
      <p:bldP spid="23" grpId="0" animBg="1"/>
      <p:bldP spid="24" grpId="0"/>
      <p:bldP spid="26" grpId="0" animBg="1"/>
      <p:bldP spid="57" grpId="0"/>
      <p:bldP spid="58" grpId="0"/>
      <p:bldP spid="44" grpId="0" animBg="1"/>
      <p:bldP spid="45" grpId="0" animBg="1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8645" y="1124289"/>
            <a:ext cx="81868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Qo‘sh</a:t>
            </a:r>
            <a:r>
              <a:rPr lang="en-US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tengsizlik</a:t>
            </a:r>
            <a:r>
              <a:rPr lang="en-US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ko‘rinishida</a:t>
            </a:r>
            <a:r>
              <a:rPr lang="en-US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yozing</a:t>
            </a:r>
            <a:r>
              <a:rPr lang="en-US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376326" y="2945336"/>
                <a:ext cx="3623108" cy="10042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5926" b="1" dirty="0">
                    <a:solidFill>
                      <a:srgbClr val="002060"/>
                    </a:solidFill>
                  </a:rPr>
                  <a:t> </a:t>
                </a:r>
                <a:r>
                  <a:rPr lang="en-US" sz="3600" b="1" dirty="0">
                    <a:solidFill>
                      <a:srgbClr val="002060"/>
                    </a:solidFill>
                  </a:rPr>
                  <a:t>11,7 </a:t>
                </a:r>
                <a14:m>
                  <m:oMath xmlns:m="http://schemas.openxmlformats.org/officeDocument/2006/math">
                    <m:r>
                      <a:rPr lang="en-US" sz="3600" b="1" i="1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sz="36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/>
                      </a:rPr>
                      <m:t>𝒙</m:t>
                    </m:r>
                    <m:r>
                      <a:rPr lang="en-US" sz="3600" b="1" i="1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sz="36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/>
                      </a:rPr>
                      <m:t>𝟏𝟐</m:t>
                    </m:r>
                    <m:r>
                      <a:rPr lang="en-US" sz="36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/>
                      </a:rPr>
                      <m:t>,</m:t>
                    </m:r>
                    <m:r>
                      <a:rPr lang="en-US" sz="36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/>
                      </a:rPr>
                      <m:t>𝟑</m:t>
                    </m:r>
                  </m:oMath>
                </a14:m>
                <a:endParaRPr lang="ru-RU" sz="36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6326" y="2945336"/>
                <a:ext cx="3623108" cy="1004249"/>
              </a:xfrm>
              <a:prstGeom prst="rect">
                <a:avLst/>
              </a:prstGeom>
              <a:blipFill rotWithShape="0">
                <a:blip r:embed="rId2"/>
                <a:stretch>
                  <a:fillRect l="-505" b="-1454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1376326" y="2348438"/>
                <a:ext cx="4760599" cy="8740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US" sz="508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32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12 - </a:t>
                </a:r>
                <a14:m>
                  <m:oMath xmlns:m="http://schemas.openxmlformats.org/officeDocument/2006/math">
                    <m:r>
                      <a:rPr lang="en-US" sz="3200" b="1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𝟎</m:t>
                    </m:r>
                    <m:r>
                      <a:rPr lang="en-US" sz="3200" b="1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,</m:t>
                    </m:r>
                    <m:r>
                      <a:rPr lang="en-US" sz="32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/>
                      </a:rPr>
                      <m:t>𝟑</m:t>
                    </m:r>
                    <m:r>
                      <a:rPr lang="en-US" sz="3200" b="1" i="1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sz="32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/>
                      </a:rPr>
                      <m:t>𝒙</m:t>
                    </m:r>
                    <m:r>
                      <a:rPr lang="en-US" sz="3200" b="1" i="1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sz="3200" b="1" i="1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𝟏𝟐</m:t>
                    </m:r>
                    <m:r>
                      <a:rPr lang="en-US" sz="3200" b="1" i="1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+</m:t>
                    </m:r>
                    <m:r>
                      <a:rPr lang="en-US" sz="3200" b="1" i="1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𝟎</m:t>
                    </m:r>
                    <m:r>
                      <a:rPr lang="en-US" sz="3200" b="1" i="1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,</m:t>
                    </m:r>
                    <m:r>
                      <a:rPr lang="en-US" sz="32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/>
                      </a:rPr>
                      <m:t>𝟑</m:t>
                    </m:r>
                  </m:oMath>
                </a14:m>
                <a:endParaRPr lang="ru-RU" sz="32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6326" y="2348438"/>
                <a:ext cx="4760599" cy="874085"/>
              </a:xfrm>
              <a:prstGeom prst="rect">
                <a:avLst/>
              </a:prstGeom>
              <a:blipFill rotWithShape="0">
                <a:blip r:embed="rId3"/>
                <a:stretch>
                  <a:fillRect b="-152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1252499" y="1928994"/>
                <a:ext cx="2925288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="1" dirty="0">
                    <a:solidFill>
                      <a:srgbClr val="800000"/>
                    </a:solidFill>
                    <a:latin typeface="Arial" pitchFamily="34" charset="0"/>
                    <a:cs typeface="Arial" pitchFamily="34" charset="0"/>
                  </a:rPr>
                  <a:t>1) </a:t>
                </a:r>
                <a:r>
                  <a:rPr lang="en-US" sz="32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x = 12</a:t>
                </a:r>
                <a14:m>
                  <m:oMath xmlns:m="http://schemas.openxmlformats.org/officeDocument/2006/math">
                    <m:r>
                      <a:rPr lang="en-US" sz="3200" b="1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/>
                      </a:rPr>
                      <m:t> </m:t>
                    </m:r>
                    <m:r>
                      <a:rPr lang="en-US" sz="3200" b="1" i="1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±</m:t>
                    </m:r>
                    <m:r>
                      <a:rPr lang="en-US" sz="32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/>
                      </a:rPr>
                      <m:t> </m:t>
                    </m:r>
                    <m:r>
                      <a:rPr lang="en-US" sz="3200" b="1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𝟎</m:t>
                    </m:r>
                    <m:r>
                      <a:rPr lang="en-US" sz="3200" b="1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,</m:t>
                    </m:r>
                    <m:r>
                      <a:rPr lang="en-US" sz="32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/>
                      </a:rPr>
                      <m:t>3</m:t>
                    </m:r>
                  </m:oMath>
                </a14:m>
                <a:endParaRPr lang="ru-RU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2499" y="1928994"/>
                <a:ext cx="2925288" cy="584775"/>
              </a:xfrm>
              <a:prstGeom prst="rect">
                <a:avLst/>
              </a:prstGeom>
              <a:blipFill rotWithShape="0">
                <a:blip r:embed="rId4"/>
                <a:stretch>
                  <a:fillRect l="-5208" t="-13542" b="-3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Прямоугольник 6"/>
          <p:cNvSpPr/>
          <p:nvPr/>
        </p:nvSpPr>
        <p:spPr>
          <a:xfrm>
            <a:off x="0" y="0"/>
            <a:ext cx="12192000" cy="96591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324-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7439063" y="2385352"/>
                <a:ext cx="3416705" cy="8740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US" sz="508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32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a - 1 </a:t>
                </a:r>
                <a14:m>
                  <m:oMath xmlns:m="http://schemas.openxmlformats.org/officeDocument/2006/math">
                    <m:r>
                      <a:rPr lang="en-US" sz="3200" b="1" i="1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sz="32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/>
                      </a:rPr>
                      <m:t>𝒙</m:t>
                    </m:r>
                    <m:r>
                      <a:rPr lang="en-US" sz="3200" b="1" i="1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≤</m:t>
                    </m:r>
                  </m:oMath>
                </a14:m>
                <a:r>
                  <a:rPr lang="en-US" sz="32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a + 1</a:t>
                </a:r>
                <a:endParaRPr lang="ru-RU" sz="32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9063" y="2385352"/>
                <a:ext cx="3416705" cy="874085"/>
              </a:xfrm>
              <a:prstGeom prst="rect">
                <a:avLst/>
              </a:prstGeom>
              <a:blipFill rotWithShape="0">
                <a:blip r:embed="rId5"/>
                <a:stretch>
                  <a:fillRect r="-3565" b="-152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7180812" y="2004120"/>
                <a:ext cx="234070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="1" dirty="0">
                    <a:solidFill>
                      <a:srgbClr val="800000"/>
                    </a:solidFill>
                    <a:latin typeface="Arial" pitchFamily="34" charset="0"/>
                    <a:cs typeface="Arial" pitchFamily="34" charset="0"/>
                  </a:rPr>
                  <a:t>3) </a:t>
                </a:r>
                <a:r>
                  <a:rPr lang="en-US" sz="32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x = a </a:t>
                </a:r>
                <a14:m>
                  <m:oMath xmlns:m="http://schemas.openxmlformats.org/officeDocument/2006/math">
                    <m:r>
                      <a:rPr lang="en-US" sz="3200" b="1" i="1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±</m:t>
                    </m:r>
                    <m:r>
                      <a:rPr lang="en-US" sz="32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/>
                      </a:rPr>
                      <m:t> </m:t>
                    </m:r>
                    <m:r>
                      <a:rPr lang="en-US" sz="32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/>
                      </a:rPr>
                      <m:t>𝟏</m:t>
                    </m:r>
                  </m:oMath>
                </a14:m>
                <a:endParaRPr lang="ru-RU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0812" y="2004120"/>
                <a:ext cx="2340705" cy="584775"/>
              </a:xfrm>
              <a:prstGeom prst="rect">
                <a:avLst/>
              </a:prstGeom>
              <a:blipFill rotWithShape="0">
                <a:blip r:embed="rId6"/>
                <a:stretch>
                  <a:fillRect l="-6771" t="-13542" b="-3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215652" y="4974434"/>
                <a:ext cx="3393878" cy="10042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5926" b="1" dirty="0">
                    <a:solidFill>
                      <a:srgbClr val="002060"/>
                    </a:solidFill>
                  </a:rPr>
                  <a:t> </a:t>
                </a:r>
                <a:r>
                  <a:rPr lang="en-US" sz="3600" b="1" dirty="0">
                    <a:solidFill>
                      <a:srgbClr val="002060"/>
                    </a:solidFill>
                  </a:rPr>
                  <a:t>1,79 </a:t>
                </a:r>
                <a14:m>
                  <m:oMath xmlns:m="http://schemas.openxmlformats.org/officeDocument/2006/math">
                    <m:r>
                      <a:rPr lang="en-US" sz="3600" b="1" i="1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sz="36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/>
                      </a:rPr>
                      <m:t>𝒛</m:t>
                    </m:r>
                    <m:r>
                      <a:rPr lang="en-US" sz="3600" b="1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≤</m:t>
                    </m:r>
                  </m:oMath>
                </a14:m>
                <a:r>
                  <a:rPr lang="en-US" sz="3600" b="1" dirty="0">
                    <a:solidFill>
                      <a:srgbClr val="002060"/>
                    </a:solidFill>
                  </a:rPr>
                  <a:t> 1,81</a:t>
                </a:r>
                <a:endParaRPr lang="ru-RU" sz="36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5652" y="4974434"/>
                <a:ext cx="3393878" cy="1004249"/>
              </a:xfrm>
              <a:prstGeom prst="rect">
                <a:avLst/>
              </a:prstGeom>
              <a:blipFill rotWithShape="0">
                <a:blip r:embed="rId7"/>
                <a:stretch>
                  <a:fillRect l="-540" r="-4496" b="-1454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4105868" y="4394465"/>
                <a:ext cx="5212068" cy="8740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US" sz="508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32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1,8 - 0,01 </a:t>
                </a:r>
                <a14:m>
                  <m:oMath xmlns:m="http://schemas.openxmlformats.org/officeDocument/2006/math">
                    <m:r>
                      <a:rPr lang="en-US" sz="3200" b="1" i="1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sz="32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/>
                      </a:rPr>
                      <m:t>𝒛</m:t>
                    </m:r>
                    <m:r>
                      <a:rPr lang="en-US" sz="3200" b="1" i="1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≤</m:t>
                    </m:r>
                  </m:oMath>
                </a14:m>
                <a:r>
                  <a:rPr lang="en-US" sz="32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1,8 + 0,01</a:t>
                </a:r>
                <a:endParaRPr lang="ru-RU" sz="32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5868" y="4394465"/>
                <a:ext cx="5212068" cy="874085"/>
              </a:xfrm>
              <a:prstGeom prst="rect">
                <a:avLst/>
              </a:prstGeom>
              <a:blipFill rotWithShape="0">
                <a:blip r:embed="rId8"/>
                <a:stretch>
                  <a:fillRect r="-1988" b="-1608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3970813" y="4013233"/>
                <a:ext cx="3268331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="1" dirty="0">
                    <a:solidFill>
                      <a:srgbClr val="800000"/>
                    </a:solidFill>
                    <a:latin typeface="Arial" pitchFamily="34" charset="0"/>
                    <a:cs typeface="Arial" pitchFamily="34" charset="0"/>
                  </a:rPr>
                  <a:t>5) </a:t>
                </a:r>
                <a:r>
                  <a:rPr lang="en-US" sz="32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z = 1,8 </a:t>
                </a:r>
                <a14:m>
                  <m:oMath xmlns:m="http://schemas.openxmlformats.org/officeDocument/2006/math">
                    <m:r>
                      <a:rPr lang="en-US" sz="3200" b="1" i="1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±</m:t>
                    </m:r>
                    <m:r>
                      <a:rPr lang="en-US" sz="32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/>
                      </a:rPr>
                      <m:t> </m:t>
                    </m:r>
                    <m:r>
                      <a:rPr lang="en-US" sz="3200" b="1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𝟎</m:t>
                    </m:r>
                    <m:r>
                      <a:rPr lang="en-US" sz="3200" b="1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,</m:t>
                    </m:r>
                    <m:r>
                      <a:rPr lang="en-US" sz="32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/>
                      </a:rPr>
                      <m:t>01</m:t>
                    </m:r>
                  </m:oMath>
                </a14:m>
                <a:endParaRPr lang="ru-RU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0813" y="4013233"/>
                <a:ext cx="3268331" cy="584775"/>
              </a:xfrm>
              <a:prstGeom prst="rect">
                <a:avLst/>
              </a:prstGeom>
              <a:blipFill rotWithShape="0">
                <a:blip r:embed="rId9"/>
                <a:stretch>
                  <a:fillRect l="-4655" t="-13542" b="-3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08020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314" y="236192"/>
            <a:ext cx="11552630" cy="686632"/>
          </a:xfrm>
          <a:prstGeom prst="rect">
            <a:avLst/>
          </a:prstGeom>
          <a:solidFill>
            <a:srgbClr val="0070C0"/>
          </a:solidFill>
        </p:spPr>
        <p:txBody>
          <a:bodyPr vert="horz" wrap="square" lIns="0" tIns="34894" rIns="0" bIns="0" rtlCol="0" anchor="ctr">
            <a:spAutoFit/>
          </a:bodyPr>
          <a:lstStyle/>
          <a:p>
            <a:pPr marL="26841">
              <a:lnSpc>
                <a:spcPct val="100000"/>
              </a:lnSpc>
              <a:spcBef>
                <a:spcPts val="275"/>
              </a:spcBef>
            </a:pPr>
            <a:r>
              <a:rPr lang="en-US" sz="4233" dirty="0" err="1"/>
              <a:t>Mustaqil</a:t>
            </a:r>
            <a:r>
              <a:rPr lang="en-US" sz="4233" dirty="0"/>
              <a:t> </a:t>
            </a:r>
            <a:r>
              <a:rPr lang="en-US" sz="4233" dirty="0" err="1"/>
              <a:t>bajarish</a:t>
            </a:r>
            <a:r>
              <a:rPr lang="en-US" sz="4233" dirty="0"/>
              <a:t> </a:t>
            </a:r>
            <a:r>
              <a:rPr lang="en-US" sz="4233" dirty="0" err="1"/>
              <a:t>uchun</a:t>
            </a:r>
            <a:r>
              <a:rPr lang="en-US" sz="4233" dirty="0"/>
              <a:t> </a:t>
            </a:r>
            <a:r>
              <a:rPr lang="en-US" sz="4233" dirty="0" err="1"/>
              <a:t>topshiriqlar</a:t>
            </a:r>
            <a:r>
              <a:rPr lang="ru-RU" sz="4233" dirty="0"/>
              <a:t>:</a:t>
            </a:r>
            <a:endParaRPr sz="4233" dirty="0"/>
          </a:p>
        </p:txBody>
      </p:sp>
      <p:sp>
        <p:nvSpPr>
          <p:cNvPr id="16" name="TextBox 15"/>
          <p:cNvSpPr txBox="1"/>
          <p:nvPr/>
        </p:nvSpPr>
        <p:spPr>
          <a:xfrm>
            <a:off x="6970790" y="1775794"/>
            <a:ext cx="41296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026">
              <a:spcAft>
                <a:spcPts val="199"/>
              </a:spcAft>
              <a:defRPr/>
            </a:pPr>
            <a:r>
              <a:rPr lang="en-US" sz="3200" b="1" kern="0" dirty="0">
                <a:solidFill>
                  <a:srgbClr val="002060"/>
                </a:solidFill>
              </a:rPr>
              <a:t>310 - masala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037993" y="2853869"/>
            <a:ext cx="40696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026">
              <a:spcAft>
                <a:spcPts val="199"/>
              </a:spcAft>
              <a:defRPr/>
            </a:pPr>
            <a:r>
              <a:rPr lang="en-US" sz="3200" b="1" kern="0" dirty="0">
                <a:solidFill>
                  <a:srgbClr val="002060"/>
                </a:solidFill>
              </a:rPr>
              <a:t>314 - </a:t>
            </a:r>
            <a:r>
              <a:rPr lang="en-US" sz="3200" b="1" kern="0" dirty="0" err="1">
                <a:solidFill>
                  <a:srgbClr val="002060"/>
                </a:solidFill>
              </a:rPr>
              <a:t>topshiriq</a:t>
            </a:r>
            <a:r>
              <a:rPr lang="en-US" sz="3200" b="1" kern="0" dirty="0">
                <a:solidFill>
                  <a:srgbClr val="002060"/>
                </a:solidFill>
              </a:rPr>
              <a:t> </a:t>
            </a:r>
          </a:p>
        </p:txBody>
      </p:sp>
      <p:cxnSp>
        <p:nvCxnSpPr>
          <p:cNvPr id="20" name="Straight Connector 9"/>
          <p:cNvCxnSpPr/>
          <p:nvPr/>
        </p:nvCxnSpPr>
        <p:spPr>
          <a:xfrm>
            <a:off x="5375920" y="1639751"/>
            <a:ext cx="0" cy="4401750"/>
          </a:xfrm>
          <a:prstGeom prst="line">
            <a:avLst/>
          </a:prstGeom>
          <a:noFill/>
          <a:ln w="9525" cap="flat" cmpd="sng" algn="ctr">
            <a:solidFill>
              <a:srgbClr val="7F7F7F">
                <a:alpha val="50000"/>
              </a:srgbClr>
            </a:solidFill>
            <a:prstDash val="solid"/>
          </a:ln>
          <a:effectLst/>
        </p:spPr>
      </p:cxnSp>
      <p:sp>
        <p:nvSpPr>
          <p:cNvPr id="21" name="Oval 11"/>
          <p:cNvSpPr/>
          <p:nvPr/>
        </p:nvSpPr>
        <p:spPr>
          <a:xfrm>
            <a:off x="5946873" y="1665737"/>
            <a:ext cx="899989" cy="899989"/>
          </a:xfrm>
          <a:prstGeom prst="ellipse">
            <a:avLst/>
          </a:prstGeom>
          <a:solidFill>
            <a:srgbClr val="C0000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9026">
              <a:defRPr/>
            </a:pPr>
            <a:r>
              <a:rPr lang="en-US" sz="3810" kern="0" dirty="0">
                <a:solidFill>
                  <a:srgbClr val="FFFFFF"/>
                </a:solidFill>
                <a:latin typeface="Open Sans Light"/>
              </a:rPr>
              <a:t>1</a:t>
            </a:r>
          </a:p>
        </p:txBody>
      </p:sp>
      <p:sp>
        <p:nvSpPr>
          <p:cNvPr id="22" name="Oval 13"/>
          <p:cNvSpPr/>
          <p:nvPr/>
        </p:nvSpPr>
        <p:spPr>
          <a:xfrm>
            <a:off x="6015505" y="2808281"/>
            <a:ext cx="899989" cy="899989"/>
          </a:xfrm>
          <a:prstGeom prst="ellipse">
            <a:avLst/>
          </a:prstGeom>
          <a:solidFill>
            <a:srgbClr val="00B05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9026">
              <a:defRPr/>
            </a:pPr>
            <a:r>
              <a:rPr lang="en-US" sz="3810" kern="0" dirty="0">
                <a:solidFill>
                  <a:srgbClr val="FFFFFF"/>
                </a:solidFill>
                <a:latin typeface="Open Sans Light"/>
              </a:rPr>
              <a:t>2</a:t>
            </a:r>
          </a:p>
        </p:txBody>
      </p:sp>
      <p:sp>
        <p:nvSpPr>
          <p:cNvPr id="23" name="Oval 14"/>
          <p:cNvSpPr/>
          <p:nvPr/>
        </p:nvSpPr>
        <p:spPr>
          <a:xfrm>
            <a:off x="6021578" y="3899754"/>
            <a:ext cx="899989" cy="899989"/>
          </a:xfrm>
          <a:prstGeom prst="ellipse">
            <a:avLst/>
          </a:prstGeom>
          <a:solidFill>
            <a:srgbClr val="FFFF0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9026">
              <a:defRPr/>
            </a:pPr>
            <a:r>
              <a:rPr lang="en-US" sz="3810" b="1" kern="0" dirty="0">
                <a:solidFill>
                  <a:srgbClr val="002060"/>
                </a:solidFill>
                <a:latin typeface="Open Sans Light"/>
              </a:rPr>
              <a:t>3</a:t>
            </a:r>
          </a:p>
        </p:txBody>
      </p:sp>
      <p:sp>
        <p:nvSpPr>
          <p:cNvPr id="24" name="Oval 15"/>
          <p:cNvSpPr/>
          <p:nvPr/>
        </p:nvSpPr>
        <p:spPr>
          <a:xfrm>
            <a:off x="6094316" y="4991227"/>
            <a:ext cx="899989" cy="899989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9026">
              <a:defRPr/>
            </a:pPr>
            <a:r>
              <a:rPr lang="en-US" sz="3810" kern="0" dirty="0">
                <a:solidFill>
                  <a:srgbClr val="FFFFFF"/>
                </a:solidFill>
                <a:latin typeface="Open Sans Light"/>
              </a:rPr>
              <a:t>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73161" y="3258275"/>
            <a:ext cx="420576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>
                <a:solidFill>
                  <a:srgbClr val="002060"/>
                </a:solidFill>
              </a:rPr>
              <a:t>104 - </a:t>
            </a:r>
            <a:r>
              <a:rPr lang="en-US" sz="6600" b="1" dirty="0" err="1">
                <a:solidFill>
                  <a:srgbClr val="002060"/>
                </a:solidFill>
              </a:rPr>
              <a:t>sahifa</a:t>
            </a:r>
            <a:endParaRPr lang="ru-RU" sz="6600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037993" y="5148833"/>
            <a:ext cx="12105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026">
              <a:spcAft>
                <a:spcPts val="199"/>
              </a:spcAft>
              <a:defRPr/>
            </a:pPr>
            <a:r>
              <a:rPr lang="en-US" sz="3200" b="1" kern="0" dirty="0" err="1">
                <a:solidFill>
                  <a:srgbClr val="002060"/>
                </a:solidFill>
              </a:rPr>
              <a:t>Qoida</a:t>
            </a:r>
            <a:endParaRPr lang="en-US" sz="3200" b="1" kern="0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46862" y="4016925"/>
            <a:ext cx="51235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026">
              <a:spcAft>
                <a:spcPts val="199"/>
              </a:spcAft>
              <a:defRPr/>
            </a:pPr>
            <a:r>
              <a:rPr lang="en-US" sz="2800" b="1" ker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“Ozingizni</a:t>
            </a:r>
            <a:r>
              <a:rPr lang="en-US" sz="28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tekshirib</a:t>
            </a:r>
            <a:r>
              <a:rPr lang="en-US" sz="28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ko‘ring</a:t>
            </a:r>
            <a:r>
              <a:rPr lang="en-US" sz="28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744464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11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" presetClass="entr" presetSubtype="1" fill="hold" grpId="0" nodeType="withEffect" p14:presetBounceEnd="66667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10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11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" presetID="10" presetClass="entr" presetSubtype="0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" presetID="2" presetClass="entr" presetSubtype="1" fill="hold" grpId="0" nodeType="withEffect" p14:presetBounceEnd="66667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17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18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10" presetClass="entr" presetSubtype="0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1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2" presetID="2" presetClass="entr" presetSubtype="1" fill="hold" grpId="0" nodeType="withEffect" p14:presetBounceEnd="66667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24" dur="11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25" dur="11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6" presetID="2" presetClass="entr" presetSubtype="1" fill="hold" grpId="0" nodeType="withEffect" p14:presetBounceEnd="66667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28" dur="12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29" dur="12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6" grpId="0"/>
          <p:bldP spid="17" grpId="0"/>
          <p:bldP spid="21" grpId="0" animBg="1"/>
          <p:bldP spid="22" grpId="0" animBg="1"/>
          <p:bldP spid="23" grpId="0" animBg="1"/>
          <p:bldP spid="24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11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" presetClass="entr" presetSubtype="1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" presetID="10" presetClass="entr" presetSubtype="0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" presetID="2" presetClass="entr" presetSubtype="1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10" presetClass="entr" presetSubtype="0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1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2" presetID="2" presetClass="entr" presetSubtype="1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4" dur="11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5" dur="11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6" presetID="2" presetClass="entr" presetSubtype="1" fill="hold" grpId="0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8" dur="12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9" dur="12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6" grpId="0"/>
          <p:bldP spid="17" grpId="0"/>
          <p:bldP spid="21" grpId="0" animBg="1"/>
          <p:bldP spid="22" grpId="0" animBg="1"/>
          <p:bldP spid="23" grpId="0" animBg="1"/>
          <p:bldP spid="24" grpId="0" animBg="1"/>
        </p:bldLst>
      </p:timing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7430</TotalTime>
  <Words>648</Words>
  <Application>Microsoft Office PowerPoint</Application>
  <PresentationFormat>Широкоэкранный</PresentationFormat>
  <Paragraphs>136</Paragraphs>
  <Slides>9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Open Sans Light</vt:lpstr>
      <vt:lpstr>Тема Office</vt:lpstr>
      <vt:lpstr>ALGEBRA</vt:lpstr>
      <vt:lpstr>312- topshiriq (121-bet)</vt:lpstr>
      <vt:lpstr>314 - topshiriq</vt:lpstr>
      <vt:lpstr>Презентация PowerPoint</vt:lpstr>
      <vt:lpstr>Презентация PowerPoint</vt:lpstr>
      <vt:lpstr>                       320 - masala</vt:lpstr>
      <vt:lpstr>                          321 - topshiriq</vt:lpstr>
      <vt:lpstr>Презентация PowerPoint</vt:lpstr>
      <vt:lpstr>Mustaqil bajarish uchun topshiriqlar: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Пользователь</dc:creator>
  <cp:lastModifiedBy>Аскарова Комила</cp:lastModifiedBy>
  <cp:revision>716</cp:revision>
  <dcterms:created xsi:type="dcterms:W3CDTF">2020-07-17T09:31:54Z</dcterms:created>
  <dcterms:modified xsi:type="dcterms:W3CDTF">2022-06-23T07:54:15Z</dcterms:modified>
</cp:coreProperties>
</file>